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5" r:id="rId2"/>
  </p:sldMasterIdLst>
  <p:notesMasterIdLst>
    <p:notesMasterId r:id="rId36"/>
  </p:notesMasterIdLst>
  <p:sldIdLst>
    <p:sldId id="256" r:id="rId3"/>
    <p:sldId id="309" r:id="rId4"/>
    <p:sldId id="547" r:id="rId5"/>
    <p:sldId id="548" r:id="rId6"/>
    <p:sldId id="549" r:id="rId7"/>
    <p:sldId id="901" r:id="rId8"/>
    <p:sldId id="902" r:id="rId9"/>
    <p:sldId id="652" r:id="rId10"/>
    <p:sldId id="334" r:id="rId11"/>
    <p:sldId id="358" r:id="rId12"/>
    <p:sldId id="359" r:id="rId13"/>
    <p:sldId id="360" r:id="rId14"/>
    <p:sldId id="361" r:id="rId15"/>
    <p:sldId id="492" r:id="rId16"/>
    <p:sldId id="347" r:id="rId17"/>
    <p:sldId id="348" r:id="rId18"/>
    <p:sldId id="349" r:id="rId19"/>
    <p:sldId id="903" r:id="rId20"/>
    <p:sldId id="638" r:id="rId21"/>
    <p:sldId id="639" r:id="rId22"/>
    <p:sldId id="352" r:id="rId23"/>
    <p:sldId id="642" r:id="rId24"/>
    <p:sldId id="643" r:id="rId25"/>
    <p:sldId id="644" r:id="rId26"/>
    <p:sldId id="612" r:id="rId27"/>
    <p:sldId id="564" r:id="rId28"/>
    <p:sldId id="565" r:id="rId29"/>
    <p:sldId id="645" r:id="rId30"/>
    <p:sldId id="646" r:id="rId31"/>
    <p:sldId id="635" r:id="rId32"/>
    <p:sldId id="653" r:id="rId33"/>
    <p:sldId id="906" r:id="rId34"/>
    <p:sldId id="905" r:id="rId35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1029" autoAdjust="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D67EB47E-22CB-4D15-9AED-DA5CA5A064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7801C3BA-22B8-4EFF-AFF6-0E9B85DDCF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CA2A79C-8355-4911-9BDF-525753FBF3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F2FC1A66-EF60-4110-9DF1-2A01864AE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9FE9AB60-7FC8-4164-B654-C794952C09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id="{76E42A11-0445-471A-8AF6-DE265469E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424A27-EC53-4E9D-9804-A5EA285C4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B8383BFB-93F4-4F15-93A5-5E8472D25B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3E94ECF2-CB97-4A14-98FF-A3FC1304A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E555F1AC-6509-403E-8ABF-A2FCE7E8D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8DC2A94-622B-4ED6-A4A4-5061D6608D3B}" type="slidenum">
              <a:rPr kumimoji="0" lang="zh-CN" altLang="en-US" sz="1200" b="0" i="0" u="none"/>
              <a:pPr/>
              <a:t>5</a:t>
            </a:fld>
            <a:endParaRPr kumimoji="0" lang="en-US" altLang="zh-CN" sz="1200" b="0" i="0" u="none"/>
          </a:p>
        </p:txBody>
      </p:sp>
    </p:spTree>
    <p:extLst>
      <p:ext uri="{BB962C8B-B14F-4D97-AF65-F5344CB8AC3E}">
        <p14:creationId xmlns:p14="http://schemas.microsoft.com/office/powerpoint/2010/main" val="269648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D6F1B-26ED-417A-B5D8-8AED7AD3792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D6F1B-26ED-417A-B5D8-8AED7AD3792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09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D6F1B-26ED-417A-B5D8-8AED7AD3792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E70ED897-E2B1-471D-AE15-56891846E8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F16BF99-65F1-43B4-ADF4-7D8E89790FFA}" type="slidenum">
              <a:rPr kumimoji="0" lang="zh-CN" altLang="en-US" sz="1200" b="0" i="0" u="none"/>
              <a:pPr/>
              <a:t>29</a:t>
            </a:fld>
            <a:endParaRPr kumimoji="0" lang="en-US" altLang="zh-CN" sz="1200" b="0" i="0" u="none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262352C7-B3EC-4BA2-AB98-B11FEF1318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16B48C2-9810-449C-BD9E-03CADA918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So, for example, on a 64-bit processor, using just a single machine-language instruction you can calculate the union or intersection of two sets out of a universe of discourse having up to 64 elements.  This leads to an extremely fast way of doing complicated calculations on small sets.  It is not a good method for large, sparsely populated sets, because searching the bit string to find which bits are </a:t>
            </a:r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r>
              <a:rPr lang="en-US" altLang="zh-CN">
                <a:latin typeface="Arial" panose="020B0604020202020204" pitchFamily="34" charset="0"/>
              </a:rPr>
              <a:t> can take a long time.</a:t>
            </a:r>
          </a:p>
        </p:txBody>
      </p:sp>
    </p:spTree>
    <p:extLst>
      <p:ext uri="{BB962C8B-B14F-4D97-AF65-F5344CB8AC3E}">
        <p14:creationId xmlns:p14="http://schemas.microsoft.com/office/powerpoint/2010/main" val="405403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061ED40-51D4-4B33-BEF3-48586D131C6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0D7D8FD9-38FC-458A-B113-8E1C4AD1C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2A163AD-0DFC-43BF-BECC-AD9EF22085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E3AC78FD-9C41-416A-BE83-C5432F88BF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56E3B2F-1979-41EB-B9A1-B71123ED78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6B80615-608C-40A4-9F09-8E2702E8FE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829F58D-4371-4B70-AA27-E0DE7D2CE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1E3003-7D0C-4FCE-B147-F8D33E19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93447E5-FCED-45CD-A010-2A7AE093C9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2D35-A008-43B5-A4E5-8044D3BC2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7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C0FAD-2BBC-45E3-96B9-BDCDA59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EB7E5-CE63-403B-9DD4-56ECD08E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404C4C-6547-4860-8946-DB4BF6210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6FE298-D829-44E1-9140-38558ECBC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22F773-1E75-40AD-8AE8-A01546D17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589E5-6012-41E1-B8EC-521EE592B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D3DDB6-DB78-4B54-996E-D967DA96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880EE-140C-4B91-89B4-FD153B1C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AEF814-25E8-4A7C-9732-AD73AE5FA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28C68-62AF-4A20-8BD5-0D6FAB74D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A4C85F-1683-4ABE-B62F-D4DA97BBB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22C3-E271-42D3-95C0-86804294D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60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A34E1-98A2-4E4D-91C9-B86AE52B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E76F9-8AD2-4C31-A95D-C8AF42F40A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FF99A-217E-4EC6-97E8-4E58110F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DD950-0C44-41D1-B5A7-A66335097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80759-863E-405C-B8C5-92699AD93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14297-F4FF-447A-9267-D08053D92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EFD03-00C5-4C3F-A161-26DE955FD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3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E134CD3-E00B-4254-AD27-7BFAE021C5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249B5E-1C7E-48EE-8B18-6459B5691E1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E51BB82-EB61-4F74-BC83-8E742F09F56A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AE514-9777-4787-9440-411F550F65C8}" type="datetime1">
              <a:rPr lang="zh-CN" altLang="en-US"/>
              <a:pPr>
                <a:defRPr/>
              </a:pPr>
              <a:t>2018/4/21</a:t>
            </a:fld>
            <a:endParaRPr lang="en-US" altLang="zh-CN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5887D421-C894-42F9-A6EC-E81008C57CC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06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4569-D42A-41D6-8876-8B8B19E2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07956-2445-4A8C-B97D-6FD69B10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CDD77A-D7EA-49AD-ABA9-47A12A503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B131D4-782E-4810-A233-C62DB9A5F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75FDB8-5001-4B66-A059-C887A861B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4AE0-F5F1-483E-9C06-18021DD37931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28766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C40A-78AB-4194-BF77-12D2465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ECF25-6C92-4BF4-8110-9F6E4FC2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0B6B3-6E79-4CD2-B1C0-6EB656A7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CC48B-4DD5-4826-B773-7DB4B43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DA8B7-F0A4-44D3-B17B-FE68BBC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E6D86-5CF8-471A-8305-F39A0EF0725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05335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F4323-3DEC-45C5-B85D-6EF9BCC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82168-725F-4E54-A1A3-B2231A0D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4D9B1-8F99-4C58-8F52-1EA214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50780-5DA3-4981-AEA6-C3C5FB9C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D98F5-1F6B-49FA-BBF5-5C5E74C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7C3C-7382-49ED-917A-9313B5FD25A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6897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11571-E486-4C60-B2F4-CA91EED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A0839-CB2B-497B-8B91-9A5AEAEC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E6645-D518-4ABE-B05D-697FC244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973E7-D436-4087-97F7-6DB5A30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8B30F-5644-4DC7-962A-76FB14FF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98D58-D3C7-4466-9B14-6D10D42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C0570-558D-488A-B39C-42A330A7467D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85756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A73B-99AD-421C-9A6A-F1C4062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68B35-6F07-46BC-8910-E43EA936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83F7A-C543-4894-BD4A-FBCFA22C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4116C-CFD6-4A3A-B78A-25276DF4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848920-9107-47D4-84D9-5D379DB86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D9C260-E858-497D-88E0-456EC37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49CB2A-85AF-40E3-A07C-3D38F7C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3FECBD-4FE6-4BA3-9D45-4E61997C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B41E6-2611-4DDC-8A03-836D519E71B7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97603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29156-E28F-4187-9248-C76C00C8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2996F-D6EA-42D1-9AE4-A031BAA1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414587-E2FB-40A3-8B83-6EDDE076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E74FE-A2B1-4B1B-A197-64E35B9F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CD928-65CD-4D9C-AC05-4555CC0CDB5B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041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8272E-6741-4463-A6BF-FAC498C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3D4BF-2255-4B65-8FC5-481A373D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296BCA-C5AA-42F3-8ABB-6BABE983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8BF733-7EB0-4C00-857C-FE94C2A3E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7F593A-38C5-4407-AD7B-C48757B4D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099E-EE9D-4F9A-9435-60D8FA8F0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925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C7810-CCF5-4ED0-BB59-AFFA649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27E94D-E8D8-44F7-B60B-A3AC18F6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12373-F8EF-45EF-AF29-8EB2DC46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194C-B9A1-48A9-8DC1-FC436090F08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33332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2CE48-4F2B-49EB-9D92-DFA03EF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5BCF1-7CB1-43C4-BE17-D39C68D4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B0D74-1155-47A6-918D-B797BB87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1006C-8D1C-488A-8E10-C6270B0D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A8E1A-2E79-4469-97CD-F4B166E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78B9C-2916-49D1-A1B2-D1E8F32A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7021-76EC-402D-8FC0-81243ED5A416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25553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7D1B-68DB-4E9C-AAD3-CC1BCE1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A34294-7FB5-455E-95F3-D242020C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007A6-D35C-4FA1-99D1-17FF4F4C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07B31-7CB4-4410-8BE7-A842A8BC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791B7-702A-4992-BBA2-50A478DB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06B11,12,13 - 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B46F1-EC4A-40F2-8F50-727547D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B168-FFF6-479F-AC3E-03057269B16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067363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C379-24F1-4DEF-B387-D047C2E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BBD50-A47A-48F9-9620-8E25C2E5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840BF-500D-4B4B-9AF0-26446B4F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96CF0-3425-40EE-8D2B-6D090C8B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33B81-2495-43CE-9EB0-BC38BD3C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283B-6126-471B-82B2-6BEB531E9474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63956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C6781-4D3F-4A9D-911D-6A24EF6D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C54F8B-6D92-40C4-944C-D67504B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241D1-9DFD-4138-939C-F5A83BBA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3223-9588-4880-AD28-E726A010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478C1-C0A3-4487-81C7-349D925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1C7E2-3185-4683-B5FE-D651FE4675EE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417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53277-6EA9-44C1-A15F-65081B9C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F3C90-078F-4043-9287-387F0127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DE4986-5EEE-4E3D-90B6-ABCE4F196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ED9617-675D-4A13-B02D-385B040A8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7C074F-7B83-48F4-8383-334A6DC07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6CD3A-7FFB-47D2-81D3-97D21EC56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5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60DE6-966D-4504-BC1B-C233FB19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FFBE3-2E76-472F-9828-8A0DEAF66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DC57A-7037-4B3D-9A98-799536EB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22C20-427D-4570-B31B-BE1CB19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2883E-01F2-4FEB-B931-991A29C1E1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4BD20-8316-4132-9C9A-2A16544E7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D24F-6E6C-4C21-AB08-BAC458BC5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1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8182-3DE8-4576-AFB9-5594EF7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8EAD-CE48-446D-81F1-5251D18D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99365-07C8-40EE-9AAD-8678029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4163B-1AB1-4D57-A34C-4276B90F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ACBB0-B9E6-408B-812A-E35A790FF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0CA3B4-C0E0-4B6D-B39D-2FD72D337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A6683CA-3227-4421-8696-9C4F3CC73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662359-CC78-4678-8733-CC1ADE5BD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A093-36CB-4264-94D7-663FB3A6F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038E3-1AA1-4D5C-90AE-5591CACC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48931-111B-4991-BA84-0573718A9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CB934E-54CF-4DB0-BDFA-1ADE4BB02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93FB43-08B9-4419-B686-2D2706BB2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157C0-03F4-4622-A090-271140674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0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8140C4-77C7-49ED-BCC6-B0DEEFD68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4CB0F1-F467-4539-90BC-C80CA3493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D7562D-B4C3-4C82-8422-140D33CCD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0B26-9AD1-4BD7-8644-84084CF45E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7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7671D-7D03-418C-9A04-E8E5790D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96DB3-C0A7-42AF-943B-4939DDA3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50FFB-4055-425E-8349-59BC4E4E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9C988-1C01-44E4-9B68-970866DF6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13D6B3-C5F1-4597-BDCE-6ACFD6F84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7C328-EEE8-42D2-A6B7-BF3B760F9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EA116-048D-4588-AAF6-80705437DB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8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9C78-D171-4D36-BCC6-04A3EDF9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A36E79-A941-4C21-A0C1-90664578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44532-6210-4958-BC96-484050EF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6569-2E96-42E7-B7A2-D6C64CAF9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DA88-8449-4A47-B908-21E24B088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9B59F-AFD3-42BF-BC23-0DB2A7282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5DB00-C3EA-4A03-A713-59677E0E3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36EB14-567D-4FE2-A063-D288A10DE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BB0E8F-89CA-4740-91BF-74EA6C2F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929F448F-2EFA-405F-8D41-4EC8AF53B7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9EDEC03-0FC8-4EBA-A2B6-F358B5662A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085C2A13-6597-4B89-9370-6FFB1C70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144790-1970-4C78-B35B-CCEB46AA1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0F848E0-EF48-4D03-A3AA-BE37C959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ED202DCC-20FA-4441-B7CF-DC490AC0B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7318372-74D7-40F7-AFE6-BC99C92C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DBCE407-5DBA-4D2E-9279-EA9D845C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  <p:sldLayoutId id="214748409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501A918-0D81-4FFC-8EB8-E969207A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title style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7C4766A3-2F12-4DAD-9DE1-4D20AF48C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- First level</a:t>
            </a:r>
            <a:endParaRPr lang="en-CA" altLang="zh-CN"/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  <p:sp>
        <p:nvSpPr>
          <p:cNvPr id="291844" name="Rectangle 4">
            <a:extLst>
              <a:ext uri="{FF2B5EF4-FFF2-40B4-BE49-F238E27FC236}">
                <a16:creationId xmlns:a16="http://schemas.microsoft.com/office/drawing/2014/main" id="{BFDF325F-62FF-4D12-9610-B3A5BB5AC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291845" name="Rectangle 5">
            <a:extLst>
              <a:ext uri="{FF2B5EF4-FFF2-40B4-BE49-F238E27FC236}">
                <a16:creationId xmlns:a16="http://schemas.microsoft.com/office/drawing/2014/main" id="{A5CF896E-C5EB-4A85-846E-A29BEC8DB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291846" name="Rectangle 6">
            <a:extLst>
              <a:ext uri="{FF2B5EF4-FFF2-40B4-BE49-F238E27FC236}">
                <a16:creationId xmlns:a16="http://schemas.microsoft.com/office/drawing/2014/main" id="{66E4736D-879C-4F84-A13C-DEB8E4B277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05E57C69-8C4E-47ED-B193-FDD00EA0C49F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6.png"/><Relationship Id="rId2" Type="http://schemas.openxmlformats.org/officeDocument/2006/relationships/tags" Target="../tags/tag5.xml"/><Relationship Id="rId16" Type="http://schemas.openxmlformats.org/officeDocument/2006/relationships/image" Target="../media/image10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5.png"/><Relationship Id="rId5" Type="http://schemas.openxmlformats.org/officeDocument/2006/relationships/tags" Target="../tags/tag8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tags" Target="../tags/tag7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15.pn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3.png"/><Relationship Id="rId5" Type="http://schemas.openxmlformats.org/officeDocument/2006/relationships/tags" Target="../tags/tag15.xml"/><Relationship Id="rId10" Type="http://schemas.openxmlformats.org/officeDocument/2006/relationships/image" Target="../media/image12.png"/><Relationship Id="rId4" Type="http://schemas.openxmlformats.org/officeDocument/2006/relationships/tags" Target="../tags/tag14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21.png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9.png"/><Relationship Id="rId5" Type="http://schemas.openxmlformats.org/officeDocument/2006/relationships/tags" Target="../tags/tag21.xml"/><Relationship Id="rId10" Type="http://schemas.openxmlformats.org/officeDocument/2006/relationships/image" Target="../media/image18.png"/><Relationship Id="rId4" Type="http://schemas.openxmlformats.org/officeDocument/2006/relationships/tags" Target="../tags/tag20.xml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24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6.png"/><Relationship Id="rId3" Type="http://schemas.openxmlformats.org/officeDocument/2006/relationships/tags" Target="../tags/tag3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4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33.png"/><Relationship Id="rId5" Type="http://schemas.openxmlformats.org/officeDocument/2006/relationships/tags" Target="../tags/tag34.xml"/><Relationship Id="rId10" Type="http://schemas.openxmlformats.org/officeDocument/2006/relationships/image" Target="../media/image32.png"/><Relationship Id="rId4" Type="http://schemas.openxmlformats.org/officeDocument/2006/relationships/tags" Target="../tags/tag33.xml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6E5B850-E66A-47B8-B4D6-BA7C4EE38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048000"/>
          </a:xfrm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Discrete Mathematics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Its Application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000" baseline="30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edition, 2001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8915D59-D65A-4AAC-94F5-D19931E9FF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44145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Kenneth H. Rosen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Difference (</a:t>
            </a:r>
            <a:r>
              <a:rPr lang="zh-CN" altLang="en-US" dirty="0"/>
              <a:t>对称差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Definition</a:t>
            </a:r>
            <a:r>
              <a:rPr lang="en-US" dirty="0"/>
              <a:t>: The </a:t>
            </a:r>
            <a:r>
              <a:rPr lang="en-US" i="1" dirty="0"/>
              <a:t>symmetric difference </a:t>
            </a:r>
            <a:r>
              <a:rPr lang="en-US" dirty="0"/>
              <a:t>of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, denoted by            is the set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 Example</a:t>
            </a:r>
            <a:r>
              <a:rPr lang="en-US" dirty="0"/>
              <a:t>:</a:t>
            </a:r>
          </a:p>
          <a:p>
            <a:pPr lvl="1">
              <a:buNone/>
            </a:pPr>
            <a:r>
              <a:rPr lang="en-US" i="1" dirty="0">
                <a:ea typeface="Cambria Math" pitchFamily="18" charset="0"/>
              </a:rPr>
              <a:t>U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{0,1,2,3,4,5,6,7,8,9,10}  </a:t>
            </a:r>
          </a:p>
          <a:p>
            <a:pPr lvl="1">
              <a:buNone/>
            </a:pP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 {1,2,3,4,5}  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={4,5,6,7,8}</a:t>
            </a:r>
          </a:p>
          <a:p>
            <a:pPr lvl="1">
              <a:buNone/>
            </a:pPr>
            <a:r>
              <a:rPr lang="en-US" dirty="0"/>
              <a:t>What is: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lvl="1"/>
            <a:r>
              <a:rPr lang="en-US" b="1" dirty="0">
                <a:ea typeface="Cambria Math" pitchFamily="18" charset="0"/>
              </a:rPr>
              <a:t>Solution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 {1,2,3,6,7,8}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94696" y="2583651"/>
            <a:ext cx="3051810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536757" y="2127885"/>
            <a:ext cx="1025843" cy="30861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172200" y="3657600"/>
            <a:ext cx="854869" cy="257175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4953000" y="3581400"/>
            <a:ext cx="3493476" cy="2057400"/>
            <a:chOff x="4953000" y="3581400"/>
            <a:chExt cx="3493476" cy="2057400"/>
          </a:xfrm>
        </p:grpSpPr>
        <p:sp>
          <p:nvSpPr>
            <p:cNvPr id="10" name="Rectangle 9"/>
            <p:cNvSpPr/>
            <p:nvPr/>
          </p:nvSpPr>
          <p:spPr>
            <a:xfrm>
              <a:off x="4953000" y="3581400"/>
              <a:ext cx="3352800" cy="2057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86399" y="4191001"/>
              <a:ext cx="1312985" cy="130342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172199" y="4191001"/>
              <a:ext cx="1312985" cy="130342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43799" y="4210725"/>
              <a:ext cx="902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62600" y="464386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58000" y="464386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172199" y="4319336"/>
              <a:ext cx="574431" cy="110289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638800" y="5943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Venn Diagram</a:t>
            </a:r>
          </a:p>
        </p:txBody>
      </p:sp>
      <p:cxnSp>
        <p:nvCxnSpPr>
          <p:cNvPr id="32" name="Straight Arrow Connector 31"/>
          <p:cNvCxnSpPr>
            <a:stCxn id="9" idx="2"/>
          </p:cNvCxnSpPr>
          <p:nvPr/>
        </p:nvCxnSpPr>
        <p:spPr>
          <a:xfrm rot="16200000" flipH="1">
            <a:off x="6590705" y="3923704"/>
            <a:ext cx="276225" cy="258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</p:cNvCxnSpPr>
          <p:nvPr/>
        </p:nvCxnSpPr>
        <p:spPr>
          <a:xfrm rot="5400000">
            <a:off x="6285906" y="3877270"/>
            <a:ext cx="276225" cy="3512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1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Identities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laws</a:t>
            </a:r>
          </a:p>
          <a:p>
            <a:pPr>
              <a:buNone/>
            </a:pPr>
            <a:r>
              <a:rPr lang="en-US" dirty="0"/>
              <a:t>                                           </a:t>
            </a:r>
          </a:p>
          <a:p>
            <a:r>
              <a:rPr lang="en-US" dirty="0"/>
              <a:t>Domination laws</a:t>
            </a:r>
          </a:p>
          <a:p>
            <a:pPr>
              <a:buNone/>
            </a:pPr>
            <a:r>
              <a:rPr lang="en-US" dirty="0"/>
              <a:t>                                            </a:t>
            </a:r>
          </a:p>
          <a:p>
            <a:r>
              <a:rPr lang="en-US" dirty="0"/>
              <a:t>Idempotent laws</a:t>
            </a:r>
          </a:p>
          <a:p>
            <a:pPr>
              <a:buNone/>
            </a:pPr>
            <a:r>
              <a:rPr lang="en-US" dirty="0"/>
              <a:t>                                           </a:t>
            </a:r>
          </a:p>
          <a:p>
            <a:r>
              <a:rPr lang="en-US" dirty="0"/>
              <a:t>Complementation law</a:t>
            </a:r>
          </a:p>
        </p:txBody>
      </p:sp>
      <p:pic>
        <p:nvPicPr>
          <p:cNvPr id="4" name="Content Placeholder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828800" y="2209800"/>
            <a:ext cx="1665923" cy="320040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4191000" y="2209800"/>
            <a:ext cx="1777365" cy="27432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1828800" y="3200400"/>
            <a:ext cx="1791653" cy="27432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4191000" y="3124200"/>
            <a:ext cx="1563053" cy="320040"/>
          </a:xfrm>
          <a:prstGeom prst="rect">
            <a:avLst/>
          </a:prstGeom>
        </p:spPr>
      </p:pic>
      <p:pic>
        <p:nvPicPr>
          <p:cNvPr id="8" name="Content Placeholder 3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828800" y="4191000"/>
            <a:ext cx="1760220" cy="27432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4267200" y="4191000"/>
            <a:ext cx="1760220" cy="27432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2907030" y="5257800"/>
            <a:ext cx="1360170" cy="4943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672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3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Identities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dirty="0"/>
              <a:t>Commutative laws</a:t>
            </a:r>
          </a:p>
          <a:p>
            <a:pPr>
              <a:buNone/>
            </a:pPr>
            <a:r>
              <a:rPr lang="en-US" dirty="0"/>
              <a:t>                                           </a:t>
            </a:r>
          </a:p>
          <a:p>
            <a:r>
              <a:rPr lang="en-US" dirty="0"/>
              <a:t>Associative laws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                                                                       </a:t>
            </a:r>
          </a:p>
          <a:p>
            <a:r>
              <a:rPr lang="en-US" dirty="0"/>
              <a:t>Distributive laws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1" name="Content Placeholder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828800" y="2209800"/>
            <a:ext cx="2511743" cy="27432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181600" y="2209800"/>
            <a:ext cx="2511743" cy="27432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828800" y="3274695"/>
            <a:ext cx="4543425" cy="382905"/>
          </a:xfrm>
          <a:prstGeom prst="rect">
            <a:avLst/>
          </a:prstGeom>
        </p:spPr>
      </p:pic>
      <p:pic>
        <p:nvPicPr>
          <p:cNvPr id="14" name="Content Placeholder 3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1828800" y="3731895"/>
            <a:ext cx="4543425" cy="382905"/>
          </a:xfrm>
          <a:prstGeom prst="rect">
            <a:avLst/>
          </a:prstGeom>
        </p:spPr>
      </p:pic>
      <p:pic>
        <p:nvPicPr>
          <p:cNvPr id="15" name="Content Placeholder 3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642110" y="4800600"/>
            <a:ext cx="5520690" cy="382905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718310" y="5410200"/>
            <a:ext cx="5520690" cy="3829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482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57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Identities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Morgan’s laws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                             </a:t>
            </a:r>
          </a:p>
          <a:p>
            <a:r>
              <a:rPr lang="en-US" dirty="0"/>
              <a:t>Absorption laws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                                                                       </a:t>
            </a:r>
          </a:p>
          <a:p>
            <a:r>
              <a:rPr lang="en-US" dirty="0"/>
              <a:t>Complement laws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0" name="Content Placeholder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351597" y="2438400"/>
            <a:ext cx="2534603" cy="328613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628197" y="2438400"/>
            <a:ext cx="2534603" cy="328613"/>
          </a:xfrm>
          <a:prstGeom prst="rect">
            <a:avLst/>
          </a:prstGeom>
        </p:spPr>
      </p:pic>
      <p:pic>
        <p:nvPicPr>
          <p:cNvPr id="18" name="Content Placeholder 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481137" y="4038600"/>
            <a:ext cx="2786063" cy="382905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4757737" y="4038600"/>
            <a:ext cx="2786063" cy="382905"/>
          </a:xfrm>
          <a:prstGeom prst="rect">
            <a:avLst/>
          </a:prstGeom>
        </p:spPr>
      </p:pic>
      <p:pic>
        <p:nvPicPr>
          <p:cNvPr id="20" name="Picture 19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771650" y="5562600"/>
            <a:ext cx="1774508" cy="328613"/>
          </a:xfrm>
          <a:prstGeom prst="rect">
            <a:avLst/>
          </a:prstGeom>
        </p:spPr>
      </p:pic>
      <p:pic>
        <p:nvPicPr>
          <p:cNvPr id="21" name="Picture 20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4972050" y="5562600"/>
            <a:ext cx="1657350" cy="3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6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Set Identities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/>
              <a:t>Different ways to prove set identities: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Prove that each set (side of the identity) is a subset of the other. (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and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（证互相包含）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Use set builder notation and propositional logic.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Membership Tables(</a:t>
            </a:r>
            <a:r>
              <a:rPr lang="zh-CN" altLang="en-US" dirty="0"/>
              <a:t>集合成员表</a:t>
            </a:r>
            <a:r>
              <a:rPr lang="en-US" dirty="0"/>
              <a:t>): Verify that elements in the same combination of sets always either belong or do not belong to the same side of the identity.  Use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to indicate it is in the set and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to indicate that it is not.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Method 1: Mutual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/>
              <a:t>Proof of Second De Morgan Law</a:t>
            </a:r>
            <a:endParaRPr lang="en-US" b="1" dirty="0"/>
          </a:p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Prove that</a:t>
            </a:r>
          </a:p>
          <a:p>
            <a:pPr>
              <a:buNone/>
            </a:pPr>
            <a:r>
              <a:rPr lang="en-US" b="1" dirty="0"/>
              <a:t>Solution</a:t>
            </a:r>
            <a:r>
              <a:rPr lang="en-US" dirty="0"/>
              <a:t>:   We prove this identity by showing that:</a:t>
            </a:r>
          </a:p>
          <a:p>
            <a:pPr marL="514350" indent="-514350">
              <a:buNone/>
            </a:pPr>
            <a:r>
              <a:rPr lang="en-US" dirty="0"/>
              <a:t>  </a:t>
            </a:r>
          </a:p>
          <a:p>
            <a:pPr marL="514350" indent="-514350">
              <a:buNone/>
            </a:pPr>
            <a:r>
              <a:rPr lang="en-US" dirty="0"/>
              <a:t>        1)                                           and</a:t>
            </a:r>
          </a:p>
          <a:p>
            <a:pPr marL="514350" indent="-514350">
              <a:buNone/>
            </a:pPr>
            <a:r>
              <a:rPr lang="en-US" dirty="0"/>
              <a:t>     </a:t>
            </a:r>
          </a:p>
          <a:p>
            <a:pPr marL="514350" indent="-514350">
              <a:buNone/>
            </a:pPr>
            <a:r>
              <a:rPr lang="en-US" dirty="0"/>
              <a:t>        2)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551997" y="2209800"/>
            <a:ext cx="2534603" cy="328613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342197" y="5185410"/>
            <a:ext cx="2534603" cy="37719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362200" y="4194810"/>
            <a:ext cx="2534603" cy="3771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46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24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Method 1: Mutual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39826"/>
          </a:xfrm>
        </p:spPr>
        <p:txBody>
          <a:bodyPr/>
          <a:lstStyle/>
          <a:p>
            <a:pPr>
              <a:buNone/>
            </a:pPr>
            <a:r>
              <a:rPr lang="en-US" dirty="0"/>
              <a:t>These steps show that:                                    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029200" y="1676400"/>
            <a:ext cx="2534603" cy="37719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33819" y="2432815"/>
            <a:ext cx="7676361" cy="2438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46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01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Method 1: Mutual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These steps show that:                                    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90600" y="2388281"/>
            <a:ext cx="7930509" cy="2434574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211288" y="1671655"/>
            <a:ext cx="2534603" cy="377190"/>
          </a:xfrm>
          <a:prstGeom prst="rect">
            <a:avLst/>
          </a:prstGeom>
        </p:spPr>
      </p:pic>
      <p:sp>
        <p:nvSpPr>
          <p:cNvPr id="9" name="Isosceles Triangle 8"/>
          <p:cNvSpPr/>
          <p:nvPr/>
        </p:nvSpPr>
        <p:spPr>
          <a:xfrm rot="5400000" flipV="1">
            <a:off x="8305800" y="5562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16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灯片编号占位符 5">
            <a:extLst>
              <a:ext uri="{FF2B5EF4-FFF2-40B4-BE49-F238E27FC236}">
                <a16:creationId xmlns:a16="http://schemas.microsoft.com/office/drawing/2014/main" id="{B722BED6-C3F4-4108-B4DA-30A5F69E5F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5DE75AC-AAAD-40A7-B383-09F878B70FB2}" type="slidenum">
              <a:rPr kumimoji="0" lang="zh-CN" altLang="en-US" sz="1000" u="none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18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01" name="日期占位符 6">
            <a:extLst>
              <a:ext uri="{FF2B5EF4-FFF2-40B4-BE49-F238E27FC236}">
                <a16:creationId xmlns:a16="http://schemas.microsoft.com/office/drawing/2014/main" id="{D5D55F84-481C-4710-81C7-F4DF95228BF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11D6928-96B4-4A3B-BC58-52EF978770B3}" type="datetime1">
              <a:rPr kumimoji="0" lang="zh-CN" altLang="en-US" sz="1000" u="none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2018/4/21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02" name="页脚占位符 7">
            <a:extLst>
              <a:ext uri="{FF2B5EF4-FFF2-40B4-BE49-F238E27FC236}">
                <a16:creationId xmlns:a16="http://schemas.microsoft.com/office/drawing/2014/main" id="{83398B38-0502-4CB4-A420-63FB0C4526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u="none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03" name="Rectangle 2">
            <a:extLst>
              <a:ext uri="{FF2B5EF4-FFF2-40B4-BE49-F238E27FC236}">
                <a16:creationId xmlns:a16="http://schemas.microsoft.com/office/drawing/2014/main" id="{509BC37C-730B-4A8E-8389-9C2B9C736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171" y="300038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Method 2:  </a:t>
            </a:r>
            <a:r>
              <a:rPr lang="en-US" altLang="zh-CN" sz="3600" dirty="0"/>
              <a:t>Use set builder notation</a:t>
            </a:r>
            <a:endParaRPr lang="zh-CN" altLang="en-US" sz="3600" dirty="0"/>
          </a:p>
        </p:txBody>
      </p:sp>
      <p:sp>
        <p:nvSpPr>
          <p:cNvPr id="4104" name="Rectangle 3">
            <a:extLst>
              <a:ext uri="{FF2B5EF4-FFF2-40B4-BE49-F238E27FC236}">
                <a16:creationId xmlns:a16="http://schemas.microsoft.com/office/drawing/2014/main" id="{228838C4-CE1A-4211-9668-DEFD0FAE85A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8743" y="1513201"/>
            <a:ext cx="8675688" cy="1482725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EXAMPLE 10 Proof that</a:t>
            </a:r>
          </a:p>
        </p:txBody>
      </p:sp>
      <p:graphicFrame>
        <p:nvGraphicFramePr>
          <p:cNvPr id="4098" name="Object 7">
            <a:extLst>
              <a:ext uri="{FF2B5EF4-FFF2-40B4-BE49-F238E27FC236}">
                <a16:creationId xmlns:a16="http://schemas.microsoft.com/office/drawing/2014/main" id="{3174E3D0-24CD-4FFD-A431-5DA8ACF1D069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34157084"/>
              </p:ext>
            </p:extLst>
          </p:nvPr>
        </p:nvGraphicFramePr>
        <p:xfrm>
          <a:off x="278677" y="2222884"/>
          <a:ext cx="10296525" cy="395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0" name="Equation" r:id="rId3" imgW="3175000" imgH="1219200" progId="Equation.DSMT4">
                  <p:embed/>
                </p:oleObj>
              </mc:Choice>
              <mc:Fallback>
                <p:oleObj name="Equation" r:id="rId3" imgW="3175000" imgH="1219200" progId="Equation.DSMT4">
                  <p:embed/>
                  <p:pic>
                    <p:nvPicPr>
                      <p:cNvPr id="4098" name="Object 7">
                        <a:extLst>
                          <a:ext uri="{FF2B5EF4-FFF2-40B4-BE49-F238E27FC236}">
                            <a16:creationId xmlns:a16="http://schemas.microsoft.com/office/drawing/2014/main" id="{3174E3D0-24CD-4FFD-A431-5DA8ACF1D0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77" y="2222884"/>
                        <a:ext cx="10296525" cy="395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9">
            <a:extLst>
              <a:ext uri="{FF2B5EF4-FFF2-40B4-BE49-F238E27FC236}">
                <a16:creationId xmlns:a16="http://schemas.microsoft.com/office/drawing/2014/main" id="{57E6D5BE-943F-42BF-B0FC-91CEC2088C07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439546111"/>
              </p:ext>
            </p:extLst>
          </p:nvPr>
        </p:nvGraphicFramePr>
        <p:xfrm>
          <a:off x="4343400" y="1533369"/>
          <a:ext cx="21256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1" name="Equation" r:id="rId5" imgW="622030" imgH="152334" progId="Equation.DSMT4">
                  <p:embed/>
                </p:oleObj>
              </mc:Choice>
              <mc:Fallback>
                <p:oleObj name="Equation" r:id="rId5" imgW="622030" imgH="152334" progId="Equation.DSMT4">
                  <p:embed/>
                  <p:pic>
                    <p:nvPicPr>
                      <p:cNvPr id="4099" name="Object 9">
                        <a:extLst>
                          <a:ext uri="{FF2B5EF4-FFF2-40B4-BE49-F238E27FC236}">
                            <a16:creationId xmlns:a16="http://schemas.microsoft.com/office/drawing/2014/main" id="{57E6D5BE-943F-42BF-B0FC-91CEC2088C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33369"/>
                        <a:ext cx="212566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53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A3FF63EB-2F6D-435D-B009-6025E1CD7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F2BC760-EA77-411D-92EA-580B461A7FCC}" type="slidenum">
              <a:rPr kumimoji="0" lang="zh-CN" altLang="en-US" sz="1000" u="none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19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5" name="日期占位符 4">
            <a:extLst>
              <a:ext uri="{FF2B5EF4-FFF2-40B4-BE49-F238E27FC236}">
                <a16:creationId xmlns:a16="http://schemas.microsoft.com/office/drawing/2014/main" id="{168BB6AC-8F5B-4635-AE9F-A36781009AC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0AA4448-24F8-4F72-B254-E8D8E94C36D7}" type="datetime1">
              <a:rPr kumimoji="0" lang="zh-CN" altLang="en-US" sz="1000" u="none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2018/4/21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6" name="页脚占位符 5">
            <a:extLst>
              <a:ext uri="{FF2B5EF4-FFF2-40B4-BE49-F238E27FC236}">
                <a16:creationId xmlns:a16="http://schemas.microsoft.com/office/drawing/2014/main" id="{75729F1B-DDE7-4247-9F54-98F2A59FAB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u="none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ABD46BB6-147B-4F9F-A857-03259A3F6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Method 3: Membership Tables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D18FB2A8-628F-4FDD-BDDD-E00CC6D8A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Just like truth tables for propositional logic.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Columns for different set expressions.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Rows for all combinations of memberships in constituent sets.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Use “1” to indicate membership in the derived set, “0” for non-membership.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Prove equivalence with identical columns.</a:t>
            </a:r>
          </a:p>
        </p:txBody>
      </p:sp>
    </p:spTree>
    <p:extLst>
      <p:ext uri="{BB962C8B-B14F-4D97-AF65-F5344CB8AC3E}">
        <p14:creationId xmlns:p14="http://schemas.microsoft.com/office/powerpoint/2010/main" val="248286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EC66E3D-D380-414B-A9A1-15A8AE8EB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zh-CN" sz="7100" b="1">
                <a:ea typeface="宋体" panose="02010600030101010101" pitchFamily="2" charset="-122"/>
              </a:rPr>
              <a:t>Welcome to</a:t>
            </a:r>
            <a:br>
              <a:rPr lang="en-US" altLang="zh-CN" sz="3900" b="1">
                <a:ea typeface="宋体" panose="02010600030101010101" pitchFamily="2" charset="-122"/>
              </a:rPr>
            </a:br>
            <a:r>
              <a:rPr lang="en-CA" altLang="zh-CN">
                <a:ea typeface="宋体" panose="02010600030101010101" pitchFamily="2" charset="-122"/>
              </a:rPr>
              <a:t>Discrete Mathematics</a:t>
            </a:r>
            <a:br>
              <a:rPr lang="en-CA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Spring</a:t>
            </a:r>
            <a:r>
              <a:rPr lang="en-US" altLang="zh-CN" sz="4700">
                <a:ea typeface="宋体" panose="02010600030101010101" pitchFamily="2" charset="-122"/>
              </a:rPr>
              <a:t> 2018</a:t>
            </a:r>
            <a:endParaRPr lang="en-CA" altLang="zh-CN" sz="4700">
              <a:ea typeface="宋体" panose="02010600030101010101" pitchFamily="2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94004A5-EFFB-46F3-8F80-B3A22D2F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368A9793-BF57-4BD7-AAF2-0CBF8563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19FF532B-35FE-476B-8EE2-7998546C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Instructor: Niu Shao Zhang</a:t>
            </a:r>
            <a:endParaRPr lang="en-CA" altLang="zh-CN" sz="280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灯片编号占位符 3">
            <a:extLst>
              <a:ext uri="{FF2B5EF4-FFF2-40B4-BE49-F238E27FC236}">
                <a16:creationId xmlns:a16="http://schemas.microsoft.com/office/drawing/2014/main" id="{EDA6BB4F-3A74-44C2-B860-9D4BB0FFC7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A73F9A1-CF0B-431A-9879-D874126067DD}" type="slidenum">
              <a:rPr kumimoji="0" lang="zh-CN" altLang="en-US" sz="1000" u="none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4" name="日期占位符 4">
            <a:extLst>
              <a:ext uri="{FF2B5EF4-FFF2-40B4-BE49-F238E27FC236}">
                <a16:creationId xmlns:a16="http://schemas.microsoft.com/office/drawing/2014/main" id="{574178B9-42F5-4971-B0CD-BC12C9F9683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1876FEE-5FB8-4AD5-AFA9-CD79B835E3F5}" type="datetime1">
              <a:rPr kumimoji="0" lang="zh-CN" altLang="en-US" sz="1000" u="none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2018/4/21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5" name="页脚占位符 5">
            <a:extLst>
              <a:ext uri="{FF2B5EF4-FFF2-40B4-BE49-F238E27FC236}">
                <a16:creationId xmlns:a16="http://schemas.microsoft.com/office/drawing/2014/main" id="{8A344389-6763-4418-BDE8-8CE5CC614A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u="none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id="{2956A0A7-D4FF-42C6-8D7A-107F69F05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Membership Table Example</a:t>
            </a:r>
          </a:p>
        </p:txBody>
      </p:sp>
      <p:sp>
        <p:nvSpPr>
          <p:cNvPr id="5127" name="Rectangle 3">
            <a:extLst>
              <a:ext uri="{FF2B5EF4-FFF2-40B4-BE49-F238E27FC236}">
                <a16:creationId xmlns:a16="http://schemas.microsoft.com/office/drawing/2014/main" id="{95510C7A-524B-4A3A-A20F-EFB42378D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98839"/>
            <a:ext cx="82296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Prove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B 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 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122" name="Object 4">
            <a:extLst>
              <a:ext uri="{FF2B5EF4-FFF2-40B4-BE49-F238E27FC236}">
                <a16:creationId xmlns:a16="http://schemas.microsoft.com/office/drawing/2014/main" id="{FAE398FC-EF2D-410A-B576-DA1CD5CE3D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972405"/>
              </p:ext>
            </p:extLst>
          </p:nvPr>
        </p:nvGraphicFramePr>
        <p:xfrm>
          <a:off x="769938" y="2438400"/>
          <a:ext cx="6850062" cy="319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3" name="Document" r:id="rId4" imgW="5315712" imgH="2639568" progId="Word.Document.8">
                  <p:embed/>
                </p:oleObj>
              </mc:Choice>
              <mc:Fallback>
                <p:oleObj name="Document" r:id="rId4" imgW="5315712" imgH="2639568" progId="Word.Document.8">
                  <p:embed/>
                  <p:pic>
                    <p:nvPicPr>
                      <p:cNvPr id="5122" name="Object 4">
                        <a:extLst>
                          <a:ext uri="{FF2B5EF4-FFF2-40B4-BE49-F238E27FC236}">
                            <a16:creationId xmlns:a16="http://schemas.microsoft.com/office/drawing/2014/main" id="{FAE398FC-EF2D-410A-B576-DA1CD5CE3D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438400"/>
                        <a:ext cx="6850062" cy="319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9525" name="Oval 5">
            <a:extLst>
              <a:ext uri="{FF2B5EF4-FFF2-40B4-BE49-F238E27FC236}">
                <a16:creationId xmlns:a16="http://schemas.microsoft.com/office/drawing/2014/main" id="{C822A29C-2136-4509-B8CB-ACBEE96C0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516" y="3108324"/>
            <a:ext cx="695325" cy="2522537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9526" name="Oval 6">
            <a:extLst>
              <a:ext uri="{FF2B5EF4-FFF2-40B4-BE49-F238E27FC236}">
                <a16:creationId xmlns:a16="http://schemas.microsoft.com/office/drawing/2014/main" id="{29F44A35-0272-4F6A-8EB6-ABE6FECCE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08324"/>
            <a:ext cx="695325" cy="2522538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5" grpId="0" animBg="1"/>
      <p:bldP spid="6195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" y="29528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Membership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935722"/>
              </p:ext>
            </p:extLst>
          </p:nvPr>
        </p:nvGraphicFramePr>
        <p:xfrm>
          <a:off x="533400" y="3048000"/>
          <a:ext cx="82296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676400" y="3124200"/>
            <a:ext cx="668655" cy="18097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590800" y="3124200"/>
            <a:ext cx="1322070" cy="25527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114800" y="3124200"/>
            <a:ext cx="655320" cy="18288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4953000" y="3124200"/>
            <a:ext cx="655320" cy="18288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5943600" y="3124200"/>
            <a:ext cx="1971675" cy="25527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2010727" y="2302460"/>
            <a:ext cx="5520690" cy="3829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1524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2608302"/>
            <a:ext cx="135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13988" y="15240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a membership table to show that the distributive law holds.</a:t>
            </a:r>
          </a:p>
        </p:txBody>
      </p:sp>
    </p:spTree>
    <p:extLst>
      <p:ext uri="{BB962C8B-B14F-4D97-AF65-F5344CB8AC3E}">
        <p14:creationId xmlns:p14="http://schemas.microsoft.com/office/powerpoint/2010/main" val="2995326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id="{2B9DA540-7BF6-474E-878B-3EED09A005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8A2AB4A-0BBB-426E-988C-0FCD76B9F3C6}" type="slidenum">
              <a:rPr kumimoji="0" lang="zh-CN" altLang="en-US" sz="1000" u="none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22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699" name="日期占位符 4">
            <a:extLst>
              <a:ext uri="{FF2B5EF4-FFF2-40B4-BE49-F238E27FC236}">
                <a16:creationId xmlns:a16="http://schemas.microsoft.com/office/drawing/2014/main" id="{8816A40D-1D11-4939-9B2D-F7C0DAD1506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3EBC9A-A0B3-4274-A422-B632EA438C54}" type="datetime1">
              <a:rPr kumimoji="0" lang="zh-CN" altLang="en-US" sz="1000" u="none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2018/4/21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700" name="页脚占位符 5">
            <a:extLst>
              <a:ext uri="{FF2B5EF4-FFF2-40B4-BE49-F238E27FC236}">
                <a16:creationId xmlns:a16="http://schemas.microsoft.com/office/drawing/2014/main" id="{68E43B6F-FF05-4B32-9146-C30261F5F0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u="none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464E2C97-34AF-4519-B16F-4A14AF4DE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</a:rPr>
              <a:t>Generalized Unions &amp; Intersections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51CDAEA9-D6E0-4759-A0E7-4CC0F782A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Since union &amp; intersection are commutative and associative, we can extend them from operating on </a:t>
            </a:r>
            <a:r>
              <a:rPr lang="en-US" altLang="zh-CN" i="1">
                <a:latin typeface="Times New Roman" panose="02020603050405020304" pitchFamily="18" charset="0"/>
              </a:rPr>
              <a:t>ordered pairs</a:t>
            </a:r>
            <a:r>
              <a:rPr lang="en-US" altLang="zh-CN">
                <a:latin typeface="Times New Roman" panose="02020603050405020304" pitchFamily="18" charset="0"/>
              </a:rPr>
              <a:t> of sets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 to operating on sequences of sets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,…,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), or even on unordered </a:t>
            </a:r>
            <a:r>
              <a:rPr lang="en-US" altLang="zh-CN" i="1">
                <a:latin typeface="Times New Roman" panose="02020603050405020304" pitchFamily="18" charset="0"/>
              </a:rPr>
              <a:t>sets</a:t>
            </a:r>
            <a:r>
              <a:rPr lang="en-US" altLang="zh-CN">
                <a:latin typeface="Times New Roman" panose="02020603050405020304" pitchFamily="18" charset="0"/>
              </a:rPr>
              <a:t> of sets,</a:t>
            </a:r>
            <a:br>
              <a:rPr lang="en-US" altLang="zh-CN">
                <a:latin typeface="Times New Roman" panose="02020603050405020304" pitchFamily="18" charset="0"/>
              </a:rPr>
            </a:b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A | 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)}.</a:t>
            </a:r>
          </a:p>
        </p:txBody>
      </p:sp>
    </p:spTree>
    <p:extLst>
      <p:ext uri="{BB962C8B-B14F-4D97-AF65-F5344CB8AC3E}">
        <p14:creationId xmlns:p14="http://schemas.microsoft.com/office/powerpoint/2010/main" val="2540006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E881A302-6DE8-42C7-B12D-E4FD628AF7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AD11F38-441C-4AA9-B32E-AAFC127A702E}" type="slidenum">
              <a:rPr kumimoji="0" lang="zh-CN" altLang="en-US" sz="1000" u="none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23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3" name="日期占位符 4">
            <a:extLst>
              <a:ext uri="{FF2B5EF4-FFF2-40B4-BE49-F238E27FC236}">
                <a16:creationId xmlns:a16="http://schemas.microsoft.com/office/drawing/2014/main" id="{D21FEE3D-5F7F-4F3B-A19A-4B4AB3BE14E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CC0C67F-AF77-4282-BE11-B5EC02D0782D}" type="datetime1">
              <a:rPr kumimoji="0" lang="zh-CN" altLang="en-US" sz="1000" u="none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2018/4/21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4" name="页脚占位符 5">
            <a:extLst>
              <a:ext uri="{FF2B5EF4-FFF2-40B4-BE49-F238E27FC236}">
                <a16:creationId xmlns:a16="http://schemas.microsoft.com/office/drawing/2014/main" id="{9EF8721A-BA36-400F-87BF-932DB48AEA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u="none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5" name="Rectangle 2">
            <a:extLst>
              <a:ext uri="{FF2B5EF4-FFF2-40B4-BE49-F238E27FC236}">
                <a16:creationId xmlns:a16="http://schemas.microsoft.com/office/drawing/2014/main" id="{9653F18F-6BEC-4712-B21A-C832F2DBE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Generalized Union</a:t>
            </a:r>
          </a:p>
        </p:txBody>
      </p:sp>
      <p:sp>
        <p:nvSpPr>
          <p:cNvPr id="7176" name="Rectangle 3">
            <a:extLst>
              <a:ext uri="{FF2B5EF4-FFF2-40B4-BE49-F238E27FC236}">
                <a16:creationId xmlns:a16="http://schemas.microsoft.com/office/drawing/2014/main" id="{F30AFB36-EB1B-43EE-A79E-FAB93F8B4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Binary union operator: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-ary union:</a:t>
            </a:r>
            <a:b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…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: ((…((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…)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b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(grouping &amp; order is irrelevant)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“Big U” notation:</a:t>
            </a:r>
            <a:b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Or for infinite sets of sets:</a:t>
            </a:r>
            <a:b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zh-CN" i="1" baseline="-250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6AB677C4-851E-4386-8922-F5D3C760D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700517"/>
              </p:ext>
            </p:extLst>
          </p:nvPr>
        </p:nvGraphicFramePr>
        <p:xfrm>
          <a:off x="3505200" y="3352800"/>
          <a:ext cx="685800" cy="864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2" name="Equation" r:id="rId3" imgW="342751" imgH="431613" progId="Equation.3">
                  <p:embed/>
                </p:oleObj>
              </mc:Choice>
              <mc:Fallback>
                <p:oleObj name="Equation" r:id="rId3" imgW="342751" imgH="431613" progId="Equation.3">
                  <p:embed/>
                  <p:pic>
                    <p:nvPicPr>
                      <p:cNvPr id="7170" name="Object 4">
                        <a:extLst>
                          <a:ext uri="{FF2B5EF4-FFF2-40B4-BE49-F238E27FC236}">
                            <a16:creationId xmlns:a16="http://schemas.microsoft.com/office/drawing/2014/main" id="{6AB677C4-851E-4386-8922-F5D3C760D3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352800"/>
                        <a:ext cx="685800" cy="864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>
            <a:extLst>
              <a:ext uri="{FF2B5EF4-FFF2-40B4-BE49-F238E27FC236}">
                <a16:creationId xmlns:a16="http://schemas.microsoft.com/office/drawing/2014/main" id="{CFAB8657-F581-481E-8626-EE8CB535A1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146751"/>
              </p:ext>
            </p:extLst>
          </p:nvPr>
        </p:nvGraphicFramePr>
        <p:xfrm>
          <a:off x="4724400" y="4419600"/>
          <a:ext cx="70532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3" name="Equation" r:id="rId5" imgW="342751" imgH="342751" progId="Equation.3">
                  <p:embed/>
                </p:oleObj>
              </mc:Choice>
              <mc:Fallback>
                <p:oleObj name="Equation" r:id="rId5" imgW="342751" imgH="342751" progId="Equation.3">
                  <p:embed/>
                  <p:pic>
                    <p:nvPicPr>
                      <p:cNvPr id="7171" name="Object 5">
                        <a:extLst>
                          <a:ext uri="{FF2B5EF4-FFF2-40B4-BE49-F238E27FC236}">
                            <a16:creationId xmlns:a16="http://schemas.microsoft.com/office/drawing/2014/main" id="{CFAB8657-F581-481E-8626-EE8CB535A1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419600"/>
                        <a:ext cx="70532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2727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BC0062FB-F006-4651-AA60-686E287D5C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FC482CE-45BB-4A16-9B3D-3052B1C8CA9B}" type="slidenum">
              <a:rPr kumimoji="0" lang="zh-CN" altLang="en-US" sz="1000" u="none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24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7" name="日期占位符 4">
            <a:extLst>
              <a:ext uri="{FF2B5EF4-FFF2-40B4-BE49-F238E27FC236}">
                <a16:creationId xmlns:a16="http://schemas.microsoft.com/office/drawing/2014/main" id="{DAB96364-C4EB-4FC3-A72D-506AB6FCBF0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443FD0E-447F-4464-B674-0FA3FC633ABF}" type="datetime1">
              <a:rPr kumimoji="0" lang="zh-CN" altLang="en-US" sz="1000" u="none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2018/4/21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8" name="页脚占位符 5">
            <a:extLst>
              <a:ext uri="{FF2B5EF4-FFF2-40B4-BE49-F238E27FC236}">
                <a16:creationId xmlns:a16="http://schemas.microsoft.com/office/drawing/2014/main" id="{A612767C-D996-4F58-B1DA-604C5679B0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u="none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9" name="Rectangle 2">
            <a:extLst>
              <a:ext uri="{FF2B5EF4-FFF2-40B4-BE49-F238E27FC236}">
                <a16:creationId xmlns:a16="http://schemas.microsoft.com/office/drawing/2014/main" id="{E109ABB8-339B-4947-AB75-7FFD442C9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Generalized Intersection</a:t>
            </a:r>
          </a:p>
        </p:txBody>
      </p:sp>
      <p:sp>
        <p:nvSpPr>
          <p:cNvPr id="8200" name="Rectangle 3">
            <a:extLst>
              <a:ext uri="{FF2B5EF4-FFF2-40B4-BE49-F238E27FC236}">
                <a16:creationId xmlns:a16="http://schemas.microsoft.com/office/drawing/2014/main" id="{60A722D5-30DD-4725-B89C-13796D6E9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Binary intersection operator: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ary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intersection:</a:t>
            </a:r>
            <a:b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…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((…((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)…)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b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(grouping &amp; order is irrelevant)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“Big Arch” notation:</a:t>
            </a:r>
            <a:b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Or for infinite sets of sets:</a:t>
            </a:r>
            <a:b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8194" name="Object 4">
            <a:extLst>
              <a:ext uri="{FF2B5EF4-FFF2-40B4-BE49-F238E27FC236}">
                <a16:creationId xmlns:a16="http://schemas.microsoft.com/office/drawing/2014/main" id="{A2F99256-60A2-4F49-BB3D-67FEB5263C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162286"/>
              </p:ext>
            </p:extLst>
          </p:nvPr>
        </p:nvGraphicFramePr>
        <p:xfrm>
          <a:off x="3857320" y="3276600"/>
          <a:ext cx="714680" cy="900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6" name="Equation" r:id="rId3" imgW="342751" imgH="431613" progId="Equation.3">
                  <p:embed/>
                </p:oleObj>
              </mc:Choice>
              <mc:Fallback>
                <p:oleObj name="Equation" r:id="rId3" imgW="342751" imgH="431613" progId="Equation.3">
                  <p:embed/>
                  <p:pic>
                    <p:nvPicPr>
                      <p:cNvPr id="8194" name="Object 4">
                        <a:extLst>
                          <a:ext uri="{FF2B5EF4-FFF2-40B4-BE49-F238E27FC236}">
                            <a16:creationId xmlns:a16="http://schemas.microsoft.com/office/drawing/2014/main" id="{A2F99256-60A2-4F49-BB3D-67FEB5263C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320" y="3276600"/>
                        <a:ext cx="714680" cy="900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>
            <a:extLst>
              <a:ext uri="{FF2B5EF4-FFF2-40B4-BE49-F238E27FC236}">
                <a16:creationId xmlns:a16="http://schemas.microsoft.com/office/drawing/2014/main" id="{0118C432-1474-492A-9750-65E3D568A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7329"/>
              </p:ext>
            </p:extLst>
          </p:nvPr>
        </p:nvGraphicFramePr>
        <p:xfrm>
          <a:off x="4604535" y="4419600"/>
          <a:ext cx="704850" cy="705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7" name="Equation" r:id="rId5" imgW="342751" imgH="342751" progId="Equation.3">
                  <p:embed/>
                </p:oleObj>
              </mc:Choice>
              <mc:Fallback>
                <p:oleObj name="Equation" r:id="rId5" imgW="342751" imgH="342751" progId="Equation.3">
                  <p:embed/>
                  <p:pic>
                    <p:nvPicPr>
                      <p:cNvPr id="8195" name="Object 5">
                        <a:extLst>
                          <a:ext uri="{FF2B5EF4-FFF2-40B4-BE49-F238E27FC236}">
                            <a16:creationId xmlns:a16="http://schemas.microsoft.com/office/drawing/2014/main" id="{0118C432-1474-492A-9750-65E3D568A4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4535" y="4419600"/>
                        <a:ext cx="704850" cy="705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663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灯片编号占位符 5">
            <a:extLst>
              <a:ext uri="{FF2B5EF4-FFF2-40B4-BE49-F238E27FC236}">
                <a16:creationId xmlns:a16="http://schemas.microsoft.com/office/drawing/2014/main" id="{A5964FE6-553D-4014-83B9-5BDCBDDAE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C6EF444-28EC-4567-ABA8-433867E6CFAC}" type="slidenum">
              <a:rPr kumimoji="0" lang="zh-CN" altLang="en-US" sz="1000" u="none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25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21" name="日期占位符 6">
            <a:extLst>
              <a:ext uri="{FF2B5EF4-FFF2-40B4-BE49-F238E27FC236}">
                <a16:creationId xmlns:a16="http://schemas.microsoft.com/office/drawing/2014/main" id="{1860F9EA-156D-485A-8B67-E87FD6F6894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6FE2EBF-D19E-4190-A15F-0CDCA3588C92}" type="datetime1">
              <a:rPr kumimoji="0" lang="zh-CN" altLang="en-US" sz="1000" u="none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2018/4/21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22" name="页脚占位符 7">
            <a:extLst>
              <a:ext uri="{FF2B5EF4-FFF2-40B4-BE49-F238E27FC236}">
                <a16:creationId xmlns:a16="http://schemas.microsoft.com/office/drawing/2014/main" id="{9E0DA1D7-8425-41BE-8062-1DA94BAD9A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u="none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23" name="Rectangle 8">
            <a:extLst>
              <a:ext uri="{FF2B5EF4-FFF2-40B4-BE49-F238E27FC236}">
                <a16:creationId xmlns:a16="http://schemas.microsoft.com/office/drawing/2014/main" id="{B875427E-9F92-4E0E-8550-C8F3D4618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250" y="245270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Notation</a:t>
            </a:r>
          </a:p>
        </p:txBody>
      </p:sp>
      <p:sp>
        <p:nvSpPr>
          <p:cNvPr id="9224" name="Rectangle 3">
            <a:extLst>
              <a:ext uri="{FF2B5EF4-FFF2-40B4-BE49-F238E27FC236}">
                <a16:creationId xmlns:a16="http://schemas.microsoft.com/office/drawing/2014/main" id="{B1B4BA54-CF55-4BE9-8A79-DAFD2668754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88194" y="1760935"/>
            <a:ext cx="6126162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Symbol" panose="05050102010706020507" pitchFamily="18" charset="2"/>
              </a:rPr>
              <a:t>È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Symbol" panose="05050102010706020507" pitchFamily="18" charset="2"/>
              </a:rPr>
              <a:t>È</a:t>
            </a:r>
            <a:r>
              <a:rPr lang="en-US" altLang="zh-CN" sz="2800" i="1" dirty="0">
                <a:latin typeface="Times New Roman" panose="02020603050405020304" pitchFamily="18" charset="0"/>
              </a:rPr>
              <a:t>C= </a:t>
            </a:r>
            <a:r>
              <a:rPr lang="en-US" altLang="zh-CN" sz="2800" dirty="0">
                <a:latin typeface="Times New Roman" panose="02020603050405020304" pitchFamily="18" charset="0"/>
              </a:rPr>
              <a:t>{x | </a:t>
            </a:r>
            <a:r>
              <a:rPr lang="en-US" altLang="zh-CN" sz="2800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Symbol" panose="05050102010706020507" pitchFamily="18" charset="2"/>
              </a:rPr>
              <a:t>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Symbol" panose="05050102010706020507" pitchFamily="18" charset="2"/>
              </a:rPr>
              <a:t>Ú</a:t>
            </a:r>
            <a:r>
              <a:rPr lang="en-US" altLang="zh-CN" sz="2800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Symbol" panose="05050102010706020507" pitchFamily="18" charset="2"/>
              </a:rPr>
              <a:t>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Symbol" panose="05050102010706020507" pitchFamily="18" charset="2"/>
              </a:rPr>
              <a:t>Ú</a:t>
            </a:r>
            <a:r>
              <a:rPr lang="en-US" altLang="zh-CN" sz="2800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Symbol" panose="05050102010706020507" pitchFamily="18" charset="2"/>
              </a:rPr>
              <a:t>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Symbol" panose="05050102010706020507" pitchFamily="18" charset="2"/>
              </a:rPr>
              <a:t>È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Symbol" panose="05050102010706020507" pitchFamily="18" charset="2"/>
              </a:rPr>
              <a:t>È</a:t>
            </a:r>
            <a:r>
              <a:rPr lang="en-US" altLang="zh-CN" sz="2800" dirty="0">
                <a:latin typeface="Symbol" panose="05050102010706020507" pitchFamily="18" charset="2"/>
                <a:sym typeface="Symbol" panose="05050102010706020507" pitchFamily="18" charset="2"/>
              </a:rPr>
              <a:t>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n=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Symbol" panose="05050102010706020507" pitchFamily="18" charset="2"/>
              </a:rPr>
              <a:t>Ç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Symbol" panose="05050102010706020507" pitchFamily="18" charset="2"/>
              </a:rPr>
              <a:t>Ç</a:t>
            </a:r>
            <a:r>
              <a:rPr lang="en-US" altLang="zh-CN" sz="2800" i="1" dirty="0">
                <a:latin typeface="Times New Roman" panose="02020603050405020304" pitchFamily="18" charset="0"/>
              </a:rPr>
              <a:t>C= </a:t>
            </a:r>
            <a:r>
              <a:rPr lang="en-US" altLang="zh-CN" sz="2800" dirty="0">
                <a:latin typeface="Times New Roman" panose="02020603050405020304" pitchFamily="18" charset="0"/>
              </a:rPr>
              <a:t>{x | </a:t>
            </a:r>
            <a:r>
              <a:rPr lang="en-US" altLang="zh-CN" sz="2800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Symbol" panose="05050102010706020507" pitchFamily="18" charset="2"/>
              </a:rPr>
              <a:t>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Symbol" panose="05050102010706020507" pitchFamily="18" charset="2"/>
              </a:rPr>
              <a:t>Ù</a:t>
            </a:r>
            <a:r>
              <a:rPr lang="en-US" altLang="zh-CN" sz="2800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Symbol" panose="05050102010706020507" pitchFamily="18" charset="2"/>
              </a:rPr>
              <a:t>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Symbol" panose="05050102010706020507" pitchFamily="18" charset="2"/>
              </a:rPr>
              <a:t>Ù</a:t>
            </a:r>
            <a:r>
              <a:rPr lang="en-US" altLang="zh-CN" sz="2800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Symbol" panose="05050102010706020507" pitchFamily="18" charset="2"/>
              </a:rPr>
              <a:t>Î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Symbol" panose="05050102010706020507" pitchFamily="18" charset="2"/>
              </a:rPr>
              <a:t>Ç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Symbol" panose="05050102010706020507" pitchFamily="18" charset="2"/>
              </a:rPr>
              <a:t>Ç</a:t>
            </a:r>
            <a:r>
              <a:rPr lang="en-US" altLang="zh-CN" sz="2800" dirty="0">
                <a:latin typeface="Symbol" panose="05050102010706020507" pitchFamily="18" charset="2"/>
                <a:sym typeface="Symbol" panose="05050102010706020507" pitchFamily="18" charset="2"/>
              </a:rPr>
              <a:t>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n=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dirty="0"/>
          </a:p>
          <a:p>
            <a:pPr eaLnBrk="1" hangingPunct="1"/>
            <a:endParaRPr lang="zh-CN" altLang="en-US" sz="2800" dirty="0"/>
          </a:p>
        </p:txBody>
      </p:sp>
      <p:graphicFrame>
        <p:nvGraphicFramePr>
          <p:cNvPr id="9218" name="Object 4">
            <a:extLst>
              <a:ext uri="{FF2B5EF4-FFF2-40B4-BE49-F238E27FC236}">
                <a16:creationId xmlns:a16="http://schemas.microsoft.com/office/drawing/2014/main" id="{8F19484B-5520-4647-960B-D08FA2F86872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435822215"/>
              </p:ext>
            </p:extLst>
          </p:nvPr>
        </p:nvGraphicFramePr>
        <p:xfrm>
          <a:off x="3352800" y="2750946"/>
          <a:ext cx="6143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0" name="Equation" r:id="rId3" imgW="368140" imgH="431613" progId="Equation.DSMT4">
                  <p:embed/>
                </p:oleObj>
              </mc:Choice>
              <mc:Fallback>
                <p:oleObj name="Equation" r:id="rId3" imgW="368140" imgH="431613" progId="Equation.DSMT4">
                  <p:embed/>
                  <p:pic>
                    <p:nvPicPr>
                      <p:cNvPr id="9218" name="Object 4">
                        <a:extLst>
                          <a:ext uri="{FF2B5EF4-FFF2-40B4-BE49-F238E27FC236}">
                            <a16:creationId xmlns:a16="http://schemas.microsoft.com/office/drawing/2014/main" id="{8F19484B-5520-4647-960B-D08FA2F868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750946"/>
                        <a:ext cx="61436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7">
            <a:extLst>
              <a:ext uri="{FF2B5EF4-FFF2-40B4-BE49-F238E27FC236}">
                <a16:creationId xmlns:a16="http://schemas.microsoft.com/office/drawing/2014/main" id="{8D430A81-952F-4C16-83C8-9EF78BC77679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76315777"/>
              </p:ext>
            </p:extLst>
          </p:nvPr>
        </p:nvGraphicFramePr>
        <p:xfrm>
          <a:off x="3352800" y="3752819"/>
          <a:ext cx="6127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1" name="Equation" r:id="rId5" imgW="368140" imgH="431613" progId="Equation.DSMT4">
                  <p:embed/>
                </p:oleObj>
              </mc:Choice>
              <mc:Fallback>
                <p:oleObj name="Equation" r:id="rId5" imgW="368140" imgH="431613" progId="Equation.DSMT4">
                  <p:embed/>
                  <p:pic>
                    <p:nvPicPr>
                      <p:cNvPr id="9219" name="Object 7">
                        <a:extLst>
                          <a:ext uri="{FF2B5EF4-FFF2-40B4-BE49-F238E27FC236}">
                            <a16:creationId xmlns:a16="http://schemas.microsoft.com/office/drawing/2014/main" id="{8D430A81-952F-4C16-83C8-9EF78BC776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52819"/>
                        <a:ext cx="6127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8085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09D8AA27-DA09-4B13-BF5D-F893A8C58C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EEBC4EC-0036-402E-9755-E1E367522C21}" type="slidenum">
              <a:rPr kumimoji="0" lang="zh-CN" altLang="en-US" sz="1000" u="none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26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3" name="日期占位符 4">
            <a:extLst>
              <a:ext uri="{FF2B5EF4-FFF2-40B4-BE49-F238E27FC236}">
                <a16:creationId xmlns:a16="http://schemas.microsoft.com/office/drawing/2014/main" id="{6388C904-29F5-4082-81BD-4FB3EA2A91A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E16A3E6-7AAD-4CB9-83F5-E9D7D6158EB4}" type="datetime1">
              <a:rPr kumimoji="0" lang="zh-CN" altLang="en-US" sz="1000" u="none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2018/4/21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4" name="页脚占位符 5">
            <a:extLst>
              <a:ext uri="{FF2B5EF4-FFF2-40B4-BE49-F238E27FC236}">
                <a16:creationId xmlns:a16="http://schemas.microsoft.com/office/drawing/2014/main" id="{9260649A-3E36-4968-91DB-AABBADB221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u="none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447DAFE0-B72B-4528-A816-779A806AE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Union and Intersection of Indexed Collections</a:t>
            </a:r>
            <a:endParaRPr lang="en-US" altLang="zh-CN"/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F0186157-2196-4098-B394-6A2A5104F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Let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,...,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be an indexed collection of sets.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Union and intersection are associative (because 'and' and 'or' are) we have: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			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Symbol" panose="05050102010706020507" pitchFamily="18" charset="2"/>
              </a:rPr>
              <a:t>È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Symbol" panose="05050102010706020507" pitchFamily="18" charset="2"/>
              </a:rPr>
              <a:t>È</a:t>
            </a:r>
            <a:r>
              <a:rPr lang="en-US" altLang="zh-CN" dirty="0">
                <a:latin typeface="Times New Roman" panose="02020603050405020304" pitchFamily="18" charset="0"/>
              </a:rPr>
              <a:t>...</a:t>
            </a:r>
            <a:r>
              <a:rPr lang="en-US" altLang="zh-CN" dirty="0" err="1">
                <a:latin typeface="Symbol" panose="05050102010706020507" pitchFamily="18" charset="2"/>
              </a:rPr>
              <a:t>È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endParaRPr lang="en-US" altLang="zh-CN" i="1" baseline="-250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and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			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Ç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Ç</a:t>
            </a:r>
            <a:r>
              <a:rPr lang="en-US" altLang="zh-CN" dirty="0">
                <a:latin typeface="Times New Roman" panose="02020603050405020304" pitchFamily="18" charset="0"/>
              </a:rPr>
              <a:t>...</a:t>
            </a:r>
            <a:r>
              <a:rPr lang="en-US" altLang="zh-CN" dirty="0">
                <a:latin typeface="Symbol" panose="05050102010706020507" pitchFamily="18" charset="2"/>
              </a:rPr>
              <a:t>Ç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endParaRPr lang="en-US" altLang="zh-CN" baseline="-25000" dirty="0"/>
          </a:p>
        </p:txBody>
      </p:sp>
      <p:pic>
        <p:nvPicPr>
          <p:cNvPr id="30727" name="Picture 4">
            <a:extLst>
              <a:ext uri="{FF2B5EF4-FFF2-40B4-BE49-F238E27FC236}">
                <a16:creationId xmlns:a16="http://schemas.microsoft.com/office/drawing/2014/main" id="{25A7497E-86AB-49BF-BBAD-8CBD9A60B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732" y="2953107"/>
            <a:ext cx="469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5">
            <a:extLst>
              <a:ext uri="{FF2B5EF4-FFF2-40B4-BE49-F238E27FC236}">
                <a16:creationId xmlns:a16="http://schemas.microsoft.com/office/drawing/2014/main" id="{1D4B4F4F-DA54-45C4-A055-4D8EE4DF2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081" y="3897669"/>
            <a:ext cx="4397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1113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id="{6FDB8033-C4C3-4D11-B110-2A83A0FCC7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014329C-CD97-45D2-9FC4-3B7F30BDA749}" type="slidenum">
              <a:rPr kumimoji="0" lang="zh-CN" altLang="en-US" sz="1000" u="none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27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7" name="日期占位符 4">
            <a:extLst>
              <a:ext uri="{FF2B5EF4-FFF2-40B4-BE49-F238E27FC236}">
                <a16:creationId xmlns:a16="http://schemas.microsoft.com/office/drawing/2014/main" id="{2B32C557-81A5-4875-A482-337BE51453D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CE71515-3FAB-42F0-899D-6725DDEA4898}" type="datetime1">
              <a:rPr kumimoji="0" lang="zh-CN" altLang="en-US" sz="1000" u="none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2018/4/21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8" name="页脚占位符 5">
            <a:extLst>
              <a:ext uri="{FF2B5EF4-FFF2-40B4-BE49-F238E27FC236}">
                <a16:creationId xmlns:a16="http://schemas.microsoft.com/office/drawing/2014/main" id="{A116F4B1-6591-4078-A8B3-D14E647DAF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u="none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3CB3B96B-B618-4A63-9C07-E31B33A6F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Examples</a:t>
            </a:r>
          </a:p>
        </p:txBody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8215FFCA-EC18-4176-8B6B-4FF490EDF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Let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3200" i="1" dirty="0">
                <a:latin typeface="Times New Roman" panose="02020603050405020304" pitchFamily="18" charset="0"/>
              </a:rPr>
              <a:t> A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Symbol" panose="05050102010706020507" pitchFamily="18" charset="2"/>
              </a:rPr>
              <a:t>= </a:t>
            </a:r>
            <a:r>
              <a:rPr lang="en-US" altLang="zh-CN" sz="3200" dirty="0">
                <a:latin typeface="Times New Roman" panose="02020603050405020304" pitchFamily="18" charset="0"/>
              </a:rPr>
              <a:t>[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en-US" altLang="zh-CN" sz="3200" dirty="0">
                <a:latin typeface="Symbol" panose="05050102010706020507" pitchFamily="18" charset="2"/>
              </a:rPr>
              <a:t>¥</a:t>
            </a:r>
            <a:r>
              <a:rPr lang="en-US" altLang="zh-CN" sz="3200" dirty="0">
                <a:latin typeface="Times New Roman" panose="02020603050405020304" pitchFamily="18" charset="0"/>
              </a:rPr>
              <a:t>),1 </a:t>
            </a:r>
            <a:r>
              <a:rPr lang="en-US" altLang="zh-CN" sz="3200" dirty="0">
                <a:latin typeface="Symbol" panose="05050102010706020507" pitchFamily="18" charset="2"/>
              </a:rPr>
              <a:t>£ 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Symbol" panose="05050102010706020507" pitchFamily="18" charset="2"/>
              </a:rPr>
              <a:t>&lt; ¥</a:t>
            </a:r>
          </a:p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</a:rPr>
              <a:t>then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3200" i="1" dirty="0">
                <a:latin typeface="Times New Roman" panose="02020603050405020304" pitchFamily="18" charset="0"/>
              </a:rPr>
              <a:t>		A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= [1,</a:t>
            </a:r>
            <a:r>
              <a:rPr lang="en-US" altLang="zh-CN" sz="3200" dirty="0">
                <a:latin typeface="Symbol" panose="05050102010706020507" pitchFamily="18" charset="2"/>
              </a:rPr>
              <a:t>¥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sz="3200" i="1" dirty="0">
              <a:latin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3200" i="1" dirty="0">
                <a:latin typeface="Times New Roman" panose="02020603050405020304" pitchFamily="18" charset="0"/>
              </a:rPr>
              <a:t>		A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= [</a:t>
            </a:r>
            <a:r>
              <a:rPr lang="en-US" altLang="zh-CN" sz="3200" i="1" dirty="0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,</a:t>
            </a:r>
            <a:r>
              <a:rPr lang="en-US" altLang="zh-CN" sz="3200" dirty="0">
                <a:latin typeface="Symbol" panose="05050102010706020507" pitchFamily="18" charset="2"/>
              </a:rPr>
              <a:t>¥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  <a:endParaRPr lang="en-US" altLang="zh-CN" sz="3200" dirty="0"/>
          </a:p>
        </p:txBody>
      </p:sp>
      <p:pic>
        <p:nvPicPr>
          <p:cNvPr id="31751" name="Picture 4">
            <a:extLst>
              <a:ext uri="{FF2B5EF4-FFF2-40B4-BE49-F238E27FC236}">
                <a16:creationId xmlns:a16="http://schemas.microsoft.com/office/drawing/2014/main" id="{290EC103-EFB5-4126-9815-E4C0869A3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05883"/>
            <a:ext cx="4699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5">
            <a:extLst>
              <a:ext uri="{FF2B5EF4-FFF2-40B4-BE49-F238E27FC236}">
                <a16:creationId xmlns:a16="http://schemas.microsoft.com/office/drawing/2014/main" id="{0D85EE2A-010E-444A-8ED9-5E67638A7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89" y="4495800"/>
            <a:ext cx="4397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13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>
            <a:extLst>
              <a:ext uri="{FF2B5EF4-FFF2-40B4-BE49-F238E27FC236}">
                <a16:creationId xmlns:a16="http://schemas.microsoft.com/office/drawing/2014/main" id="{F392ACB2-195A-4248-8588-B76969D697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C513AB5-5673-4F75-8E62-9BD94BF5BD1E}" type="slidenum">
              <a:rPr kumimoji="0" lang="zh-CN" altLang="en-US" sz="1000" u="none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28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1" name="日期占位符 4">
            <a:extLst>
              <a:ext uri="{FF2B5EF4-FFF2-40B4-BE49-F238E27FC236}">
                <a16:creationId xmlns:a16="http://schemas.microsoft.com/office/drawing/2014/main" id="{81DFF822-C6AB-4E42-B001-7349E7F0C0AA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FA46AE1-EE81-480C-A578-11D784ED5126}" type="datetime1">
              <a:rPr kumimoji="0" lang="zh-CN" altLang="en-US" sz="1000" u="none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2018/4/21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2" name="页脚占位符 5">
            <a:extLst>
              <a:ext uri="{FF2B5EF4-FFF2-40B4-BE49-F238E27FC236}">
                <a16:creationId xmlns:a16="http://schemas.microsoft.com/office/drawing/2014/main" id="{DBFDA06C-A630-4090-93EC-55AFAFC62E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u="none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CEC19941-B61E-466D-B84D-E38B64F07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Representations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50B3374B-C85C-48E3-8684-DF61D3AC5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A frequent theme of this course will be methods of </a:t>
            </a:r>
            <a:r>
              <a:rPr lang="en-US" altLang="zh-CN" i="1" dirty="0">
                <a:latin typeface="Times New Roman" panose="02020603050405020304" pitchFamily="18" charset="0"/>
              </a:rPr>
              <a:t>representing</a:t>
            </a:r>
            <a:r>
              <a:rPr lang="en-US" altLang="zh-CN" dirty="0">
                <a:latin typeface="Times New Roman" panose="02020603050405020304" pitchFamily="18" charset="0"/>
              </a:rPr>
              <a:t> one discrete structure using another discrete structure of a different type.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E.g.</a:t>
            </a:r>
            <a:r>
              <a:rPr lang="en-US" altLang="zh-CN" dirty="0">
                <a:latin typeface="Times New Roman" panose="02020603050405020304" pitchFamily="18" charset="0"/>
              </a:rPr>
              <a:t>, one can represent natural numbers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Sets: 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,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{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},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{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},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{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},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Bit strings: </a:t>
            </a:r>
            <a:b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0,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1,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10,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11,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100, …</a:t>
            </a:r>
          </a:p>
        </p:txBody>
      </p:sp>
    </p:spTree>
    <p:extLst>
      <p:ext uri="{BB962C8B-B14F-4D97-AF65-F5344CB8AC3E}">
        <p14:creationId xmlns:p14="http://schemas.microsoft.com/office/powerpoint/2010/main" val="4182551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>
            <a:extLst>
              <a:ext uri="{FF2B5EF4-FFF2-40B4-BE49-F238E27FC236}">
                <a16:creationId xmlns:a16="http://schemas.microsoft.com/office/drawing/2014/main" id="{D8926E40-4D21-4396-B7F0-347776499C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6465298-CFEC-450F-A45E-406A4218E0B3}" type="slidenum">
              <a:rPr kumimoji="0" lang="zh-CN" altLang="en-US" sz="1000" u="none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29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5" name="日期占位符 4">
            <a:extLst>
              <a:ext uri="{FF2B5EF4-FFF2-40B4-BE49-F238E27FC236}">
                <a16:creationId xmlns:a16="http://schemas.microsoft.com/office/drawing/2014/main" id="{031F985C-E248-43C3-8FA9-A287D83B017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54B419-2067-4F47-BD56-EDA6D50FADBF}" type="datetime1">
              <a:rPr kumimoji="0" lang="zh-CN" altLang="en-US" sz="1000" u="none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2018/4/21</a:t>
            </a:fld>
            <a:endParaRPr kumimoji="0" lang="en-US" altLang="zh-CN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6" name="页脚占位符 5">
            <a:extLst>
              <a:ext uri="{FF2B5EF4-FFF2-40B4-BE49-F238E27FC236}">
                <a16:creationId xmlns:a16="http://schemas.microsoft.com/office/drawing/2014/main" id="{2B64FFBB-53AE-42AA-9263-1665A989FE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u="none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6DFE8B20-F727-4141-9A08-E35CBE45C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</a:rPr>
              <a:t>Representing Sets with Bit Strings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C058678C-A650-480B-8EB8-B195DDB1B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33381"/>
            <a:ext cx="7772400" cy="4216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For an enumerable </a:t>
            </a:r>
            <a:r>
              <a:rPr lang="en-US" altLang="zh-CN" dirty="0" err="1">
                <a:latin typeface="Times New Roman" panose="02020603050405020304" pitchFamily="18" charset="0"/>
              </a:rPr>
              <a:t>u.d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en-US" altLang="zh-CN" i="1" dirty="0">
                <a:latin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</a:rPr>
              <a:t> with ordering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represent a finite set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as the finite bit string B=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where</a:t>
            </a:r>
            <a:b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 (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E.g.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S=</a:t>
            </a:r>
            <a:r>
              <a:rPr lang="en-US" altLang="zh-CN" dirty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{2,3,5,7,11}, B=001101010001.</a:t>
            </a:r>
          </a:p>
          <a:p>
            <a:pPr eaLnBrk="1" hangingPunct="1">
              <a:buNone/>
            </a:pP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（自然数从零开始）</a:t>
            </a:r>
            <a:endParaRPr lang="en-US" altLang="zh-CN" dirty="0">
              <a:solidFill>
                <a:schemeClr val="folHlink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In this representation, the set operators</a:t>
            </a:r>
            <a:b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“”, “”, “” are implemented directly by bitwise OR, AND, NOT!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C4A9B63A-796D-416A-8899-D421D29B6B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AEFDA27-C490-4BA9-9C71-192C7C1191A4}" type="slidenum">
              <a:rPr kumimoji="0" lang="zh-CN" altLang="en-US" sz="1000" u="none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3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5" name="日期占位符 4">
            <a:extLst>
              <a:ext uri="{FF2B5EF4-FFF2-40B4-BE49-F238E27FC236}">
                <a16:creationId xmlns:a16="http://schemas.microsoft.com/office/drawing/2014/main" id="{E8D25181-D435-4075-976E-C4ECC4B2111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2E9CF47-87CD-4DC0-94B4-F1D9AF657C23}" type="datetime1">
              <a:rPr kumimoji="0" lang="zh-CN" altLang="en-US" sz="1000" u="none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2018/4/21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页脚占位符 5">
            <a:extLst>
              <a:ext uri="{FF2B5EF4-FFF2-40B4-BE49-F238E27FC236}">
                <a16:creationId xmlns:a16="http://schemas.microsoft.com/office/drawing/2014/main" id="{A759BEB8-3A51-4650-8AB0-43E2624D379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u="none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B297FE82-97B1-4DB0-A6B9-DD6C29638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§2.2 </a:t>
            </a:r>
            <a:r>
              <a:rPr lang="en-US" altLang="zh-CN" b="1" dirty="0"/>
              <a:t>Set Operations</a:t>
            </a:r>
            <a:endParaRPr lang="en-US" altLang="zh-CN" dirty="0"/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45A86D4B-EAFF-4A0E-8CED-4C5CA39FF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95910"/>
            <a:ext cx="8229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Propositional calculus </a:t>
            </a:r>
            <a:r>
              <a:rPr lang="zh-CN" altLang="en-US" sz="2800" dirty="0">
                <a:latin typeface="Times New Roman" panose="02020603050405020304" pitchFamily="18" charset="0"/>
              </a:rPr>
              <a:t>（命题演算）</a:t>
            </a:r>
            <a:r>
              <a:rPr lang="en-US" altLang="zh-CN" sz="2800" dirty="0">
                <a:latin typeface="Times New Roman" panose="02020603050405020304" pitchFamily="18" charset="0"/>
              </a:rPr>
              <a:t>and set theory</a:t>
            </a:r>
            <a:r>
              <a:rPr lang="zh-CN" altLang="en-US" sz="2800" dirty="0">
                <a:latin typeface="Times New Roman" panose="02020603050405020304" pitchFamily="18" charset="0"/>
              </a:rPr>
              <a:t>（集合论）</a:t>
            </a:r>
            <a:r>
              <a:rPr lang="en-US" altLang="zh-CN" sz="2800" dirty="0">
                <a:latin typeface="Times New Roman" panose="02020603050405020304" pitchFamily="18" charset="0"/>
              </a:rPr>
              <a:t> are both instances of an algebraic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system </a:t>
            </a:r>
            <a:r>
              <a:rPr lang="zh-CN" altLang="en-US" sz="2800" dirty="0">
                <a:latin typeface="Times New Roman" panose="02020603050405020304" pitchFamily="18" charset="0"/>
              </a:rPr>
              <a:t>（代数系统）</a:t>
            </a:r>
            <a:r>
              <a:rPr lang="en-US" altLang="zh-CN" sz="2800" dirty="0">
                <a:latin typeface="Times New Roman" panose="02020603050405020304" pitchFamily="18" charset="0"/>
              </a:rPr>
              <a:t>called 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			Boolean Algebra</a:t>
            </a:r>
            <a:r>
              <a:rPr lang="zh-CN" altLang="en-US" sz="28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（布尔代数）</a:t>
            </a:r>
            <a:endParaRPr lang="zh-CN" altLang="en-US" sz="28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The operators in set theory are defined in terms of the corresponding operator in propositional calculus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As always there must be a universe U. All sets are assumed to be subsets of U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47054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D3C8C6D4-CCD7-4ECE-93E1-12F8E0AB79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57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569F784-96F7-48B0-85C0-9942BD5E75F3}" type="slidenum">
              <a:rPr kumimoji="0" lang="zh-CN" altLang="en-US" sz="1000" u="none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30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19" name="日期占位符 4">
            <a:extLst>
              <a:ext uri="{FF2B5EF4-FFF2-40B4-BE49-F238E27FC236}">
                <a16:creationId xmlns:a16="http://schemas.microsoft.com/office/drawing/2014/main" id="{1DFFAC7A-F235-445B-AFB5-407E4F2458F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58A89A0-1576-4C64-A659-C69F193581D0}" type="datetime1">
              <a:rPr kumimoji="0" lang="zh-CN" altLang="en-US" sz="1000" u="none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2018/4/21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20" name="页脚占位符 5">
            <a:extLst>
              <a:ext uri="{FF2B5EF4-FFF2-40B4-BE49-F238E27FC236}">
                <a16:creationId xmlns:a16="http://schemas.microsoft.com/office/drawing/2014/main" id="{7D1E8C62-877D-4093-8751-E20DD289E2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u="none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2D1CBD9B-0A72-4BE6-AC35-501DC86F7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0144" y="152400"/>
            <a:ext cx="8229600" cy="808038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Computer representation of sets</a:t>
            </a:r>
          </a:p>
        </p:txBody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C6EA4C4A-2402-4193-8801-A1742DCE5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60438"/>
            <a:ext cx="8763000" cy="544036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Example 18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10}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ordering of elements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elements in increasing order; that is,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What bit strings represent the subset of all odd integers in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subset of all even integers in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subset of integers not exceeding 5 in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	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10}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（全集 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                    1  1  1  1  1  1  1  1  1  1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subset of all odd integers is {1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9}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1  0  1  0  1  0   1  0  1  0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bit strings represent The subset of all even integers  is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0 1  0  1  0  1  0   1  0  1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subset of integers not exceeding 5 is 1 1 1 1 1 0 0 0 0 0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77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9DD04090-A57B-4AB2-A484-B41387B6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Computer representation of sets</a:t>
            </a:r>
            <a:endParaRPr lang="zh-CN" altLang="en-US" dirty="0"/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D6E4DB3E-E17A-4EA5-A670-7CC507F05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7656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Example 19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seen that the bit string for the set {1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9} (with universal set {1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nl-NL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nl-NL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nl-NL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nl-NL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nl-NL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nl-NL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10}) is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10 1010 1010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bit string for the complement of this set?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10}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                                           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1  1  1  1  1  1  1  1  1  1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subset of all odd integers is {1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9}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1  0  1  0  1  0   1  0  1  0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bit string for the complement of this set is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0  1  0  1  0  1  0   1  0  1  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逐位取反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7735BE73-AB2F-4BA4-B96E-E8EE275A8A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E10ACEA-7932-42E5-9352-DF0F55F6D126}" type="slidenum">
              <a:rPr kumimoji="0" lang="zh-CN" altLang="en-US" sz="1000" u="none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31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5" name="日期占位符 4">
            <a:extLst>
              <a:ext uri="{FF2B5EF4-FFF2-40B4-BE49-F238E27FC236}">
                <a16:creationId xmlns:a16="http://schemas.microsoft.com/office/drawing/2014/main" id="{9C880184-3F2B-4C2E-AD18-08D428128AE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9412241-4E4F-4EAF-87D0-82AA7538CEAB}" type="datetime1">
              <a:rPr kumimoji="0" lang="zh-CN" altLang="en-US" sz="1000" u="none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2018/4/21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6" name="页脚占位符 5">
            <a:extLst>
              <a:ext uri="{FF2B5EF4-FFF2-40B4-BE49-F238E27FC236}">
                <a16:creationId xmlns:a16="http://schemas.microsoft.com/office/drawing/2014/main" id="{8FD201D4-F445-4FE2-A21F-9B7FE197A7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u="none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52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9DD04090-A57B-4AB2-A484-B41387B6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Computer representation of sets</a:t>
            </a:r>
            <a:endParaRPr lang="zh-CN" altLang="en-US" dirty="0"/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D6E4DB3E-E17A-4EA5-A670-7CC507F05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12" y="1435618"/>
            <a:ext cx="8227888" cy="481278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Example 20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bit strings for the sets {1, 2, 3, 4, 5} and {1, 3, 5, 7, 9} are 11 1110 0000 and 10 1010 1010,respectively. Use bit strings to find the union and intersection of these sets.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1  1  1  1  1  0  0  0  0  0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1  0  1  0  1  0  1  0  1  0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union is  1  1  1  1  1  0  1  0  1  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corresponds set is {1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4, 5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9}.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逐位析取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intersection is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1  0  1  0  1  0   0  0  0  0 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逐位合取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corresponds set is {1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5}.</a:t>
            </a:r>
          </a:p>
          <a:p>
            <a:pPr lvl="1"/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7735BE73-AB2F-4BA4-B96E-E8EE275A8A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E10ACEA-7932-42E5-9352-DF0F55F6D126}" type="slidenum">
              <a:rPr kumimoji="0" lang="zh-CN" altLang="en-US" sz="1000" u="none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32</a:t>
            </a:fld>
            <a:endParaRPr kumimoji="0" lang="en-US" altLang="zh-CN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5" name="日期占位符 4">
            <a:extLst>
              <a:ext uri="{FF2B5EF4-FFF2-40B4-BE49-F238E27FC236}">
                <a16:creationId xmlns:a16="http://schemas.microsoft.com/office/drawing/2014/main" id="{9C880184-3F2B-4C2E-AD18-08D428128AE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9412241-4E4F-4EAF-87D0-82AA7538CEAB}" type="datetime1">
              <a:rPr kumimoji="0" lang="zh-CN" altLang="en-US" sz="1000" u="none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2018/4/21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6" name="页脚占位符 5">
            <a:extLst>
              <a:ext uri="{FF2B5EF4-FFF2-40B4-BE49-F238E27FC236}">
                <a16:creationId xmlns:a16="http://schemas.microsoft.com/office/drawing/2014/main" id="{8FD201D4-F445-4FE2-A21F-9B7FE197A7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u="none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06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751224E4-E657-4F88-BBB9-63E6BDB0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homework</a:t>
            </a:r>
            <a:endParaRPr lang="zh-CN" altLang="en-US"/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7E7EA588-4F02-47E8-8C6D-340DFAA0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4,19,30,48,52,56</a:t>
            </a:r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588EAA04-72ED-484C-9A92-1687FF90EA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DEB11A2-9DCA-4378-97D7-096CDC25980D}" type="slidenum">
              <a:rPr kumimoji="0" lang="zh-CN" altLang="en-US" sz="1000" u="none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33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3" name="日期占位符 4">
            <a:extLst>
              <a:ext uri="{FF2B5EF4-FFF2-40B4-BE49-F238E27FC236}">
                <a16:creationId xmlns:a16="http://schemas.microsoft.com/office/drawing/2014/main" id="{5ECECFAE-528C-44E9-9E68-61B5A391E476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03DACDC-9D5C-4DAD-A08A-ED6CD04F4802}" type="datetime1">
              <a:rPr kumimoji="0" lang="zh-CN" altLang="en-US" sz="1000" u="none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2018/4/21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4" name="页脚占位符 5">
            <a:extLst>
              <a:ext uri="{FF2B5EF4-FFF2-40B4-BE49-F238E27FC236}">
                <a16:creationId xmlns:a16="http://schemas.microsoft.com/office/drawing/2014/main" id="{A06B537A-D09D-4504-9FF6-336261AEA9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u="none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30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>
            <a:extLst>
              <a:ext uri="{FF2B5EF4-FFF2-40B4-BE49-F238E27FC236}">
                <a16:creationId xmlns:a16="http://schemas.microsoft.com/office/drawing/2014/main" id="{92FEF4D8-DD3E-4C70-B682-E7A1171242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087B0CC-53A9-4C1E-B95E-A6223E7F65F8}" type="slidenum">
              <a:rPr kumimoji="0" lang="zh-CN" altLang="en-US" sz="1000" u="none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4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39" name="日期占位符 4">
            <a:extLst>
              <a:ext uri="{FF2B5EF4-FFF2-40B4-BE49-F238E27FC236}">
                <a16:creationId xmlns:a16="http://schemas.microsoft.com/office/drawing/2014/main" id="{BDB2397C-A7F6-441A-A5DF-385A89F9914E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3EE2D0A-6A79-40F8-994C-717E9F89060C}" type="datetime1">
              <a:rPr kumimoji="0" lang="zh-CN" altLang="en-US" sz="1000" u="none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2018/4/21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40" name="页脚占位符 5">
            <a:extLst>
              <a:ext uri="{FF2B5EF4-FFF2-40B4-BE49-F238E27FC236}">
                <a16:creationId xmlns:a16="http://schemas.microsoft.com/office/drawing/2014/main" id="{87B5D16F-F867-419E-9D6B-4F90221FE8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u="none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53442A5E-3AA6-4359-9700-9FA861D53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/>
              <a:t>Equal</a:t>
            </a:r>
            <a:r>
              <a:rPr lang="zh-CN" altLang="en-US" i="1"/>
              <a:t>（相等）</a:t>
            </a:r>
            <a:endParaRPr lang="zh-CN" altLang="en-US"/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95562C90-7306-4BCC-B168-DF2DA0331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Definition: </a:t>
            </a:r>
            <a:r>
              <a:rPr lang="en-US" altLang="zh-CN" sz="2800" dirty="0">
                <a:latin typeface="Times New Roman" panose="02020603050405020304" pitchFamily="18" charset="0"/>
              </a:rPr>
              <a:t>Two sets 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 and 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 are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equal</a:t>
            </a:r>
            <a:r>
              <a:rPr lang="en-US" altLang="zh-CN" sz="2800" dirty="0">
                <a:latin typeface="Times New Roman" panose="02020603050405020304" pitchFamily="18" charset="0"/>
              </a:rPr>
              <a:t>, denoted </a:t>
            </a:r>
            <a:r>
              <a:rPr lang="en-US" altLang="zh-CN" sz="2800" i="1" dirty="0">
                <a:latin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</a:rPr>
              <a:t>= 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</a:rPr>
              <a:t>iff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Symbol" panose="05050102010706020507" pitchFamily="18" charset="2"/>
              </a:rPr>
              <a:t>		"</a:t>
            </a:r>
            <a:r>
              <a:rPr lang="en-US" altLang="zh-CN" sz="2800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 x </a:t>
            </a:r>
            <a:r>
              <a:rPr lang="en-US" altLang="zh-CN" sz="2800" dirty="0">
                <a:latin typeface="Symbol" panose="05050102010706020507" pitchFamily="18" charset="2"/>
              </a:rPr>
              <a:t>Î</a:t>
            </a:r>
            <a:r>
              <a:rPr lang="en-US" altLang="zh-CN" sz="2800" i="1" dirty="0">
                <a:latin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Symbol" panose="05050102010706020507" pitchFamily="18" charset="2"/>
              </a:rPr>
              <a:t>«  </a:t>
            </a:r>
            <a:r>
              <a:rPr lang="en-US" altLang="zh-CN" sz="2800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Symbol" panose="05050102010706020507" pitchFamily="18" charset="2"/>
              </a:rPr>
              <a:t>Î</a:t>
            </a:r>
            <a:r>
              <a:rPr lang="en-US" altLang="zh-CN" sz="2800" i="1" dirty="0">
                <a:latin typeface="Times New Roman" panose="02020603050405020304" pitchFamily="18" charset="0"/>
              </a:rPr>
              <a:t>B 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Note: By a previous logical equivalence we have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</a:rPr>
              <a:t>iff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Symbol" panose="05050102010706020507" pitchFamily="18" charset="2"/>
              </a:rPr>
              <a:t>"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[(</a:t>
            </a:r>
            <a:r>
              <a:rPr lang="en-US" altLang="zh-CN" sz="2800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Symbol" panose="05050102010706020507" pitchFamily="18" charset="2"/>
              </a:rPr>
              <a:t>Î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Symbol" panose="05050102010706020507" pitchFamily="18" charset="2"/>
              </a:rPr>
              <a:t>® </a:t>
            </a:r>
            <a:r>
              <a:rPr lang="en-US" altLang="zh-CN" sz="2800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Symbol" panose="05050102010706020507" pitchFamily="18" charset="2"/>
              </a:rPr>
              <a:t>Î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) </a:t>
            </a:r>
            <a:r>
              <a:rPr lang="en-US" altLang="zh-CN" sz="2800" dirty="0">
                <a:latin typeface="Symbol" panose="05050102010706020507" pitchFamily="18" charset="2"/>
              </a:rPr>
              <a:t>Ù 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Symbol" panose="05050102010706020507" pitchFamily="18" charset="2"/>
              </a:rPr>
              <a:t>Î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Symbol" panose="05050102010706020507" pitchFamily="18" charset="2"/>
              </a:rPr>
              <a:t>® </a:t>
            </a:r>
            <a:r>
              <a:rPr lang="en-US" altLang="zh-CN" sz="2800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Symbol" panose="05050102010706020507" pitchFamily="18" charset="2"/>
              </a:rPr>
              <a:t>Î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)]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		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</a:rPr>
              <a:t>iff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Symbol" panose="05050102010706020507" pitchFamily="18" charset="2"/>
              </a:rPr>
              <a:t>Í </a:t>
            </a:r>
            <a:r>
              <a:rPr lang="en-US" altLang="zh-CN" sz="2800" i="1" dirty="0">
                <a:latin typeface="Times New Roman" panose="02020603050405020304" pitchFamily="18" charset="0"/>
              </a:rPr>
              <a:t>B </a:t>
            </a:r>
            <a:r>
              <a:rPr lang="en-US" altLang="zh-CN" sz="2800" dirty="0">
                <a:latin typeface="Times New Roman" panose="02020603050405020304" pitchFamily="18" charset="0"/>
              </a:rPr>
              <a:t>and 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Symbol" panose="05050102010706020507" pitchFamily="18" charset="2"/>
              </a:rPr>
              <a:t>Í 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5998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>
            <a:extLst>
              <a:ext uri="{FF2B5EF4-FFF2-40B4-BE49-F238E27FC236}">
                <a16:creationId xmlns:a16="http://schemas.microsoft.com/office/drawing/2014/main" id="{D5F42532-1483-4E7D-AAEA-7C574C49FD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1A8DC7F-120A-4536-9712-0EEB074EE62E}" type="slidenum">
              <a:rPr kumimoji="0" lang="zh-CN" altLang="en-US" sz="1000" u="none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5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3" name="日期占位符 4">
            <a:extLst>
              <a:ext uri="{FF2B5EF4-FFF2-40B4-BE49-F238E27FC236}">
                <a16:creationId xmlns:a16="http://schemas.microsoft.com/office/drawing/2014/main" id="{2624EA2A-336B-44CC-AEB8-922FD5AE38C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F3D95A5-0FF0-496E-B8D8-5F17B29C5E8F}" type="datetime1">
              <a:rPr kumimoji="0" lang="zh-CN" altLang="en-US" sz="1000" u="none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2018/4/21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4" name="页脚占位符 5">
            <a:extLst>
              <a:ext uri="{FF2B5EF4-FFF2-40B4-BE49-F238E27FC236}">
                <a16:creationId xmlns:a16="http://schemas.microsoft.com/office/drawing/2014/main" id="{58E5D6C0-295F-4485-8887-9A2DC77D12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u="none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767BC142-1BDB-47CC-83E7-273E86BA6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Definitions</a:t>
            </a:r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6" name="Rectangle 3">
                <a:extLst>
                  <a:ext uri="{FF2B5EF4-FFF2-40B4-BE49-F238E27FC236}">
                    <a16:creationId xmlns:a16="http://schemas.microsoft.com/office/drawing/2014/main" id="{CB158AD4-D563-49D3-9EA9-40823162B55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5690" y="1486225"/>
                <a:ext cx="8382000" cy="4693587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</a:rPr>
                  <a:t>The </a:t>
                </a:r>
                <a:r>
                  <a:rPr lang="en-US" altLang="zh-CN" sz="2800" b="1" i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union</a:t>
                </a:r>
                <a:r>
                  <a:rPr lang="zh-CN" altLang="en-US" sz="2800" b="1" i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（并集）</a:t>
                </a:r>
                <a:r>
                  <a:rPr lang="zh-CN" altLang="en-US" sz="2800" i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of 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 and 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, denoted 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dirty="0">
                    <a:latin typeface="Symbol" panose="05050102010706020507" pitchFamily="18" charset="2"/>
                  </a:rPr>
                  <a:t>È 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, is the set</a:t>
                </a:r>
              </a:p>
              <a:p>
                <a:pPr eaLnBrk="1" hangingPunct="1">
                  <a:lnSpc>
                    <a:spcPct val="9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</a:rPr>
                  <a:t>		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      A</a:t>
                </a:r>
                <a:r>
                  <a:rPr lang="en-US" altLang="zh-CN" dirty="0">
                    <a:latin typeface="Symbol" panose="05050102010706020507" pitchFamily="18" charset="2"/>
                  </a:rPr>
                  <a:t>È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B=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{ 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 | </a:t>
                </a:r>
                <a:r>
                  <a:rPr lang="en-US" altLang="zh-CN" sz="2800" i="1" dirty="0" err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dirty="0" err="1">
                    <a:latin typeface="Symbol" panose="05050102010706020507" pitchFamily="18" charset="2"/>
                  </a:rPr>
                  <a:t>Î</a:t>
                </a:r>
                <a:r>
                  <a:rPr lang="en-US" altLang="zh-CN" sz="2800" i="1" dirty="0" err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Symbol" panose="05050102010706020507" pitchFamily="18" charset="2"/>
                  </a:rPr>
                  <a:t>Ú </a:t>
                </a:r>
                <a:r>
                  <a:rPr lang="en-US" altLang="zh-CN" sz="2800" i="1" dirty="0" err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dirty="0" err="1">
                    <a:latin typeface="Symbol" panose="05050102010706020507" pitchFamily="18" charset="2"/>
                  </a:rPr>
                  <a:t>Î</a:t>
                </a:r>
                <a:r>
                  <a:rPr lang="en-US" altLang="zh-CN" sz="2800" i="1" dirty="0" err="1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}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</a:rPr>
                  <a:t>The </a:t>
                </a:r>
                <a:r>
                  <a:rPr lang="en-US" altLang="zh-CN" sz="2800" b="1" i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intersection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800" i="1" dirty="0">
                    <a:latin typeface="Times New Roman" panose="02020603050405020304" pitchFamily="18" charset="0"/>
                  </a:rPr>
                  <a:t>（交集）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of 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 and 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, denoted  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Symbol" panose="05050102010706020507" pitchFamily="18" charset="2"/>
                  </a:rPr>
                  <a:t>Ç 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, is the set</a:t>
                </a:r>
              </a:p>
              <a:p>
                <a:pPr eaLnBrk="1" hangingPunct="1">
                  <a:lnSpc>
                    <a:spcPct val="90000"/>
                  </a:lnSpc>
                  <a:buNone/>
                </a:pPr>
                <a:r>
                  <a:rPr lang="en-US" altLang="zh-CN" sz="2800" dirty="0">
                    <a:latin typeface="Times New Roman" panose="02020603050405020304" pitchFamily="18" charset="0"/>
                  </a:rPr>
                  <a:t>		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      A</a:t>
                </a:r>
                <a:r>
                  <a:rPr lang="en-US" altLang="zh-CN" dirty="0">
                    <a:latin typeface="Symbol" panose="05050102010706020507" pitchFamily="18" charset="2"/>
                  </a:rPr>
                  <a:t>È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B=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{ 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 | </a:t>
                </a:r>
                <a:r>
                  <a:rPr lang="en-US" altLang="zh-CN" sz="2800" i="1" dirty="0" err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dirty="0" err="1">
                    <a:latin typeface="Symbol" panose="05050102010706020507" pitchFamily="18" charset="2"/>
                  </a:rPr>
                  <a:t>Î</a:t>
                </a:r>
                <a:r>
                  <a:rPr lang="en-US" altLang="zh-CN" sz="2800" i="1" dirty="0" err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Symbol" panose="05050102010706020507" pitchFamily="18" charset="2"/>
                  </a:rPr>
                  <a:t>Ù </a:t>
                </a:r>
                <a:r>
                  <a:rPr lang="en-US" altLang="zh-CN" sz="2800" i="1" dirty="0" err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dirty="0" err="1">
                    <a:latin typeface="Symbol" panose="05050102010706020507" pitchFamily="18" charset="2"/>
                  </a:rPr>
                  <a:t>Î</a:t>
                </a:r>
                <a:r>
                  <a:rPr lang="en-US" altLang="zh-CN" sz="2800" i="1" dirty="0" err="1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}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Note: If the intersection is void, 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 and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 B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 are said to be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i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disjoint</a:t>
                </a:r>
                <a:r>
                  <a:rPr lang="zh-CN" altLang="en-US" sz="2400" i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（不相交）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2800" dirty="0">
                    <a:latin typeface="Times New Roman" panose="02020603050405020304" pitchFamily="18" charset="0"/>
                  </a:rPr>
                  <a:t>The </a:t>
                </a:r>
                <a:r>
                  <a:rPr lang="en-US" altLang="zh-CN" sz="2800" b="1" i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complement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800" i="1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（补集）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of 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, denoted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</a:rPr>
                  <a:t>, is the set 		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</a:rPr>
                  <a:t>=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{ </a:t>
                </a:r>
                <a:r>
                  <a:rPr lang="en-US" altLang="zh-CN" sz="2800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 | </a:t>
                </a:r>
                <a:r>
                  <a:rPr lang="en-US" altLang="zh-CN" sz="2800" dirty="0">
                    <a:latin typeface="Symbol" panose="05050102010706020507" pitchFamily="18" charset="2"/>
                  </a:rPr>
                  <a:t>Ø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2800" i="1" dirty="0" err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dirty="0" err="1">
                    <a:latin typeface="Symbol" panose="05050102010706020507" pitchFamily="18" charset="2"/>
                  </a:rPr>
                  <a:t>Î</a:t>
                </a:r>
                <a:r>
                  <a:rPr lang="en-US" altLang="zh-CN" sz="2800" i="1" dirty="0" err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dirty="0">
                    <a:latin typeface="Times New Roman" panose="02020603050405020304" pitchFamily="18" charset="0"/>
                  </a:rPr>
                  <a:t>) }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zh-CN" sz="2400" dirty="0">
                    <a:latin typeface="Times New Roman" panose="02020603050405020304" pitchFamily="18" charset="0"/>
                  </a:rPr>
                  <a:t>Note: Alternative notation is </a:t>
                </a:r>
                <a:r>
                  <a:rPr lang="en-US" altLang="zh-CN" sz="2400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baseline="30000" dirty="0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, and {</a:t>
                </a:r>
                <a:r>
                  <a:rPr lang="en-US" altLang="zh-CN" sz="2400" i="1" dirty="0" err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 err="1">
                    <a:latin typeface="Times New Roman" panose="02020603050405020304" pitchFamily="18" charset="0"/>
                  </a:rPr>
                  <a:t>|</a:t>
                </a:r>
                <a:r>
                  <a:rPr lang="en-US" altLang="zh-CN" sz="2400" i="1" dirty="0" err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400" dirty="0" err="1">
                    <a:latin typeface="Symbol" panose="05050102010706020507" pitchFamily="18" charset="2"/>
                  </a:rPr>
                  <a:t>Ï</a:t>
                </a:r>
                <a:r>
                  <a:rPr lang="en-US" altLang="zh-CN" sz="2400" i="1" dirty="0" err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400" dirty="0">
                    <a:latin typeface="Times New Roman" panose="02020603050405020304" pitchFamily="18" charset="0"/>
                  </a:rPr>
                  <a:t>}.</a:t>
                </a:r>
              </a:p>
            </p:txBody>
          </p:sp>
        </mc:Choice>
        <mc:Fallback xmlns="">
          <p:sp>
            <p:nvSpPr>
              <p:cNvPr id="15366" name="Rectangle 3">
                <a:extLst>
                  <a:ext uri="{FF2B5EF4-FFF2-40B4-BE49-F238E27FC236}">
                    <a16:creationId xmlns:a16="http://schemas.microsoft.com/office/drawing/2014/main" id="{CB158AD4-D563-49D3-9EA9-40823162B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5690" y="1486225"/>
                <a:ext cx="8382000" cy="4693587"/>
              </a:xfrm>
              <a:blipFill>
                <a:blip r:embed="rId3"/>
                <a:stretch>
                  <a:fillRect l="-727" t="-2727" r="-2327" b="-19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9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>
            <a:extLst>
              <a:ext uri="{FF2B5EF4-FFF2-40B4-BE49-F238E27FC236}">
                <a16:creationId xmlns:a16="http://schemas.microsoft.com/office/drawing/2014/main" id="{354F273A-C5D9-4C24-996D-96A204036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DF0B4CD-6485-4BFE-A44C-E203A35B3528}" type="slidenum">
              <a:rPr kumimoji="0" lang="zh-CN" altLang="en-US" sz="1000" u="none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6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7" name="日期占位符 4">
            <a:extLst>
              <a:ext uri="{FF2B5EF4-FFF2-40B4-BE49-F238E27FC236}">
                <a16:creationId xmlns:a16="http://schemas.microsoft.com/office/drawing/2014/main" id="{C53360EE-CBF8-432A-8D70-F15108961854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0C999E8-2189-4A7D-B0CF-FE66BB7F28C6}" type="datetime1">
              <a:rPr kumimoji="0" lang="zh-CN" altLang="en-US" sz="1000" u="none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2018/4/21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8" name="页脚占位符 5">
            <a:extLst>
              <a:ext uri="{FF2B5EF4-FFF2-40B4-BE49-F238E27FC236}">
                <a16:creationId xmlns:a16="http://schemas.microsoft.com/office/drawing/2014/main" id="{4C427A83-AD3D-4BC6-A4AB-178066C04E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u="none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BCCCA3A6-BABF-40DE-BDFE-29844A816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T</a:t>
            </a:r>
            <a:r>
              <a:rPr lang="en-US" altLang="zh-CN" sz="4000" dirty="0">
                <a:latin typeface="Times New Roman" panose="02020603050405020304" pitchFamily="18" charset="0"/>
                <a:sym typeface="Symbol" panose="05050102010706020507" pitchFamily="18" charset="2"/>
              </a:rPr>
              <a:t>he Inclusion-Exclusion Principle</a:t>
            </a:r>
            <a:br>
              <a:rPr lang="en-US" altLang="zh-CN" sz="4000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4000" dirty="0">
                <a:latin typeface="Times New Roman" panose="02020603050405020304" pitchFamily="18" charset="0"/>
                <a:sym typeface="Symbol" panose="05050102010706020507" pitchFamily="18" charset="2"/>
              </a:rPr>
              <a:t>（容斥原理）</a:t>
            </a:r>
            <a:endParaRPr lang="zh-CN" altLang="en-US" sz="4000" dirty="0"/>
          </a:p>
        </p:txBody>
      </p:sp>
      <p:sp>
        <p:nvSpPr>
          <p:cNvPr id="16390" name="Rectangle 4">
            <a:extLst>
              <a:ext uri="{FF2B5EF4-FFF2-40B4-BE49-F238E27FC236}">
                <a16:creationId xmlns:a16="http://schemas.microsoft.com/office/drawing/2014/main" id="{8EEFEAFC-1A42-4040-9C24-BE30111C1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8638" y="1567656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Theorem 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If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 are finite sets, then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         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|=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A|+|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|-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It also called the inclusion-exclusion principle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（容斥原理）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                                        U</a:t>
            </a:r>
          </a:p>
          <a:p>
            <a:r>
              <a:rPr lang="en-US" altLang="zh-CN" dirty="0"/>
              <a:t>                     A  A</a:t>
            </a:r>
            <a:r>
              <a:rPr lang="en-US" altLang="zh-CN" b="1" dirty="0"/>
              <a:t>∩</a:t>
            </a:r>
            <a:r>
              <a:rPr lang="en-US" altLang="zh-CN" dirty="0"/>
              <a:t>B  B</a:t>
            </a:r>
          </a:p>
          <a:p>
            <a:pPr lvl="1" eaLnBrk="1" hangingPunct="1"/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5AC8A8A-350A-44AD-8982-BF5F6EE19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810000"/>
            <a:ext cx="40386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840080-E8C2-4788-B9B0-C69A98AB7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000500"/>
            <a:ext cx="15240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36F8FC-0968-4154-A018-931205BBA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000500"/>
            <a:ext cx="15240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73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>
            <a:extLst>
              <a:ext uri="{FF2B5EF4-FFF2-40B4-BE49-F238E27FC236}">
                <a16:creationId xmlns:a16="http://schemas.microsoft.com/office/drawing/2014/main" id="{A19DF982-545D-4D1A-AE76-C965880FF6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CC4BCF9-C3EF-4A66-A3C3-24D9AA728E14}" type="slidenum">
              <a:rPr kumimoji="0" lang="zh-CN" altLang="en-US" sz="1000" u="none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7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1" name="日期占位符 4">
            <a:extLst>
              <a:ext uri="{FF2B5EF4-FFF2-40B4-BE49-F238E27FC236}">
                <a16:creationId xmlns:a16="http://schemas.microsoft.com/office/drawing/2014/main" id="{BE50CEC6-9C97-4BF0-A860-8661EA169018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3369BE-8E7C-4FA7-AD6F-C2520BC70A80}" type="datetime1">
              <a:rPr kumimoji="0" lang="zh-CN" altLang="en-US" sz="1000" u="none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2018/4/21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2" name="页脚占位符 5">
            <a:extLst>
              <a:ext uri="{FF2B5EF4-FFF2-40B4-BE49-F238E27FC236}">
                <a16:creationId xmlns:a16="http://schemas.microsoft.com/office/drawing/2014/main" id="{FD741843-5BC3-45F5-8F54-9E3FA822B1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u="none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108690C5-35AB-4764-A1EA-7B041994C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3626CB0E-FB0A-42B7-AAD3-E1DC55E16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Let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} and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}. Verify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inclusion-exclusion principle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Solution:</a:t>
            </a:r>
          </a:p>
          <a:p>
            <a:pPr lvl="1" eaLnBrk="1" hangingPunct="1"/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} and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|= 5, |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|= 6, |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|= 9 and |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|= 2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|+|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|-|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|= 9=|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|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Q.E.D</a:t>
            </a:r>
          </a:p>
        </p:txBody>
      </p:sp>
    </p:spTree>
    <p:extLst>
      <p:ext uri="{BB962C8B-B14F-4D97-AF65-F5344CB8AC3E}">
        <p14:creationId xmlns:p14="http://schemas.microsoft.com/office/powerpoint/2010/main" val="36947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>
            <a:extLst>
              <a:ext uri="{FF2B5EF4-FFF2-40B4-BE49-F238E27FC236}">
                <a16:creationId xmlns:a16="http://schemas.microsoft.com/office/drawing/2014/main" id="{6D69BC0A-DA04-45C7-AE12-B71B5869D2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2F9EF03-7D15-45EB-9E93-5025EF917295}" type="slidenum">
              <a:rPr kumimoji="0" lang="zh-CN" altLang="en-US" sz="1000" u="none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8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5" name="日期占位符 4">
            <a:extLst>
              <a:ext uri="{FF2B5EF4-FFF2-40B4-BE49-F238E27FC236}">
                <a16:creationId xmlns:a16="http://schemas.microsoft.com/office/drawing/2014/main" id="{5C0CAA21-0C0E-4142-A328-B0F4ABF95D6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B51126E-D737-4863-949C-B00EF303620E}" type="datetime1">
              <a:rPr kumimoji="0" lang="zh-CN" altLang="en-US" sz="1000" u="none" smtClean="0">
                <a:solidFill>
                  <a:srgbClr val="009999"/>
                </a:solidFill>
                <a:latin typeface="Arial Narrow" panose="020B0606020202030204" pitchFamily="34" charset="0"/>
              </a:rPr>
              <a:pPr/>
              <a:t>2018/4/21</a:t>
            </a:fld>
            <a:endParaRPr kumimoji="0" lang="en-US" altLang="zh-CN" sz="10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6" name="页脚占位符 5">
            <a:extLst>
              <a:ext uri="{FF2B5EF4-FFF2-40B4-BE49-F238E27FC236}">
                <a16:creationId xmlns:a16="http://schemas.microsoft.com/office/drawing/2014/main" id="{834BC88C-3B58-49DC-8EF1-8EB5B7F2A3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 i="1" u="sng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u="none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  <a:endParaRPr lang="zh-CN" altLang="en-US" sz="1200" u="none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961B6BA8-4633-49BD-8D27-4E291B61B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82562"/>
            <a:ext cx="8458200" cy="1265238"/>
          </a:xfrm>
        </p:spPr>
        <p:txBody>
          <a:bodyPr/>
          <a:lstStyle/>
          <a:p>
            <a:pPr eaLnBrk="1" hangingPunct="1"/>
            <a:r>
              <a:rPr lang="en-US" altLang="zh-CN" dirty="0"/>
              <a:t>T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he Inclusion-Exclusion Principle </a:t>
            </a:r>
            <a:b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for Disjoint Sets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678DB6BD-944C-47D1-9F8D-2DB650C9F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|=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en-US" altLang="zh-CN" i="1">
                <a:latin typeface="Times New Roman" panose="02020603050405020304" pitchFamily="18" charset="0"/>
              </a:rPr>
              <a:t>A|+|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endParaRPr lang="en-US" altLang="zh-CN" sz="3600"/>
          </a:p>
          <a:p>
            <a:pPr lvl="1" eaLnBrk="1" hangingPunct="1"/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268269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  <a:r>
              <a:rPr lang="zh-CN" altLang="en-US" dirty="0"/>
              <a:t>（差）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625"/>
            <a:ext cx="8305800" cy="5030375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Let 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 be sets. The </a:t>
            </a:r>
            <a:r>
              <a:rPr lang="en-US" i="1" dirty="0"/>
              <a:t>difference</a:t>
            </a:r>
            <a:r>
              <a:rPr lang="en-US" dirty="0"/>
              <a:t>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denoted by </a:t>
            </a:r>
            <a:r>
              <a:rPr lang="en-US" i="1" dirty="0"/>
              <a:t>A</a:t>
            </a:r>
            <a:r>
              <a:rPr lang="en-US" dirty="0"/>
              <a:t> – </a:t>
            </a:r>
            <a:r>
              <a:rPr lang="en-US" i="1" dirty="0"/>
              <a:t>B</a:t>
            </a:r>
            <a:r>
              <a:rPr lang="en-US" dirty="0"/>
              <a:t>, is the set containing the elements of </a:t>
            </a:r>
            <a:r>
              <a:rPr lang="en-US" i="1" dirty="0"/>
              <a:t>A</a:t>
            </a:r>
            <a:r>
              <a:rPr lang="en-US" dirty="0"/>
              <a:t> that are not in </a:t>
            </a:r>
            <a:r>
              <a:rPr lang="en-US" i="1" dirty="0"/>
              <a:t>B</a:t>
            </a:r>
            <a:r>
              <a:rPr lang="en-US" dirty="0"/>
              <a:t>. The difference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is also called the complement of </a:t>
            </a:r>
            <a:r>
              <a:rPr lang="en-US" i="1" dirty="0"/>
              <a:t>B</a:t>
            </a:r>
            <a:r>
              <a:rPr lang="en-US" dirty="0"/>
              <a:t> with respect to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               </a:t>
            </a:r>
            <a:r>
              <a:rPr lang="en-US" i="1" dirty="0"/>
              <a:t>A</a:t>
            </a:r>
            <a:r>
              <a:rPr lang="en-US" dirty="0"/>
              <a:t> – </a:t>
            </a:r>
            <a:r>
              <a:rPr lang="en-US" i="1" dirty="0"/>
              <a:t>B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{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| </a:t>
            </a:r>
            <a:r>
              <a:rPr lang="en-US" i="1" dirty="0">
                <a:ea typeface="Cambria Math"/>
              </a:rPr>
              <a:t>x</a:t>
            </a:r>
            <a:r>
              <a:rPr lang="en-US" dirty="0">
                <a:latin typeface="Cambria Math"/>
                <a:ea typeface="Cambria Math"/>
              </a:rPr>
              <a:t> ∈ A </a:t>
            </a:r>
            <a:r>
              <a:rPr lang="en-US" dirty="0">
                <a:latin typeface="Cambria Math"/>
                <a:ea typeface="Cambria Math"/>
                <a:sym typeface="Symbol"/>
              </a:rPr>
              <a:t></a:t>
            </a:r>
            <a:r>
              <a:rPr lang="en-US" dirty="0">
                <a:latin typeface="Cambria Math"/>
                <a:ea typeface="Cambria Math"/>
              </a:rPr>
              <a:t> </a:t>
            </a:r>
            <a:r>
              <a:rPr lang="en-US" i="1" dirty="0">
                <a:ea typeface="Cambria Math"/>
              </a:rPr>
              <a:t>x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∉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latin typeface="Cambria Math"/>
                <a:ea typeface="Cambria Math"/>
              </a:rPr>
              <a:t>}  =  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∩</a:t>
            </a:r>
            <a:r>
              <a:rPr lang="en-US" b="1" dirty="0">
                <a:latin typeface="Cambria Math" pitchFamily="18" charset="0"/>
                <a:ea typeface="Cambria Math" pitchFamily="18" charset="0"/>
                <a:sym typeface="Symbol"/>
              </a:rPr>
              <a:t></a:t>
            </a:r>
            <a:r>
              <a:rPr lang="en-US" i="1" dirty="0">
                <a:ea typeface="Cambria Math" pitchFamily="18" charset="0"/>
                <a:sym typeface="Symbol"/>
              </a:rPr>
              <a:t>B</a:t>
            </a:r>
            <a:endParaRPr lang="en-US" i="1" dirty="0">
              <a:ea typeface="Cambria Math" pitchFamily="18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905000" y="4953000"/>
            <a:ext cx="3429000" cy="1447800"/>
            <a:chOff x="5410200" y="4876800"/>
            <a:chExt cx="3429000" cy="1447800"/>
          </a:xfrm>
        </p:grpSpPr>
        <p:sp>
          <p:nvSpPr>
            <p:cNvPr id="29" name="Rectangle 28"/>
            <p:cNvSpPr/>
            <p:nvPr/>
          </p:nvSpPr>
          <p:spPr>
            <a:xfrm>
              <a:off x="5410200" y="4876800"/>
              <a:ext cx="2971800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943600" y="5181600"/>
              <a:ext cx="1219200" cy="9906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629400" y="5181600"/>
              <a:ext cx="1219200" cy="990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01000" y="49530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0" y="5181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315200" y="54102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6629400" y="5257800"/>
              <a:ext cx="533400" cy="838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81600" y="49530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Venn Diagram</a:t>
            </a:r>
            <a:r>
              <a:rPr lang="en-US" dirty="0">
                <a:latin typeface="Cambria Math"/>
                <a:ea typeface="Cambria Math"/>
              </a:rPr>
              <a:t>  for </a:t>
            </a:r>
            <a:r>
              <a:rPr lang="en-US" i="1" dirty="0">
                <a:latin typeface="Cambria Math"/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− </a:t>
            </a:r>
            <a:r>
              <a:rPr lang="en-US" i="1" dirty="0">
                <a:latin typeface="Cambria Math"/>
                <a:ea typeface="Cambria Math"/>
              </a:rPr>
              <a:t>B</a:t>
            </a:r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0620577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A - B) \cup (B - A)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line{(\overline{A})} = A$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up B = B \cup A$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ap B = B \cap A$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up (B \cup C) = (A \cup B) \cup C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ap (B \cap C) = (A \cap B) \cap C$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ap (B \cup C) = (A \cap B) \cup (A \cap C)$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up (B \cap C) = (A \cup B) \cap (A \cup C)$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line{A \cup B} = \overline{A} \cap \overline{B}$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overline{A \cap B} = \overline{A} \cup \overline{B}$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up (A \cap B) = A$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\oplus B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ap (A \cup B) = A$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up \overline{A} = U$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ap \overline{A} = \emptyset$&#10;&#10;&#10;\end{document}"/>
  <p:tag name="IGUANATEXSIZE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overline{A \cap B} = \overline{A} \cup \overline{B}$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overline{A} \cup \overline{B} \subseteq \overline{A \cap B}$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overline{A \cap B} \subseteq \overline{A} \cup \overline{B}$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overline{A \cap B} \subseteq \overline{A} \cup \overline{B}$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tabular}{ll}&#10;$x \in \overline{A \cap B}$ &amp; by assumption\\&#10;$x \not\in A \cap B$&amp; defn. of complement\\&#10;$\neg((x \in A) \wedge (x \in B))$&amp; defn. of intersection\\&#10;$\neg (x \in A) \vee \neg (x \in B)$ &amp; 1st De Morgan Law for Prop Logic\\&#10;$x \not\in A \vee x \not\in B$ &amp; defn. of negation\\&#10;$x \in \overline{A} \vee x \in \overline{B}$&amp; defn. of complement\\&#10;$x \in \overline{A} \cup \overline{B}$&amp; defn. of union\\&#10;\end{tabular}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\begin{tabular}{ll}&#10;$x \in \overline{A} \cup \overline{B}$ &amp; by assumption\\&#10;$(x \in \overline{A}) \vee (x \in \overline{B})$&amp; defn. of union\\&#10;$(x \not\in A) \vee (x \not\in B)$ &amp; defn. of complement\\&#10;$\neg(x \in A) \vee \neg(x \in B)$ &amp; defn. of negation\\&#10;$\neg(( x \in A) \wedge (x \in B))$&amp; by 1st De Morgan Law for Prop Logic\\&#10;$\neg (x \in A \cap B)$&amp; defn. of intersection\\&#10;$x \in \overline{A \cap B}$ &amp;defn. of complement&#10;\end{tabular}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overline{A} \cup \overline{B} \subseteq \overline{A \cap B}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\oplus B$&#10;&#10;\end{document}"/>
  <p:tag name="IGUANATEXSIZE" val="2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B \cap C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\cup (B \cap C)$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\cup B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\cup C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A \cup B )\cap (A \cup C)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up (B \cap C) = (A \cup B) \cap (A \cup C)$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up \emptyset = A$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ap U = A$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up U = U$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ap \emptyset = \emptyset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up A = A$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cap A = A$&#10;&#10;&#10;\end{document}"/>
  <p:tag name="IGUANATEXSIZE" val="30"/>
</p:tagLst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3437</TotalTime>
  <Words>1681</Words>
  <Application>Microsoft Office PowerPoint</Application>
  <PresentationFormat>全屏显示(4:3)</PresentationFormat>
  <Paragraphs>328</Paragraphs>
  <Slides>33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等线</vt:lpstr>
      <vt:lpstr>宋体</vt:lpstr>
      <vt:lpstr>Arial</vt:lpstr>
      <vt:lpstr>Arial Narrow</vt:lpstr>
      <vt:lpstr>Cambria Math</vt:lpstr>
      <vt:lpstr>Comic Sans MS</vt:lpstr>
      <vt:lpstr>Garamond</vt:lpstr>
      <vt:lpstr>Symbol</vt:lpstr>
      <vt:lpstr>Times New Roman</vt:lpstr>
      <vt:lpstr>Verdana</vt:lpstr>
      <vt:lpstr>Wingdings</vt:lpstr>
      <vt:lpstr>Level</vt:lpstr>
      <vt:lpstr>1_Default Design</vt:lpstr>
      <vt:lpstr>Equation</vt:lpstr>
      <vt:lpstr>Document</vt:lpstr>
      <vt:lpstr>Discrete Mathematics and Its Application                         7th edition, 2001</vt:lpstr>
      <vt:lpstr>Welcome to Discrete Mathematics  Spring 2018</vt:lpstr>
      <vt:lpstr>§2.2 Set Operations</vt:lpstr>
      <vt:lpstr>Equal（相等）</vt:lpstr>
      <vt:lpstr>Definitions</vt:lpstr>
      <vt:lpstr>The Inclusion-Exclusion Principle （容斥原理）</vt:lpstr>
      <vt:lpstr>Example</vt:lpstr>
      <vt:lpstr>The Inclusion-Exclusion Principle  for Disjoint Sets</vt:lpstr>
      <vt:lpstr>Difference（差）</vt:lpstr>
      <vt:lpstr>Symmetric Difference (对称差)</vt:lpstr>
      <vt:lpstr>Set Identities</vt:lpstr>
      <vt:lpstr>Set Identities</vt:lpstr>
      <vt:lpstr>Set Identities</vt:lpstr>
      <vt:lpstr>Proving Set Identities</vt:lpstr>
      <vt:lpstr>Method 1: Mutual subsets</vt:lpstr>
      <vt:lpstr>Method 1: Mutual subsets</vt:lpstr>
      <vt:lpstr>Method 1: Mutual subsets</vt:lpstr>
      <vt:lpstr>Method 2:  Use set builder notation</vt:lpstr>
      <vt:lpstr>Method 3: Membership Tables</vt:lpstr>
      <vt:lpstr>Membership Table Example</vt:lpstr>
      <vt:lpstr>Membership Table</vt:lpstr>
      <vt:lpstr>Generalized Unions &amp; Intersections</vt:lpstr>
      <vt:lpstr>Generalized Union</vt:lpstr>
      <vt:lpstr>Generalized Intersection</vt:lpstr>
      <vt:lpstr>Notation</vt:lpstr>
      <vt:lpstr>Union and Intersection of Indexed Collections</vt:lpstr>
      <vt:lpstr>Examples</vt:lpstr>
      <vt:lpstr>Representations</vt:lpstr>
      <vt:lpstr>Representing Sets with Bit Strings</vt:lpstr>
      <vt:lpstr>Computer representation of sets</vt:lpstr>
      <vt:lpstr>Computer representation of sets</vt:lpstr>
      <vt:lpstr>Computer representation of sets</vt:lpstr>
      <vt:lpstr>homework</vt:lpstr>
    </vt:vector>
  </TitlesOfParts>
  <Company>Barry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szniu</cp:lastModifiedBy>
  <cp:revision>525</cp:revision>
  <cp:lastPrinted>2018-04-08T03:06:08Z</cp:lastPrinted>
  <dcterms:created xsi:type="dcterms:W3CDTF">2002-05-12T10:17:07Z</dcterms:created>
  <dcterms:modified xsi:type="dcterms:W3CDTF">2018-04-21T13:18:17Z</dcterms:modified>
</cp:coreProperties>
</file>