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695" r:id="rId2"/>
  </p:sldMasterIdLst>
  <p:notesMasterIdLst>
    <p:notesMasterId r:id="rId63"/>
  </p:notesMasterIdLst>
  <p:sldIdLst>
    <p:sldId id="256" r:id="rId3"/>
    <p:sldId id="309" r:id="rId4"/>
    <p:sldId id="397" r:id="rId5"/>
    <p:sldId id="395" r:id="rId6"/>
    <p:sldId id="396" r:id="rId7"/>
    <p:sldId id="399" r:id="rId8"/>
    <p:sldId id="364" r:id="rId9"/>
    <p:sldId id="305" r:id="rId10"/>
    <p:sldId id="260" r:id="rId11"/>
    <p:sldId id="400" r:id="rId12"/>
    <p:sldId id="368" r:id="rId13"/>
    <p:sldId id="375" r:id="rId14"/>
    <p:sldId id="377" r:id="rId15"/>
    <p:sldId id="379" r:id="rId16"/>
    <p:sldId id="381" r:id="rId17"/>
    <p:sldId id="311" r:id="rId18"/>
    <p:sldId id="312" r:id="rId19"/>
    <p:sldId id="313" r:id="rId20"/>
    <p:sldId id="314" r:id="rId21"/>
    <p:sldId id="273" r:id="rId22"/>
    <p:sldId id="493" r:id="rId23"/>
    <p:sldId id="503" r:id="rId24"/>
    <p:sldId id="504" r:id="rId25"/>
    <p:sldId id="317" r:id="rId26"/>
    <p:sldId id="320" r:id="rId27"/>
    <p:sldId id="277" r:id="rId28"/>
    <p:sldId id="278" r:id="rId29"/>
    <p:sldId id="279" r:id="rId30"/>
    <p:sldId id="393" r:id="rId31"/>
    <p:sldId id="326" r:id="rId32"/>
    <p:sldId id="394" r:id="rId33"/>
    <p:sldId id="505" r:id="rId34"/>
    <p:sldId id="506" r:id="rId35"/>
    <p:sldId id="383" r:id="rId36"/>
    <p:sldId id="384" r:id="rId37"/>
    <p:sldId id="385" r:id="rId38"/>
    <p:sldId id="322" r:id="rId39"/>
    <p:sldId id="323" r:id="rId40"/>
    <p:sldId id="286" r:id="rId41"/>
    <p:sldId id="287" r:id="rId42"/>
    <p:sldId id="386" r:id="rId43"/>
    <p:sldId id="387" r:id="rId44"/>
    <p:sldId id="388" r:id="rId45"/>
    <p:sldId id="389" r:id="rId46"/>
    <p:sldId id="390" r:id="rId47"/>
    <p:sldId id="271" r:id="rId48"/>
    <p:sldId id="272" r:id="rId49"/>
    <p:sldId id="289" r:id="rId50"/>
    <p:sldId id="290" r:id="rId51"/>
    <p:sldId id="324" r:id="rId52"/>
    <p:sldId id="325" r:id="rId53"/>
    <p:sldId id="328" r:id="rId54"/>
    <p:sldId id="401" r:id="rId55"/>
    <p:sldId id="332" r:id="rId56"/>
    <p:sldId id="333" r:id="rId57"/>
    <p:sldId id="334" r:id="rId58"/>
    <p:sldId id="402" r:id="rId59"/>
    <p:sldId id="507" r:id="rId60"/>
    <p:sldId id="329" r:id="rId61"/>
    <p:sldId id="346" r:id="rId62"/>
  </p:sldIdLst>
  <p:sldSz cx="9144000" cy="6858000" type="screen4x3"/>
  <p:notesSz cx="6858000" cy="9947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3931" autoAdjust="0"/>
  </p:normalViewPr>
  <p:slideViewPr>
    <p:cSldViewPr>
      <p:cViewPr varScale="1">
        <p:scale>
          <a:sx n="68" d="100"/>
          <a:sy n="68" d="100"/>
        </p:scale>
        <p:origin x="12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9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D67EB47E-22CB-4D15-9AED-DA5CA5A064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7801C3BA-22B8-4EFF-AFF6-0E9B85DDCF5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0CA2A79C-8355-4911-9BDF-525753FBF3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4869" name="Rectangle 5">
            <a:extLst>
              <a:ext uri="{FF2B5EF4-FFF2-40B4-BE49-F238E27FC236}">
                <a16:creationId xmlns:a16="http://schemas.microsoft.com/office/drawing/2014/main" id="{F2FC1A66-EF60-4110-9DF1-2A01864AE03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956"/>
            <a:ext cx="5486400" cy="4476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4870" name="Rectangle 6">
            <a:extLst>
              <a:ext uri="{FF2B5EF4-FFF2-40B4-BE49-F238E27FC236}">
                <a16:creationId xmlns:a16="http://schemas.microsoft.com/office/drawing/2014/main" id="{9FE9AB60-7FC8-4164-B654-C794952C09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185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4871" name="Rectangle 7">
            <a:extLst>
              <a:ext uri="{FF2B5EF4-FFF2-40B4-BE49-F238E27FC236}">
                <a16:creationId xmlns:a16="http://schemas.microsoft.com/office/drawing/2014/main" id="{76E42A11-0445-471A-8AF6-DE265469EE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3424A27-EC53-4E9D-9804-A5EA285C49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2F0989C3-BF48-4027-800B-C7C8150F7D9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AAB725B0-151D-466C-A160-0E9653872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C7E29C9E-6F2B-403A-A68D-2A5CBAE648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F36F10E-F876-4CB0-9579-BDDD4116D392}" type="slidenum">
              <a:rPr kumimoji="0" lang="zh-CN" altLang="en-US" sz="1200" smtClean="0">
                <a:latin typeface="Times New Roman" panose="02020603050405020304" pitchFamily="18" charset="0"/>
              </a:rPr>
              <a:pPr/>
              <a:t>52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684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9061ED40-51D4-4B33-BEF3-48586D131C69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0D7D8FD9-38FC-458A-B113-8E1C4AD1C2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D2A163AD-0DFC-43BF-BECC-AD9EF22085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E3AC78FD-9C41-416A-BE83-C5432F88BF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53250" name="Rectangle 2">
            <a:extLst>
              <a:ext uri="{FF2B5EF4-FFF2-40B4-BE49-F238E27FC236}">
                <a16:creationId xmlns:a16="http://schemas.microsoft.com/office/drawing/2014/main" id="{556E3B2F-1979-41EB-B9A1-B71123ED78E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96B80615-608C-40A4-9F09-8E2702E8FE5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829F58D-4371-4B70-AA27-E0DE7D2CE3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1E3003-7D0C-4FCE-B147-F8D33E1943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93447E5-FCED-45CD-A010-2A7AE093C9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92D35-A008-43B5-A4E5-8044D3BC29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73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C0FAD-2BBC-45E3-96B9-BDCDA597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5EB7E5-CE63-403B-9DD4-56ECD08E0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404C4C-6547-4860-8946-DB4BF6210C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6FE298-D829-44E1-9140-38558ECBC1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22F773-1E75-40AD-8AE8-A01546D170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589E5-6012-41E1-B8EC-521EE592BA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478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D3DDB6-DB78-4B54-996E-D967DA968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9880EE-140C-4B91-89B4-FD153B1C8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AEF814-25E8-4A7C-9732-AD73AE5FAF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B28C68-62AF-4A20-8BD5-0D6FAB74D2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A4C85F-1683-4ABE-B62F-D4DA97BBBB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D22C3-E271-42D3-95C0-86804294D4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605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A34E1-98A2-4E4D-91C9-B86AE52B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CE76F9-8AD2-4C31-A95D-C8AF42F40A8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1FF99A-217E-4EC6-97E8-4E58110F9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FDD950-0C44-41D1-B5A7-A66335097A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680759-863E-405C-B8C5-92699AD931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814297-F4FF-447A-9267-D08053D923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EFD03-00C5-4C3F-A161-26DE955FDD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30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74569-D42A-41D6-8876-8B8B19E2A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807956-2445-4A8C-B97D-6FD69B10B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CDD77A-D7EA-49AD-ABA9-47A12A5033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2007</a:t>
            </a:r>
            <a:endParaRPr lang="en-CA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B131D4-782E-4810-A233-C62DB9A5F6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75FDB8-5001-4B66-A059-C887A861BB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24AE0-F5F1-483E-9C06-18021DD37931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428766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DC40A-78AB-4194-BF77-12D24651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ECF25-6C92-4BF4-8110-9F6E4FC2F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0B6B3-6E79-4CD2-B1C0-6EB656A7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CC48B-4DD5-4826-B773-7DB4B435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DA8B7-F0A4-44D3-B17B-FE68BBCF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E6D86-5CF8-471A-8305-F39A0EF07250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105335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F4323-3DEC-45C5-B85D-6EF9BCC3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482168-725F-4E54-A1A3-B2231A0DC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54D9B1-8F99-4C58-8F52-1EA21443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50780-5DA3-4981-AEA6-C3C5FB9C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D98F5-1F6B-49FA-BBF5-5C5E74C4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27C3C-7382-49ED-917A-9313B5FD25A0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416897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11571-E486-4C60-B2F4-CA91EED4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A0839-CB2B-497B-8B91-9A5AEAEC1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0E6645-D518-4ABE-B05D-697FC2444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F973E7-D436-4087-97F7-6DB5A30E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28B30F-5644-4DC7-962A-76FB14FF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898D58-D3C7-4466-9B14-6D10D429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C0570-558D-488A-B39C-42A330A7467D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485756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7A73B-99AD-421C-9A6A-F1C40624D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68B35-6F07-46BC-8910-E43EA936F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583F7A-C543-4894-BD4A-FBCFA22CE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34116C-CFD6-4A3A-B78A-25276DF4E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848920-9107-47D4-84D9-5D379DB86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D9C260-E858-497D-88E0-456EC370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49CB2A-85AF-40E3-A07C-3D38F7C7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3FECBD-4FE6-4BA3-9D45-4E61997C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B41E6-2611-4DDC-8A03-836D519E71B7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997603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29156-E28F-4187-9248-C76C00C8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B2996F-D6EA-42D1-9AE4-A031BAA1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414587-E2FB-40A3-8B83-6EDDE076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7E74FE-A2B1-4B1B-A197-64E35B9F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CD928-65CD-4D9C-AC05-4555CC0CDB5B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680419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CC7810-CCF5-4ED0-BB59-AFFA6498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27E94D-E8D8-44F7-B60B-A3AC18F6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312373-F8EF-45EF-AF29-8EB2DC46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2194C-B9A1-48A9-8DC1-FC436090F083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43333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8272E-6741-4463-A6BF-FAC498C2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3D4BF-2255-4B65-8FC5-481A373DE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296BCA-C5AA-42F3-8ABB-6BABE983DB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8BF733-7EB0-4C00-857C-FE94C2A3E9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7F593A-38C5-4407-AD7B-C48757B4D2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0099E-EE9D-4F9A-9435-60D8FA8F0E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1925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2CE48-4F2B-49EB-9D92-DFA03EF1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D5BCF1-7CB1-43C4-BE17-D39C68D4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6B0D74-1155-47A6-918D-B797BB87B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1006C-8D1C-488A-8E10-C6270B0D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6A8E1A-2E79-4469-97CD-F4B166E0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078B9C-2916-49D1-A1B2-D1E8F32A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27021-76EC-402D-8FC0-81243ED5A416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725553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97D1B-68DB-4E9C-AAD3-CC1BCE1E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A34294-7FB5-455E-95F3-D242020CC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9007A6-D35C-4FA1-99D1-17FF4F4C7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C07B31-7CB4-4410-8BE7-A842A8BC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9791B7-702A-4992-BBA2-50A478DB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06B11,12,13 - 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8B46F1-EC4A-40F2-8F50-727547D7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4B168-FFF6-479F-AC3E-03057269B163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06736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8C379-24F1-4DEF-B387-D047C2EB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7BBD50-A47A-48F9-9620-8E25C2E5C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840BF-500D-4B4B-9AF0-26446B4F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96CF0-3425-40EE-8D2B-6D090C8B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33B81-2495-43CE-9EB0-BC38BD3C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0283B-6126-471B-82B2-6BEB531E9474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566395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7C6781-4D3F-4A9D-911D-6A24EF6D4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C54F8B-6D92-40C4-944C-D67504B48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F241D1-9DFD-4138-939C-F5A83BBA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B3223-9588-4880-AD28-E726A010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478C1-C0A3-4487-81C7-349D925C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1C7E2-3185-4683-B5FE-D651FE4675EE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414179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53277-6EA9-44C1-A15F-65081B9C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F3C90-078F-4043-9287-387F01279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DE4986-5EEE-4E3D-90B6-ABCE4F1965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ED9617-675D-4A13-B02D-385B040A85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7C074F-7B83-48F4-8383-334A6DC07D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6CD3A-7FFB-47D2-81D3-97D21EC560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51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60DE6-966D-4504-BC1B-C233FB19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FFBE3-2E76-472F-9828-8A0DEAF66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5DC57A-7037-4B3D-9A98-799536EB3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22C20-427D-4570-B31B-BE1CB190AD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72883E-01F2-4FEB-B931-991A29C1E1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A4BD20-8316-4132-9C9A-2A16544E72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ED24F-6E6C-4C21-AB08-BAC458BC5C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01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68182-3DE8-4576-AFB9-5594EF78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E88EAD-CE48-446D-81F1-5251D18D9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D99365-07C8-40EE-9AAD-867802956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34163B-1AB1-4D57-A34C-4276B90F8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EACBB0-B9E6-408B-812A-E35A790FF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F0CA3B4-C0E0-4B6D-B39D-2FD72D3370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A6683CA-3227-4421-8696-9C4F3CC730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F662359-CC78-4678-8733-CC1ADE5BD5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EA093-36CB-4264-94D7-663FB3A6F7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44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038E3-1AA1-4D5C-90AE-5591CACC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48931-111B-4991-BA84-0573718A9A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2CB934E-54CF-4DB0-BDFA-1ADE4BB02D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693FB43-08B9-4419-B686-2D2706BB2D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157C0-03F4-4622-A090-2711406742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970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88140C4-77C7-49ED-BCC6-B0DEEFD687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D4CB0F1-F467-4539-90BC-C80CA3493F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BD7562D-B4C3-4C82-8422-140D33CCD1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D0B26-9AD1-4BD7-8644-84084CF45E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78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7671D-7D03-418C-9A04-E8E5790D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96DB3-C0A7-42AF-943B-4939DDA34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50FFB-4055-425E-8349-59BC4E4E4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9C988-1C01-44E4-9B68-970866DF61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13D6B3-C5F1-4597-BDCE-6ACFD6F844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27C328-EEE8-42D2-A6B7-BF3B760F9E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EA116-048D-4588-AAF6-80705437DB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088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49C78-D171-4D36-BCC6-04A3EDF9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A36E79-A941-4C21-A0C1-906645789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544532-6210-4958-BC96-484050EF8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006569-2E96-42E7-B7A2-D6C64CAF9A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DDA88-8449-4A47-B908-21E24B0880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9B59F-AFD3-42BF-BC23-0DB2A72829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5DB00-C3EA-4A03-A713-59677E0E31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245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B36EB14-567D-4FE2-A063-D288A10DE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EBB0E8F-89CA-4740-91BF-74EA6C2FB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929F448F-2EFA-405F-8D41-4EC8AF53B7F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09EDEC03-0FC8-4EBA-A2B6-F358B5662A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085C2A13-6597-4B89-9370-6FFB1C70B1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2144790-1970-4C78-B35B-CCEB46AA19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E0F848E0-EF48-4D03-A3AA-BE37C9590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ED202DCC-20FA-4441-B7CF-DC490AC0BA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D7318372-74D7-40F7-AFE6-BC99C92CF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0DBCE407-5DBA-4D2E-9279-EA9D845CE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2"/>
            </a:gs>
            <a:gs pos="100000">
              <a:srgbClr val="1C1C6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9501A918-0D81-4FFC-8EB8-E969207A6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/>
              <a:t>Click to edit Master title style</a:t>
            </a:r>
          </a:p>
        </p:txBody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7C4766A3-2F12-4DAD-9DE1-4D20AF48C9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- First level</a:t>
            </a:r>
            <a:endParaRPr lang="en-CA" altLang="zh-CN"/>
          </a:p>
          <a:p>
            <a:pPr lvl="1"/>
            <a:r>
              <a:rPr lang="en-CA" altLang="zh-CN"/>
              <a:t>Second level</a:t>
            </a:r>
          </a:p>
          <a:p>
            <a:pPr lvl="2"/>
            <a:r>
              <a:rPr lang="en-CA" altLang="zh-CN"/>
              <a:t>Third level</a:t>
            </a:r>
          </a:p>
          <a:p>
            <a:pPr lvl="3"/>
            <a:r>
              <a:rPr lang="en-CA" altLang="zh-CN"/>
              <a:t>Fourth level</a:t>
            </a:r>
          </a:p>
          <a:p>
            <a:pPr lvl="4"/>
            <a:r>
              <a:rPr lang="en-CA" altLang="zh-CN"/>
              <a:t>Fifth level</a:t>
            </a:r>
          </a:p>
        </p:txBody>
      </p:sp>
      <p:sp>
        <p:nvSpPr>
          <p:cNvPr id="291844" name="Rectangle 4">
            <a:extLst>
              <a:ext uri="{FF2B5EF4-FFF2-40B4-BE49-F238E27FC236}">
                <a16:creationId xmlns:a16="http://schemas.microsoft.com/office/drawing/2014/main" id="{BFDF325F-62FF-4D12-9610-B3A5BB5ACB8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Fall 2007</a:t>
            </a:r>
            <a:endParaRPr lang="en-CA" altLang="zh-CN"/>
          </a:p>
        </p:txBody>
      </p:sp>
      <p:sp>
        <p:nvSpPr>
          <p:cNvPr id="291845" name="Rectangle 5">
            <a:extLst>
              <a:ext uri="{FF2B5EF4-FFF2-40B4-BE49-F238E27FC236}">
                <a16:creationId xmlns:a16="http://schemas.microsoft.com/office/drawing/2014/main" id="{A5CF896E-C5EB-4A85-846E-A29BEC8DBF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291846" name="Rectangle 6">
            <a:extLst>
              <a:ext uri="{FF2B5EF4-FFF2-40B4-BE49-F238E27FC236}">
                <a16:creationId xmlns:a16="http://schemas.microsoft.com/office/drawing/2014/main" id="{66E4736D-879C-4F84-A13C-DEB8E4B277F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05E57C69-8C4E-47ED-B193-FDD00EA0C49F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8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7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16.png"/><Relationship Id="rId5" Type="http://schemas.openxmlformats.org/officeDocument/2006/relationships/tags" Target="../tags/tag12.xml"/><Relationship Id="rId10" Type="http://schemas.openxmlformats.org/officeDocument/2006/relationships/image" Target="../media/image15.png"/><Relationship Id="rId4" Type="http://schemas.openxmlformats.org/officeDocument/2006/relationships/tags" Target="../tags/tag11.xml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23.xml"/><Relationship Id="rId7" Type="http://schemas.openxmlformats.org/officeDocument/2006/relationships/image" Target="../media/image30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2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Relationship Id="rId9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6E5B850-E66A-47B8-B4D6-BA7C4EE38D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3048000"/>
          </a:xfrm>
        </p:spPr>
        <p:txBody>
          <a:bodyPr/>
          <a:lstStyle/>
          <a:p>
            <a:pPr algn="r" eaLnBrk="1" hangingPunct="1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Discrete Mathematics</a:t>
            </a:r>
            <a:b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 Its Application</a:t>
            </a:r>
            <a:b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 sz="2000" baseline="30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edition, 2001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8915D59-D65A-4AAC-94F5-D19931E9FF3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441450"/>
          </a:xfrm>
        </p:spPr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Kenneth H. Rosen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29214-B79E-4256-A5CB-9906FBBD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Functions</a:t>
            </a:r>
            <a:r>
              <a:rPr lang="en-US" altLang="zh-CN" b="1" dirty="0"/>
              <a:t>  </a:t>
            </a:r>
            <a:r>
              <a:rPr lang="en-US" altLang="zh-CN" i="1" dirty="0"/>
              <a:t>f  </a:t>
            </a:r>
            <a:r>
              <a:rPr lang="en-US" altLang="zh-CN" dirty="0"/>
              <a:t>: </a:t>
            </a:r>
            <a:r>
              <a:rPr lang="en-US" altLang="zh-CN" i="1" dirty="0"/>
              <a:t>A</a:t>
            </a:r>
            <a:r>
              <a:rPr lang="en-US" altLang="zh-CN" dirty="0">
                <a:latin typeface="Symbol" panose="05050102010706020507" pitchFamily="18" charset="2"/>
              </a:rPr>
              <a:t>® </a:t>
            </a:r>
            <a:r>
              <a:rPr lang="en-US" altLang="zh-CN" i="1" dirty="0"/>
              <a:t>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9D94D-7AA7-4377-9193-2D2442F23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802" y="1417637"/>
            <a:ext cx="8229600" cy="5162549"/>
          </a:xfrm>
        </p:spPr>
        <p:txBody>
          <a:bodyPr/>
          <a:lstStyle/>
          <a:p>
            <a:r>
              <a:rPr lang="zh-CN" altLang="en-US" dirty="0"/>
              <a:t>设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/>
              <a:t>是集合 </a:t>
            </a:r>
            <a:r>
              <a:rPr lang="en-US" altLang="zh-CN" i="1" dirty="0">
                <a:latin typeface="Times New Roman" panose="02020603050405020304" pitchFamily="18" charset="0"/>
              </a:rPr>
              <a:t>A =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dirty="0" err="1">
                <a:latin typeface="Times New Roman" panose="02020603050405020304" pitchFamily="18" charset="0"/>
              </a:rPr>
              <a:t>a,b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到 </a:t>
            </a:r>
            <a:r>
              <a:rPr lang="en-US" altLang="zh-CN" i="1" dirty="0">
                <a:latin typeface="Times New Roman" panose="02020603050405020304" pitchFamily="18" charset="0"/>
              </a:rPr>
              <a:t>B =</a:t>
            </a:r>
            <a:r>
              <a:rPr lang="en-US" altLang="zh-CN" dirty="0">
                <a:latin typeface="Times New Roman" panose="02020603050405020304" pitchFamily="18" charset="0"/>
              </a:rPr>
              <a:t>{1,3,5}</a:t>
            </a:r>
            <a:r>
              <a:rPr lang="zh-CN" altLang="en-US" dirty="0">
                <a:latin typeface="Times New Roman" panose="02020603050405020304" pitchFamily="18" charset="0"/>
              </a:rPr>
              <a:t>函数</a:t>
            </a:r>
            <a:r>
              <a:rPr lang="zh-CN" altLang="en-US" dirty="0"/>
              <a:t>，且</a:t>
            </a:r>
            <a:endParaRPr lang="en-US" altLang="zh-CN" dirty="0"/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The </a:t>
            </a:r>
            <a:r>
              <a:rPr lang="en-US" altLang="zh-CN" i="1" dirty="0">
                <a:solidFill>
                  <a:schemeClr val="hlink"/>
                </a:solidFill>
              </a:rPr>
              <a:t>domain</a:t>
            </a:r>
            <a:r>
              <a:rPr lang="zh-CN" altLang="en-US" dirty="0">
                <a:solidFill>
                  <a:schemeClr val="hlink"/>
                </a:solidFill>
              </a:rPr>
              <a:t>（定义域）</a:t>
            </a:r>
            <a:r>
              <a:rPr lang="en-US" altLang="zh-CN" dirty="0"/>
              <a:t> is </a:t>
            </a:r>
            <a:r>
              <a:rPr lang="en-US" altLang="zh-CN" i="1" dirty="0">
                <a:latin typeface="Times New Roman" panose="02020603050405020304" pitchFamily="18" charset="0"/>
              </a:rPr>
              <a:t>A =</a:t>
            </a:r>
            <a:r>
              <a:rPr lang="en-US" altLang="zh-CN" dirty="0">
                <a:latin typeface="Times New Roman" panose="02020603050405020304" pitchFamily="18" charset="0"/>
              </a:rPr>
              <a:t>{a, b}</a:t>
            </a:r>
            <a:r>
              <a:rPr lang="en-US" altLang="zh-CN" dirty="0"/>
              <a:t> </a:t>
            </a:r>
            <a:endParaRPr lang="zh-CN" altLang="en-US" dirty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The </a:t>
            </a:r>
            <a:r>
              <a:rPr lang="en-US" altLang="zh-CN" i="1" dirty="0">
                <a:solidFill>
                  <a:schemeClr val="hlink"/>
                </a:solidFill>
              </a:rPr>
              <a:t>codomain </a:t>
            </a:r>
            <a:r>
              <a:rPr lang="zh-CN" altLang="en-US" dirty="0">
                <a:solidFill>
                  <a:schemeClr val="hlink"/>
                </a:solidFill>
              </a:rPr>
              <a:t>（陪域）</a:t>
            </a:r>
            <a:r>
              <a:rPr lang="en-US" altLang="zh-CN" dirty="0"/>
              <a:t> is</a:t>
            </a:r>
            <a:r>
              <a:rPr lang="en-US" altLang="zh-CN" i="1" dirty="0">
                <a:latin typeface="Times New Roman" panose="02020603050405020304" pitchFamily="18" charset="0"/>
              </a:rPr>
              <a:t>  B =</a:t>
            </a:r>
            <a:r>
              <a:rPr lang="en-US" altLang="zh-CN" dirty="0">
                <a:latin typeface="Times New Roman" panose="02020603050405020304" pitchFamily="18" charset="0"/>
              </a:rPr>
              <a:t>{1,3,5}</a:t>
            </a:r>
            <a:r>
              <a:rPr lang="en-US" altLang="zh-CN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The </a:t>
            </a:r>
            <a:r>
              <a:rPr lang="en-US" altLang="zh-CN" i="1" dirty="0">
                <a:solidFill>
                  <a:schemeClr val="hlink"/>
                </a:solidFill>
              </a:rPr>
              <a:t>range </a:t>
            </a:r>
            <a:r>
              <a:rPr lang="zh-CN" altLang="en-US" dirty="0">
                <a:solidFill>
                  <a:schemeClr val="hlink"/>
                </a:solidFill>
              </a:rPr>
              <a:t>（值域）</a:t>
            </a:r>
            <a:r>
              <a:rPr lang="en-US" altLang="zh-CN" i="1" dirty="0"/>
              <a:t> </a:t>
            </a:r>
            <a:r>
              <a:rPr lang="en-US" altLang="zh-CN" dirty="0"/>
              <a:t>of </a:t>
            </a:r>
            <a:r>
              <a:rPr lang="en-US" altLang="zh-CN" i="1" dirty="0"/>
              <a:t>f</a:t>
            </a:r>
            <a:r>
              <a:rPr lang="en-US" altLang="zh-CN" dirty="0"/>
              <a:t> is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i="1" dirty="0"/>
              <a:t>              f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)={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lang="en-US" altLang="zh-CN" dirty="0"/>
              <a:t>}={1,3}.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>
                <a:solidFill>
                  <a:schemeClr val="hlink"/>
                </a:solidFill>
              </a:rPr>
              <a:t>The image</a:t>
            </a:r>
            <a:r>
              <a:rPr lang="zh-CN" altLang="en-US" dirty="0">
                <a:solidFill>
                  <a:schemeClr val="hlink"/>
                </a:solidFill>
              </a:rPr>
              <a:t>像</a:t>
            </a:r>
            <a:r>
              <a:rPr lang="en-US" altLang="zh-CN" dirty="0">
                <a:solidFill>
                  <a:schemeClr val="hlink"/>
                </a:solidFill>
              </a:rPr>
              <a:t>(</a:t>
            </a:r>
            <a:r>
              <a:rPr lang="en-US" altLang="zh-CN" i="1" dirty="0">
                <a:solidFill>
                  <a:schemeClr val="hlink"/>
                </a:solidFill>
              </a:rPr>
              <a:t>value</a:t>
            </a:r>
            <a:r>
              <a:rPr lang="zh-CN" altLang="en-US" dirty="0">
                <a:solidFill>
                  <a:schemeClr val="hlink"/>
                </a:solidFill>
              </a:rPr>
              <a:t>值</a:t>
            </a:r>
            <a:r>
              <a:rPr lang="en-US" altLang="zh-CN" dirty="0">
                <a:solidFill>
                  <a:schemeClr val="hlink"/>
                </a:solidFill>
              </a:rPr>
              <a:t>)</a:t>
            </a:r>
            <a:r>
              <a:rPr lang="en-US" altLang="zh-CN" i="1" dirty="0"/>
              <a:t> </a:t>
            </a:r>
            <a:r>
              <a:rPr lang="en-US" altLang="zh-CN" dirty="0"/>
              <a:t>of a is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>
                <a:solidFill>
                  <a:schemeClr val="hlink"/>
                </a:solidFill>
              </a:rPr>
              <a:t>The image</a:t>
            </a:r>
            <a:r>
              <a:rPr lang="zh-CN" altLang="en-US" dirty="0">
                <a:solidFill>
                  <a:schemeClr val="hlink"/>
                </a:solidFill>
              </a:rPr>
              <a:t>像</a:t>
            </a:r>
            <a:r>
              <a:rPr lang="en-US" altLang="zh-CN" dirty="0">
                <a:solidFill>
                  <a:schemeClr val="hlink"/>
                </a:solidFill>
              </a:rPr>
              <a:t>(</a:t>
            </a:r>
            <a:r>
              <a:rPr lang="en-US" altLang="zh-CN" i="1" dirty="0">
                <a:solidFill>
                  <a:schemeClr val="hlink"/>
                </a:solidFill>
              </a:rPr>
              <a:t>value</a:t>
            </a:r>
            <a:r>
              <a:rPr lang="zh-CN" altLang="en-US" dirty="0">
                <a:solidFill>
                  <a:schemeClr val="hlink"/>
                </a:solidFill>
              </a:rPr>
              <a:t>值</a:t>
            </a:r>
            <a:r>
              <a:rPr lang="en-US" altLang="zh-CN" dirty="0">
                <a:solidFill>
                  <a:schemeClr val="hlink"/>
                </a:solidFill>
              </a:rPr>
              <a:t>)</a:t>
            </a:r>
            <a:r>
              <a:rPr lang="en-US" altLang="zh-CN" i="1" dirty="0"/>
              <a:t> </a:t>
            </a:r>
            <a:r>
              <a:rPr lang="en-US" altLang="zh-CN" dirty="0"/>
              <a:t>of b is 3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>
                <a:solidFill>
                  <a:schemeClr val="hlink"/>
                </a:solidFill>
              </a:rPr>
              <a:t>The</a:t>
            </a:r>
            <a:r>
              <a:rPr lang="zh-CN" altLang="en-US" i="1" dirty="0">
                <a:solidFill>
                  <a:schemeClr val="hlink"/>
                </a:solidFill>
              </a:rPr>
              <a:t> </a:t>
            </a:r>
            <a:r>
              <a:rPr lang="en-US" altLang="zh-CN" i="1" dirty="0">
                <a:solidFill>
                  <a:schemeClr val="hlink"/>
                </a:solidFill>
              </a:rPr>
              <a:t>preimage</a:t>
            </a:r>
            <a:r>
              <a:rPr lang="zh-CN" altLang="en-US" dirty="0">
                <a:solidFill>
                  <a:schemeClr val="hlink"/>
                </a:solidFill>
              </a:rPr>
              <a:t>源像</a:t>
            </a:r>
            <a:r>
              <a:rPr lang="en-US" altLang="zh-CN" dirty="0">
                <a:solidFill>
                  <a:schemeClr val="hlink"/>
                </a:solidFill>
              </a:rPr>
              <a:t>(</a:t>
            </a:r>
            <a:r>
              <a:rPr lang="en-US" altLang="zh-CN" i="1" dirty="0">
                <a:solidFill>
                  <a:schemeClr val="hlink"/>
                </a:solidFill>
              </a:rPr>
              <a:t>argument</a:t>
            </a:r>
            <a:r>
              <a:rPr lang="en-US" altLang="zh-CN" dirty="0">
                <a:solidFill>
                  <a:schemeClr val="hlink"/>
                </a:solidFill>
              </a:rPr>
              <a:t>)</a:t>
            </a:r>
            <a:r>
              <a:rPr lang="en-US" altLang="zh-CN" i="1" dirty="0"/>
              <a:t> </a:t>
            </a:r>
            <a:r>
              <a:rPr lang="en-US" altLang="zh-CN" dirty="0"/>
              <a:t>of 1 is 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>
                <a:solidFill>
                  <a:schemeClr val="hlink"/>
                </a:solidFill>
              </a:rPr>
              <a:t>The</a:t>
            </a:r>
            <a:r>
              <a:rPr lang="zh-CN" altLang="en-US" i="1" dirty="0">
                <a:solidFill>
                  <a:schemeClr val="hlink"/>
                </a:solidFill>
              </a:rPr>
              <a:t> </a:t>
            </a:r>
            <a:r>
              <a:rPr lang="en-US" altLang="zh-CN" i="1" dirty="0">
                <a:solidFill>
                  <a:schemeClr val="hlink"/>
                </a:solidFill>
              </a:rPr>
              <a:t>preimage</a:t>
            </a:r>
            <a:r>
              <a:rPr lang="zh-CN" altLang="en-US" dirty="0">
                <a:solidFill>
                  <a:schemeClr val="hlink"/>
                </a:solidFill>
              </a:rPr>
              <a:t>源像</a:t>
            </a:r>
            <a:r>
              <a:rPr lang="en-US" altLang="zh-CN" dirty="0">
                <a:solidFill>
                  <a:schemeClr val="hlink"/>
                </a:solidFill>
              </a:rPr>
              <a:t>(</a:t>
            </a:r>
            <a:r>
              <a:rPr lang="en-US" altLang="zh-CN" i="1" dirty="0">
                <a:solidFill>
                  <a:schemeClr val="hlink"/>
                </a:solidFill>
              </a:rPr>
              <a:t>argument</a:t>
            </a:r>
            <a:r>
              <a:rPr lang="en-US" altLang="zh-CN" dirty="0">
                <a:solidFill>
                  <a:schemeClr val="hlink"/>
                </a:solidFill>
              </a:rPr>
              <a:t>)</a:t>
            </a:r>
            <a:r>
              <a:rPr lang="en-US" altLang="zh-CN" i="1" dirty="0"/>
              <a:t> </a:t>
            </a:r>
            <a:r>
              <a:rPr lang="en-US" altLang="zh-CN" dirty="0"/>
              <a:t>of 3 is 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2 </a:t>
            </a:r>
            <a:r>
              <a:rPr lang="zh-CN" altLang="en-US" dirty="0"/>
              <a:t>没有</a:t>
            </a:r>
            <a:r>
              <a:rPr lang="zh-CN" altLang="en-US" dirty="0">
                <a:solidFill>
                  <a:schemeClr val="hlink"/>
                </a:solidFill>
              </a:rPr>
              <a:t>源像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984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9100" y="1636068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f</a:t>
            </a:r>
            <a:r>
              <a:rPr lang="en-US" sz="3200" dirty="0"/>
              <a:t>(a) = ?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096000" y="1752600"/>
            <a:ext cx="2667000" cy="3200400"/>
            <a:chOff x="3048000" y="1219200"/>
            <a:chExt cx="3276600" cy="3733800"/>
          </a:xfrm>
        </p:grpSpPr>
        <p:sp>
          <p:nvSpPr>
            <p:cNvPr id="9" name="Flowchart: Connector 8"/>
            <p:cNvSpPr/>
            <p:nvPr/>
          </p:nvSpPr>
          <p:spPr>
            <a:xfrm>
              <a:off x="5715000" y="32766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3124200" y="2971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3124200" y="3733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3124200" y="2057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3124200" y="4495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715000" y="2438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5715000" y="4343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48000" y="1219200"/>
              <a:ext cx="685800" cy="82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/>
                <a:t>A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38800" y="1219200"/>
              <a:ext cx="685800" cy="82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/>
                <a:t>B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0400" y="2133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00400" y="3048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00400" y="3810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00400" y="4495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91200" y="2514600"/>
              <a:ext cx="304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91200" y="3352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91200" y="4419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657600" y="3200400"/>
              <a:ext cx="19812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" idx="6"/>
            </p:cNvCxnSpPr>
            <p:nvPr/>
          </p:nvCxnSpPr>
          <p:spPr>
            <a:xfrm>
              <a:off x="3581400" y="2286000"/>
              <a:ext cx="2209800" cy="1981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733800" y="4038600"/>
              <a:ext cx="19050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657600" y="4724400"/>
              <a:ext cx="1828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378896" y="1633836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z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8871" y="2311735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image of d is 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09977" y="226854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z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9664" y="3009493"/>
            <a:ext cx="4381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domain of f is 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69696" y="3005436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0749" y="3701739"/>
            <a:ext cx="4760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</a:t>
            </a:r>
            <a:r>
              <a:rPr lang="en-US" sz="3200" dirty="0" err="1"/>
              <a:t>codomain</a:t>
            </a:r>
            <a:r>
              <a:rPr lang="en-US" sz="3200" dirty="0"/>
              <a:t> of f is 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89949" y="3770979"/>
            <a:ext cx="372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39663" y="4468809"/>
            <a:ext cx="4856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</a:t>
            </a:r>
            <a:r>
              <a:rPr lang="en-US" sz="3200" dirty="0" err="1"/>
              <a:t>preimage</a:t>
            </a:r>
            <a:r>
              <a:rPr lang="en-US" sz="3200" dirty="0"/>
              <a:t> of y is ?</a:t>
            </a:r>
          </a:p>
        </p:txBody>
      </p:sp>
      <p:sp>
        <p:nvSpPr>
          <p:cNvPr id="42" name="TextBox 41"/>
          <p:cNvSpPr txBox="1"/>
          <p:nvPr/>
        </p:nvSpPr>
        <p:spPr>
          <a:xfrm flipH="1">
            <a:off x="5333998" y="4495800"/>
            <a:ext cx="304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33400" y="5127945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f</a:t>
            </a:r>
            <a:r>
              <a:rPr lang="en-US" sz="3200" dirty="0"/>
              <a:t>(</a:t>
            </a:r>
            <a:r>
              <a:rPr lang="en-US" sz="3200" i="1" dirty="0"/>
              <a:t>A</a:t>
            </a:r>
            <a:r>
              <a:rPr lang="en-US" sz="3200" dirty="0"/>
              <a:t>) = 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95337" y="5936866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{</a:t>
            </a:r>
            <a:r>
              <a:rPr lang="en-US" sz="3200" dirty="0" err="1"/>
              <a:t>a,c,d</a:t>
            </a:r>
            <a:r>
              <a:rPr lang="en-US" sz="3200" dirty="0"/>
              <a:t>}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9663" y="5875690"/>
            <a:ext cx="6838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</a:t>
            </a:r>
            <a:r>
              <a:rPr lang="en-US" sz="3200" dirty="0" err="1"/>
              <a:t>preimage</a:t>
            </a:r>
            <a:r>
              <a:rPr lang="en-US" sz="3200" dirty="0"/>
              <a:t>(s) of z is (are) ?</a:t>
            </a:r>
          </a:p>
        </p:txBody>
      </p:sp>
    </p:spTree>
    <p:extLst>
      <p:ext uri="{BB962C8B-B14F-4D97-AF65-F5344CB8AC3E}">
        <p14:creationId xmlns:p14="http://schemas.microsoft.com/office/powerpoint/2010/main" val="355348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35" grpId="0"/>
      <p:bldP spid="36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on Functions and Sets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                  and  S is a subset of A, then 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914400" y="2659284"/>
            <a:ext cx="3317558" cy="382905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447800" y="1700054"/>
            <a:ext cx="1688783" cy="34575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943600" y="2743200"/>
            <a:ext cx="2667000" cy="3200400"/>
            <a:chOff x="3048000" y="1219200"/>
            <a:chExt cx="3276600" cy="3733800"/>
          </a:xfrm>
        </p:grpSpPr>
        <p:sp>
          <p:nvSpPr>
            <p:cNvPr id="7" name="Flowchart: Connector 6"/>
            <p:cNvSpPr/>
            <p:nvPr/>
          </p:nvSpPr>
          <p:spPr>
            <a:xfrm>
              <a:off x="5715000" y="32766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3124200" y="2971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3124200" y="3733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3124200" y="2057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3124200" y="4495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5715000" y="2438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5715000" y="4343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48000" y="1219200"/>
              <a:ext cx="685800" cy="82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/>
                <a:t>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38800" y="1219200"/>
              <a:ext cx="685800" cy="82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/>
                <a:t>B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0400" y="2133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00400" y="3048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00400" y="3810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0400" y="4495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91200" y="2514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91200" y="3352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91200" y="4419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657600" y="3200400"/>
              <a:ext cx="19812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6"/>
            </p:cNvCxnSpPr>
            <p:nvPr/>
          </p:nvCxnSpPr>
          <p:spPr>
            <a:xfrm>
              <a:off x="3581400" y="2286000"/>
              <a:ext cx="2209800" cy="1981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3733800" y="4038600"/>
              <a:ext cx="19050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657600" y="4724400"/>
              <a:ext cx="1828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914746" y="4519215"/>
            <a:ext cx="3504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f </a:t>
            </a:r>
            <a:r>
              <a:rPr lang="en-US" sz="3200" dirty="0"/>
              <a:t>({</a:t>
            </a:r>
            <a:r>
              <a:rPr lang="en-US" sz="3200" dirty="0" err="1"/>
              <a:t>c,d</a:t>
            </a:r>
            <a:r>
              <a:rPr lang="en-US" sz="3200" dirty="0"/>
              <a:t>}) is 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31700" y="3685256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</a:t>
            </a:r>
            <a:r>
              <a:rPr lang="en-US" sz="2400" dirty="0" err="1"/>
              <a:t>y,z</a:t>
            </a:r>
            <a:r>
              <a:rPr lang="en-US" sz="2400" dirty="0"/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8200" y="3606708"/>
            <a:ext cx="3657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f </a:t>
            </a:r>
            <a:r>
              <a:rPr lang="en-US" sz="3200" dirty="0"/>
              <a:t>({</a:t>
            </a:r>
            <a:r>
              <a:rPr lang="en-US" sz="3200" dirty="0" err="1"/>
              <a:t>a,b,c</a:t>
            </a:r>
            <a:r>
              <a:rPr lang="en-US" sz="3200" dirty="0"/>
              <a:t>,}) is 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46000" y="4571999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</a:t>
            </a:r>
            <a:r>
              <a:rPr lang="en-US" sz="2400" i="1" dirty="0"/>
              <a:t>z</a:t>
            </a: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428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565580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A function f is said to be </a:t>
            </a:r>
            <a:r>
              <a:rPr lang="en-US" i="1" dirty="0"/>
              <a:t>one-to-one</a:t>
            </a:r>
            <a:r>
              <a:rPr lang="en-US" dirty="0"/>
              <a:t> ,  or </a:t>
            </a:r>
            <a:r>
              <a:rPr lang="en-US" i="1" dirty="0"/>
              <a:t>injective</a:t>
            </a:r>
            <a:r>
              <a:rPr lang="en-US" dirty="0"/>
              <a:t>, if and only if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=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 implies that  </a:t>
            </a:r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 for all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in the domain of </a:t>
            </a:r>
            <a:r>
              <a:rPr lang="en-US" i="1" dirty="0"/>
              <a:t>f</a:t>
            </a:r>
            <a:r>
              <a:rPr lang="en-US" dirty="0"/>
              <a:t>. A function is said to be an </a:t>
            </a:r>
            <a:r>
              <a:rPr lang="en-US" i="1" dirty="0"/>
              <a:t>injection</a:t>
            </a:r>
            <a:r>
              <a:rPr lang="en-US" dirty="0"/>
              <a:t> if it is one-to-one.</a:t>
            </a:r>
          </a:p>
          <a:p>
            <a:pPr>
              <a:buNone/>
            </a:pPr>
            <a:r>
              <a:rPr lang="en-US" dirty="0"/>
              <a:t>   (</a:t>
            </a:r>
            <a:r>
              <a:rPr lang="zh-CN" altLang="en-US" dirty="0"/>
              <a:t>内射，单射，</a:t>
            </a:r>
            <a:r>
              <a:rPr lang="en-US" altLang="zh-CN" dirty="0"/>
              <a:t>1-1</a:t>
            </a:r>
            <a:r>
              <a:rPr lang="zh-CN" altLang="en-US" dirty="0"/>
              <a:t>映射）</a:t>
            </a:r>
            <a:r>
              <a:rPr lang="en-US" dirty="0"/>
              <a:t>    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38800" y="3429000"/>
            <a:ext cx="2438400" cy="3276600"/>
            <a:chOff x="3048000" y="1219200"/>
            <a:chExt cx="3429000" cy="4495800"/>
          </a:xfrm>
        </p:grpSpPr>
        <p:sp>
          <p:nvSpPr>
            <p:cNvPr id="8" name="Flowchart: Connector 7"/>
            <p:cNvSpPr/>
            <p:nvPr/>
          </p:nvSpPr>
          <p:spPr>
            <a:xfrm>
              <a:off x="5791200" y="19812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67400" y="27432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791200" y="5257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67400" y="5334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grpSp>
          <p:nvGrpSpPr>
            <p:cNvPr id="12" name="Group 34"/>
            <p:cNvGrpSpPr/>
            <p:nvPr/>
          </p:nvGrpSpPr>
          <p:grpSpPr>
            <a:xfrm>
              <a:off x="3048000" y="1219200"/>
              <a:ext cx="3429000" cy="4114800"/>
              <a:chOff x="3048000" y="1219200"/>
              <a:chExt cx="3429000" cy="4114800"/>
            </a:xfrm>
          </p:grpSpPr>
          <p:sp>
            <p:nvSpPr>
              <p:cNvPr id="13" name="Flowchart: Connector 12"/>
              <p:cNvSpPr/>
              <p:nvPr/>
            </p:nvSpPr>
            <p:spPr>
              <a:xfrm>
                <a:off x="3124200" y="2971800"/>
                <a:ext cx="457200" cy="457200"/>
              </a:xfrm>
              <a:prstGeom prst="flowChartConnector">
                <a:avLst/>
              </a:prstGeom>
              <a:solidFill>
                <a:srgbClr val="4F81BD">
                  <a:alpha val="27059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owchart: Connector 13"/>
              <p:cNvSpPr/>
              <p:nvPr/>
            </p:nvSpPr>
            <p:spPr>
              <a:xfrm>
                <a:off x="3124200" y="3733800"/>
                <a:ext cx="457200" cy="457200"/>
              </a:xfrm>
              <a:prstGeom prst="flowChartConnector">
                <a:avLst/>
              </a:prstGeom>
              <a:solidFill>
                <a:srgbClr val="4F81BD">
                  <a:alpha val="27059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lowchart: Connector 14"/>
              <p:cNvSpPr/>
              <p:nvPr/>
            </p:nvSpPr>
            <p:spPr>
              <a:xfrm>
                <a:off x="3124200" y="2057400"/>
                <a:ext cx="457200" cy="457200"/>
              </a:xfrm>
              <a:prstGeom prst="flowChartConnector">
                <a:avLst/>
              </a:prstGeom>
              <a:solidFill>
                <a:srgbClr val="4F81BD">
                  <a:alpha val="27059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lowchart: Connector 6"/>
              <p:cNvSpPr/>
              <p:nvPr/>
            </p:nvSpPr>
            <p:spPr>
              <a:xfrm>
                <a:off x="3124200" y="4495800"/>
                <a:ext cx="457200" cy="457200"/>
              </a:xfrm>
              <a:prstGeom prst="flowChartConnector">
                <a:avLst/>
              </a:prstGeom>
              <a:solidFill>
                <a:srgbClr val="4F81BD">
                  <a:alpha val="27059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lowchart: Connector 16"/>
              <p:cNvSpPr/>
              <p:nvPr/>
            </p:nvSpPr>
            <p:spPr>
              <a:xfrm>
                <a:off x="5715000" y="3276600"/>
                <a:ext cx="457200" cy="457200"/>
              </a:xfrm>
              <a:prstGeom prst="flowChartConnector">
                <a:avLst/>
              </a:prstGeom>
              <a:solidFill>
                <a:srgbClr val="4F81BD">
                  <a:alpha val="27059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Connector 17"/>
              <p:cNvSpPr/>
              <p:nvPr/>
            </p:nvSpPr>
            <p:spPr>
              <a:xfrm>
                <a:off x="5791200" y="4191000"/>
                <a:ext cx="457200" cy="457200"/>
              </a:xfrm>
              <a:prstGeom prst="flowChartConnector">
                <a:avLst/>
              </a:prstGeom>
              <a:solidFill>
                <a:srgbClr val="4F81BD">
                  <a:alpha val="27059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048000" y="1219200"/>
                <a:ext cx="685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/>
                  <a:t>A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791200" y="1219200"/>
                <a:ext cx="685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/>
                  <a:t>B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200400" y="213360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200400" y="304800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200400" y="381000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200400" y="449580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867400" y="205740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791200" y="335280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867400" y="426720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z</a:t>
                </a: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3657600" y="3200400"/>
                <a:ext cx="1981200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5" idx="6"/>
              </p:cNvCxnSpPr>
              <p:nvPr/>
            </p:nvCxnSpPr>
            <p:spPr>
              <a:xfrm>
                <a:off x="3581400" y="2286000"/>
                <a:ext cx="2209800" cy="1981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Flowchart: Connector 29"/>
              <p:cNvSpPr/>
              <p:nvPr/>
            </p:nvSpPr>
            <p:spPr>
              <a:xfrm>
                <a:off x="5791200" y="2667000"/>
                <a:ext cx="457200" cy="457200"/>
              </a:xfrm>
              <a:prstGeom prst="flowChartConnector">
                <a:avLst/>
              </a:prstGeom>
              <a:solidFill>
                <a:srgbClr val="4F81BD">
                  <a:alpha val="27059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 flipV="1">
                <a:off x="3657600" y="2286000"/>
                <a:ext cx="2057400" cy="1524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3657600" y="4724400"/>
                <a:ext cx="2057400" cy="609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050" name="Picture 2" descr="C:\Documents and Settings\Richard Scherl\Local Settings\Temporary Internet Files\Content.IE5\X53FR289\MC90034747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415967"/>
            <a:ext cx="1806854" cy="17529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2420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Surjections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67402"/>
            <a:ext cx="8305799" cy="4530725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Definition</a:t>
            </a:r>
            <a:r>
              <a:rPr lang="en-US" dirty="0"/>
              <a:t>: A function </a:t>
            </a:r>
            <a:r>
              <a:rPr lang="en-US" i="1" dirty="0"/>
              <a:t>f</a:t>
            </a:r>
            <a:r>
              <a:rPr lang="en-US" dirty="0"/>
              <a:t> from </a:t>
            </a:r>
            <a:r>
              <a:rPr lang="en-US" i="1" dirty="0"/>
              <a:t>A</a:t>
            </a:r>
            <a:r>
              <a:rPr lang="en-US" dirty="0"/>
              <a:t> to </a:t>
            </a:r>
            <a:r>
              <a:rPr lang="en-US" i="1" dirty="0"/>
              <a:t>B</a:t>
            </a:r>
            <a:r>
              <a:rPr lang="en-US" dirty="0"/>
              <a:t> is called </a:t>
            </a:r>
            <a:r>
              <a:rPr lang="en-US" i="1" dirty="0"/>
              <a:t>onto</a:t>
            </a:r>
            <a:r>
              <a:rPr lang="en-US" dirty="0"/>
              <a:t> or </a:t>
            </a:r>
            <a:r>
              <a:rPr lang="en-US" i="1" dirty="0"/>
              <a:t>surjective</a:t>
            </a:r>
            <a:r>
              <a:rPr lang="en-US" dirty="0"/>
              <a:t>, if and only if for every element               there is an element with               .  A function </a:t>
            </a:r>
            <a:r>
              <a:rPr lang="en-US" i="1" dirty="0"/>
              <a:t>f</a:t>
            </a:r>
            <a:r>
              <a:rPr lang="en-US" b="1" dirty="0"/>
              <a:t> </a:t>
            </a:r>
            <a:r>
              <a:rPr lang="en-US" dirty="0"/>
              <a:t>is called a </a:t>
            </a:r>
            <a:r>
              <a:rPr lang="en-US" i="1" dirty="0"/>
              <a:t>surjection</a:t>
            </a:r>
            <a:r>
              <a:rPr lang="en-US" dirty="0"/>
              <a:t> if it is onto.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zh-CN" altLang="en-US" dirty="0"/>
              <a:t>（满射，到上的）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7142480" y="2451822"/>
            <a:ext cx="900113" cy="282893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473736" y="2435543"/>
            <a:ext cx="1022063" cy="315452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301824" y="2849751"/>
            <a:ext cx="1365885" cy="38290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002050" y="3886200"/>
            <a:ext cx="2575560" cy="2590800"/>
            <a:chOff x="3048000" y="985838"/>
            <a:chExt cx="3408829" cy="3967162"/>
          </a:xfrm>
        </p:grpSpPr>
        <p:sp>
          <p:nvSpPr>
            <p:cNvPr id="8" name="Flowchart: Connector 7"/>
            <p:cNvSpPr/>
            <p:nvPr/>
          </p:nvSpPr>
          <p:spPr>
            <a:xfrm>
              <a:off x="3124200" y="2971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3124200" y="3733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3124200" y="2057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3124200" y="4495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5791200" y="19812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5715000" y="32766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5715000" y="4343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48000" y="985838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A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71029" y="985838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B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48853" y="2035969"/>
              <a:ext cx="3048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48853" y="2969419"/>
              <a:ext cx="3048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48853" y="3669506"/>
              <a:ext cx="304800" cy="565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48853" y="4486275"/>
              <a:ext cx="3048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71882" y="1919288"/>
              <a:ext cx="3048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71029" y="3202781"/>
              <a:ext cx="3048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1029" y="4252913"/>
              <a:ext cx="3048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657600" y="3200400"/>
              <a:ext cx="19812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0" idx="6"/>
            </p:cNvCxnSpPr>
            <p:nvPr/>
          </p:nvCxnSpPr>
          <p:spPr>
            <a:xfrm>
              <a:off x="3581400" y="2286000"/>
              <a:ext cx="2209800" cy="1981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3657600" y="2286000"/>
              <a:ext cx="2057400" cy="1524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3657600" y="4572000"/>
              <a:ext cx="19812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2158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992" y="1519260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A function f is a </a:t>
            </a:r>
            <a:r>
              <a:rPr lang="en-US" i="1" dirty="0"/>
              <a:t>one-to-one correspondence</a:t>
            </a:r>
            <a:r>
              <a:rPr lang="en-US" dirty="0"/>
              <a:t>, or a </a:t>
            </a:r>
            <a:r>
              <a:rPr lang="en-US" i="1" dirty="0"/>
              <a:t>bijection</a:t>
            </a:r>
            <a:r>
              <a:rPr lang="en-US" dirty="0"/>
              <a:t>, if it is both one-to-one and onto (surjective and injective).</a:t>
            </a:r>
          </a:p>
          <a:p>
            <a:pPr>
              <a:buNone/>
            </a:pPr>
            <a:r>
              <a:rPr lang="en-US" altLang="zh-CN" i="1" dirty="0"/>
              <a:t>   </a:t>
            </a:r>
            <a:r>
              <a:rPr lang="en-US" altLang="zh-CN" dirty="0"/>
              <a:t>bijection  </a:t>
            </a:r>
            <a:r>
              <a:rPr lang="zh-CN" altLang="en-US" dirty="0"/>
              <a:t>双射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surjective  </a:t>
            </a:r>
            <a:r>
              <a:rPr lang="zh-CN" altLang="en-US" dirty="0"/>
              <a:t>满射的</a:t>
            </a:r>
            <a:endParaRPr lang="en-US" altLang="zh-CN" dirty="0"/>
          </a:p>
          <a:p>
            <a:pPr>
              <a:buNone/>
            </a:pPr>
            <a:r>
              <a:rPr lang="en-US" dirty="0"/>
              <a:t>   </a:t>
            </a:r>
            <a:r>
              <a:rPr lang="en-US" altLang="zh-CN" dirty="0"/>
              <a:t>injective  </a:t>
            </a:r>
            <a:r>
              <a:rPr lang="zh-CN" altLang="en-US" dirty="0"/>
              <a:t>单射的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105400" y="3384462"/>
            <a:ext cx="2956560" cy="3048000"/>
            <a:chOff x="3048000" y="1219200"/>
            <a:chExt cx="3411415" cy="4495800"/>
          </a:xfrm>
        </p:grpSpPr>
        <p:sp>
          <p:nvSpPr>
            <p:cNvPr id="5" name="Flowchart: Connector 4"/>
            <p:cNvSpPr/>
            <p:nvPr/>
          </p:nvSpPr>
          <p:spPr>
            <a:xfrm>
              <a:off x="3124200" y="2971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3124200" y="3733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3124200" y="2057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3124200" y="4495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773615" y="211836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715000" y="32766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5715000" y="4343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48000" y="1219200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73615" y="1219200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B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35923" y="2005965"/>
              <a:ext cx="3048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23846" y="3017520"/>
              <a:ext cx="3048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23846" y="3691890"/>
              <a:ext cx="3048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00400" y="4495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61538" y="2005965"/>
              <a:ext cx="3048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73615" y="3242310"/>
              <a:ext cx="3048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73615" y="4366260"/>
              <a:ext cx="3048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657600" y="3200400"/>
              <a:ext cx="19812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6"/>
            </p:cNvCxnSpPr>
            <p:nvPr/>
          </p:nvCxnSpPr>
          <p:spPr>
            <a:xfrm>
              <a:off x="3581400" y="2286000"/>
              <a:ext cx="2209800" cy="1981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owchart: Connector 22"/>
            <p:cNvSpPr/>
            <p:nvPr/>
          </p:nvSpPr>
          <p:spPr>
            <a:xfrm>
              <a:off x="5791200" y="5257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61538" y="5265420"/>
              <a:ext cx="3048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3657600" y="2286000"/>
              <a:ext cx="2057400" cy="1524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657600" y="4724400"/>
              <a:ext cx="20574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978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0F5733B-3DC2-4533-A9D3-0CCA4EDD94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Range versus Codomain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E674FE5-104E-418E-AE44-0182F6FCF8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zh-CN" dirty="0"/>
              <a:t>The range of a function might </a:t>
            </a:r>
            <a:r>
              <a:rPr lang="en-US" altLang="zh-CN" i="1" dirty="0"/>
              <a:t>not</a:t>
            </a:r>
            <a:r>
              <a:rPr lang="en-US" altLang="zh-CN" dirty="0"/>
              <a:t> be its whole codomain.</a:t>
            </a:r>
          </a:p>
          <a:p>
            <a:pPr eaLnBrk="1" hangingPunct="1"/>
            <a:r>
              <a:rPr lang="en-US" altLang="zh-CN" dirty="0"/>
              <a:t>The codomain is the set that the function is </a:t>
            </a:r>
            <a:r>
              <a:rPr lang="en-US" altLang="zh-CN" i="1" dirty="0"/>
              <a:t>declared</a:t>
            </a:r>
            <a:r>
              <a:rPr lang="en-US" altLang="zh-CN" dirty="0"/>
              <a:t> to map all domain values into.</a:t>
            </a:r>
          </a:p>
          <a:p>
            <a:pPr eaLnBrk="1" hangingPunct="1"/>
            <a:r>
              <a:rPr lang="en-US" altLang="zh-CN" dirty="0"/>
              <a:t>The range is the </a:t>
            </a:r>
            <a:r>
              <a:rPr lang="en-US" altLang="zh-CN" i="1" dirty="0"/>
              <a:t>particular</a:t>
            </a:r>
            <a:r>
              <a:rPr lang="en-US" altLang="zh-CN" dirty="0"/>
              <a:t> set of values in the codomain that the function </a:t>
            </a:r>
            <a:r>
              <a:rPr lang="en-US" altLang="zh-CN" i="1" dirty="0"/>
              <a:t>actually</a:t>
            </a:r>
            <a:r>
              <a:rPr lang="en-US" altLang="zh-CN" dirty="0"/>
              <a:t> maps elements of the domain to.</a:t>
            </a:r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E8A51E6C-19F9-4D7C-8CD2-243512BC75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0B307F-90B6-41B6-9539-C2374798332D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9461" name="日期占位符 4">
            <a:extLst>
              <a:ext uri="{FF2B5EF4-FFF2-40B4-BE49-F238E27FC236}">
                <a16:creationId xmlns:a16="http://schemas.microsoft.com/office/drawing/2014/main" id="{7584CD45-6FD4-4C2E-9589-BD0AF8B1A396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7CADEE-5E8C-4BAF-BE01-0E35314B474E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2018/4/23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9462" name="页脚占位符 5">
            <a:extLst>
              <a:ext uri="{FF2B5EF4-FFF2-40B4-BE49-F238E27FC236}">
                <a16:creationId xmlns:a16="http://schemas.microsoft.com/office/drawing/2014/main" id="{308E5A79-905F-4C1A-AE93-C379523F2D2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402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020C7BF-3215-4F47-AD9E-511905CFE6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Range vs. Codomain – Example 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B1DBC1D-5313-46DF-B9E9-E2B5AAE942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Suppose I declare to you that: “</a:t>
            </a:r>
            <a:r>
              <a:rPr lang="en-US" altLang="zh-CN" i="1" dirty="0"/>
              <a:t>f</a:t>
            </a:r>
            <a:r>
              <a:rPr lang="en-US" altLang="zh-CN" dirty="0"/>
              <a:t> is a function mapping students in this class to the set of grades {A,B,C,D,E}.”</a:t>
            </a:r>
          </a:p>
          <a:p>
            <a:pPr eaLnBrk="1" hangingPunct="1"/>
            <a:r>
              <a:rPr lang="en-US" altLang="zh-CN" dirty="0"/>
              <a:t>At this point, you know </a:t>
            </a:r>
            <a:r>
              <a:rPr lang="en-US" altLang="zh-CN" i="1" dirty="0"/>
              <a:t>f</a:t>
            </a:r>
            <a:r>
              <a:rPr lang="en-US" altLang="zh-CN" dirty="0"/>
              <a:t>’s codomain is: __________, and its range is ________.</a:t>
            </a:r>
          </a:p>
          <a:p>
            <a:pPr eaLnBrk="1" hangingPunct="1"/>
            <a:r>
              <a:rPr lang="en-US" altLang="zh-CN" dirty="0"/>
              <a:t>Suppose the grades turn out all As and </a:t>
            </a:r>
            <a:r>
              <a:rPr lang="en-US" altLang="zh-CN" dirty="0" err="1"/>
              <a:t>Bs</a:t>
            </a:r>
            <a:r>
              <a:rPr lang="en-US" altLang="zh-CN" dirty="0"/>
              <a:t>.</a:t>
            </a:r>
          </a:p>
          <a:p>
            <a:pPr eaLnBrk="1" hangingPunct="1"/>
            <a:r>
              <a:rPr lang="en-US" altLang="zh-CN" dirty="0"/>
              <a:t>Then the range of </a:t>
            </a:r>
            <a:r>
              <a:rPr lang="en-US" altLang="zh-CN" i="1" dirty="0"/>
              <a:t>f </a:t>
            </a:r>
            <a:r>
              <a:rPr lang="en-US" altLang="zh-CN" dirty="0"/>
              <a:t>is _________, but its codomain is __________________.</a:t>
            </a:r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AD3C4F5A-3DC7-4698-BAA1-F18E1D6D60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1BEEC1-5D4C-4056-AAB6-8D162173C993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0485" name="日期占位符 4">
            <a:extLst>
              <a:ext uri="{FF2B5EF4-FFF2-40B4-BE49-F238E27FC236}">
                <a16:creationId xmlns:a16="http://schemas.microsoft.com/office/drawing/2014/main" id="{F8AAD69F-5DFA-4FDB-9CD3-70308FA0552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C07E75-9FCA-4216-A8B8-795E7140F9CA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2018/4/23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0486" name="页脚占位符 5">
            <a:extLst>
              <a:ext uri="{FF2B5EF4-FFF2-40B4-BE49-F238E27FC236}">
                <a16:creationId xmlns:a16="http://schemas.microsoft.com/office/drawing/2014/main" id="{DFA4F353-A50D-4C9B-B8DC-CA672C4422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82660" name="Text Box 4">
            <a:extLst>
              <a:ext uri="{FF2B5EF4-FFF2-40B4-BE49-F238E27FC236}">
                <a16:creationId xmlns:a16="http://schemas.microsoft.com/office/drawing/2014/main" id="{57F9DF35-4F03-4844-BD82-978D01367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305066"/>
            <a:ext cx="2359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{A,B,C,D,E}</a:t>
            </a:r>
            <a:endParaRPr kumimoji="0"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582661" name="Text Box 5">
            <a:extLst>
              <a:ext uri="{FF2B5EF4-FFF2-40B4-BE49-F238E27FC236}">
                <a16:creationId xmlns:a16="http://schemas.microsoft.com/office/drawing/2014/main" id="{4F7F8E38-2472-4569-B647-B8033C3D9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25" y="3286124"/>
            <a:ext cx="1831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unknown!</a:t>
            </a:r>
            <a:endParaRPr kumimoji="0"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582662" name="Text Box 6">
            <a:extLst>
              <a:ext uri="{FF2B5EF4-FFF2-40B4-BE49-F238E27FC236}">
                <a16:creationId xmlns:a16="http://schemas.microsoft.com/office/drawing/2014/main" id="{1F6EFA24-9E59-45B0-B4DC-45028834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267200"/>
            <a:ext cx="1241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{A,B}</a:t>
            </a:r>
            <a:endParaRPr kumimoji="0"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582663" name="Text Box 7">
            <a:extLst>
              <a:ext uri="{FF2B5EF4-FFF2-40B4-BE49-F238E27FC236}">
                <a16:creationId xmlns:a16="http://schemas.microsoft.com/office/drawing/2014/main" id="{173ED129-90A8-4168-96B1-BE10DA8E2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818" y="4739481"/>
            <a:ext cx="32051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still {A,B,C,D,E}!</a:t>
            </a:r>
            <a:endParaRPr kumimoji="0" lang="en-US" altLang="zh-CN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08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2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2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2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2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2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82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2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82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60" grpId="0" autoUpdateAnimBg="0"/>
      <p:bldP spid="582661" grpId="0" autoUpdateAnimBg="0"/>
      <p:bldP spid="582662" grpId="0" autoUpdateAnimBg="0"/>
      <p:bldP spid="58266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8E3B1B4-F941-446D-8FFD-47EB1167EB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Operators (general definition)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EFA223E-5210-4331-8100-72CBE42E02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 </a:t>
            </a:r>
            <a:r>
              <a:rPr lang="en-US" altLang="zh-CN" i="1"/>
              <a:t>n</a:t>
            </a:r>
            <a:r>
              <a:rPr lang="en-US" altLang="zh-CN"/>
              <a:t>-ary </a:t>
            </a:r>
            <a:r>
              <a:rPr lang="en-US" altLang="zh-CN" i="1"/>
              <a:t>operator</a:t>
            </a:r>
            <a:r>
              <a:rPr lang="en-US" altLang="zh-CN"/>
              <a:t> </a:t>
            </a:r>
            <a:r>
              <a:rPr lang="en-US" altLang="zh-CN" i="1"/>
              <a:t>over</a:t>
            </a:r>
            <a:r>
              <a:rPr lang="en-US" altLang="zh-CN"/>
              <a:t> (or </a:t>
            </a:r>
            <a:r>
              <a:rPr lang="en-US" altLang="zh-CN" i="1"/>
              <a:t>on</a:t>
            </a:r>
            <a:r>
              <a:rPr lang="en-US" altLang="zh-CN"/>
              <a:t>) the set </a:t>
            </a:r>
            <a:r>
              <a:rPr lang="en-US" altLang="zh-CN" i="1"/>
              <a:t>S</a:t>
            </a:r>
            <a:r>
              <a:rPr lang="en-US" altLang="zh-CN"/>
              <a:t> is any function from the set of ordered </a:t>
            </a:r>
            <a:r>
              <a:rPr lang="en-US" altLang="zh-CN" i="1"/>
              <a:t>n</a:t>
            </a:r>
            <a:r>
              <a:rPr lang="en-US" altLang="zh-CN"/>
              <a:t>-tuples of elements of </a:t>
            </a:r>
            <a:r>
              <a:rPr lang="en-US" altLang="zh-CN" i="1"/>
              <a:t>S</a:t>
            </a:r>
            <a:r>
              <a:rPr lang="en-US" altLang="zh-CN"/>
              <a:t>, to </a:t>
            </a:r>
            <a:r>
              <a:rPr lang="en-US" altLang="zh-CN" i="1"/>
              <a:t>S</a:t>
            </a:r>
            <a:r>
              <a:rPr lang="en-US" altLang="zh-CN"/>
              <a:t> itself.</a:t>
            </a:r>
          </a:p>
          <a:p>
            <a:pPr eaLnBrk="1" hangingPunct="1"/>
            <a:r>
              <a:rPr lang="en-US" altLang="zh-CN" i="1"/>
              <a:t>E.g.</a:t>
            </a:r>
            <a:r>
              <a:rPr lang="en-US" altLang="zh-CN"/>
              <a:t>, if </a:t>
            </a:r>
            <a:r>
              <a:rPr lang="en-US" altLang="zh-CN" i="1"/>
              <a:t>S</a:t>
            </a:r>
            <a:r>
              <a:rPr lang="en-US" altLang="zh-CN"/>
              <a:t>={</a:t>
            </a:r>
            <a:r>
              <a:rPr lang="en-US" altLang="zh-CN" b="1"/>
              <a:t>T</a:t>
            </a:r>
            <a:r>
              <a:rPr lang="en-US" altLang="zh-CN"/>
              <a:t>,</a:t>
            </a:r>
            <a:r>
              <a:rPr lang="en-US" altLang="zh-CN" b="1"/>
              <a:t>F</a:t>
            </a:r>
            <a:r>
              <a:rPr lang="en-US" altLang="zh-CN"/>
              <a:t>}, </a:t>
            </a:r>
            <a:r>
              <a:rPr lang="en-US" altLang="zh-CN">
                <a:sym typeface="Symbol" panose="05050102010706020507" pitchFamily="18" charset="2"/>
              </a:rPr>
              <a:t> can be seen as a unary operator, and , are binary operators on </a:t>
            </a:r>
            <a:r>
              <a:rPr lang="en-US" altLang="zh-CN" i="1">
                <a:sym typeface="Symbol" panose="05050102010706020507" pitchFamily="18" charset="2"/>
              </a:rPr>
              <a:t>S</a:t>
            </a:r>
            <a:r>
              <a:rPr lang="en-US" altLang="zh-CN"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en-US" altLang="zh-CN">
                <a:sym typeface="Symbol" panose="05050102010706020507" pitchFamily="18" charset="2"/>
              </a:rPr>
              <a:t>Another example:  and  are binary operators on the set of all sets.</a:t>
            </a:r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A4D9B122-0BC9-4D13-A4DE-3B0B6B0C50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C7BDF8-ECEC-425E-B3DF-EB54E7B865AD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1509" name="日期占位符 4">
            <a:extLst>
              <a:ext uri="{FF2B5EF4-FFF2-40B4-BE49-F238E27FC236}">
                <a16:creationId xmlns:a16="http://schemas.microsoft.com/office/drawing/2014/main" id="{8AABE4F1-0440-4ACF-A1C8-57A051E494E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5019B8-B178-41A8-9493-76006D942CF4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2018/4/23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1510" name="页脚占位符 5">
            <a:extLst>
              <a:ext uri="{FF2B5EF4-FFF2-40B4-BE49-F238E27FC236}">
                <a16:creationId xmlns:a16="http://schemas.microsoft.com/office/drawing/2014/main" id="{B4F25BC4-32DB-4C94-AB8E-4AA4C40F4E5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778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AE2DD82-277C-4F46-88A2-C12D8158D6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Constructing Function Operators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58BF5D8-9D8B-4E56-9082-F8C0410C41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If  (“dot”) is any operator over 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dirty="0">
                <a:sym typeface="Symbol" panose="05050102010706020507" pitchFamily="18" charset="2"/>
              </a:rPr>
              <a:t>, then we can extend  to also denote an operator over </a:t>
            </a:r>
            <a:r>
              <a:rPr lang="en-US" altLang="zh-CN" u="sng" dirty="0">
                <a:sym typeface="Symbol" panose="05050102010706020507" pitchFamily="18" charset="2"/>
              </a:rPr>
              <a:t>functions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: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>
                <a:sym typeface="Symbol" panose="05050102010706020507" pitchFamily="18" charset="2"/>
              </a:rPr>
              <a:t>.</a:t>
            </a:r>
          </a:p>
          <a:p>
            <a:pPr eaLnBrk="1" hangingPunct="1"/>
            <a:endParaRPr lang="en-US" altLang="zh-CN" i="1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Given any binary operator :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dirty="0">
                <a:sym typeface="Symbol" panose="05050102010706020507" pitchFamily="18" charset="2"/>
              </a:rPr>
              <a:t>, then we can extend  to also denote an functions </a:t>
            </a:r>
            <a:r>
              <a:rPr lang="en-US" altLang="zh-CN" i="1" dirty="0">
                <a:sym typeface="Symbol" panose="05050102010706020507" pitchFamily="18" charset="2"/>
              </a:rPr>
              <a:t>f: 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</a:p>
          <a:p>
            <a:pPr eaLnBrk="1" hangingPunct="1"/>
            <a:r>
              <a:rPr lang="en-US" altLang="zh-CN" i="1" dirty="0">
                <a:sym typeface="Symbol" panose="05050102010706020507" pitchFamily="18" charset="2"/>
              </a:rPr>
              <a:t>                 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ym typeface="Symbol" panose="05050102010706020507" pitchFamily="18" charset="2"/>
              </a:rPr>
              <a:t>a,b</a:t>
            </a:r>
            <a:r>
              <a:rPr lang="en-US" altLang="zh-CN" dirty="0">
                <a:sym typeface="Symbol" panose="05050102010706020507" pitchFamily="18" charset="2"/>
              </a:rPr>
              <a:t>) c</a:t>
            </a:r>
            <a:endParaRPr lang="en-US" altLang="zh-CN" i="1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where</a:t>
            </a:r>
            <a:r>
              <a:rPr lang="en-US" altLang="zh-CN" i="1" dirty="0">
                <a:sym typeface="Symbol" panose="05050102010706020507" pitchFamily="18" charset="2"/>
              </a:rPr>
              <a:t> c=f((</a:t>
            </a:r>
            <a:r>
              <a:rPr lang="en-US" altLang="zh-CN" i="1" dirty="0" err="1">
                <a:sym typeface="Symbol" panose="05050102010706020507" pitchFamily="18" charset="2"/>
              </a:rPr>
              <a:t>a,b</a:t>
            </a:r>
            <a:r>
              <a:rPr lang="en-US" altLang="zh-CN" i="1" dirty="0">
                <a:sym typeface="Symbol" panose="05050102010706020507" pitchFamily="18" charset="2"/>
              </a:rPr>
              <a:t>))= </a:t>
            </a:r>
            <a:r>
              <a:rPr lang="en-US" altLang="zh-CN" i="1" dirty="0" err="1">
                <a:sym typeface="Symbol" panose="05050102010706020507" pitchFamily="18" charset="2"/>
              </a:rPr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</a:t>
            </a:r>
            <a:r>
              <a:rPr lang="en-US" altLang="zh-CN" i="1" dirty="0" err="1">
                <a:sym typeface="Symbol" panose="05050102010706020507" pitchFamily="18" charset="2"/>
              </a:rPr>
              <a:t>b</a:t>
            </a:r>
            <a:r>
              <a:rPr lang="en-US" altLang="zh-CN" i="1" dirty="0">
                <a:sym typeface="Symbol" panose="05050102010706020507" pitchFamily="18" charset="2"/>
              </a:rPr>
              <a:t>   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4090014-FC89-4D56-952C-D124D094FC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1B40D1-65EE-4E7B-9395-F506411BA57A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2533" name="日期占位符 4">
            <a:extLst>
              <a:ext uri="{FF2B5EF4-FFF2-40B4-BE49-F238E27FC236}">
                <a16:creationId xmlns:a16="http://schemas.microsoft.com/office/drawing/2014/main" id="{D24979C8-35E7-4A9B-8F90-C9D88970978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555908-5B14-46BB-B35D-26D1A7B6BF44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2018/4/23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2534" name="页脚占位符 5">
            <a:extLst>
              <a:ext uri="{FF2B5EF4-FFF2-40B4-BE49-F238E27FC236}">
                <a16:creationId xmlns:a16="http://schemas.microsoft.com/office/drawing/2014/main" id="{FF0B3A05-DF6E-4BB7-947B-F2822764DAC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13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EC66E3D-D380-414B-A9A1-15A8AE8EBF1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0" y="1752600"/>
            <a:ext cx="8229600" cy="3733800"/>
          </a:xfrm>
        </p:spPr>
        <p:txBody>
          <a:bodyPr/>
          <a:lstStyle/>
          <a:p>
            <a:pPr eaLnBrk="1" hangingPunct="1"/>
            <a:r>
              <a:rPr lang="en-US" altLang="zh-CN" sz="7100" b="1">
                <a:ea typeface="宋体" panose="02010600030101010101" pitchFamily="2" charset="-122"/>
              </a:rPr>
              <a:t>Welcome to</a:t>
            </a:r>
            <a:br>
              <a:rPr lang="en-US" altLang="zh-CN" sz="3900" b="1">
                <a:ea typeface="宋体" panose="02010600030101010101" pitchFamily="2" charset="-122"/>
              </a:rPr>
            </a:br>
            <a:r>
              <a:rPr lang="en-CA" altLang="zh-CN">
                <a:ea typeface="宋体" panose="02010600030101010101" pitchFamily="2" charset="-122"/>
              </a:rPr>
              <a:t>Discrete Mathematics</a:t>
            </a:r>
            <a:br>
              <a:rPr lang="en-CA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Spring</a:t>
            </a:r>
            <a:r>
              <a:rPr lang="en-US" altLang="zh-CN" sz="4700">
                <a:ea typeface="宋体" panose="02010600030101010101" pitchFamily="2" charset="-122"/>
              </a:rPr>
              <a:t> 2018</a:t>
            </a:r>
            <a:endParaRPr lang="en-CA" altLang="zh-CN" sz="4700">
              <a:ea typeface="宋体" panose="02010600030101010101" pitchFamily="2" charset="-122"/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294004A5-EFFB-46F3-8F80-B3A22D2F4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4290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368A9793-BF57-4BD7-AAF2-0CBF85632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62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861" name="Text Box 5">
            <a:extLst>
              <a:ext uri="{FF2B5EF4-FFF2-40B4-BE49-F238E27FC236}">
                <a16:creationId xmlns:a16="http://schemas.microsoft.com/office/drawing/2014/main" id="{19FF532B-35FE-476B-8EE2-7998546C6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715000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Instructor: Niu Shao Zhang</a:t>
            </a:r>
            <a:endParaRPr lang="en-CA" altLang="zh-CN" sz="280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FB5A81C-ED6D-4BA1-B37F-6C2E272B21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Special types of Functions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26DC0DE4-8951-47F7-B627-9DAAEE5BE3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Injections</a:t>
            </a:r>
            <a:r>
              <a:rPr lang="zh-CN" altLang="en-US"/>
              <a:t>（内射）</a:t>
            </a:r>
          </a:p>
          <a:p>
            <a:pPr lvl="1" eaLnBrk="1" hangingPunct="1"/>
            <a:r>
              <a:rPr lang="en-US" altLang="zh-CN" i="1">
                <a:solidFill>
                  <a:schemeClr val="hlink"/>
                </a:solidFill>
              </a:rPr>
              <a:t>One-to-one </a:t>
            </a:r>
            <a:r>
              <a:rPr lang="zh-CN" altLang="en-US">
                <a:solidFill>
                  <a:schemeClr val="hlink"/>
                </a:solidFill>
              </a:rPr>
              <a:t>（一对一）</a:t>
            </a:r>
            <a:endParaRPr lang="en-US" altLang="zh-CN" i="1">
              <a:solidFill>
                <a:schemeClr val="hlink"/>
              </a:solidFill>
            </a:endParaRPr>
          </a:p>
          <a:p>
            <a:pPr eaLnBrk="1" hangingPunct="1"/>
            <a:r>
              <a:rPr lang="en-US" altLang="zh-CN"/>
              <a:t>Surjections </a:t>
            </a:r>
            <a:r>
              <a:rPr lang="zh-CN" altLang="en-US"/>
              <a:t>（满射）</a:t>
            </a:r>
            <a:endParaRPr lang="en-US" altLang="zh-CN"/>
          </a:p>
          <a:p>
            <a:pPr lvl="1" eaLnBrk="1" hangingPunct="1"/>
            <a:r>
              <a:rPr lang="en-US" altLang="zh-CN" i="1">
                <a:solidFill>
                  <a:schemeClr val="hlink"/>
                </a:solidFill>
              </a:rPr>
              <a:t>onto </a:t>
            </a:r>
            <a:r>
              <a:rPr lang="zh-CN" altLang="en-US">
                <a:solidFill>
                  <a:schemeClr val="hlink"/>
                </a:solidFill>
              </a:rPr>
              <a:t>（上的）</a:t>
            </a:r>
            <a:endParaRPr lang="en-US" altLang="zh-CN" i="1">
              <a:solidFill>
                <a:schemeClr val="hlink"/>
              </a:solidFill>
            </a:endParaRPr>
          </a:p>
          <a:p>
            <a:pPr eaLnBrk="1" hangingPunct="1"/>
            <a:r>
              <a:rPr lang="en-US" altLang="zh-CN"/>
              <a:t>Bijections </a:t>
            </a:r>
            <a:r>
              <a:rPr lang="zh-CN" altLang="en-US"/>
              <a:t>（双射）</a:t>
            </a:r>
            <a:endParaRPr lang="en-US" altLang="zh-CN"/>
          </a:p>
          <a:p>
            <a:pPr lvl="1" eaLnBrk="1" hangingPunct="1"/>
            <a:r>
              <a:rPr lang="en-US" altLang="zh-CN" i="1">
                <a:solidFill>
                  <a:schemeClr val="hlink"/>
                </a:solidFill>
              </a:rPr>
              <a:t>One-to-one</a:t>
            </a:r>
            <a:r>
              <a:rPr lang="en-US" altLang="zh-CN"/>
              <a:t> and </a:t>
            </a:r>
            <a:r>
              <a:rPr lang="en-US" altLang="zh-CN" i="1">
                <a:solidFill>
                  <a:schemeClr val="hlink"/>
                </a:solidFill>
              </a:rPr>
              <a:t>onto</a:t>
            </a:r>
          </a:p>
          <a:p>
            <a:pPr lvl="1" eaLnBrk="1" hangingPunct="1"/>
            <a:r>
              <a:rPr lang="en-US" altLang="zh-CN" i="1">
                <a:solidFill>
                  <a:schemeClr val="hlink"/>
                </a:solidFill>
              </a:rPr>
              <a:t>One-to-one correspondence </a:t>
            </a:r>
            <a:r>
              <a:rPr lang="zh-CN" altLang="en-US">
                <a:solidFill>
                  <a:schemeClr val="hlink"/>
                </a:solidFill>
              </a:rPr>
              <a:t>（一一对应）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0E801C28-6718-4C27-B7A9-B2DC19091B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AAADBE-3F50-4986-8CCC-C07F0E8900CA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4581" name="日期占位符 4">
            <a:extLst>
              <a:ext uri="{FF2B5EF4-FFF2-40B4-BE49-F238E27FC236}">
                <a16:creationId xmlns:a16="http://schemas.microsoft.com/office/drawing/2014/main" id="{30FE2E67-5E24-4073-8885-A813A61E3F06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22B58C-BD9A-4AB8-AFAD-05F2F2D2C1F2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2018/4/23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4582" name="页脚占位符 5">
            <a:extLst>
              <a:ext uri="{FF2B5EF4-FFF2-40B4-BE49-F238E27FC236}">
                <a16:creationId xmlns:a16="http://schemas.microsoft.com/office/drawing/2014/main" id="{45AEAB7A-0659-4B10-B5E9-32CD46C1ADE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565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Showing that </a:t>
            </a:r>
            <a:r>
              <a:rPr lang="en-US" sz="4000" i="1" dirty="0"/>
              <a:t>f</a:t>
            </a:r>
            <a:r>
              <a:rPr lang="en-US" sz="4000" dirty="0"/>
              <a:t> is one-to-one or onto</a:t>
            </a:r>
          </a:p>
        </p:txBody>
      </p:sp>
      <p:pic>
        <p:nvPicPr>
          <p:cNvPr id="4" name="Content Placeholder 3" descr="Rosen_page_145_scre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2384" y="1848913"/>
            <a:ext cx="8319232" cy="3160173"/>
          </a:xfrm>
        </p:spPr>
      </p:pic>
    </p:spTree>
    <p:extLst>
      <p:ext uri="{BB962C8B-B14F-4D97-AF65-F5344CB8AC3E}">
        <p14:creationId xmlns:p14="http://schemas.microsoft.com/office/powerpoint/2010/main" val="1725654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Showing that </a:t>
            </a:r>
            <a:r>
              <a:rPr lang="en-US" sz="4000" i="1" dirty="0"/>
              <a:t>f</a:t>
            </a:r>
            <a:r>
              <a:rPr lang="en-US" sz="4000" dirty="0"/>
              <a:t> is one-to-one or onto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Example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: Let </a:t>
            </a:r>
            <a:r>
              <a:rPr lang="en-US" i="1" dirty="0"/>
              <a:t>f </a:t>
            </a:r>
            <a:r>
              <a:rPr lang="en-US" dirty="0"/>
              <a:t>be the function from {</a:t>
            </a:r>
            <a:r>
              <a:rPr lang="en-US" i="1" dirty="0" err="1"/>
              <a:t>a,b,c,d</a:t>
            </a:r>
            <a:r>
              <a:rPr lang="en-US" dirty="0"/>
              <a:t>} to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1,2,3</a:t>
            </a:r>
            <a:r>
              <a:rPr lang="en-US" dirty="0"/>
              <a:t>} defined by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and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. Is </a:t>
            </a:r>
            <a:r>
              <a:rPr lang="en-US" i="1" dirty="0"/>
              <a:t>f</a:t>
            </a:r>
            <a:r>
              <a:rPr lang="en-US" dirty="0"/>
              <a:t> an onto function?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Solution</a:t>
            </a:r>
            <a:r>
              <a:rPr lang="en-US" dirty="0"/>
              <a:t>: Yes, </a:t>
            </a:r>
            <a:r>
              <a:rPr lang="en-US" i="1" dirty="0"/>
              <a:t>f </a:t>
            </a:r>
            <a:r>
              <a:rPr lang="en-US" dirty="0"/>
              <a:t>is onto since all three elements of the </a:t>
            </a:r>
            <a:r>
              <a:rPr lang="en-US" dirty="0" err="1"/>
              <a:t>codomain</a:t>
            </a:r>
            <a:r>
              <a:rPr lang="en-US" dirty="0"/>
              <a:t> are images of elements in the domain. If the codomain were changed to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1,2,3,4</a:t>
            </a:r>
            <a:r>
              <a:rPr lang="en-US" dirty="0"/>
              <a:t>}, </a:t>
            </a:r>
            <a:r>
              <a:rPr lang="en-US" i="1" dirty="0"/>
              <a:t>f  </a:t>
            </a:r>
            <a:r>
              <a:rPr lang="en-US" dirty="0"/>
              <a:t>would not be onto. </a:t>
            </a:r>
          </a:p>
        </p:txBody>
      </p:sp>
    </p:spTree>
    <p:extLst>
      <p:ext uri="{BB962C8B-B14F-4D97-AF65-F5344CB8AC3E}">
        <p14:creationId xmlns:p14="http://schemas.microsoft.com/office/powerpoint/2010/main" val="91342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Showing that </a:t>
            </a:r>
            <a:r>
              <a:rPr lang="en-US" sz="4000" i="1" dirty="0"/>
              <a:t>f</a:t>
            </a:r>
            <a:r>
              <a:rPr lang="en-US" sz="4000" dirty="0"/>
              <a:t> is one-to-one or onto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  Example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: Is the function 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</a:t>
            </a:r>
            <a:r>
              <a:rPr lang="en-US" i="1" dirty="0"/>
              <a:t> = x</a:t>
            </a:r>
            <a:r>
              <a:rPr lang="en-US" baseline="30000" dirty="0"/>
              <a:t>2</a:t>
            </a:r>
            <a:r>
              <a:rPr lang="en-US" i="1" baseline="30000" dirty="0"/>
              <a:t>   </a:t>
            </a:r>
            <a:r>
              <a:rPr lang="en-US" dirty="0"/>
              <a:t> from the set of integers onto?  </a:t>
            </a:r>
          </a:p>
          <a:p>
            <a:pPr>
              <a:buNone/>
            </a:pPr>
            <a:r>
              <a:rPr lang="en-US" b="1" dirty="0"/>
              <a:t>   Solution</a:t>
            </a:r>
            <a:r>
              <a:rPr lang="en-US" dirty="0"/>
              <a:t>: No, </a:t>
            </a:r>
            <a:r>
              <a:rPr lang="en-US" i="1" dirty="0"/>
              <a:t>f</a:t>
            </a:r>
            <a:r>
              <a:rPr lang="en-US" dirty="0"/>
              <a:t> is  not onto because there is no integer </a:t>
            </a:r>
            <a:r>
              <a:rPr lang="en-US" i="1" dirty="0"/>
              <a:t>x </a:t>
            </a:r>
            <a:r>
              <a:rPr lang="en-US" dirty="0"/>
              <a:t>with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i="1" baseline="30000" dirty="0"/>
              <a:t>  </a:t>
            </a:r>
            <a:r>
              <a:rPr lang="en-US" dirty="0"/>
              <a:t>=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 for example.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5990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0892376-EC4D-443B-885D-3EF07C2345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One-to-One Illustration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D2FDA84-443D-49B3-8A55-B38C110143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Bipartite (2-part) graph representations of functions that are (or not) one-to-one:</a:t>
            </a:r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63FC800C-62EE-47AB-A785-27A3FFD944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665632-4914-4001-866D-B0FF6A2607DA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6629" name="日期占位符 4">
            <a:extLst>
              <a:ext uri="{FF2B5EF4-FFF2-40B4-BE49-F238E27FC236}">
                <a16:creationId xmlns:a16="http://schemas.microsoft.com/office/drawing/2014/main" id="{BFCEEEEC-2511-4D22-A251-5E022F7C837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037E02-112F-433D-9D03-7BB958C3604A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2018/4/23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6630" name="页脚占位符 5">
            <a:extLst>
              <a:ext uri="{FF2B5EF4-FFF2-40B4-BE49-F238E27FC236}">
                <a16:creationId xmlns:a16="http://schemas.microsoft.com/office/drawing/2014/main" id="{A1D1F1A1-D961-4F11-A416-1649C1EF3C5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6631" name="Text Box 4">
            <a:extLst>
              <a:ext uri="{FF2B5EF4-FFF2-40B4-BE49-F238E27FC236}">
                <a16:creationId xmlns:a16="http://schemas.microsoft.com/office/drawing/2014/main" id="{3C214F32-43FD-43BB-878C-501C2981C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191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6632" name="Text Box 5">
            <a:extLst>
              <a:ext uri="{FF2B5EF4-FFF2-40B4-BE49-F238E27FC236}">
                <a16:creationId xmlns:a16="http://schemas.microsoft.com/office/drawing/2014/main" id="{287F187B-773F-432B-B363-EBD43F63D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810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6633" name="Text Box 6">
            <a:extLst>
              <a:ext uri="{FF2B5EF4-FFF2-40B4-BE49-F238E27FC236}">
                <a16:creationId xmlns:a16="http://schemas.microsoft.com/office/drawing/2014/main" id="{54B04DA7-EF49-4FCE-A94F-595E640D1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5052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6634" name="Text Box 7">
            <a:extLst>
              <a:ext uri="{FF2B5EF4-FFF2-40B4-BE49-F238E27FC236}">
                <a16:creationId xmlns:a16="http://schemas.microsoft.com/office/drawing/2014/main" id="{C080AB33-B685-467E-BB43-37EE7AC06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200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6635" name="Text Box 8">
            <a:extLst>
              <a:ext uri="{FF2B5EF4-FFF2-40B4-BE49-F238E27FC236}">
                <a16:creationId xmlns:a16="http://schemas.microsoft.com/office/drawing/2014/main" id="{BF1BC947-8CE5-4D5E-915E-0CC1481B9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962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6636" name="Text Box 9">
            <a:extLst>
              <a:ext uri="{FF2B5EF4-FFF2-40B4-BE49-F238E27FC236}">
                <a16:creationId xmlns:a16="http://schemas.microsoft.com/office/drawing/2014/main" id="{88F88989-A688-4787-ABA9-7BF8EE0CF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419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6637" name="Text Box 10">
            <a:extLst>
              <a:ext uri="{FF2B5EF4-FFF2-40B4-BE49-F238E27FC236}">
                <a16:creationId xmlns:a16="http://schemas.microsoft.com/office/drawing/2014/main" id="{C9038B8C-BDD4-4598-8A35-08A66893C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6638" name="Text Box 11">
            <a:extLst>
              <a:ext uri="{FF2B5EF4-FFF2-40B4-BE49-F238E27FC236}">
                <a16:creationId xmlns:a16="http://schemas.microsoft.com/office/drawing/2014/main" id="{E834A510-60BF-4E54-AEFB-BBD5E639F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200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6639" name="Line 12">
            <a:extLst>
              <a:ext uri="{FF2B5EF4-FFF2-40B4-BE49-F238E27FC236}">
                <a16:creationId xmlns:a16="http://schemas.microsoft.com/office/drawing/2014/main" id="{B33427CE-A515-46D3-AAE0-FD6CB2AAD1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4290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0" name="Line 13">
            <a:extLst>
              <a:ext uri="{FF2B5EF4-FFF2-40B4-BE49-F238E27FC236}">
                <a16:creationId xmlns:a16="http://schemas.microsoft.com/office/drawing/2014/main" id="{3F55672B-2BF7-4729-BE72-2C52ECF812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34290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1" name="Line 14">
            <a:extLst>
              <a:ext uri="{FF2B5EF4-FFF2-40B4-BE49-F238E27FC236}">
                <a16:creationId xmlns:a16="http://schemas.microsoft.com/office/drawing/2014/main" id="{BB2DA89E-778E-4AFE-8138-DCC6265EFA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40386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2" name="Line 15">
            <a:extLst>
              <a:ext uri="{FF2B5EF4-FFF2-40B4-BE49-F238E27FC236}">
                <a16:creationId xmlns:a16="http://schemas.microsoft.com/office/drawing/2014/main" id="{AF6FF40F-8123-402D-8E83-1650EA7492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44196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3" name="Text Box 16">
            <a:extLst>
              <a:ext uri="{FF2B5EF4-FFF2-40B4-BE49-F238E27FC236}">
                <a16:creationId xmlns:a16="http://schemas.microsoft.com/office/drawing/2014/main" id="{B585B1CC-0E96-4CCE-B51D-3E2A65592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24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6644" name="Text Box 17">
            <a:extLst>
              <a:ext uri="{FF2B5EF4-FFF2-40B4-BE49-F238E27FC236}">
                <a16:creationId xmlns:a16="http://schemas.microsoft.com/office/drawing/2014/main" id="{4BA3CB09-9FC9-412E-AE95-6A72D5C56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663" y="5334000"/>
            <a:ext cx="157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latin typeface="Times New Roman" panose="02020603050405020304" pitchFamily="18" charset="0"/>
              </a:rPr>
              <a:t>One-to-one</a:t>
            </a:r>
          </a:p>
        </p:txBody>
      </p:sp>
      <p:sp>
        <p:nvSpPr>
          <p:cNvPr id="26645" name="Text Box 18">
            <a:extLst>
              <a:ext uri="{FF2B5EF4-FFF2-40B4-BE49-F238E27FC236}">
                <a16:creationId xmlns:a16="http://schemas.microsoft.com/office/drawing/2014/main" id="{3841B8AC-C4B0-4371-A443-A4DE963E8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191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6646" name="Text Box 19">
            <a:extLst>
              <a:ext uri="{FF2B5EF4-FFF2-40B4-BE49-F238E27FC236}">
                <a16:creationId xmlns:a16="http://schemas.microsoft.com/office/drawing/2014/main" id="{958F6083-F711-4828-AFB2-B798DEA16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8862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6647" name="Text Box 20">
            <a:extLst>
              <a:ext uri="{FF2B5EF4-FFF2-40B4-BE49-F238E27FC236}">
                <a16:creationId xmlns:a16="http://schemas.microsoft.com/office/drawing/2014/main" id="{225AA28B-324E-4D75-A824-1649BBCE6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581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6648" name="Text Box 21">
            <a:extLst>
              <a:ext uri="{FF2B5EF4-FFF2-40B4-BE49-F238E27FC236}">
                <a16:creationId xmlns:a16="http://schemas.microsoft.com/office/drawing/2014/main" id="{F191BE81-50DB-4C18-801F-3703CE66D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276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6649" name="Text Box 22">
            <a:extLst>
              <a:ext uri="{FF2B5EF4-FFF2-40B4-BE49-F238E27FC236}">
                <a16:creationId xmlns:a16="http://schemas.microsoft.com/office/drawing/2014/main" id="{0002FDC1-A000-4E51-8788-4617EFBB9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038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6650" name="Text Box 23">
            <a:extLst>
              <a:ext uri="{FF2B5EF4-FFF2-40B4-BE49-F238E27FC236}">
                <a16:creationId xmlns:a16="http://schemas.microsoft.com/office/drawing/2014/main" id="{72002B4B-C3A1-4096-A2CC-78799701C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343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6651" name="Text Box 24">
            <a:extLst>
              <a:ext uri="{FF2B5EF4-FFF2-40B4-BE49-F238E27FC236}">
                <a16:creationId xmlns:a16="http://schemas.microsoft.com/office/drawing/2014/main" id="{3F2C1E48-6A5B-446C-9905-7EC2B784A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657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6652" name="Text Box 25">
            <a:extLst>
              <a:ext uri="{FF2B5EF4-FFF2-40B4-BE49-F238E27FC236}">
                <a16:creationId xmlns:a16="http://schemas.microsoft.com/office/drawing/2014/main" id="{C4851286-4811-41F9-991F-B73F39000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76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6653" name="Line 26">
            <a:extLst>
              <a:ext uri="{FF2B5EF4-FFF2-40B4-BE49-F238E27FC236}">
                <a16:creationId xmlns:a16="http://schemas.microsoft.com/office/drawing/2014/main" id="{302C0BCC-813C-45FB-BEF5-E3105132EF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5052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4" name="Line 27">
            <a:extLst>
              <a:ext uri="{FF2B5EF4-FFF2-40B4-BE49-F238E27FC236}">
                <a16:creationId xmlns:a16="http://schemas.microsoft.com/office/drawing/2014/main" id="{FE802970-E2B3-4872-9EBD-63E47408C9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35052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5" name="Line 28">
            <a:extLst>
              <a:ext uri="{FF2B5EF4-FFF2-40B4-BE49-F238E27FC236}">
                <a16:creationId xmlns:a16="http://schemas.microsoft.com/office/drawing/2014/main" id="{FEB7C145-A5A8-4BE6-835C-97A38E868C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35052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6" name="Line 29">
            <a:extLst>
              <a:ext uri="{FF2B5EF4-FFF2-40B4-BE49-F238E27FC236}">
                <a16:creationId xmlns:a16="http://schemas.microsoft.com/office/drawing/2014/main" id="{12534D07-0841-4FAC-824D-4D41EE21CC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419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7" name="Text Box 30">
            <a:extLst>
              <a:ext uri="{FF2B5EF4-FFF2-40B4-BE49-F238E27FC236}">
                <a16:creationId xmlns:a16="http://schemas.microsoft.com/office/drawing/2014/main" id="{26269A91-432A-4990-8A7A-500D5DDEB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6482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6658" name="Text Box 31">
            <a:extLst>
              <a:ext uri="{FF2B5EF4-FFF2-40B4-BE49-F238E27FC236}">
                <a16:creationId xmlns:a16="http://schemas.microsoft.com/office/drawing/2014/main" id="{0432E2D5-F024-4F5F-87E8-411A93164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5823" y="5234233"/>
            <a:ext cx="2036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latin typeface="Times New Roman" panose="02020603050405020304" pitchFamily="18" charset="0"/>
              </a:rPr>
              <a:t>Not one-to-one</a:t>
            </a:r>
          </a:p>
        </p:txBody>
      </p:sp>
      <p:sp>
        <p:nvSpPr>
          <p:cNvPr id="26659" name="Text Box 32">
            <a:extLst>
              <a:ext uri="{FF2B5EF4-FFF2-40B4-BE49-F238E27FC236}">
                <a16:creationId xmlns:a16="http://schemas.microsoft.com/office/drawing/2014/main" id="{1B768B6C-C916-4CAD-8ED5-AF38DE0D5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343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6660" name="Text Box 33">
            <a:extLst>
              <a:ext uri="{FF2B5EF4-FFF2-40B4-BE49-F238E27FC236}">
                <a16:creationId xmlns:a16="http://schemas.microsoft.com/office/drawing/2014/main" id="{95D54083-8549-4DA7-9C69-2772D6C7B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038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6661" name="Text Box 34">
            <a:extLst>
              <a:ext uri="{FF2B5EF4-FFF2-40B4-BE49-F238E27FC236}">
                <a16:creationId xmlns:a16="http://schemas.microsoft.com/office/drawing/2014/main" id="{D1BC2745-AF84-4B4E-9A08-4BAA0931E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7338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6662" name="Text Box 35">
            <a:extLst>
              <a:ext uri="{FF2B5EF4-FFF2-40B4-BE49-F238E27FC236}">
                <a16:creationId xmlns:a16="http://schemas.microsoft.com/office/drawing/2014/main" id="{FEF612D8-FACA-4683-A0B8-1FEBA2A4C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429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6663" name="Text Box 36">
            <a:extLst>
              <a:ext uri="{FF2B5EF4-FFF2-40B4-BE49-F238E27FC236}">
                <a16:creationId xmlns:a16="http://schemas.microsoft.com/office/drawing/2014/main" id="{E07D360C-DC2F-4737-B3DB-60029DFFB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191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6664" name="Text Box 37">
            <a:extLst>
              <a:ext uri="{FF2B5EF4-FFF2-40B4-BE49-F238E27FC236}">
                <a16:creationId xmlns:a16="http://schemas.microsoft.com/office/drawing/2014/main" id="{1F7A3D47-7608-48EE-9FB5-CD329159C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4958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6665" name="Text Box 38">
            <a:extLst>
              <a:ext uri="{FF2B5EF4-FFF2-40B4-BE49-F238E27FC236}">
                <a16:creationId xmlns:a16="http://schemas.microsoft.com/office/drawing/2014/main" id="{2B9F2B0A-92C5-4348-B68B-EBACB4C94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6666" name="Text Box 39">
            <a:extLst>
              <a:ext uri="{FF2B5EF4-FFF2-40B4-BE49-F238E27FC236}">
                <a16:creationId xmlns:a16="http://schemas.microsoft.com/office/drawing/2014/main" id="{FBBDC388-3589-45A6-9894-D955047B7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429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6667" name="Line 40">
            <a:extLst>
              <a:ext uri="{FF2B5EF4-FFF2-40B4-BE49-F238E27FC236}">
                <a16:creationId xmlns:a16="http://schemas.microsoft.com/office/drawing/2014/main" id="{BC5F0816-4F61-421D-93C3-8A02442C6A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6576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8" name="Line 41">
            <a:extLst>
              <a:ext uri="{FF2B5EF4-FFF2-40B4-BE49-F238E27FC236}">
                <a16:creationId xmlns:a16="http://schemas.microsoft.com/office/drawing/2014/main" id="{442FB14C-EF0D-454A-920D-C15DEBE548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36576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9" name="Line 42">
            <a:extLst>
              <a:ext uri="{FF2B5EF4-FFF2-40B4-BE49-F238E27FC236}">
                <a16:creationId xmlns:a16="http://schemas.microsoft.com/office/drawing/2014/main" id="{17D78528-73A9-4D6B-AFA8-D0363DB46C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2672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70" name="Line 43">
            <a:extLst>
              <a:ext uri="{FF2B5EF4-FFF2-40B4-BE49-F238E27FC236}">
                <a16:creationId xmlns:a16="http://schemas.microsoft.com/office/drawing/2014/main" id="{608BFE80-7BAB-45EF-BE24-1C8C3DECEA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572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71" name="Text Box 44">
            <a:extLst>
              <a:ext uri="{FF2B5EF4-FFF2-40B4-BE49-F238E27FC236}">
                <a16:creationId xmlns:a16="http://schemas.microsoft.com/office/drawing/2014/main" id="{6154A43D-EF54-46D1-B2FD-2A4A3AFB3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800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6672" name="Text Box 45">
            <a:extLst>
              <a:ext uri="{FF2B5EF4-FFF2-40B4-BE49-F238E27FC236}">
                <a16:creationId xmlns:a16="http://schemas.microsoft.com/office/drawing/2014/main" id="{6522AC55-4384-40FF-AB78-D99B13375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775" y="4999038"/>
            <a:ext cx="15795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Not even a </a:t>
            </a:r>
            <a:br>
              <a:rPr kumimoji="0" lang="en-US" altLang="zh-CN" sz="2400">
                <a:latin typeface="Times New Roman" panose="02020603050405020304" pitchFamily="18" charset="0"/>
              </a:rPr>
            </a:br>
            <a:r>
              <a:rPr kumimoji="0" lang="en-US" altLang="zh-CN" sz="2400">
                <a:latin typeface="Times New Roman" panose="02020603050405020304" pitchFamily="18" charset="0"/>
              </a:rPr>
              <a:t>function!</a:t>
            </a:r>
          </a:p>
        </p:txBody>
      </p:sp>
      <p:sp>
        <p:nvSpPr>
          <p:cNvPr id="26673" name="Line 46">
            <a:extLst>
              <a:ext uri="{FF2B5EF4-FFF2-40B4-BE49-F238E27FC236}">
                <a16:creationId xmlns:a16="http://schemas.microsoft.com/office/drawing/2014/main" id="{1C664AAD-B674-4753-B43F-F8C199E76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267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768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3D911D7-65CA-47F7-AC90-58081FA0D6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Illustration of Onto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5DEACC4-C8A5-417A-B30F-C538A92ACC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Some functions that are, or are not, </a:t>
            </a:r>
            <a:r>
              <a:rPr lang="en-US" altLang="zh-CN" i="1"/>
              <a:t>onto</a:t>
            </a:r>
            <a:r>
              <a:rPr lang="en-US" altLang="zh-CN"/>
              <a:t> their codomains:</a:t>
            </a:r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8DF5B8CA-D7CF-4239-9AC0-5F089308E5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44519B-C5D9-463A-979A-50D71C91F9A1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9701" name="日期占位符 4">
            <a:extLst>
              <a:ext uri="{FF2B5EF4-FFF2-40B4-BE49-F238E27FC236}">
                <a16:creationId xmlns:a16="http://schemas.microsoft.com/office/drawing/2014/main" id="{D421DD6E-C827-401D-9CB2-9AB9462D288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6AF06F-C7A0-48C4-ACFC-39C3EC4A8D20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2018/4/23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9702" name="页脚占位符 5">
            <a:extLst>
              <a:ext uri="{FF2B5EF4-FFF2-40B4-BE49-F238E27FC236}">
                <a16:creationId xmlns:a16="http://schemas.microsoft.com/office/drawing/2014/main" id="{A573E51F-1015-4844-94AA-6F393C2F7B9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9703" name="Text Box 4">
            <a:extLst>
              <a:ext uri="{FF2B5EF4-FFF2-40B4-BE49-F238E27FC236}">
                <a16:creationId xmlns:a16="http://schemas.microsoft.com/office/drawing/2014/main" id="{F07B1B4A-ED36-4D57-9EA4-3EA725A6E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050" y="5151438"/>
            <a:ext cx="17240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Onto</a:t>
            </a:r>
            <a:br>
              <a:rPr kumimoji="0" lang="en-US" altLang="zh-CN" sz="2400">
                <a:latin typeface="Times New Roman" panose="02020603050405020304" pitchFamily="18" charset="0"/>
              </a:rPr>
            </a:br>
            <a:r>
              <a:rPr kumimoji="0" lang="en-US" altLang="zh-CN" sz="2400">
                <a:latin typeface="Times New Roman" panose="02020603050405020304" pitchFamily="18" charset="0"/>
              </a:rPr>
              <a:t>(but not 1-1)</a:t>
            </a:r>
          </a:p>
        </p:txBody>
      </p:sp>
      <p:sp>
        <p:nvSpPr>
          <p:cNvPr id="29704" name="Text Box 5">
            <a:extLst>
              <a:ext uri="{FF2B5EF4-FFF2-40B4-BE49-F238E27FC236}">
                <a16:creationId xmlns:a16="http://schemas.microsoft.com/office/drawing/2014/main" id="{7293035E-9DB3-4A12-A068-176BFD7C3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572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9705" name="Text Box 6">
            <a:extLst>
              <a:ext uri="{FF2B5EF4-FFF2-40B4-BE49-F238E27FC236}">
                <a16:creationId xmlns:a16="http://schemas.microsoft.com/office/drawing/2014/main" id="{62DBA51D-0AC9-413C-A4E7-EC33A1529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191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9706" name="Text Box 7">
            <a:extLst>
              <a:ext uri="{FF2B5EF4-FFF2-40B4-BE49-F238E27FC236}">
                <a16:creationId xmlns:a16="http://schemas.microsoft.com/office/drawing/2014/main" id="{784A49AA-8E54-4740-90F9-46EF453F3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8862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9707" name="Text Box 8">
            <a:extLst>
              <a:ext uri="{FF2B5EF4-FFF2-40B4-BE49-F238E27FC236}">
                <a16:creationId xmlns:a16="http://schemas.microsoft.com/office/drawing/2014/main" id="{D55B2CB0-5818-4AEB-A612-4DD195848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581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9708" name="Text Box 9">
            <a:extLst>
              <a:ext uri="{FF2B5EF4-FFF2-40B4-BE49-F238E27FC236}">
                <a16:creationId xmlns:a16="http://schemas.microsoft.com/office/drawing/2014/main" id="{8BFD885E-10F0-4E49-961E-67B515A6F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343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9709" name="Text Box 10">
            <a:extLst>
              <a:ext uri="{FF2B5EF4-FFF2-40B4-BE49-F238E27FC236}">
                <a16:creationId xmlns:a16="http://schemas.microsoft.com/office/drawing/2014/main" id="{677CB7C3-E0CD-4DFD-8C02-FFCC75459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953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9710" name="Text Box 11">
            <a:extLst>
              <a:ext uri="{FF2B5EF4-FFF2-40B4-BE49-F238E27FC236}">
                <a16:creationId xmlns:a16="http://schemas.microsoft.com/office/drawing/2014/main" id="{D85F133E-2E35-4F4A-828F-5BC14732A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962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9711" name="Text Box 12">
            <a:extLst>
              <a:ext uri="{FF2B5EF4-FFF2-40B4-BE49-F238E27FC236}">
                <a16:creationId xmlns:a16="http://schemas.microsoft.com/office/drawing/2014/main" id="{EE04E68E-A3DC-446F-8271-EF700894B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581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9712" name="Line 13">
            <a:extLst>
              <a:ext uri="{FF2B5EF4-FFF2-40B4-BE49-F238E27FC236}">
                <a16:creationId xmlns:a16="http://schemas.microsoft.com/office/drawing/2014/main" id="{FE897BF8-859F-4507-82A3-211471A6C7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3" name="Line 14">
            <a:extLst>
              <a:ext uri="{FF2B5EF4-FFF2-40B4-BE49-F238E27FC236}">
                <a16:creationId xmlns:a16="http://schemas.microsoft.com/office/drawing/2014/main" id="{8A6E7DDF-5646-436F-AFC3-D6C9C1864A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8100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4" name="Line 15">
            <a:extLst>
              <a:ext uri="{FF2B5EF4-FFF2-40B4-BE49-F238E27FC236}">
                <a16:creationId xmlns:a16="http://schemas.microsoft.com/office/drawing/2014/main" id="{49B48608-C3E2-45EA-BFA5-0282100D5A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44196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5" name="Line 16">
            <a:extLst>
              <a:ext uri="{FF2B5EF4-FFF2-40B4-BE49-F238E27FC236}">
                <a16:creationId xmlns:a16="http://schemas.microsoft.com/office/drawing/2014/main" id="{AA1A4CC2-D830-47FB-AF67-E93AE1137B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48006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6" name="Text Box 17">
            <a:extLst>
              <a:ext uri="{FF2B5EF4-FFF2-40B4-BE49-F238E27FC236}">
                <a16:creationId xmlns:a16="http://schemas.microsoft.com/office/drawing/2014/main" id="{C4502780-263E-4522-98CA-6804C02B6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724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9717" name="Line 18">
            <a:extLst>
              <a:ext uri="{FF2B5EF4-FFF2-40B4-BE49-F238E27FC236}">
                <a16:creationId xmlns:a16="http://schemas.microsoft.com/office/drawing/2014/main" id="{EC12EE7C-82A6-48CA-B5D0-CEBED6D565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49530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8" name="Text Box 19">
            <a:extLst>
              <a:ext uri="{FF2B5EF4-FFF2-40B4-BE49-F238E27FC236}">
                <a16:creationId xmlns:a16="http://schemas.microsoft.com/office/drawing/2014/main" id="{58F85302-A76C-4D01-AF90-38DDD343E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7888" y="5151438"/>
            <a:ext cx="1327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Not Onto</a:t>
            </a:r>
            <a:br>
              <a:rPr kumimoji="0" lang="en-US" altLang="zh-CN" sz="2400">
                <a:latin typeface="Times New Roman" panose="02020603050405020304" pitchFamily="18" charset="0"/>
              </a:rPr>
            </a:br>
            <a:r>
              <a:rPr kumimoji="0" lang="en-US" altLang="zh-CN" sz="2400">
                <a:latin typeface="Times New Roman" panose="02020603050405020304" pitchFamily="18" charset="0"/>
              </a:rPr>
              <a:t>(or 1-1)</a:t>
            </a:r>
          </a:p>
        </p:txBody>
      </p:sp>
      <p:sp>
        <p:nvSpPr>
          <p:cNvPr id="29719" name="Text Box 20">
            <a:extLst>
              <a:ext uri="{FF2B5EF4-FFF2-40B4-BE49-F238E27FC236}">
                <a16:creationId xmlns:a16="http://schemas.microsoft.com/office/drawing/2014/main" id="{4C79B8C9-3C05-4AB5-AB3C-2D9070757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572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9720" name="Text Box 21">
            <a:extLst>
              <a:ext uri="{FF2B5EF4-FFF2-40B4-BE49-F238E27FC236}">
                <a16:creationId xmlns:a16="http://schemas.microsoft.com/office/drawing/2014/main" id="{E01E6C7F-3622-4D38-B7E2-1E4A81AD8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191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9721" name="Text Box 22">
            <a:extLst>
              <a:ext uri="{FF2B5EF4-FFF2-40B4-BE49-F238E27FC236}">
                <a16:creationId xmlns:a16="http://schemas.microsoft.com/office/drawing/2014/main" id="{CA0D086B-9985-4876-B2D4-7963CE10A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8862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9722" name="Text Box 23">
            <a:extLst>
              <a:ext uri="{FF2B5EF4-FFF2-40B4-BE49-F238E27FC236}">
                <a16:creationId xmlns:a16="http://schemas.microsoft.com/office/drawing/2014/main" id="{282AE2CF-5847-4903-A424-4E839CE2A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81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9723" name="Text Box 24">
            <a:extLst>
              <a:ext uri="{FF2B5EF4-FFF2-40B4-BE49-F238E27FC236}">
                <a16:creationId xmlns:a16="http://schemas.microsoft.com/office/drawing/2014/main" id="{9CE59030-C1C6-4503-8580-1F940408B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343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9724" name="Text Box 25">
            <a:extLst>
              <a:ext uri="{FF2B5EF4-FFF2-40B4-BE49-F238E27FC236}">
                <a16:creationId xmlns:a16="http://schemas.microsoft.com/office/drawing/2014/main" id="{2575E990-7C41-45FD-8FBE-1C17D321A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953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9725" name="Text Box 26">
            <a:extLst>
              <a:ext uri="{FF2B5EF4-FFF2-40B4-BE49-F238E27FC236}">
                <a16:creationId xmlns:a16="http://schemas.microsoft.com/office/drawing/2014/main" id="{139C0A19-205A-46A9-B855-00FA50F48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962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9726" name="Text Box 27">
            <a:extLst>
              <a:ext uri="{FF2B5EF4-FFF2-40B4-BE49-F238E27FC236}">
                <a16:creationId xmlns:a16="http://schemas.microsoft.com/office/drawing/2014/main" id="{CD2AB84A-F91D-42E8-947A-3F15C1F6A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581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9727" name="Line 28">
            <a:extLst>
              <a:ext uri="{FF2B5EF4-FFF2-40B4-BE49-F238E27FC236}">
                <a16:creationId xmlns:a16="http://schemas.microsoft.com/office/drawing/2014/main" id="{5C9D0805-3A2D-4D50-AAB4-E7802BD4B4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8100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8" name="Line 29">
            <a:extLst>
              <a:ext uri="{FF2B5EF4-FFF2-40B4-BE49-F238E27FC236}">
                <a16:creationId xmlns:a16="http://schemas.microsoft.com/office/drawing/2014/main" id="{CCF57EF2-F56D-4B78-8489-D0AFD59280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8100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9" name="Line 30">
            <a:extLst>
              <a:ext uri="{FF2B5EF4-FFF2-40B4-BE49-F238E27FC236}">
                <a16:creationId xmlns:a16="http://schemas.microsoft.com/office/drawing/2014/main" id="{509A6B49-01CC-4D18-BE90-5FB12B4BCA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41910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30" name="Line 31">
            <a:extLst>
              <a:ext uri="{FF2B5EF4-FFF2-40B4-BE49-F238E27FC236}">
                <a16:creationId xmlns:a16="http://schemas.microsoft.com/office/drawing/2014/main" id="{DF403EB1-3F23-4819-9C11-50761B4D0B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8006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31" name="Text Box 32">
            <a:extLst>
              <a:ext uri="{FF2B5EF4-FFF2-40B4-BE49-F238E27FC236}">
                <a16:creationId xmlns:a16="http://schemas.microsoft.com/office/drawing/2014/main" id="{5DF331BB-35C5-4F16-A0BF-B072993CC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724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9732" name="Line 33">
            <a:extLst>
              <a:ext uri="{FF2B5EF4-FFF2-40B4-BE49-F238E27FC236}">
                <a16:creationId xmlns:a16="http://schemas.microsoft.com/office/drawing/2014/main" id="{65624186-CA05-4043-99C1-776D5502B1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49530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33" name="Text Box 34">
            <a:extLst>
              <a:ext uri="{FF2B5EF4-FFF2-40B4-BE49-F238E27FC236}">
                <a16:creationId xmlns:a16="http://schemas.microsoft.com/office/drawing/2014/main" id="{3CEBACDF-A686-4C2D-A626-6A084114E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613" y="5227638"/>
            <a:ext cx="12588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Both 1-1</a:t>
            </a:r>
            <a:br>
              <a:rPr kumimoji="0" lang="en-US" altLang="zh-CN" sz="2400">
                <a:latin typeface="Times New Roman" panose="02020603050405020304" pitchFamily="18" charset="0"/>
              </a:rPr>
            </a:br>
            <a:r>
              <a:rPr kumimoji="0" lang="en-US" altLang="zh-CN" sz="2400">
                <a:latin typeface="Times New Roman" panose="02020603050405020304" pitchFamily="18" charset="0"/>
              </a:rPr>
              <a:t>and onto</a:t>
            </a:r>
          </a:p>
        </p:txBody>
      </p:sp>
      <p:sp>
        <p:nvSpPr>
          <p:cNvPr id="29734" name="Text Box 35">
            <a:extLst>
              <a:ext uri="{FF2B5EF4-FFF2-40B4-BE49-F238E27FC236}">
                <a16:creationId xmlns:a16="http://schemas.microsoft.com/office/drawing/2014/main" id="{395F87D0-BAA0-475F-8749-4C19560A6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6482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9735" name="Text Box 36">
            <a:extLst>
              <a:ext uri="{FF2B5EF4-FFF2-40B4-BE49-F238E27FC236}">
                <a16:creationId xmlns:a16="http://schemas.microsoft.com/office/drawing/2014/main" id="{A4738CDB-5A6F-41AD-8FB2-A62D7B6FE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2672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9736" name="Text Box 37">
            <a:extLst>
              <a:ext uri="{FF2B5EF4-FFF2-40B4-BE49-F238E27FC236}">
                <a16:creationId xmlns:a16="http://schemas.microsoft.com/office/drawing/2014/main" id="{EF7F8032-7A53-4648-B02A-EC878EDFB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962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9737" name="Text Box 38">
            <a:extLst>
              <a:ext uri="{FF2B5EF4-FFF2-40B4-BE49-F238E27FC236}">
                <a16:creationId xmlns:a16="http://schemas.microsoft.com/office/drawing/2014/main" id="{13068756-002A-4A41-8CFD-BD38BE2DE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657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9738" name="Text Box 39">
            <a:extLst>
              <a:ext uri="{FF2B5EF4-FFF2-40B4-BE49-F238E27FC236}">
                <a16:creationId xmlns:a16="http://schemas.microsoft.com/office/drawing/2014/main" id="{7B4094BF-3F3A-4ACF-93A0-8ADE65E49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419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9739" name="Text Box 40">
            <a:extLst>
              <a:ext uri="{FF2B5EF4-FFF2-40B4-BE49-F238E27FC236}">
                <a16:creationId xmlns:a16="http://schemas.microsoft.com/office/drawing/2014/main" id="{BBCAB1DF-1125-4599-A251-02DB5E6D9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038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9740" name="Text Box 41">
            <a:extLst>
              <a:ext uri="{FF2B5EF4-FFF2-40B4-BE49-F238E27FC236}">
                <a16:creationId xmlns:a16="http://schemas.microsoft.com/office/drawing/2014/main" id="{1EB91C16-71E3-43B4-BC3A-0F4E817F3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657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9741" name="Line 42">
            <a:extLst>
              <a:ext uri="{FF2B5EF4-FFF2-40B4-BE49-F238E27FC236}">
                <a16:creationId xmlns:a16="http://schemas.microsoft.com/office/drawing/2014/main" id="{C3B2B487-8941-4152-AD47-40CF5BF48A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38862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42" name="Line 43">
            <a:extLst>
              <a:ext uri="{FF2B5EF4-FFF2-40B4-BE49-F238E27FC236}">
                <a16:creationId xmlns:a16="http://schemas.microsoft.com/office/drawing/2014/main" id="{5EF30250-E5D2-46BF-A4E1-9F123EED80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42672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43" name="Line 44">
            <a:extLst>
              <a:ext uri="{FF2B5EF4-FFF2-40B4-BE49-F238E27FC236}">
                <a16:creationId xmlns:a16="http://schemas.microsoft.com/office/drawing/2014/main" id="{871878B3-3A58-4A05-8C49-F30BAB1BAC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8862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44" name="Text Box 45">
            <a:extLst>
              <a:ext uri="{FF2B5EF4-FFF2-40B4-BE49-F238E27FC236}">
                <a16:creationId xmlns:a16="http://schemas.microsoft.com/office/drawing/2014/main" id="{1A2ED5D3-1F71-4101-B876-60144F613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800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9745" name="Line 46">
            <a:extLst>
              <a:ext uri="{FF2B5EF4-FFF2-40B4-BE49-F238E27FC236}">
                <a16:creationId xmlns:a16="http://schemas.microsoft.com/office/drawing/2014/main" id="{37558F22-A04C-474D-9E14-0BEAF99E60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46482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46" name="Text Box 47">
            <a:extLst>
              <a:ext uri="{FF2B5EF4-FFF2-40B4-BE49-F238E27FC236}">
                <a16:creationId xmlns:a16="http://schemas.microsoft.com/office/drawing/2014/main" id="{7363D25E-45F7-4661-84CB-6F0B36B47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1350" y="5227638"/>
            <a:ext cx="1190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1-1 but</a:t>
            </a:r>
            <a:br>
              <a:rPr kumimoji="0" lang="en-US" altLang="zh-CN" sz="2400">
                <a:latin typeface="Times New Roman" panose="02020603050405020304" pitchFamily="18" charset="0"/>
              </a:rPr>
            </a:br>
            <a:r>
              <a:rPr kumimoji="0" lang="en-US" altLang="zh-CN" sz="2400">
                <a:latin typeface="Times New Roman" panose="02020603050405020304" pitchFamily="18" charset="0"/>
              </a:rPr>
              <a:t>not onto</a:t>
            </a:r>
          </a:p>
        </p:txBody>
      </p:sp>
      <p:sp>
        <p:nvSpPr>
          <p:cNvPr id="29747" name="Text Box 48">
            <a:extLst>
              <a:ext uri="{FF2B5EF4-FFF2-40B4-BE49-F238E27FC236}">
                <a16:creationId xmlns:a16="http://schemas.microsoft.com/office/drawing/2014/main" id="{278F4246-38F8-4CBE-A0FA-AAD8074D1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6482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9748" name="Text Box 49">
            <a:extLst>
              <a:ext uri="{FF2B5EF4-FFF2-40B4-BE49-F238E27FC236}">
                <a16:creationId xmlns:a16="http://schemas.microsoft.com/office/drawing/2014/main" id="{F97C43B4-8C43-4A1C-800A-77C67E4A4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2672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9749" name="Text Box 50">
            <a:extLst>
              <a:ext uri="{FF2B5EF4-FFF2-40B4-BE49-F238E27FC236}">
                <a16:creationId xmlns:a16="http://schemas.microsoft.com/office/drawing/2014/main" id="{4E74CD4B-FF2C-4725-9973-27FB9E14A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962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9750" name="Text Box 51">
            <a:extLst>
              <a:ext uri="{FF2B5EF4-FFF2-40B4-BE49-F238E27FC236}">
                <a16:creationId xmlns:a16="http://schemas.microsoft.com/office/drawing/2014/main" id="{31FD701D-39F9-48B0-BC78-F7DFBECAB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657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9751" name="Text Box 52">
            <a:extLst>
              <a:ext uri="{FF2B5EF4-FFF2-40B4-BE49-F238E27FC236}">
                <a16:creationId xmlns:a16="http://schemas.microsoft.com/office/drawing/2014/main" id="{A2F77BFC-3F09-43E6-B3CD-CDA2E9A62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419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9752" name="Text Box 53">
            <a:extLst>
              <a:ext uri="{FF2B5EF4-FFF2-40B4-BE49-F238E27FC236}">
                <a16:creationId xmlns:a16="http://schemas.microsoft.com/office/drawing/2014/main" id="{8D671092-5101-4922-9B8D-9C4085AC2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038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9753" name="Text Box 54">
            <a:extLst>
              <a:ext uri="{FF2B5EF4-FFF2-40B4-BE49-F238E27FC236}">
                <a16:creationId xmlns:a16="http://schemas.microsoft.com/office/drawing/2014/main" id="{6F13D51E-A31B-44E8-B86D-4C012FB2D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657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9754" name="Line 55">
            <a:extLst>
              <a:ext uri="{FF2B5EF4-FFF2-40B4-BE49-F238E27FC236}">
                <a16:creationId xmlns:a16="http://schemas.microsoft.com/office/drawing/2014/main" id="{DFF34FAA-F322-43B5-B854-6B107F86D0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38862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55" name="Line 56">
            <a:extLst>
              <a:ext uri="{FF2B5EF4-FFF2-40B4-BE49-F238E27FC236}">
                <a16:creationId xmlns:a16="http://schemas.microsoft.com/office/drawing/2014/main" id="{BAFAD8DB-931D-4083-B405-8DA0CD26B2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2672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56" name="Line 57">
            <a:extLst>
              <a:ext uri="{FF2B5EF4-FFF2-40B4-BE49-F238E27FC236}">
                <a16:creationId xmlns:a16="http://schemas.microsoft.com/office/drawing/2014/main" id="{F43C30E6-D43B-4FD3-B5B4-B68092807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862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57" name="Text Box 58">
            <a:extLst>
              <a:ext uri="{FF2B5EF4-FFF2-40B4-BE49-F238E27FC236}">
                <a16:creationId xmlns:a16="http://schemas.microsoft.com/office/drawing/2014/main" id="{ABCAAE4A-DA5F-4ED5-9B9F-A9D222E14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800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9758" name="Line 59">
            <a:extLst>
              <a:ext uri="{FF2B5EF4-FFF2-40B4-BE49-F238E27FC236}">
                <a16:creationId xmlns:a16="http://schemas.microsoft.com/office/drawing/2014/main" id="{12E88050-9FB4-4383-8EBE-F2B20E9901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6482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59" name="Text Box 60">
            <a:extLst>
              <a:ext uri="{FF2B5EF4-FFF2-40B4-BE49-F238E27FC236}">
                <a16:creationId xmlns:a16="http://schemas.microsoft.com/office/drawing/2014/main" id="{1D153B35-EA8E-4440-BB02-0BA577D09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76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</p:spTree>
    <p:extLst>
      <p:ext uri="{BB962C8B-B14F-4D97-AF65-F5344CB8AC3E}">
        <p14:creationId xmlns:p14="http://schemas.microsoft.com/office/powerpoint/2010/main" val="416135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8B817EF-0CEE-4568-AF78-5663BE59B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Examples</a:t>
            </a:r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EC1A28C7-ED0A-46A7-8F03-9303D46C94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037CC5-0B0C-4AC9-B912-E96A5DD9A81D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1749" name="日期占位符 4">
            <a:extLst>
              <a:ext uri="{FF2B5EF4-FFF2-40B4-BE49-F238E27FC236}">
                <a16:creationId xmlns:a16="http://schemas.microsoft.com/office/drawing/2014/main" id="{8939EFA7-F48D-4250-B1CE-ACBCCBA3316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285455-2DF6-4D16-8006-601D97E7CB55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2018/4/23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1750" name="页脚占位符 5">
            <a:extLst>
              <a:ext uri="{FF2B5EF4-FFF2-40B4-BE49-F238E27FC236}">
                <a16:creationId xmlns:a16="http://schemas.microsoft.com/office/drawing/2014/main" id="{9B75CC05-A9D4-4F52-BA41-86DE9CFA5A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pic>
        <p:nvPicPr>
          <p:cNvPr id="31751" name="Picture 4">
            <a:extLst>
              <a:ext uri="{FF2B5EF4-FFF2-40B4-BE49-F238E27FC236}">
                <a16:creationId xmlns:a16="http://schemas.microsoft.com/office/drawing/2014/main" id="{BCFA2466-E49D-48A8-BABA-5767E0DBF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47812"/>
            <a:ext cx="28575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5">
            <a:extLst>
              <a:ext uri="{FF2B5EF4-FFF2-40B4-BE49-F238E27FC236}">
                <a16:creationId xmlns:a16="http://schemas.microsoft.com/office/drawing/2014/main" id="{88D27461-F1ED-48CE-876E-000AE659A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2" y="3810000"/>
            <a:ext cx="26193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3" name="Picture 6">
            <a:extLst>
              <a:ext uri="{FF2B5EF4-FFF2-40B4-BE49-F238E27FC236}">
                <a16:creationId xmlns:a16="http://schemas.microsoft.com/office/drawing/2014/main" id="{FF5FC8AB-E040-43C9-B125-BF3BD2AB2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9" y="2514599"/>
            <a:ext cx="39909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2190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37432F41-80C2-4CD4-9057-632D92430C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Examples: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925D67E4-8C3F-4457-B5A7-FFB7676998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Let </a:t>
            </a:r>
          </a:p>
          <a:p>
            <a:pPr lvl="1" eaLnBrk="1" hangingPunct="1"/>
            <a:r>
              <a:rPr lang="en-US" altLang="zh-CN" sz="2400" i="1" dirty="0"/>
              <a:t>A</a:t>
            </a:r>
            <a:r>
              <a:rPr lang="en-US" altLang="zh-CN" sz="2400" dirty="0"/>
              <a:t> = </a:t>
            </a:r>
            <a:r>
              <a:rPr lang="en-US" altLang="zh-CN" sz="2400" i="1" dirty="0"/>
              <a:t>B</a:t>
            </a:r>
            <a:r>
              <a:rPr lang="en-US" altLang="zh-CN" sz="2400" dirty="0"/>
              <a:t> =R</a:t>
            </a:r>
          </a:p>
          <a:p>
            <a:pPr eaLnBrk="1" hangingPunct="1"/>
            <a:r>
              <a:rPr lang="en-US" altLang="zh-CN" sz="2800" dirty="0"/>
              <a:t>Determine which are injections, surjections, bijections:</a:t>
            </a:r>
          </a:p>
          <a:p>
            <a:pPr lvl="1" eaLnBrk="1" hangingPunct="1"/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= </a:t>
            </a:r>
            <a:r>
              <a:rPr lang="en-US" altLang="zh-CN" sz="2400" i="1" dirty="0"/>
              <a:t>x</a:t>
            </a:r>
            <a:r>
              <a:rPr lang="en-US" altLang="zh-CN" sz="2400" dirty="0"/>
              <a:t>,</a:t>
            </a:r>
          </a:p>
          <a:p>
            <a:pPr lvl="1" eaLnBrk="1" hangingPunct="1"/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= </a:t>
            </a:r>
            <a:r>
              <a:rPr lang="en-US" altLang="zh-CN" sz="2400" i="1" dirty="0"/>
              <a:t>x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,</a:t>
            </a:r>
          </a:p>
          <a:p>
            <a:pPr lvl="1" eaLnBrk="1" hangingPunct="1"/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= </a:t>
            </a:r>
            <a:r>
              <a:rPr lang="en-US" altLang="zh-CN" sz="2400" i="1" dirty="0"/>
              <a:t>x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,</a:t>
            </a:r>
          </a:p>
          <a:p>
            <a:pPr lvl="1" eaLnBrk="1" hangingPunct="1"/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= </a:t>
            </a:r>
            <a:r>
              <a:rPr lang="en-US" altLang="zh-CN" sz="2400" i="1" dirty="0"/>
              <a:t>x</a:t>
            </a:r>
            <a:r>
              <a:rPr lang="en-US" altLang="zh-CN" sz="2400" dirty="0"/>
              <a:t> + </a:t>
            </a:r>
            <a:r>
              <a:rPr lang="en-US" altLang="zh-CN" sz="2400" i="1" dirty="0"/>
              <a:t>sin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),</a:t>
            </a:r>
          </a:p>
          <a:p>
            <a:pPr lvl="1" eaLnBrk="1" hangingPunct="1"/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= | </a:t>
            </a:r>
            <a:r>
              <a:rPr lang="en-US" altLang="zh-CN" sz="2400" i="1" dirty="0"/>
              <a:t>x</a:t>
            </a:r>
            <a:r>
              <a:rPr lang="en-US" altLang="zh-CN" sz="2400" dirty="0"/>
              <a:t> |</a:t>
            </a:r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CD80E160-F4AE-41B2-A868-A6804046F7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BC3CA3-125B-410E-A12F-F4B533E91309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2773" name="日期占位符 4">
            <a:extLst>
              <a:ext uri="{FF2B5EF4-FFF2-40B4-BE49-F238E27FC236}">
                <a16:creationId xmlns:a16="http://schemas.microsoft.com/office/drawing/2014/main" id="{F17DFD88-F30D-4A20-A9DD-E5CB8DAF400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9EE5C5-4077-4ECE-B63A-E929303AA834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2018/4/23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2774" name="页脚占位符 5">
            <a:extLst>
              <a:ext uri="{FF2B5EF4-FFF2-40B4-BE49-F238E27FC236}">
                <a16:creationId xmlns:a16="http://schemas.microsoft.com/office/drawing/2014/main" id="{29D213EF-F6A8-41FA-9C46-E7D80B76F3C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98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287E63F-04EF-4F8A-BACA-12EA509463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Correspondence Principle</a:t>
            </a:r>
            <a:endParaRPr lang="zh-CN" altLang="en-US" sz="4000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8364679-6909-4893-B094-35072E3D5B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If two finite sets can be placed into 1-1 onto correspondence, then they have the same size.</a:t>
            </a:r>
          </a:p>
          <a:p>
            <a:pPr eaLnBrk="1" hangingPunct="1"/>
            <a:endParaRPr lang="zh-CN" altLang="en-US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C24E01EB-F2DA-489A-9951-226636E0D4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438315-1301-4E62-A72B-BE2A26A7EADF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3797" name="日期占位符 4">
            <a:extLst>
              <a:ext uri="{FF2B5EF4-FFF2-40B4-BE49-F238E27FC236}">
                <a16:creationId xmlns:a16="http://schemas.microsoft.com/office/drawing/2014/main" id="{3FAE9932-4A13-4B36-916E-90F918D69B6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888031-DF48-4470-8BDD-3C32DAABC1E7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2018/4/23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3798" name="页脚占位符 5">
            <a:extLst>
              <a:ext uri="{FF2B5EF4-FFF2-40B4-BE49-F238E27FC236}">
                <a16:creationId xmlns:a16="http://schemas.microsoft.com/office/drawing/2014/main" id="{83261A7A-8AF6-4E7E-BF85-642686E25C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148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38906"/>
            <a:ext cx="8686800" cy="4530725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floor</a:t>
            </a:r>
            <a:r>
              <a:rPr lang="en-US" dirty="0"/>
              <a:t> function(rounded down), denoted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 is the largest integer less than or equal to </a:t>
            </a:r>
            <a:r>
              <a:rPr lang="en-US" i="1" dirty="0"/>
              <a:t>x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i="1" dirty="0"/>
              <a:t>ceiling </a:t>
            </a:r>
            <a:r>
              <a:rPr lang="en-US" dirty="0"/>
              <a:t>function</a:t>
            </a:r>
            <a:r>
              <a:rPr lang="en-US" altLang="zh-CN" dirty="0"/>
              <a:t> (rounded up),</a:t>
            </a:r>
            <a:r>
              <a:rPr lang="en-US" dirty="0"/>
              <a:t> denoted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 is the smallest integer greater than or  equal to </a:t>
            </a:r>
            <a:r>
              <a:rPr lang="en-US" i="1" dirty="0"/>
              <a:t>x</a:t>
            </a:r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247313" y="2090343"/>
            <a:ext cx="1714500" cy="382905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383044" y="4124475"/>
            <a:ext cx="1714500" cy="3829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55626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Example: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2661525" y="5562990"/>
            <a:ext cx="1443038" cy="382905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5011159" y="5601979"/>
            <a:ext cx="1437323" cy="382905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2633662" y="6172201"/>
            <a:ext cx="2014538" cy="382905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5011159" y="6172201"/>
            <a:ext cx="2025968" cy="38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8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29214-B79E-4256-A5CB-9906FBBD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</a:t>
            </a:r>
            <a:r>
              <a:rPr lang="en-US" altLang="zh-CN" dirty="0"/>
              <a:t>2.3  Functions(</a:t>
            </a:r>
            <a:r>
              <a:rPr lang="zh-CN" altLang="en-US" dirty="0"/>
              <a:t>函数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9D94D-7AA7-4377-9193-2D2442F23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724400"/>
          </a:xfrm>
        </p:spPr>
        <p:txBody>
          <a:bodyPr/>
          <a:lstStyle/>
          <a:p>
            <a:r>
              <a:rPr lang="zh-CN" altLang="en-US" dirty="0"/>
              <a:t>函数也称为映射、变换。</a:t>
            </a:r>
          </a:p>
          <a:p>
            <a:r>
              <a:rPr lang="zh-CN" altLang="en-US" dirty="0"/>
              <a:t>定义</a:t>
            </a:r>
            <a:r>
              <a:rPr lang="en-US" altLang="zh-CN" dirty="0"/>
              <a:t>1  </a:t>
            </a:r>
            <a:r>
              <a:rPr lang="zh-CN" altLang="en-US" dirty="0"/>
              <a:t>设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/>
              <a:t>是集合 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到 </a:t>
            </a:r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zh-CN" altLang="en-US" dirty="0"/>
              <a:t>的关系，如果对每个 </a:t>
            </a:r>
            <a:r>
              <a:rPr lang="en-US" altLang="zh-CN" i="1" dirty="0">
                <a:latin typeface="Times New Roman" panose="02020603050405020304" pitchFamily="18" charset="0"/>
              </a:rPr>
              <a:t>x </a:t>
            </a:r>
            <a:r>
              <a:rPr lang="en-US" altLang="zh-CN" b="1" dirty="0"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zh-CN" altLang="en-US" dirty="0"/>
              <a:t>，有唯一的</a:t>
            </a:r>
            <a:r>
              <a:rPr lang="zh-CN" altLang="en-US" i="1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y </a:t>
            </a:r>
            <a:r>
              <a:rPr lang="en-US" altLang="zh-CN" b="1" dirty="0"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zh-CN" altLang="en-US" dirty="0"/>
              <a:t>，则称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/>
              <a:t>是 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zh-CN" altLang="en-US" dirty="0"/>
              <a:t>到 </a:t>
            </a:r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zh-CN" altLang="en-US" dirty="0"/>
              <a:t>的映射，记为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zh-CN" altLang="en-US" dirty="0"/>
              <a:t>，称 </a:t>
            </a:r>
            <a:r>
              <a:rPr lang="en-US" altLang="zh-CN" i="1" dirty="0">
                <a:latin typeface="Times New Roman" panose="02020603050405020304" pitchFamily="18" charset="0"/>
              </a:rPr>
              <a:t>y </a:t>
            </a:r>
            <a:r>
              <a:rPr lang="zh-CN" altLang="en-US" dirty="0"/>
              <a:t>为 </a:t>
            </a:r>
            <a:r>
              <a:rPr lang="en-US" altLang="zh-CN" i="1" dirty="0">
                <a:latin typeface="Times New Roman" panose="02020603050405020304" pitchFamily="18" charset="0"/>
              </a:rPr>
              <a:t>x </a:t>
            </a:r>
            <a:r>
              <a:rPr lang="zh-CN" altLang="en-US" dirty="0"/>
              <a:t>的象，记为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/>
              <a:t>；称 </a:t>
            </a:r>
            <a:r>
              <a:rPr lang="en-US" altLang="zh-CN" i="1" dirty="0">
                <a:latin typeface="Times New Roman" panose="02020603050405020304" pitchFamily="18" charset="0"/>
              </a:rPr>
              <a:t>x </a:t>
            </a:r>
            <a:r>
              <a:rPr lang="zh-CN" altLang="en-US" dirty="0"/>
              <a:t>为 </a:t>
            </a:r>
            <a:r>
              <a:rPr lang="en-US" altLang="zh-CN" i="1" dirty="0">
                <a:latin typeface="Times New Roman" panose="02020603050405020304" pitchFamily="18" charset="0"/>
              </a:rPr>
              <a:t>y </a:t>
            </a:r>
            <a:r>
              <a:rPr lang="zh-CN" altLang="en-US" dirty="0"/>
              <a:t>的原象。</a:t>
            </a:r>
          </a:p>
          <a:p>
            <a:r>
              <a:rPr lang="zh-CN" altLang="en-US" dirty="0"/>
              <a:t>函数的特点</a:t>
            </a:r>
            <a:endParaRPr lang="en-US" altLang="zh-CN" dirty="0"/>
          </a:p>
          <a:p>
            <a:pPr eaLnBrk="1" hangingPunct="1"/>
            <a:r>
              <a:rPr lang="zh-CN" altLang="zh-CN" dirty="0">
                <a:latin typeface="Cambria Math" panose="02040503050406030204" pitchFamily="18" charset="0"/>
              </a:rPr>
              <a:t>⑴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i="1" dirty="0">
                <a:latin typeface="Cambria Math" panose="02040503050406030204" pitchFamily="18" charset="0"/>
              </a:rPr>
              <a:t>A </a:t>
            </a:r>
            <a:r>
              <a:rPr lang="zh-CN" altLang="zh-CN" dirty="0">
                <a:latin typeface="Cambria Math" panose="02040503050406030204" pitchFamily="18" charset="0"/>
              </a:rPr>
              <a:t>的每个元素都要有象（存在性条件）</a:t>
            </a:r>
          </a:p>
          <a:p>
            <a:pPr eaLnBrk="1" hangingPunct="1"/>
            <a:r>
              <a:rPr lang="zh-CN" altLang="zh-CN" dirty="0">
                <a:latin typeface="Cambria Math" panose="02040503050406030204" pitchFamily="18" charset="0"/>
              </a:rPr>
              <a:t>⑵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i="1" dirty="0">
                <a:latin typeface="Cambria Math" panose="02040503050406030204" pitchFamily="18" charset="0"/>
              </a:rPr>
              <a:t>A </a:t>
            </a:r>
            <a:r>
              <a:rPr lang="zh-CN" altLang="zh-CN" dirty="0">
                <a:latin typeface="Cambria Math" panose="02040503050406030204" pitchFamily="18" charset="0"/>
              </a:rPr>
              <a:t>的每个元素都只有一个象（唯一性条件） </a:t>
            </a:r>
          </a:p>
          <a:p>
            <a:r>
              <a:rPr lang="zh-CN" altLang="en-US" dirty="0"/>
              <a:t>与高等数学中定义的函数相比，离散数学中的函数更广泛，不限于数集。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02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EA9B4AAC-6092-4B36-B316-64DBA50BB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Visualizing Floor &amp; Ceiling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452B7925-8C3F-4479-A1A6-C26E9220FB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Real numbers “fall to their floor” or “rise to their ceiling.”</a:t>
            </a:r>
          </a:p>
          <a:p>
            <a:pPr eaLnBrk="1" hangingPunct="1"/>
            <a:r>
              <a:rPr lang="en-US" altLang="zh-CN"/>
              <a:t>Note that if 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</a:t>
            </a:r>
            <a:r>
              <a:rPr lang="en-US" altLang="zh-CN" b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br>
              <a:rPr lang="en-US" altLang="zh-CN">
                <a:sym typeface="Symbol" panose="05050102010706020507" pitchFamily="18" charset="2"/>
              </a:rPr>
            </a:br>
            <a:r>
              <a:rPr lang="en-US" altLang="zh-CN">
                <a:sym typeface="Symbol" panose="05050102010706020507" pitchFamily="18" charset="2"/>
              </a:rPr>
              <a:t>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   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 &amp;</a:t>
            </a:r>
            <a:br>
              <a:rPr lang="en-US" altLang="zh-CN">
                <a:sym typeface="Symbol" panose="05050102010706020507" pitchFamily="18" charset="2"/>
              </a:rPr>
            </a:br>
            <a:r>
              <a:rPr lang="en-US" altLang="zh-CN">
                <a:sym typeface="Symbol" panose="05050102010706020507" pitchFamily="18" charset="2"/>
              </a:rPr>
              <a:t>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   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</a:t>
            </a:r>
          </a:p>
          <a:p>
            <a:pPr eaLnBrk="1" hangingPunct="1"/>
            <a:r>
              <a:rPr lang="en-US" altLang="zh-CN">
                <a:sym typeface="Symbol" panose="05050102010706020507" pitchFamily="18" charset="2"/>
              </a:rPr>
              <a:t>Note that if 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b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br>
              <a:rPr lang="en-US" altLang="zh-CN">
                <a:sym typeface="Symbol" panose="05050102010706020507" pitchFamily="18" charset="2"/>
              </a:rPr>
            </a:br>
            <a:r>
              <a:rPr lang="en-US" altLang="zh-CN">
                <a:sym typeface="Symbol" panose="05050102010706020507" pitchFamily="18" charset="2"/>
              </a:rPr>
              <a:t> 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 = 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 = 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C53765A7-C152-4BED-864A-DAF7490D0D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0CB6C8-37E5-4A48-B766-89F7F3AC1247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0181" name="日期占位符 4">
            <a:extLst>
              <a:ext uri="{FF2B5EF4-FFF2-40B4-BE49-F238E27FC236}">
                <a16:creationId xmlns:a16="http://schemas.microsoft.com/office/drawing/2014/main" id="{66E3131E-F57B-4F9F-B209-86A3D82A3FC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4F2E50-0CCC-4E7C-A499-9279997F8C15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2018/4/23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0182" name="页脚占位符 5">
            <a:extLst>
              <a:ext uri="{FF2B5EF4-FFF2-40B4-BE49-F238E27FC236}">
                <a16:creationId xmlns:a16="http://schemas.microsoft.com/office/drawing/2014/main" id="{E1580296-1607-46FC-B95B-67029C1BEAF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0183" name="Line 4">
            <a:extLst>
              <a:ext uri="{FF2B5EF4-FFF2-40B4-BE49-F238E27FC236}">
                <a16:creationId xmlns:a16="http://schemas.microsoft.com/office/drawing/2014/main" id="{28985743-CDC5-4F4F-ADBA-089952C73D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2590800"/>
            <a:ext cx="0" cy="3276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4" name="Line 5">
            <a:extLst>
              <a:ext uri="{FF2B5EF4-FFF2-40B4-BE49-F238E27FC236}">
                <a16:creationId xmlns:a16="http://schemas.microsoft.com/office/drawing/2014/main" id="{AC648D54-8330-47EF-AA46-3A350C59E5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89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5" name="Line 6">
            <a:extLst>
              <a:ext uri="{FF2B5EF4-FFF2-40B4-BE49-F238E27FC236}">
                <a16:creationId xmlns:a16="http://schemas.microsoft.com/office/drawing/2014/main" id="{83184ADC-B4D1-4C21-8E05-4D0E99746A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6" name="Line 7">
            <a:extLst>
              <a:ext uri="{FF2B5EF4-FFF2-40B4-BE49-F238E27FC236}">
                <a16:creationId xmlns:a16="http://schemas.microsoft.com/office/drawing/2014/main" id="{A900D402-A353-4F66-84DE-A23B3B268B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733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7" name="Line 8">
            <a:extLst>
              <a:ext uri="{FF2B5EF4-FFF2-40B4-BE49-F238E27FC236}">
                <a16:creationId xmlns:a16="http://schemas.microsoft.com/office/drawing/2014/main" id="{0F241BD8-46CC-4229-AC28-FFA91F4BE6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191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8" name="Line 9">
            <a:extLst>
              <a:ext uri="{FF2B5EF4-FFF2-40B4-BE49-F238E27FC236}">
                <a16:creationId xmlns:a16="http://schemas.microsoft.com/office/drawing/2014/main" id="{41B99640-7BFC-481F-ADB9-0F591B521D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648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9" name="Line 10">
            <a:extLst>
              <a:ext uri="{FF2B5EF4-FFF2-40B4-BE49-F238E27FC236}">
                <a16:creationId xmlns:a16="http://schemas.microsoft.com/office/drawing/2014/main" id="{41B0D5C8-1AF9-4C24-B97A-65E63EB54A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0" name="Line 11">
            <a:extLst>
              <a:ext uri="{FF2B5EF4-FFF2-40B4-BE49-F238E27FC236}">
                <a16:creationId xmlns:a16="http://schemas.microsoft.com/office/drawing/2014/main" id="{035F85CB-F174-4773-B6C5-AD7AAFF14B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562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1" name="Text Box 12">
            <a:extLst>
              <a:ext uri="{FF2B5EF4-FFF2-40B4-BE49-F238E27FC236}">
                <a16:creationId xmlns:a16="http://schemas.microsoft.com/office/drawing/2014/main" id="{31A0AC24-B8EC-4A6A-A5E6-F4A8C33E8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0192" name="Text Box 13">
            <a:extLst>
              <a:ext uri="{FF2B5EF4-FFF2-40B4-BE49-F238E27FC236}">
                <a16:creationId xmlns:a16="http://schemas.microsoft.com/office/drawing/2014/main" id="{A3B9D841-680A-4AD5-947F-CD5C6F345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19600"/>
            <a:ext cx="50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kumimoji="0" lang="en-US" altLang="zh-CN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0193" name="Text Box 14">
            <a:extLst>
              <a:ext uri="{FF2B5EF4-FFF2-40B4-BE49-F238E27FC236}">
                <a16:creationId xmlns:a16="http://schemas.microsoft.com/office/drawing/2014/main" id="{16FD1314-FCB2-4205-B949-96EEE4AD5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0194" name="Text Box 15">
            <a:extLst>
              <a:ext uri="{FF2B5EF4-FFF2-40B4-BE49-F238E27FC236}">
                <a16:creationId xmlns:a16="http://schemas.microsoft.com/office/drawing/2014/main" id="{61A50F38-3388-4905-8491-2D46667E9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0195" name="Text Box 16">
            <a:extLst>
              <a:ext uri="{FF2B5EF4-FFF2-40B4-BE49-F238E27FC236}">
                <a16:creationId xmlns:a16="http://schemas.microsoft.com/office/drawing/2014/main" id="{87DC3688-6D61-4CF3-9612-E943C98CF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667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0196" name="Text Box 17">
            <a:extLst>
              <a:ext uri="{FF2B5EF4-FFF2-40B4-BE49-F238E27FC236}">
                <a16:creationId xmlns:a16="http://schemas.microsoft.com/office/drawing/2014/main" id="{C3EFCEDF-C8EE-4F1A-8BD4-81CA2DD7F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876800"/>
            <a:ext cx="50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kumimoji="0" lang="en-US" altLang="zh-CN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0197" name="Text Box 18">
            <a:extLst>
              <a:ext uri="{FF2B5EF4-FFF2-40B4-BE49-F238E27FC236}">
                <a16:creationId xmlns:a16="http://schemas.microsoft.com/office/drawing/2014/main" id="{B3896686-997B-483E-A8C0-721C4470E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334000"/>
            <a:ext cx="50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kumimoji="0" lang="en-US" altLang="zh-CN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0198" name="Text Box 19">
            <a:extLst>
              <a:ext uri="{FF2B5EF4-FFF2-40B4-BE49-F238E27FC236}">
                <a16:creationId xmlns:a16="http://schemas.microsoft.com/office/drawing/2014/main" id="{86078295-7B9E-4F5B-9A79-915F91D6C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124200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0199" name="Text Box 20">
            <a:extLst>
              <a:ext uri="{FF2B5EF4-FFF2-40B4-BE49-F238E27FC236}">
                <a16:creationId xmlns:a16="http://schemas.microsoft.com/office/drawing/2014/main" id="{8ADD26C3-0023-4491-B982-97500D0A5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0" y="3409950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0200" name="Text Box 21">
            <a:extLst>
              <a:ext uri="{FF2B5EF4-FFF2-40B4-BE49-F238E27FC236}">
                <a16:creationId xmlns:a16="http://schemas.microsoft.com/office/drawing/2014/main" id="{C90870F9-6361-4486-8FE1-BFEB10A85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52750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0201" name="Text Box 22">
            <a:extLst>
              <a:ext uri="{FF2B5EF4-FFF2-40B4-BE49-F238E27FC236}">
                <a16:creationId xmlns:a16="http://schemas.microsoft.com/office/drawing/2014/main" id="{EEA2E2BF-294A-4DB8-855A-94A2D3BDF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324350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0202" name="Text Box 23">
            <a:extLst>
              <a:ext uri="{FF2B5EF4-FFF2-40B4-BE49-F238E27FC236}">
                <a16:creationId xmlns:a16="http://schemas.microsoft.com/office/drawing/2014/main" id="{D28EC166-E960-4BA6-9043-D61BCA3D4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495800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0203" name="Text Box 24">
            <a:extLst>
              <a:ext uri="{FF2B5EF4-FFF2-40B4-BE49-F238E27FC236}">
                <a16:creationId xmlns:a16="http://schemas.microsoft.com/office/drawing/2014/main" id="{C638D7B0-2CD5-4802-ABC7-651C163FE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781550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0204" name="Freeform 25">
            <a:extLst>
              <a:ext uri="{FF2B5EF4-FFF2-40B4-BE49-F238E27FC236}">
                <a16:creationId xmlns:a16="http://schemas.microsoft.com/office/drawing/2014/main" id="{E365251F-266C-4382-9A37-70CB450F9005}"/>
              </a:ext>
            </a:extLst>
          </p:cNvPr>
          <p:cNvSpPr>
            <a:spLocks/>
          </p:cNvSpPr>
          <p:nvPr/>
        </p:nvSpPr>
        <p:spPr bwMode="auto">
          <a:xfrm>
            <a:off x="5792788" y="3462338"/>
            <a:ext cx="141287" cy="257175"/>
          </a:xfrm>
          <a:custGeom>
            <a:avLst/>
            <a:gdLst>
              <a:gd name="T0" fmla="*/ 0 w 89"/>
              <a:gd name="T1" fmla="*/ 0 h 162"/>
              <a:gd name="T2" fmla="*/ 2147483646 w 89"/>
              <a:gd name="T3" fmla="*/ 2147483646 h 162"/>
              <a:gd name="T4" fmla="*/ 2147483646 w 89"/>
              <a:gd name="T5" fmla="*/ 2147483646 h 162"/>
              <a:gd name="T6" fmla="*/ 2147483646 w 89"/>
              <a:gd name="T7" fmla="*/ 2147483646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89"/>
              <a:gd name="T13" fmla="*/ 0 h 162"/>
              <a:gd name="T14" fmla="*/ 89 w 89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" h="162">
                <a:moveTo>
                  <a:pt x="0" y="0"/>
                </a:moveTo>
                <a:cubicBezTo>
                  <a:pt x="39" y="13"/>
                  <a:pt x="23" y="21"/>
                  <a:pt x="49" y="49"/>
                </a:cubicBezTo>
                <a:cubicBezTo>
                  <a:pt x="68" y="106"/>
                  <a:pt x="56" y="83"/>
                  <a:pt x="81" y="122"/>
                </a:cubicBezTo>
                <a:cubicBezTo>
                  <a:pt x="84" y="135"/>
                  <a:pt x="89" y="162"/>
                  <a:pt x="89" y="1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05" name="Freeform 26">
            <a:extLst>
              <a:ext uri="{FF2B5EF4-FFF2-40B4-BE49-F238E27FC236}">
                <a16:creationId xmlns:a16="http://schemas.microsoft.com/office/drawing/2014/main" id="{07A04C57-A86D-4A09-B020-75C632361894}"/>
              </a:ext>
            </a:extLst>
          </p:cNvPr>
          <p:cNvSpPr>
            <a:spLocks/>
          </p:cNvSpPr>
          <p:nvPr/>
        </p:nvSpPr>
        <p:spPr bwMode="auto">
          <a:xfrm>
            <a:off x="5791200" y="3321050"/>
            <a:ext cx="266700" cy="127000"/>
          </a:xfrm>
          <a:custGeom>
            <a:avLst/>
            <a:gdLst>
              <a:gd name="T0" fmla="*/ 0 w 168"/>
              <a:gd name="T1" fmla="*/ 2147483646 h 80"/>
              <a:gd name="T2" fmla="*/ 2147483646 w 168"/>
              <a:gd name="T3" fmla="*/ 2147483646 h 80"/>
              <a:gd name="T4" fmla="*/ 2147483646 w 168"/>
              <a:gd name="T5" fmla="*/ 2147483646 h 80"/>
              <a:gd name="T6" fmla="*/ 2147483646 w 168"/>
              <a:gd name="T7" fmla="*/ 2147483646 h 80"/>
              <a:gd name="T8" fmla="*/ 2147483646 w 168"/>
              <a:gd name="T9" fmla="*/ 0 h 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"/>
              <a:gd name="T16" fmla="*/ 0 h 80"/>
              <a:gd name="T17" fmla="*/ 168 w 168"/>
              <a:gd name="T18" fmla="*/ 80 h 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" h="80">
                <a:moveTo>
                  <a:pt x="0" y="80"/>
                </a:moveTo>
                <a:cubicBezTo>
                  <a:pt x="32" y="69"/>
                  <a:pt x="64" y="65"/>
                  <a:pt x="96" y="56"/>
                </a:cubicBezTo>
                <a:cubicBezTo>
                  <a:pt x="104" y="54"/>
                  <a:pt x="112" y="51"/>
                  <a:pt x="120" y="48"/>
                </a:cubicBezTo>
                <a:cubicBezTo>
                  <a:pt x="129" y="45"/>
                  <a:pt x="144" y="32"/>
                  <a:pt x="144" y="32"/>
                </a:cubicBezTo>
                <a:cubicBezTo>
                  <a:pt x="152" y="21"/>
                  <a:pt x="162" y="12"/>
                  <a:pt x="16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06" name="Text Box 27">
            <a:extLst>
              <a:ext uri="{FF2B5EF4-FFF2-40B4-BE49-F238E27FC236}">
                <a16:creationId xmlns:a16="http://schemas.microsoft.com/office/drawing/2014/main" id="{6EE28642-2C37-4CA5-9D7B-196A360BF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238750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0207" name="Text Box 28">
            <a:extLst>
              <a:ext uri="{FF2B5EF4-FFF2-40B4-BE49-F238E27FC236}">
                <a16:creationId xmlns:a16="http://schemas.microsoft.com/office/drawing/2014/main" id="{3F627869-42B2-4C22-93BC-F574840AC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238750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0208" name="Text Box 29">
            <a:extLst>
              <a:ext uri="{FF2B5EF4-FFF2-40B4-BE49-F238E27FC236}">
                <a16:creationId xmlns:a16="http://schemas.microsoft.com/office/drawing/2014/main" id="{BAE37AF0-7927-4DB8-8E7E-25F9BC4F1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8700" y="5238750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0209" name="Freeform 30">
            <a:extLst>
              <a:ext uri="{FF2B5EF4-FFF2-40B4-BE49-F238E27FC236}">
                <a16:creationId xmlns:a16="http://schemas.microsoft.com/office/drawing/2014/main" id="{08845DCB-A307-4507-BD9C-32938ED6138D}"/>
              </a:ext>
            </a:extLst>
          </p:cNvPr>
          <p:cNvSpPr>
            <a:spLocks/>
          </p:cNvSpPr>
          <p:nvPr/>
        </p:nvSpPr>
        <p:spPr bwMode="auto">
          <a:xfrm>
            <a:off x="5861050" y="4826000"/>
            <a:ext cx="433388" cy="273050"/>
          </a:xfrm>
          <a:custGeom>
            <a:avLst/>
            <a:gdLst>
              <a:gd name="T0" fmla="*/ 0 w 273"/>
              <a:gd name="T1" fmla="*/ 0 h 172"/>
              <a:gd name="T2" fmla="*/ 2147483646 w 273"/>
              <a:gd name="T3" fmla="*/ 2147483646 h 172"/>
              <a:gd name="T4" fmla="*/ 2147483646 w 273"/>
              <a:gd name="T5" fmla="*/ 2147483646 h 172"/>
              <a:gd name="T6" fmla="*/ 2147483646 w 273"/>
              <a:gd name="T7" fmla="*/ 2147483646 h 172"/>
              <a:gd name="T8" fmla="*/ 2147483646 w 273"/>
              <a:gd name="T9" fmla="*/ 2147483646 h 172"/>
              <a:gd name="T10" fmla="*/ 2147483646 w 273"/>
              <a:gd name="T11" fmla="*/ 2147483646 h 172"/>
              <a:gd name="T12" fmla="*/ 2147483646 w 273"/>
              <a:gd name="T13" fmla="*/ 2147483646 h 172"/>
              <a:gd name="T14" fmla="*/ 2147483646 w 273"/>
              <a:gd name="T15" fmla="*/ 2147483646 h 172"/>
              <a:gd name="T16" fmla="*/ 2147483646 w 273"/>
              <a:gd name="T17" fmla="*/ 2147483646 h 172"/>
              <a:gd name="T18" fmla="*/ 2147483646 w 273"/>
              <a:gd name="T19" fmla="*/ 2147483646 h 17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3"/>
              <a:gd name="T31" fmla="*/ 0 h 172"/>
              <a:gd name="T32" fmla="*/ 273 w 273"/>
              <a:gd name="T33" fmla="*/ 172 h 17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3" h="172">
                <a:moveTo>
                  <a:pt x="0" y="0"/>
                </a:moveTo>
                <a:cubicBezTo>
                  <a:pt x="45" y="15"/>
                  <a:pt x="94" y="24"/>
                  <a:pt x="140" y="36"/>
                </a:cubicBezTo>
                <a:cubicBezTo>
                  <a:pt x="152" y="39"/>
                  <a:pt x="164" y="44"/>
                  <a:pt x="176" y="48"/>
                </a:cubicBezTo>
                <a:cubicBezTo>
                  <a:pt x="184" y="51"/>
                  <a:pt x="200" y="56"/>
                  <a:pt x="200" y="56"/>
                </a:cubicBezTo>
                <a:cubicBezTo>
                  <a:pt x="211" y="67"/>
                  <a:pt x="236" y="84"/>
                  <a:pt x="236" y="84"/>
                </a:cubicBezTo>
                <a:cubicBezTo>
                  <a:pt x="237" y="88"/>
                  <a:pt x="237" y="93"/>
                  <a:pt x="240" y="96"/>
                </a:cubicBezTo>
                <a:cubicBezTo>
                  <a:pt x="243" y="100"/>
                  <a:pt x="249" y="100"/>
                  <a:pt x="252" y="104"/>
                </a:cubicBezTo>
                <a:cubicBezTo>
                  <a:pt x="256" y="111"/>
                  <a:pt x="255" y="121"/>
                  <a:pt x="260" y="128"/>
                </a:cubicBezTo>
                <a:cubicBezTo>
                  <a:pt x="263" y="132"/>
                  <a:pt x="265" y="136"/>
                  <a:pt x="268" y="140"/>
                </a:cubicBezTo>
                <a:cubicBezTo>
                  <a:pt x="273" y="161"/>
                  <a:pt x="272" y="151"/>
                  <a:pt x="272" y="1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10" name="Freeform 31">
            <a:extLst>
              <a:ext uri="{FF2B5EF4-FFF2-40B4-BE49-F238E27FC236}">
                <a16:creationId xmlns:a16="http://schemas.microsoft.com/office/drawing/2014/main" id="{B311BC1F-3852-4C25-9FBF-3CB7D76B3A54}"/>
              </a:ext>
            </a:extLst>
          </p:cNvPr>
          <p:cNvSpPr>
            <a:spLocks/>
          </p:cNvSpPr>
          <p:nvPr/>
        </p:nvSpPr>
        <p:spPr bwMode="auto">
          <a:xfrm>
            <a:off x="5854700" y="4705350"/>
            <a:ext cx="190500" cy="114300"/>
          </a:xfrm>
          <a:custGeom>
            <a:avLst/>
            <a:gdLst>
              <a:gd name="T0" fmla="*/ 0 w 120"/>
              <a:gd name="T1" fmla="*/ 2147483646 h 72"/>
              <a:gd name="T2" fmla="*/ 2147483646 w 120"/>
              <a:gd name="T3" fmla="*/ 2147483646 h 72"/>
              <a:gd name="T4" fmla="*/ 2147483646 w 120"/>
              <a:gd name="T5" fmla="*/ 2147483646 h 72"/>
              <a:gd name="T6" fmla="*/ 2147483646 w 120"/>
              <a:gd name="T7" fmla="*/ 0 h 7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72"/>
              <a:gd name="T14" fmla="*/ 120 w 120"/>
              <a:gd name="T15" fmla="*/ 72 h 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72">
                <a:moveTo>
                  <a:pt x="0" y="72"/>
                </a:moveTo>
                <a:cubicBezTo>
                  <a:pt x="21" y="65"/>
                  <a:pt x="43" y="59"/>
                  <a:pt x="64" y="52"/>
                </a:cubicBezTo>
                <a:cubicBezTo>
                  <a:pt x="77" y="48"/>
                  <a:pt x="88" y="32"/>
                  <a:pt x="100" y="24"/>
                </a:cubicBezTo>
                <a:cubicBezTo>
                  <a:pt x="104" y="18"/>
                  <a:pt x="120" y="6"/>
                  <a:pt x="12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11" name="Freeform 32">
            <a:extLst>
              <a:ext uri="{FF2B5EF4-FFF2-40B4-BE49-F238E27FC236}">
                <a16:creationId xmlns:a16="http://schemas.microsoft.com/office/drawing/2014/main" id="{11A7BD30-8CB8-4A48-85C5-FE2FEC9DE588}"/>
              </a:ext>
            </a:extLst>
          </p:cNvPr>
          <p:cNvSpPr>
            <a:spLocks/>
          </p:cNvSpPr>
          <p:nvPr/>
        </p:nvSpPr>
        <p:spPr bwMode="auto">
          <a:xfrm>
            <a:off x="5842000" y="5365750"/>
            <a:ext cx="381000" cy="177800"/>
          </a:xfrm>
          <a:custGeom>
            <a:avLst/>
            <a:gdLst>
              <a:gd name="T0" fmla="*/ 0 w 252"/>
              <a:gd name="T1" fmla="*/ 2147483646 h 112"/>
              <a:gd name="T2" fmla="*/ 2147483646 w 252"/>
              <a:gd name="T3" fmla="*/ 2147483646 h 112"/>
              <a:gd name="T4" fmla="*/ 2147483646 w 252"/>
              <a:gd name="T5" fmla="*/ 2147483646 h 112"/>
              <a:gd name="T6" fmla="*/ 2147483646 w 252"/>
              <a:gd name="T7" fmla="*/ 0 h 112"/>
              <a:gd name="T8" fmla="*/ 2147483646 w 252"/>
              <a:gd name="T9" fmla="*/ 2147483646 h 112"/>
              <a:gd name="T10" fmla="*/ 2147483646 w 252"/>
              <a:gd name="T11" fmla="*/ 2147483646 h 112"/>
              <a:gd name="T12" fmla="*/ 2147483646 w 252"/>
              <a:gd name="T13" fmla="*/ 2147483646 h 1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"/>
              <a:gd name="T22" fmla="*/ 0 h 112"/>
              <a:gd name="T23" fmla="*/ 252 w 252"/>
              <a:gd name="T24" fmla="*/ 112 h 1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" h="112">
                <a:moveTo>
                  <a:pt x="0" y="112"/>
                </a:moveTo>
                <a:cubicBezTo>
                  <a:pt x="25" y="74"/>
                  <a:pt x="56" y="44"/>
                  <a:pt x="96" y="24"/>
                </a:cubicBezTo>
                <a:cubicBezTo>
                  <a:pt x="109" y="17"/>
                  <a:pt x="122" y="12"/>
                  <a:pt x="136" y="8"/>
                </a:cubicBezTo>
                <a:cubicBezTo>
                  <a:pt x="144" y="6"/>
                  <a:pt x="160" y="0"/>
                  <a:pt x="160" y="0"/>
                </a:cubicBezTo>
                <a:cubicBezTo>
                  <a:pt x="188" y="3"/>
                  <a:pt x="209" y="5"/>
                  <a:pt x="232" y="20"/>
                </a:cubicBezTo>
                <a:cubicBezTo>
                  <a:pt x="239" y="42"/>
                  <a:pt x="248" y="56"/>
                  <a:pt x="252" y="80"/>
                </a:cubicBezTo>
                <a:cubicBezTo>
                  <a:pt x="251" y="88"/>
                  <a:pt x="248" y="104"/>
                  <a:pt x="248" y="10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12" name="Freeform 33">
            <a:extLst>
              <a:ext uri="{FF2B5EF4-FFF2-40B4-BE49-F238E27FC236}">
                <a16:creationId xmlns:a16="http://schemas.microsoft.com/office/drawing/2014/main" id="{69D5B481-431F-48FE-834F-9A02486EC4A2}"/>
              </a:ext>
            </a:extLst>
          </p:cNvPr>
          <p:cNvSpPr>
            <a:spLocks/>
          </p:cNvSpPr>
          <p:nvPr/>
        </p:nvSpPr>
        <p:spPr bwMode="auto">
          <a:xfrm>
            <a:off x="5822950" y="5581650"/>
            <a:ext cx="209550" cy="165100"/>
          </a:xfrm>
          <a:custGeom>
            <a:avLst/>
            <a:gdLst>
              <a:gd name="T0" fmla="*/ 2147483646 w 132"/>
              <a:gd name="T1" fmla="*/ 0 h 104"/>
              <a:gd name="T2" fmla="*/ 2147483646 w 132"/>
              <a:gd name="T3" fmla="*/ 2147483646 h 104"/>
              <a:gd name="T4" fmla="*/ 2147483646 w 132"/>
              <a:gd name="T5" fmla="*/ 2147483646 h 104"/>
              <a:gd name="T6" fmla="*/ 2147483646 w 132"/>
              <a:gd name="T7" fmla="*/ 2147483646 h 104"/>
              <a:gd name="T8" fmla="*/ 2147483646 w 132"/>
              <a:gd name="T9" fmla="*/ 2147483646 h 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"/>
              <a:gd name="T16" fmla="*/ 0 h 104"/>
              <a:gd name="T17" fmla="*/ 132 w 132"/>
              <a:gd name="T18" fmla="*/ 104 h 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" h="104">
                <a:moveTo>
                  <a:pt x="4" y="0"/>
                </a:moveTo>
                <a:cubicBezTo>
                  <a:pt x="0" y="13"/>
                  <a:pt x="11" y="75"/>
                  <a:pt x="20" y="84"/>
                </a:cubicBezTo>
                <a:cubicBezTo>
                  <a:pt x="30" y="94"/>
                  <a:pt x="56" y="104"/>
                  <a:pt x="56" y="104"/>
                </a:cubicBezTo>
                <a:cubicBezTo>
                  <a:pt x="80" y="101"/>
                  <a:pt x="101" y="100"/>
                  <a:pt x="124" y="92"/>
                </a:cubicBezTo>
                <a:cubicBezTo>
                  <a:pt x="132" y="59"/>
                  <a:pt x="131" y="34"/>
                  <a:pt x="116" y="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13" name="Text Box 34">
            <a:extLst>
              <a:ext uri="{FF2B5EF4-FFF2-40B4-BE49-F238E27FC236}">
                <a16:creationId xmlns:a16="http://schemas.microsoft.com/office/drawing/2014/main" id="{CD9A3E0B-F65D-4A4E-A507-CD9E08038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775" y="3316288"/>
            <a:ext cx="3746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>
                <a:latin typeface="Times New Roman" panose="02020603050405020304" pitchFamily="18" charset="0"/>
              </a:rPr>
              <a:t>1.6</a:t>
            </a:r>
            <a:endParaRPr kumimoji="0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0214" name="Text Box 35">
            <a:extLst>
              <a:ext uri="{FF2B5EF4-FFF2-40B4-BE49-F238E27FC236}">
                <a16:creationId xmlns:a16="http://schemas.microsoft.com/office/drawing/2014/main" id="{9BB0E9A7-87F8-42F8-A806-01C99FAAC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971800"/>
            <a:ext cx="654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200">
                <a:latin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kumimoji="0" lang="en-US" altLang="zh-CN" sz="1200">
                <a:latin typeface="Times New Roman" panose="02020603050405020304" pitchFamily="18" charset="0"/>
              </a:rPr>
              <a:t>1.6</a:t>
            </a:r>
            <a:r>
              <a:rPr kumimoji="0"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=2</a:t>
            </a:r>
            <a:endParaRPr kumimoji="0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0215" name="Text Box 36">
            <a:extLst>
              <a:ext uri="{FF2B5EF4-FFF2-40B4-BE49-F238E27FC236}">
                <a16:creationId xmlns:a16="http://schemas.microsoft.com/office/drawing/2014/main" id="{6CFF3104-FED5-4F18-9FE8-4F8F5BB91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105400"/>
            <a:ext cx="860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200">
                <a:latin typeface="Times New Roman" panose="02020603050405020304" pitchFamily="18" charset="0"/>
                <a:sym typeface="Symbol" panose="05050102010706020507" pitchFamily="18" charset="2"/>
              </a:rPr>
              <a:t></a:t>
            </a:r>
            <a:r>
              <a:rPr kumimoji="0" lang="en-US" altLang="zh-CN" sz="1200">
                <a:latin typeface="Times New Roman" panose="02020603050405020304" pitchFamily="18" charset="0"/>
              </a:rPr>
              <a:t>1.4</a:t>
            </a:r>
            <a:r>
              <a:rPr kumimoji="0"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= 2</a:t>
            </a:r>
          </a:p>
        </p:txBody>
      </p:sp>
      <p:sp>
        <p:nvSpPr>
          <p:cNvPr id="50216" name="Text Box 37">
            <a:extLst>
              <a:ext uri="{FF2B5EF4-FFF2-40B4-BE49-F238E27FC236}">
                <a16:creationId xmlns:a16="http://schemas.microsoft.com/office/drawing/2014/main" id="{79F6387F-ECF2-4134-B664-F5AFA3EDD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1950" y="4681538"/>
            <a:ext cx="458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2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kumimoji="0" lang="en-US" altLang="zh-CN" sz="1200">
                <a:latin typeface="Times New Roman" panose="02020603050405020304" pitchFamily="18" charset="0"/>
              </a:rPr>
              <a:t>1.4</a:t>
            </a:r>
            <a:endParaRPr kumimoji="0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0217" name="Text Box 38">
            <a:extLst>
              <a:ext uri="{FF2B5EF4-FFF2-40B4-BE49-F238E27FC236}">
                <a16:creationId xmlns:a16="http://schemas.microsoft.com/office/drawing/2014/main" id="{CC47693B-42B5-42BC-934B-C905F944D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343400"/>
            <a:ext cx="860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200">
                <a:latin typeface="Times New Roman" panose="02020603050405020304" pitchFamily="18" charset="0"/>
                <a:sym typeface="Symbol" panose="05050102010706020507" pitchFamily="18" charset="2"/>
              </a:rPr>
              <a:t></a:t>
            </a:r>
            <a:r>
              <a:rPr kumimoji="0" lang="en-US" altLang="zh-CN" sz="1200">
                <a:latin typeface="Times New Roman" panose="02020603050405020304" pitchFamily="18" charset="0"/>
              </a:rPr>
              <a:t>1.4</a:t>
            </a:r>
            <a:r>
              <a:rPr kumimoji="0"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= </a:t>
            </a:r>
            <a:r>
              <a:rPr kumimoji="0" lang="en-US" altLang="zh-CN" sz="12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0218" name="Line 39">
            <a:extLst>
              <a:ext uri="{FF2B5EF4-FFF2-40B4-BE49-F238E27FC236}">
                <a16:creationId xmlns:a16="http://schemas.microsoft.com/office/drawing/2014/main" id="{74BB8162-8915-4865-839C-C8096C9B77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276600"/>
            <a:ext cx="1295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19" name="Line 40">
            <a:extLst>
              <a:ext uri="{FF2B5EF4-FFF2-40B4-BE49-F238E27FC236}">
                <a16:creationId xmlns:a16="http://schemas.microsoft.com/office/drawing/2014/main" id="{ED8634EC-BDF7-4D29-876D-8438DB857A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733800"/>
            <a:ext cx="1295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20" name="Line 41">
            <a:extLst>
              <a:ext uri="{FF2B5EF4-FFF2-40B4-BE49-F238E27FC236}">
                <a16:creationId xmlns:a16="http://schemas.microsoft.com/office/drawing/2014/main" id="{221773C8-A211-4FCC-AA78-AF86A4B7E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648200"/>
            <a:ext cx="1295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21" name="Line 42">
            <a:extLst>
              <a:ext uri="{FF2B5EF4-FFF2-40B4-BE49-F238E27FC236}">
                <a16:creationId xmlns:a16="http://schemas.microsoft.com/office/drawing/2014/main" id="{5585BD00-7D1A-4DF3-82BB-9854D38FB3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105400"/>
            <a:ext cx="1295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22" name="Line 43">
            <a:extLst>
              <a:ext uri="{FF2B5EF4-FFF2-40B4-BE49-F238E27FC236}">
                <a16:creationId xmlns:a16="http://schemas.microsoft.com/office/drawing/2014/main" id="{43CF11A6-97D1-4D1F-AFBC-8584586C64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562600"/>
            <a:ext cx="1295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23" name="Text Box 44">
            <a:extLst>
              <a:ext uri="{FF2B5EF4-FFF2-40B4-BE49-F238E27FC236}">
                <a16:creationId xmlns:a16="http://schemas.microsoft.com/office/drawing/2014/main" id="{F07B37A8-9761-4CCA-BE5E-3404FC975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733800"/>
            <a:ext cx="654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200">
                <a:latin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kumimoji="0" lang="en-US" altLang="zh-CN" sz="1200">
                <a:latin typeface="Times New Roman" panose="02020603050405020304" pitchFamily="18" charset="0"/>
              </a:rPr>
              <a:t>1.6</a:t>
            </a:r>
            <a:r>
              <a:rPr kumimoji="0"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=1</a:t>
            </a:r>
            <a:endParaRPr kumimoji="0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0224" name="Text Box 45">
            <a:extLst>
              <a:ext uri="{FF2B5EF4-FFF2-40B4-BE49-F238E27FC236}">
                <a16:creationId xmlns:a16="http://schemas.microsoft.com/office/drawing/2014/main" id="{17FE5607-5B51-4F1B-99FB-774CB858B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5" y="5334000"/>
            <a:ext cx="3444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2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kumimoji="0" lang="en-US" altLang="zh-CN" sz="12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0225" name="Text Box 46">
            <a:extLst>
              <a:ext uri="{FF2B5EF4-FFF2-40B4-BE49-F238E27FC236}">
                <a16:creationId xmlns:a16="http://schemas.microsoft.com/office/drawing/2014/main" id="{0D392206-3144-430D-8D05-A79BB2534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562600"/>
            <a:ext cx="11096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200">
                <a:latin typeface="Times New Roman" panose="02020603050405020304" pitchFamily="18" charset="0"/>
                <a:sym typeface="Symbol" panose="05050102010706020507" pitchFamily="18" charset="2"/>
              </a:rPr>
              <a:t></a:t>
            </a:r>
            <a:r>
              <a:rPr kumimoji="0" lang="en-US" altLang="zh-CN" sz="1200">
                <a:latin typeface="Times New Roman" panose="02020603050405020304" pitchFamily="18" charset="0"/>
              </a:rPr>
              <a:t>3</a:t>
            </a:r>
            <a:r>
              <a:rPr kumimoji="0"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=</a:t>
            </a:r>
            <a:r>
              <a:rPr kumimoji="0" lang="en-US" altLang="zh-CN" sz="1200">
                <a:latin typeface="Times New Roman" panose="02020603050405020304" pitchFamily="18" charset="0"/>
              </a:rPr>
              <a:t>3</a:t>
            </a:r>
            <a:r>
              <a:rPr kumimoji="0" lang="en-US" altLang="zh-CN" sz="1200">
                <a:latin typeface="Times New Roman" panose="02020603050405020304" pitchFamily="18" charset="0"/>
                <a:sym typeface="Symbol" panose="05050102010706020507" pitchFamily="18" charset="2"/>
              </a:rPr>
              <a:t>= </a:t>
            </a:r>
            <a:r>
              <a:rPr kumimoji="0" lang="en-US" altLang="zh-CN" sz="1200">
                <a:latin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83274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Floor and Ceiling Functions </a:t>
            </a:r>
          </a:p>
        </p:txBody>
      </p:sp>
      <p:pic>
        <p:nvPicPr>
          <p:cNvPr id="5" name="Picture 4" descr="02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1676400"/>
            <a:ext cx="7406712" cy="3429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24000" y="54864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Graph of (a) Floor and (b) Ceiling Functions </a:t>
            </a:r>
          </a:p>
          <a:p>
            <a:r>
              <a:rPr lang="en-US" sz="2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28916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84238"/>
          </a:xfrm>
        </p:spPr>
        <p:txBody>
          <a:bodyPr>
            <a:normAutofit/>
          </a:bodyPr>
          <a:lstStyle/>
          <a:p>
            <a:r>
              <a:rPr lang="en-US" dirty="0"/>
              <a:t>Floor and Ceiling Functions </a:t>
            </a:r>
          </a:p>
        </p:txBody>
      </p:sp>
      <p:pic>
        <p:nvPicPr>
          <p:cNvPr id="4" name="Content Placeholder 3" descr="table2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0700" y="1143000"/>
            <a:ext cx="5562600" cy="5580850"/>
          </a:xfrm>
        </p:spPr>
      </p:pic>
    </p:spTree>
    <p:extLst>
      <p:ext uri="{BB962C8B-B14F-4D97-AF65-F5344CB8AC3E}">
        <p14:creationId xmlns:p14="http://schemas.microsoft.com/office/powerpoint/2010/main" val="62338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Properties of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272" y="1418899"/>
            <a:ext cx="8534400" cy="541443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Prove that x is a real number, then</a:t>
            </a:r>
          </a:p>
          <a:p>
            <a:pPr>
              <a:buNone/>
            </a:pPr>
            <a:r>
              <a:rPr lang="en-US" dirty="0">
                <a:latin typeface="Cambria Math"/>
                <a:ea typeface="Cambria Math"/>
              </a:rPr>
              <a:t>                          ⌊2</a:t>
            </a:r>
            <a:r>
              <a:rPr lang="en-US" i="1" dirty="0">
                <a:latin typeface="Cambria Math"/>
                <a:ea typeface="Cambria Math"/>
              </a:rPr>
              <a:t>x</a:t>
            </a:r>
            <a:r>
              <a:rPr lang="en-US" dirty="0">
                <a:latin typeface="Cambria Math"/>
                <a:ea typeface="Cambria Math"/>
              </a:rPr>
              <a:t>⌋= ⌊</a:t>
            </a:r>
            <a:r>
              <a:rPr lang="en-US" i="1" dirty="0">
                <a:latin typeface="Cambria Math"/>
                <a:ea typeface="Cambria Math"/>
              </a:rPr>
              <a:t>x</a:t>
            </a:r>
            <a:r>
              <a:rPr lang="en-US" dirty="0">
                <a:latin typeface="Cambria Math"/>
                <a:ea typeface="Cambria Math"/>
              </a:rPr>
              <a:t>⌋ + ⌊</a:t>
            </a:r>
            <a:r>
              <a:rPr lang="en-US" i="1" dirty="0">
                <a:latin typeface="Cambria Math"/>
                <a:ea typeface="Cambria Math"/>
              </a:rPr>
              <a:t>x</a:t>
            </a:r>
            <a:r>
              <a:rPr lang="en-US" dirty="0">
                <a:latin typeface="Cambria Math"/>
                <a:ea typeface="Cambria Math"/>
              </a:rPr>
              <a:t> + 1/2⌋</a:t>
            </a:r>
          </a:p>
          <a:p>
            <a:pPr>
              <a:buNone/>
            </a:pPr>
            <a:r>
              <a:rPr lang="en-US" b="1" dirty="0"/>
              <a:t>    Solution</a:t>
            </a:r>
            <a:r>
              <a:rPr lang="en-US" dirty="0"/>
              <a:t>: Let </a:t>
            </a:r>
            <a:r>
              <a:rPr lang="en-US" i="1" dirty="0"/>
              <a:t>x</a:t>
            </a:r>
            <a:r>
              <a:rPr lang="en-US" dirty="0"/>
              <a:t> = </a:t>
            </a:r>
            <a:r>
              <a:rPr lang="en-US" i="1" dirty="0"/>
              <a:t>n</a:t>
            </a:r>
            <a:r>
              <a:rPr lang="en-US" dirty="0"/>
              <a:t> + </a:t>
            </a:r>
            <a:r>
              <a:rPr lang="el-GR" dirty="0">
                <a:latin typeface="Cambria Math"/>
                <a:ea typeface="Cambria Math"/>
              </a:rPr>
              <a:t>ε</a:t>
            </a:r>
            <a:r>
              <a:rPr lang="en-US" dirty="0">
                <a:latin typeface="Cambria Math"/>
                <a:ea typeface="Cambria Math"/>
              </a:rPr>
              <a:t>, </a:t>
            </a:r>
            <a:r>
              <a:rPr lang="en-US" dirty="0">
                <a:ea typeface="Cambria Math"/>
              </a:rPr>
              <a:t>where </a:t>
            </a:r>
            <a:r>
              <a:rPr lang="en-US" i="1" dirty="0">
                <a:ea typeface="Cambria Math"/>
              </a:rPr>
              <a:t>n</a:t>
            </a:r>
            <a:r>
              <a:rPr lang="en-US" dirty="0">
                <a:ea typeface="Cambria Math"/>
              </a:rPr>
              <a:t> is an integer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 ≤ </a:t>
            </a:r>
            <a:r>
              <a:rPr lang="el-GR" dirty="0">
                <a:latin typeface="Cambria Math" pitchFamily="18" charset="0"/>
                <a:ea typeface="Cambria Math" pitchFamily="18" charset="0"/>
              </a:rPr>
              <a:t>ε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&lt; 1</a:t>
            </a:r>
            <a:r>
              <a:rPr lang="en-US" dirty="0">
                <a:latin typeface="Cambria Math"/>
                <a:ea typeface="Cambria Math"/>
              </a:rPr>
              <a:t>. </a:t>
            </a:r>
          </a:p>
          <a:p>
            <a:pPr>
              <a:buNone/>
            </a:pPr>
            <a:r>
              <a:rPr lang="en-US" i="1" dirty="0">
                <a:latin typeface="Cambria Math"/>
                <a:ea typeface="Cambria Math"/>
              </a:rPr>
              <a:t>  Case 1:   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l-GR" dirty="0">
                <a:latin typeface="Cambria Math"/>
                <a:ea typeface="Cambria Math"/>
              </a:rPr>
              <a:t>ε </a:t>
            </a:r>
            <a:r>
              <a:rPr lang="en-US" dirty="0">
                <a:latin typeface="Cambria Math"/>
                <a:ea typeface="Cambria Math"/>
              </a:rPr>
              <a:t>&lt; ½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2</a:t>
            </a:r>
            <a:r>
              <a:rPr lang="en-US" i="1" dirty="0">
                <a:latin typeface="Cambria Math"/>
                <a:ea typeface="Cambria Math"/>
              </a:rPr>
              <a:t>x</a:t>
            </a:r>
            <a:r>
              <a:rPr lang="en-US" dirty="0">
                <a:latin typeface="Cambria Math"/>
                <a:ea typeface="Cambria Math"/>
              </a:rPr>
              <a:t> = 2</a:t>
            </a:r>
            <a:r>
              <a:rPr lang="en-US" i="1" dirty="0">
                <a:latin typeface="Cambria Math"/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 + 2</a:t>
            </a:r>
            <a:r>
              <a:rPr lang="el-GR" dirty="0">
                <a:latin typeface="Cambria Math"/>
                <a:ea typeface="Cambria Math"/>
              </a:rPr>
              <a:t>ε</a:t>
            </a:r>
            <a:r>
              <a:rPr lang="en-US" dirty="0">
                <a:latin typeface="Cambria Math"/>
                <a:ea typeface="Cambria Math"/>
              </a:rPr>
              <a:t>  and  ⌊2</a:t>
            </a:r>
            <a:r>
              <a:rPr lang="en-US" i="1" dirty="0">
                <a:latin typeface="Cambria Math"/>
                <a:ea typeface="Cambria Math"/>
              </a:rPr>
              <a:t>x</a:t>
            </a:r>
            <a:r>
              <a:rPr lang="en-US" dirty="0">
                <a:latin typeface="Cambria Math"/>
                <a:ea typeface="Cambria Math"/>
              </a:rPr>
              <a:t>⌋ = 2</a:t>
            </a:r>
            <a:r>
              <a:rPr lang="en-US" i="1" dirty="0">
                <a:latin typeface="Cambria Math"/>
                <a:ea typeface="Cambria Math"/>
              </a:rPr>
              <a:t>n,</a:t>
            </a:r>
            <a:r>
              <a:rPr lang="en-US" dirty="0">
                <a:latin typeface="Cambria Math"/>
                <a:ea typeface="Cambria Math"/>
              </a:rPr>
              <a:t> since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l-GR" dirty="0">
                <a:latin typeface="Cambria Math"/>
                <a:ea typeface="Cambria Math"/>
              </a:rPr>
              <a:t>ε</a:t>
            </a:r>
            <a:r>
              <a:rPr lang="en-US" dirty="0">
                <a:latin typeface="Cambria Math"/>
                <a:ea typeface="Cambria Math"/>
              </a:rPr>
              <a:t>&lt; 1.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⌊</a:t>
            </a:r>
            <a:r>
              <a:rPr lang="en-US" i="1" dirty="0">
                <a:latin typeface="Cambria Math"/>
                <a:ea typeface="Cambria Math"/>
              </a:rPr>
              <a:t>x</a:t>
            </a:r>
            <a:r>
              <a:rPr lang="en-US" dirty="0">
                <a:latin typeface="Cambria Math"/>
                <a:ea typeface="Cambria Math"/>
              </a:rPr>
              <a:t> + 1/2⌋ = </a:t>
            </a:r>
            <a:r>
              <a:rPr lang="en-US" i="1" dirty="0">
                <a:latin typeface="Cambria Math"/>
                <a:ea typeface="Cambria Math"/>
              </a:rPr>
              <a:t>n,</a:t>
            </a:r>
            <a:r>
              <a:rPr lang="en-US" dirty="0">
                <a:latin typeface="Cambria Math"/>
                <a:ea typeface="Cambria Math"/>
              </a:rPr>
              <a:t> since</a:t>
            </a:r>
            <a:r>
              <a:rPr lang="en-US" i="1" dirty="0">
                <a:latin typeface="Cambria Math"/>
                <a:ea typeface="Cambria Math"/>
              </a:rPr>
              <a:t> x</a:t>
            </a:r>
            <a:r>
              <a:rPr lang="en-US" dirty="0">
                <a:latin typeface="Cambria Math"/>
                <a:ea typeface="Cambria Math"/>
              </a:rPr>
              <a:t> + ½ = </a:t>
            </a:r>
            <a:r>
              <a:rPr lang="en-US" i="1" dirty="0">
                <a:latin typeface="Cambria Math"/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 +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1/2</a:t>
            </a:r>
            <a:r>
              <a:rPr lang="en-US" dirty="0">
                <a:latin typeface="Cambria Math"/>
                <a:ea typeface="Cambria Math"/>
              </a:rPr>
              <a:t> +</a:t>
            </a:r>
            <a:r>
              <a:rPr lang="el-GR" dirty="0">
                <a:latin typeface="Cambria Math"/>
                <a:ea typeface="Cambria Math"/>
              </a:rPr>
              <a:t> ε</a:t>
            </a:r>
            <a:r>
              <a:rPr lang="en-US" dirty="0">
                <a:latin typeface="Cambria Math"/>
                <a:ea typeface="Cambria Math"/>
              </a:rPr>
              <a:t> )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dirty="0">
                <a:ea typeface="Cambria Math"/>
              </a:rPr>
              <a:t> ½ +</a:t>
            </a:r>
            <a:r>
              <a:rPr lang="el-GR" dirty="0">
                <a:latin typeface="Cambria Math"/>
                <a:ea typeface="Cambria Math"/>
              </a:rPr>
              <a:t>ε</a:t>
            </a:r>
            <a:r>
              <a:rPr lang="en-US" dirty="0">
                <a:latin typeface="Cambria Math"/>
                <a:ea typeface="Cambria Math"/>
              </a:rPr>
              <a:t> &lt; 1. 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Hence, ⌊2</a:t>
            </a:r>
            <a:r>
              <a:rPr lang="en-US" i="1" dirty="0">
                <a:latin typeface="Cambria Math"/>
                <a:ea typeface="Cambria Math"/>
              </a:rPr>
              <a:t>x</a:t>
            </a:r>
            <a:r>
              <a:rPr lang="en-US" dirty="0">
                <a:latin typeface="Cambria Math"/>
                <a:ea typeface="Cambria Math"/>
              </a:rPr>
              <a:t>⌋ = 2</a:t>
            </a:r>
            <a:r>
              <a:rPr lang="en-US" i="1" dirty="0">
                <a:latin typeface="Cambria Math"/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>
                <a:ea typeface="Cambria Math"/>
              </a:rPr>
              <a:t>and </a:t>
            </a:r>
            <a:r>
              <a:rPr lang="en-US" dirty="0">
                <a:latin typeface="Cambria Math"/>
                <a:ea typeface="Cambria Math"/>
              </a:rPr>
              <a:t>⌊</a:t>
            </a:r>
            <a:r>
              <a:rPr lang="en-US" i="1" dirty="0">
                <a:latin typeface="Cambria Math"/>
                <a:ea typeface="Cambria Math"/>
              </a:rPr>
              <a:t>x</a:t>
            </a:r>
            <a:r>
              <a:rPr lang="en-US" dirty="0">
                <a:latin typeface="Cambria Math"/>
                <a:ea typeface="Cambria Math"/>
              </a:rPr>
              <a:t>⌋ + ⌊</a:t>
            </a:r>
            <a:r>
              <a:rPr lang="en-US" i="1" dirty="0">
                <a:latin typeface="Cambria Math"/>
                <a:ea typeface="Cambria Math"/>
              </a:rPr>
              <a:t>x</a:t>
            </a:r>
            <a:r>
              <a:rPr lang="en-US" dirty="0">
                <a:latin typeface="Cambria Math"/>
                <a:ea typeface="Cambria Math"/>
              </a:rPr>
              <a:t> + 1/2⌋ = </a:t>
            </a:r>
            <a:r>
              <a:rPr lang="en-US" i="1" dirty="0">
                <a:latin typeface="Cambria Math"/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i="1" dirty="0">
                <a:latin typeface="Cambria Math"/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  = 2</a:t>
            </a:r>
            <a:r>
              <a:rPr lang="en-US" i="1" dirty="0">
                <a:latin typeface="Cambria Math"/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.</a:t>
            </a:r>
            <a:endParaRPr lang="en-US" dirty="0">
              <a:ea typeface="Cambria Math"/>
            </a:endParaRPr>
          </a:p>
          <a:p>
            <a:pPr>
              <a:buNone/>
            </a:pPr>
            <a:r>
              <a:rPr lang="en-US" dirty="0">
                <a:latin typeface="Cambria Math"/>
                <a:ea typeface="Cambria Math"/>
              </a:rPr>
              <a:t>  </a:t>
            </a:r>
            <a:r>
              <a:rPr lang="en-US" i="1" dirty="0">
                <a:latin typeface="Cambria Math"/>
                <a:ea typeface="Cambria Math"/>
              </a:rPr>
              <a:t>Case 2:     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l-GR" dirty="0">
                <a:latin typeface="Cambria Math"/>
                <a:ea typeface="Cambria Math"/>
              </a:rPr>
              <a:t>ε</a:t>
            </a:r>
            <a:r>
              <a:rPr lang="en-US" dirty="0">
                <a:latin typeface="Cambria Math"/>
                <a:ea typeface="Cambria Math"/>
              </a:rPr>
              <a:t> ≥ ½ 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2</a:t>
            </a:r>
            <a:r>
              <a:rPr lang="en-US" i="1" dirty="0">
                <a:latin typeface="Cambria Math"/>
                <a:ea typeface="Cambria Math"/>
              </a:rPr>
              <a:t>x</a:t>
            </a:r>
            <a:r>
              <a:rPr lang="en-US" dirty="0">
                <a:latin typeface="Cambria Math"/>
                <a:ea typeface="Cambria Math"/>
              </a:rPr>
              <a:t> = 2</a:t>
            </a:r>
            <a:r>
              <a:rPr lang="en-US" i="1" dirty="0">
                <a:latin typeface="Cambria Math"/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 + 2</a:t>
            </a:r>
            <a:r>
              <a:rPr lang="el-GR" dirty="0">
                <a:latin typeface="Cambria Math" pitchFamily="18" charset="0"/>
                <a:ea typeface="Cambria Math" pitchFamily="18" charset="0"/>
              </a:rPr>
              <a:t>ε</a:t>
            </a:r>
            <a:r>
              <a:rPr lang="en-US" dirty="0">
                <a:latin typeface="Cambria Math"/>
                <a:ea typeface="Cambria Math"/>
              </a:rPr>
              <a:t> =  (2</a:t>
            </a:r>
            <a:r>
              <a:rPr lang="en-US" i="1" dirty="0">
                <a:latin typeface="Cambria Math"/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 + 1) +(2</a:t>
            </a:r>
            <a:r>
              <a:rPr lang="el-GR" dirty="0">
                <a:latin typeface="Cambria Math"/>
                <a:ea typeface="Cambria Math"/>
              </a:rPr>
              <a:t>ε</a:t>
            </a:r>
            <a:r>
              <a:rPr lang="en-US" dirty="0">
                <a:latin typeface="Cambria Math"/>
                <a:ea typeface="Cambria Math"/>
              </a:rPr>
              <a:t>  − 1)  and ⌊2</a:t>
            </a:r>
            <a:r>
              <a:rPr lang="en-US" i="1" dirty="0">
                <a:latin typeface="Cambria Math"/>
                <a:ea typeface="Cambria Math"/>
              </a:rPr>
              <a:t>x</a:t>
            </a:r>
            <a:r>
              <a:rPr lang="en-US" dirty="0">
                <a:latin typeface="Cambria Math"/>
                <a:ea typeface="Cambria Math"/>
              </a:rPr>
              <a:t>⌋ =2</a:t>
            </a:r>
            <a:r>
              <a:rPr lang="en-US" i="1" dirty="0">
                <a:latin typeface="Cambria Math"/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 + 1,                     since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 ≤ 2</a:t>
            </a:r>
            <a:r>
              <a:rPr lang="el-GR" dirty="0">
                <a:latin typeface="Cambria Math" pitchFamily="18" charset="0"/>
                <a:ea typeface="Cambria Math" pitchFamily="18" charset="0"/>
              </a:rPr>
              <a:t> ε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- 1&lt; 1. </a:t>
            </a:r>
            <a:endParaRPr lang="en-US" dirty="0">
              <a:latin typeface="Cambria Math"/>
              <a:ea typeface="Cambria Math"/>
            </a:endParaRPr>
          </a:p>
          <a:p>
            <a:pPr lvl="1"/>
            <a:r>
              <a:rPr lang="en-US" dirty="0">
                <a:latin typeface="Cambria Math"/>
                <a:ea typeface="Cambria Math"/>
              </a:rPr>
              <a:t>⌊</a:t>
            </a:r>
            <a:r>
              <a:rPr lang="en-US" i="1" dirty="0">
                <a:latin typeface="Cambria Math"/>
                <a:ea typeface="Cambria Math"/>
              </a:rPr>
              <a:t>x</a:t>
            </a:r>
            <a:r>
              <a:rPr lang="en-US" dirty="0">
                <a:latin typeface="Cambria Math"/>
                <a:ea typeface="Cambria Math"/>
              </a:rPr>
              <a:t> + 1/2⌋ = ⌊ </a:t>
            </a:r>
            <a:r>
              <a:rPr lang="en-US" i="1" dirty="0">
                <a:latin typeface="Cambria Math"/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 + (1/2 +</a:t>
            </a:r>
            <a:r>
              <a:rPr lang="el-GR" dirty="0">
                <a:latin typeface="Cambria Math" pitchFamily="18" charset="0"/>
                <a:ea typeface="Cambria Math" pitchFamily="18" charset="0"/>
              </a:rPr>
              <a:t> ε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dirty="0">
                <a:latin typeface="Cambria Math"/>
                <a:ea typeface="Cambria Math"/>
              </a:rPr>
              <a:t>⌋ = ⌊ </a:t>
            </a:r>
            <a:r>
              <a:rPr lang="en-US" i="1" dirty="0">
                <a:latin typeface="Cambria Math"/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 + 1 +  (</a:t>
            </a:r>
            <a:r>
              <a:rPr lang="el-GR" dirty="0">
                <a:latin typeface="Cambria Math" pitchFamily="18" charset="0"/>
                <a:ea typeface="Cambria Math" pitchFamily="18" charset="0"/>
              </a:rPr>
              <a:t>ε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– 1/2)</a:t>
            </a:r>
            <a:r>
              <a:rPr lang="en-US" dirty="0">
                <a:latin typeface="Cambria Math"/>
                <a:ea typeface="Cambria Math"/>
              </a:rPr>
              <a:t>⌋ = </a:t>
            </a:r>
            <a:r>
              <a:rPr lang="en-US" i="1" dirty="0">
                <a:latin typeface="Cambria Math"/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 + 1 since  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 ≤ </a:t>
            </a:r>
            <a:r>
              <a:rPr lang="el-GR" dirty="0">
                <a:latin typeface="Cambria Math" pitchFamily="18" charset="0"/>
                <a:ea typeface="Cambria Math" pitchFamily="18" charset="0"/>
              </a:rPr>
              <a:t>ε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– 1/2&lt; 1</a:t>
            </a:r>
            <a:r>
              <a:rPr lang="en-US" dirty="0">
                <a:latin typeface="Cambria Math"/>
                <a:ea typeface="Cambria Math"/>
              </a:rPr>
              <a:t>. 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Hence,  ⌊2</a:t>
            </a:r>
            <a:r>
              <a:rPr lang="en-US" i="1" dirty="0">
                <a:latin typeface="Cambria Math"/>
                <a:ea typeface="Cambria Math"/>
              </a:rPr>
              <a:t>x</a:t>
            </a:r>
            <a:r>
              <a:rPr lang="en-US" dirty="0">
                <a:latin typeface="Cambria Math"/>
                <a:ea typeface="Cambria Math"/>
              </a:rPr>
              <a:t>⌋ = 2</a:t>
            </a:r>
            <a:r>
              <a:rPr lang="en-US" i="1" dirty="0">
                <a:latin typeface="Cambria Math"/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 + 1 </a:t>
            </a:r>
            <a:r>
              <a:rPr lang="en-US" dirty="0">
                <a:ea typeface="Cambria Math"/>
              </a:rPr>
              <a:t>and </a:t>
            </a:r>
            <a:r>
              <a:rPr lang="en-US" dirty="0">
                <a:latin typeface="Cambria Math"/>
                <a:ea typeface="Cambria Math"/>
              </a:rPr>
              <a:t>⌊</a:t>
            </a:r>
            <a:r>
              <a:rPr lang="en-US" i="1" dirty="0">
                <a:latin typeface="Cambria Math"/>
                <a:ea typeface="Cambria Math"/>
              </a:rPr>
              <a:t>x</a:t>
            </a:r>
            <a:r>
              <a:rPr lang="en-US" dirty="0">
                <a:latin typeface="Cambria Math"/>
                <a:ea typeface="Cambria Math"/>
              </a:rPr>
              <a:t>⌋ + ⌊</a:t>
            </a:r>
            <a:r>
              <a:rPr lang="en-US" i="1" dirty="0">
                <a:latin typeface="Cambria Math"/>
                <a:ea typeface="Cambria Math"/>
              </a:rPr>
              <a:t>x</a:t>
            </a:r>
            <a:r>
              <a:rPr lang="en-US" dirty="0">
                <a:latin typeface="Cambria Math"/>
                <a:ea typeface="Cambria Math"/>
              </a:rPr>
              <a:t> + 1/2⌋ = </a:t>
            </a:r>
            <a:r>
              <a:rPr lang="en-US" i="1" dirty="0">
                <a:latin typeface="Cambria Math"/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 + (</a:t>
            </a:r>
            <a:r>
              <a:rPr lang="en-US" i="1" dirty="0">
                <a:latin typeface="Cambria Math"/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 + 1)  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                       = 2</a:t>
            </a:r>
            <a:r>
              <a:rPr lang="en-US" i="1" dirty="0">
                <a:latin typeface="Cambria Math"/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 + 1.           </a:t>
            </a:r>
            <a:endParaRPr lang="en-US" dirty="0">
              <a:ea typeface="Cambria Math"/>
            </a:endParaRPr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538328" y="6324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6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443562"/>
            <a:ext cx="8420100" cy="4530725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Let </a:t>
            </a:r>
            <a:r>
              <a:rPr lang="en-US" i="1" dirty="0"/>
              <a:t>f</a:t>
            </a:r>
            <a:r>
              <a:rPr lang="en-US" dirty="0"/>
              <a:t> be a </a:t>
            </a:r>
            <a:r>
              <a:rPr lang="en-US" dirty="0" err="1"/>
              <a:t>bijection</a:t>
            </a:r>
            <a:r>
              <a:rPr lang="en-US" dirty="0"/>
              <a:t> from </a:t>
            </a:r>
            <a:r>
              <a:rPr lang="en-US" i="1" dirty="0"/>
              <a:t>A</a:t>
            </a:r>
            <a:r>
              <a:rPr lang="en-US" dirty="0"/>
              <a:t> to </a:t>
            </a:r>
            <a:r>
              <a:rPr lang="en-US" i="1" dirty="0"/>
              <a:t>B</a:t>
            </a:r>
            <a:r>
              <a:rPr lang="en-US" dirty="0"/>
              <a:t>. Then the </a:t>
            </a:r>
            <a:r>
              <a:rPr lang="en-US" i="1" dirty="0"/>
              <a:t>inverse</a:t>
            </a:r>
            <a:r>
              <a:rPr lang="en-US" dirty="0"/>
              <a:t> of </a:t>
            </a:r>
            <a:r>
              <a:rPr lang="en-US" i="1" dirty="0"/>
              <a:t>f</a:t>
            </a:r>
            <a:r>
              <a:rPr lang="en-US" dirty="0"/>
              <a:t>, denoted        , is the function from </a:t>
            </a:r>
            <a:r>
              <a:rPr lang="en-US" i="1" dirty="0"/>
              <a:t>B</a:t>
            </a:r>
            <a:r>
              <a:rPr lang="en-US" dirty="0"/>
              <a:t> to </a:t>
            </a:r>
            <a:r>
              <a:rPr lang="en-US" i="1" dirty="0"/>
              <a:t>A</a:t>
            </a:r>
            <a:r>
              <a:rPr lang="en-US" b="1" dirty="0"/>
              <a:t> </a:t>
            </a:r>
            <a:r>
              <a:rPr lang="en-US" dirty="0"/>
              <a:t>defined as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dirty="0"/>
              <a:t>   No inverse exists unless </a:t>
            </a:r>
            <a:r>
              <a:rPr lang="en-US" i="1" dirty="0"/>
              <a:t>f</a:t>
            </a:r>
            <a:r>
              <a:rPr lang="en-US" dirty="0"/>
              <a:t> is a </a:t>
            </a:r>
            <a:r>
              <a:rPr lang="en-US" dirty="0" err="1"/>
              <a:t>bijection</a:t>
            </a:r>
            <a:r>
              <a:rPr lang="en-US" dirty="0"/>
              <a:t>. Why?</a:t>
            </a:r>
          </a:p>
          <a:p>
            <a:pPr>
              <a:buNone/>
            </a:pPr>
            <a:r>
              <a:rPr lang="en-US" dirty="0"/>
              <a:t>      </a:t>
            </a: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6934200" y="1936563"/>
            <a:ext cx="571500" cy="38862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90800" y="2895600"/>
            <a:ext cx="3803333" cy="408623"/>
          </a:xfrm>
          <a:prstGeom prst="rect">
            <a:avLst/>
          </a:prstGeom>
        </p:spPr>
      </p:pic>
      <p:pic>
        <p:nvPicPr>
          <p:cNvPr id="6" name="Picture 5" descr="0217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36043" y="4315573"/>
            <a:ext cx="4495800" cy="219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86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Functions </a:t>
            </a:r>
          </a:p>
        </p:txBody>
      </p:sp>
      <p:grpSp>
        <p:nvGrpSpPr>
          <p:cNvPr id="3" name="Group 44"/>
          <p:cNvGrpSpPr/>
          <p:nvPr/>
        </p:nvGrpSpPr>
        <p:grpSpPr>
          <a:xfrm>
            <a:off x="675979" y="1740932"/>
            <a:ext cx="3429000" cy="4495800"/>
            <a:chOff x="3048000" y="1219200"/>
            <a:chExt cx="3429000" cy="4495800"/>
          </a:xfrm>
        </p:grpSpPr>
        <p:sp>
          <p:nvSpPr>
            <p:cNvPr id="4" name="Flowchart: Connector 3"/>
            <p:cNvSpPr/>
            <p:nvPr/>
          </p:nvSpPr>
          <p:spPr>
            <a:xfrm>
              <a:off x="3124200" y="2971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3124200" y="3733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3124200" y="2057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3124200" y="4495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791200" y="19812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715000" y="32766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5715000" y="4343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48000" y="1219200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A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91200" y="1219200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B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0400" y="2133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00400" y="3048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00400" y="3810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00400" y="4495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67400" y="20574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91200" y="3352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91200" y="4419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657600" y="3200400"/>
              <a:ext cx="19812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Connector 26"/>
            <p:cNvSpPr/>
            <p:nvPr/>
          </p:nvSpPr>
          <p:spPr>
            <a:xfrm>
              <a:off x="5791200" y="5257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67400" y="5334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16200000" flipH="1">
              <a:off x="3352800" y="2819400"/>
              <a:ext cx="2743200" cy="2133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5400000" flipH="1" flipV="1">
              <a:off x="3619500" y="2476500"/>
              <a:ext cx="2286000" cy="2209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657600" y="3962400"/>
              <a:ext cx="19812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657600" y="1524000"/>
              <a:ext cx="1981200" cy="1588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419600" y="16002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f</a:t>
              </a:r>
            </a:p>
          </p:txBody>
        </p:sp>
      </p:grpSp>
      <p:grpSp>
        <p:nvGrpSpPr>
          <p:cNvPr id="10" name="Group 45"/>
          <p:cNvGrpSpPr/>
          <p:nvPr/>
        </p:nvGrpSpPr>
        <p:grpSpPr>
          <a:xfrm>
            <a:off x="4991102" y="1855232"/>
            <a:ext cx="3429000" cy="4495800"/>
            <a:chOff x="3048000" y="1219200"/>
            <a:chExt cx="3429000" cy="4495800"/>
          </a:xfrm>
        </p:grpSpPr>
        <p:sp>
          <p:nvSpPr>
            <p:cNvPr id="47" name="Flowchart: Connector 46"/>
            <p:cNvSpPr/>
            <p:nvPr/>
          </p:nvSpPr>
          <p:spPr>
            <a:xfrm>
              <a:off x="3124200" y="2971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lowchart: Connector 47"/>
            <p:cNvSpPr/>
            <p:nvPr/>
          </p:nvSpPr>
          <p:spPr>
            <a:xfrm>
              <a:off x="3124200" y="3733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lowchart: Connector 48"/>
            <p:cNvSpPr/>
            <p:nvPr/>
          </p:nvSpPr>
          <p:spPr>
            <a:xfrm>
              <a:off x="3124200" y="2057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Connector 49"/>
            <p:cNvSpPr/>
            <p:nvPr/>
          </p:nvSpPr>
          <p:spPr>
            <a:xfrm>
              <a:off x="3124200" y="4495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Connector 50"/>
            <p:cNvSpPr/>
            <p:nvPr/>
          </p:nvSpPr>
          <p:spPr>
            <a:xfrm>
              <a:off x="5791200" y="19812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lowchart: Connector 51"/>
            <p:cNvSpPr/>
            <p:nvPr/>
          </p:nvSpPr>
          <p:spPr>
            <a:xfrm>
              <a:off x="5715000" y="32766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lowchart: Connector 52"/>
            <p:cNvSpPr/>
            <p:nvPr/>
          </p:nvSpPr>
          <p:spPr>
            <a:xfrm>
              <a:off x="5715000" y="4343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048000" y="1219200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A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91200" y="1219200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B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00400" y="2133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200400" y="3048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200400" y="3810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00400" y="4495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867400" y="20574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791200" y="3352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791200" y="4419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3657600" y="3200400"/>
              <a:ext cx="1981200" cy="30480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lowchart: Connector 63"/>
            <p:cNvSpPr/>
            <p:nvPr/>
          </p:nvSpPr>
          <p:spPr>
            <a:xfrm>
              <a:off x="5791200" y="5257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867400" y="5334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rot="16200000" flipH="1">
              <a:off x="3352800" y="2819400"/>
              <a:ext cx="2743200" cy="213360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rot="5400000" flipH="1" flipV="1">
              <a:off x="3619500" y="2476500"/>
              <a:ext cx="2286000" cy="220980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3657600" y="3962400"/>
              <a:ext cx="1981200" cy="45720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3657600" y="1524000"/>
              <a:ext cx="1981200" cy="1588"/>
            </a:xfrm>
            <a:prstGeom prst="straightConnector1">
              <a:avLst/>
            </a:prstGeom>
            <a:ln w="28575">
              <a:prstDash val="sysDot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4419600" y="16002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i="1" dirty="0"/>
            </a:p>
          </p:txBody>
        </p:sp>
      </p:grpSp>
      <p:pic>
        <p:nvPicPr>
          <p:cNvPr id="71" name="Picture 7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6324600" y="1905000"/>
            <a:ext cx="571500" cy="38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417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2871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 Example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: Let </a:t>
            </a:r>
            <a:r>
              <a:rPr lang="en-US" i="1" dirty="0"/>
              <a:t>f</a:t>
            </a:r>
            <a:r>
              <a:rPr lang="en-US" dirty="0"/>
              <a:t> be the function from {</a:t>
            </a:r>
            <a:r>
              <a:rPr lang="en-US" i="1" dirty="0" err="1"/>
              <a:t>a,b,c</a:t>
            </a:r>
            <a:r>
              <a:rPr lang="en-US" dirty="0"/>
              <a:t>} to {1,2,3} such that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</a:t>
            </a:r>
            <a:r>
              <a:rPr lang="en-US" i="1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 </a:t>
            </a:r>
            <a:r>
              <a:rPr lang="en-US" i="1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, and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</a:t>
            </a:r>
            <a:r>
              <a:rPr lang="en-US" i="1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 Is f invertible and if so what is its inverse?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0" y="3810000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 The function </a:t>
            </a:r>
            <a:r>
              <a:rPr lang="en-US" i="1" dirty="0"/>
              <a:t>f</a:t>
            </a:r>
            <a:r>
              <a:rPr lang="en-US" dirty="0"/>
              <a:t> is invertible because it is a one-to-one correspondence. The inverse function </a:t>
            </a:r>
            <a:r>
              <a:rPr lang="en-US" i="1" dirty="0"/>
              <a:t>f</a:t>
            </a:r>
            <a:r>
              <a:rPr lang="en-US" i="1" baseline="30000" dirty="0"/>
              <a:t>-1</a:t>
            </a:r>
            <a:r>
              <a:rPr lang="en-US" baseline="30000" dirty="0"/>
              <a:t> </a:t>
            </a:r>
            <a:r>
              <a:rPr lang="en-US" dirty="0"/>
              <a:t> reverses the correspondence given by </a:t>
            </a:r>
            <a:r>
              <a:rPr lang="en-US" i="1" dirty="0"/>
              <a:t>f</a:t>
            </a:r>
            <a:r>
              <a:rPr lang="en-US" dirty="0"/>
              <a:t>, so </a:t>
            </a:r>
            <a:r>
              <a:rPr lang="en-US" i="1" dirty="0">
                <a:ea typeface="Cambria Math" pitchFamily="18" charset="0"/>
              </a:rPr>
              <a:t>f</a:t>
            </a:r>
            <a:r>
              <a:rPr lang="en-US" i="1" baseline="30000" dirty="0">
                <a:ea typeface="Cambria Math" pitchFamily="18" charset="0"/>
              </a:rPr>
              <a:t>-</a:t>
            </a:r>
            <a:r>
              <a:rPr lang="en-US" baseline="30000" dirty="0">
                <a:ea typeface="Cambria Math" pitchFamily="18" charset="0"/>
              </a:rPr>
              <a:t>1</a:t>
            </a:r>
            <a:r>
              <a:rPr lang="en-US" i="1" baseline="30000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) </a:t>
            </a:r>
            <a:r>
              <a:rPr lang="en-US" i="1" dirty="0">
                <a:ea typeface="Cambria Math" pitchFamily="18" charset="0"/>
              </a:rPr>
              <a:t>= c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   </a:t>
            </a:r>
            <a:r>
              <a:rPr lang="en-US" i="1" dirty="0"/>
              <a:t>f</a:t>
            </a:r>
            <a:r>
              <a:rPr lang="en-US" i="1" baseline="30000" dirty="0"/>
              <a:t>-</a:t>
            </a:r>
            <a:r>
              <a:rPr lang="en-US" baseline="30000" dirty="0"/>
              <a:t>1</a:t>
            </a:r>
            <a:r>
              <a:rPr lang="en-US" i="1" baseline="30000" dirty="0"/>
              <a:t> </a:t>
            </a:r>
            <a:r>
              <a:rPr lang="en-US" i="1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)</a:t>
            </a:r>
            <a:r>
              <a:rPr lang="en-US" i="1" dirty="0"/>
              <a:t> = a,  </a:t>
            </a:r>
            <a:r>
              <a:rPr lang="en-US" dirty="0"/>
              <a:t>and</a:t>
            </a:r>
            <a:r>
              <a:rPr lang="en-US" i="1" dirty="0"/>
              <a:t> f</a:t>
            </a:r>
            <a:r>
              <a:rPr lang="en-US" i="1" baseline="30000" dirty="0"/>
              <a:t>-</a:t>
            </a:r>
            <a:r>
              <a:rPr lang="en-US" baseline="30000" dirty="0"/>
              <a:t>1</a:t>
            </a:r>
            <a:r>
              <a:rPr lang="en-US" i="1" baseline="30000" dirty="0"/>
              <a:t> </a:t>
            </a:r>
            <a:r>
              <a:rPr lang="en-US" i="1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)</a:t>
            </a:r>
            <a:r>
              <a:rPr lang="en-US" i="1" dirty="0"/>
              <a:t> = 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7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5CB6A653-604C-4E2D-B07D-D71BD24C63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Identity Function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33DD723-3714-4817-A202-B77FD70A15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For any domain </a:t>
            </a:r>
            <a:r>
              <a:rPr lang="en-US" altLang="zh-CN" i="1"/>
              <a:t>A</a:t>
            </a:r>
            <a:r>
              <a:rPr lang="en-US" altLang="zh-CN"/>
              <a:t>, the </a:t>
            </a:r>
            <a:r>
              <a:rPr lang="en-US" altLang="zh-CN" i="1"/>
              <a:t>identity function I:A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/>
              <a:t> (variously written, </a:t>
            </a:r>
            <a:r>
              <a:rPr lang="en-US" altLang="zh-CN" i="1"/>
              <a:t>I</a:t>
            </a:r>
            <a:r>
              <a:rPr lang="en-US" altLang="zh-CN" i="1" baseline="-25000"/>
              <a:t>A</a:t>
            </a:r>
            <a:r>
              <a:rPr lang="en-US" altLang="zh-CN" i="1"/>
              <a:t>, </a:t>
            </a:r>
            <a:r>
              <a:rPr lang="en-US" altLang="zh-CN" b="1"/>
              <a:t>1</a:t>
            </a:r>
            <a:r>
              <a:rPr lang="en-US" altLang="zh-CN"/>
              <a:t>, </a:t>
            </a:r>
            <a:r>
              <a:rPr lang="en-US" altLang="zh-CN" b="1"/>
              <a:t>1</a:t>
            </a:r>
            <a:r>
              <a:rPr lang="en-US" altLang="zh-CN" i="1" baseline="-25000"/>
              <a:t>A</a:t>
            </a:r>
            <a:r>
              <a:rPr lang="en-US" altLang="zh-CN"/>
              <a:t>) is the unique function such that 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: </a:t>
            </a:r>
            <a:r>
              <a:rPr lang="en-US" altLang="zh-CN" i="1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)=</a:t>
            </a:r>
            <a:r>
              <a:rPr lang="en-US" altLang="zh-CN" i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en-US" altLang="zh-CN">
                <a:sym typeface="Symbol" panose="05050102010706020507" pitchFamily="18" charset="2"/>
              </a:rPr>
              <a:t>Some identity functions you’ve seen:</a:t>
            </a:r>
          </a:p>
          <a:p>
            <a:pPr lvl="1" eaLnBrk="1" hangingPunct="1"/>
            <a:r>
              <a:rPr lang="en-US" altLang="zh-CN">
                <a:sym typeface="Symbol" panose="05050102010706020507" pitchFamily="18" charset="2"/>
              </a:rPr>
              <a:t>ing 0, ·ing by 1, ing with </a:t>
            </a:r>
            <a:r>
              <a:rPr lang="en-US" altLang="zh-CN" b="1">
                <a:sym typeface="Symbol" panose="05050102010706020507" pitchFamily="18" charset="2"/>
              </a:rPr>
              <a:t>T</a:t>
            </a:r>
            <a:r>
              <a:rPr lang="en-US" altLang="zh-CN">
                <a:sym typeface="Symbol" panose="05050102010706020507" pitchFamily="18" charset="2"/>
              </a:rPr>
              <a:t>, ing with </a:t>
            </a:r>
            <a:r>
              <a:rPr lang="en-US" altLang="zh-CN" b="1">
                <a:sym typeface="Symbol" panose="05050102010706020507" pitchFamily="18" charset="2"/>
              </a:rPr>
              <a:t>F</a:t>
            </a:r>
            <a:r>
              <a:rPr lang="en-US" altLang="zh-CN">
                <a:sym typeface="Symbol" panose="05050102010706020507" pitchFamily="18" charset="2"/>
              </a:rPr>
              <a:t>, ing with , ing with </a:t>
            </a:r>
            <a:r>
              <a:rPr lang="en-US" altLang="zh-CN" i="1">
                <a:sym typeface="Symbol" panose="05050102010706020507" pitchFamily="18" charset="2"/>
              </a:rPr>
              <a:t>U</a:t>
            </a:r>
            <a:r>
              <a:rPr lang="en-US" altLang="zh-CN"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en-US" altLang="zh-CN">
                <a:sym typeface="Symbol" panose="05050102010706020507" pitchFamily="18" charset="2"/>
              </a:rPr>
              <a:t>Note that the identity function is always both one-to-one and onto (bijective).</a:t>
            </a:r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2CEC65AE-ECAA-491B-907C-656098F8EB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6D81EA-DB29-4501-A42D-5F62B1DBAD81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4821" name="日期占位符 4">
            <a:extLst>
              <a:ext uri="{FF2B5EF4-FFF2-40B4-BE49-F238E27FC236}">
                <a16:creationId xmlns:a16="http://schemas.microsoft.com/office/drawing/2014/main" id="{1F7A7F50-D22F-4C2A-84B6-3B5EBF51085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1ADF71-5FCB-4DE0-98CD-12EA390B6F10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2018/4/23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4822" name="页脚占位符 5">
            <a:extLst>
              <a:ext uri="{FF2B5EF4-FFF2-40B4-BE49-F238E27FC236}">
                <a16:creationId xmlns:a16="http://schemas.microsoft.com/office/drawing/2014/main" id="{E0FDB4C2-BC44-4E7E-9BC8-3F44189C7A7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778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>
            <a:extLst>
              <a:ext uri="{FF2B5EF4-FFF2-40B4-BE49-F238E27FC236}">
                <a16:creationId xmlns:a16="http://schemas.microsoft.com/office/drawing/2014/main" id="{4C53BAC1-1FCF-4AD5-9321-9C1BDAE961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Identity Function Illustrations</a:t>
            </a: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16EB5A04-BAE9-4E20-9760-BC7E81BDB9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identity function:</a:t>
            </a:r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4D7EAFC6-EB8F-42D7-A1D3-6BAA503B3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630CE9-6475-4DF6-91E3-1A710599EC4A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5845" name="日期占位符 4">
            <a:extLst>
              <a:ext uri="{FF2B5EF4-FFF2-40B4-BE49-F238E27FC236}">
                <a16:creationId xmlns:a16="http://schemas.microsoft.com/office/drawing/2014/main" id="{543578B0-F03B-47D9-B8F7-960A0F8C3E8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F7A277-DB2F-43E8-8461-9A9E492264E4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2018/4/23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5846" name="页脚占位符 5">
            <a:extLst>
              <a:ext uri="{FF2B5EF4-FFF2-40B4-BE49-F238E27FC236}">
                <a16:creationId xmlns:a16="http://schemas.microsoft.com/office/drawing/2014/main" id="{9FD7B098-A71F-4F1D-9015-56538F7BD7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5847" name="Oval 3">
            <a:extLst>
              <a:ext uri="{FF2B5EF4-FFF2-40B4-BE49-F238E27FC236}">
                <a16:creationId xmlns:a16="http://schemas.microsoft.com/office/drawing/2014/main" id="{404D8063-67BE-4776-BA8B-5109450EA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645" y="2701925"/>
            <a:ext cx="2286000" cy="25908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grpSp>
        <p:nvGrpSpPr>
          <p:cNvPr id="35848" name="Group 5">
            <a:extLst>
              <a:ext uri="{FF2B5EF4-FFF2-40B4-BE49-F238E27FC236}">
                <a16:creationId xmlns:a16="http://schemas.microsoft.com/office/drawing/2014/main" id="{F5169A6B-FF45-4987-9A8A-BE11B41872EC}"/>
              </a:ext>
            </a:extLst>
          </p:cNvPr>
          <p:cNvGrpSpPr>
            <a:grpSpLocks/>
          </p:cNvGrpSpPr>
          <p:nvPr/>
        </p:nvGrpSpPr>
        <p:grpSpPr bwMode="auto">
          <a:xfrm>
            <a:off x="1520825" y="3546475"/>
            <a:ext cx="436563" cy="568325"/>
            <a:chOff x="958" y="2234"/>
            <a:chExt cx="275" cy="358"/>
          </a:xfrm>
        </p:grpSpPr>
        <p:sp>
          <p:nvSpPr>
            <p:cNvPr id="35880" name="Text Box 6">
              <a:extLst>
                <a:ext uri="{FF2B5EF4-FFF2-40B4-BE49-F238E27FC236}">
                  <a16:creationId xmlns:a16="http://schemas.microsoft.com/office/drawing/2014/main" id="{81E8A5FC-5C5B-456B-A7B4-1B05A8DA2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35881" name="Freeform 7">
              <a:extLst>
                <a:ext uri="{FF2B5EF4-FFF2-40B4-BE49-F238E27FC236}">
                  <a16:creationId xmlns:a16="http://schemas.microsoft.com/office/drawing/2014/main" id="{9E69AB71-0D60-49F6-BF6E-781E8585B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" y="2234"/>
              <a:ext cx="275" cy="214"/>
            </a:xfrm>
            <a:custGeom>
              <a:avLst/>
              <a:gdLst>
                <a:gd name="T0" fmla="*/ 193 w 275"/>
                <a:gd name="T1" fmla="*/ 206 h 214"/>
                <a:gd name="T2" fmla="*/ 266 w 275"/>
                <a:gd name="T3" fmla="*/ 93 h 214"/>
                <a:gd name="T4" fmla="*/ 137 w 275"/>
                <a:gd name="T5" fmla="*/ 4 h 214"/>
                <a:gd name="T6" fmla="*/ 7 w 275"/>
                <a:gd name="T7" fmla="*/ 69 h 214"/>
                <a:gd name="T8" fmla="*/ 96 w 275"/>
                <a:gd name="T9" fmla="*/ 214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5"/>
                <a:gd name="T16" fmla="*/ 0 h 214"/>
                <a:gd name="T17" fmla="*/ 275 w 275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5" h="214">
                  <a:moveTo>
                    <a:pt x="193" y="206"/>
                  </a:moveTo>
                  <a:cubicBezTo>
                    <a:pt x="205" y="187"/>
                    <a:pt x="275" y="127"/>
                    <a:pt x="266" y="93"/>
                  </a:cubicBezTo>
                  <a:cubicBezTo>
                    <a:pt x="257" y="59"/>
                    <a:pt x="180" y="8"/>
                    <a:pt x="137" y="4"/>
                  </a:cubicBezTo>
                  <a:cubicBezTo>
                    <a:pt x="94" y="0"/>
                    <a:pt x="14" y="34"/>
                    <a:pt x="7" y="69"/>
                  </a:cubicBezTo>
                  <a:cubicBezTo>
                    <a:pt x="0" y="104"/>
                    <a:pt x="78" y="184"/>
                    <a:pt x="96" y="21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849" name="Group 8">
            <a:extLst>
              <a:ext uri="{FF2B5EF4-FFF2-40B4-BE49-F238E27FC236}">
                <a16:creationId xmlns:a16="http://schemas.microsoft.com/office/drawing/2014/main" id="{C3AB184C-BDF4-4F50-AF68-4457C4B10E5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886200"/>
            <a:ext cx="436563" cy="568325"/>
            <a:chOff x="958" y="2234"/>
            <a:chExt cx="275" cy="358"/>
          </a:xfrm>
        </p:grpSpPr>
        <p:sp>
          <p:nvSpPr>
            <p:cNvPr id="35878" name="Text Box 9">
              <a:extLst>
                <a:ext uri="{FF2B5EF4-FFF2-40B4-BE49-F238E27FC236}">
                  <a16:creationId xmlns:a16="http://schemas.microsoft.com/office/drawing/2014/main" id="{E3895DF7-87F5-4916-AFAD-065BC58624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35879" name="Freeform 10">
              <a:extLst>
                <a:ext uri="{FF2B5EF4-FFF2-40B4-BE49-F238E27FC236}">
                  <a16:creationId xmlns:a16="http://schemas.microsoft.com/office/drawing/2014/main" id="{E505B829-918A-4119-8AA3-8CEC952AF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" y="2234"/>
              <a:ext cx="275" cy="214"/>
            </a:xfrm>
            <a:custGeom>
              <a:avLst/>
              <a:gdLst>
                <a:gd name="T0" fmla="*/ 193 w 275"/>
                <a:gd name="T1" fmla="*/ 206 h 214"/>
                <a:gd name="T2" fmla="*/ 266 w 275"/>
                <a:gd name="T3" fmla="*/ 93 h 214"/>
                <a:gd name="T4" fmla="*/ 137 w 275"/>
                <a:gd name="T5" fmla="*/ 4 h 214"/>
                <a:gd name="T6" fmla="*/ 7 w 275"/>
                <a:gd name="T7" fmla="*/ 69 h 214"/>
                <a:gd name="T8" fmla="*/ 96 w 275"/>
                <a:gd name="T9" fmla="*/ 214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5"/>
                <a:gd name="T16" fmla="*/ 0 h 214"/>
                <a:gd name="T17" fmla="*/ 275 w 275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5" h="214">
                  <a:moveTo>
                    <a:pt x="193" y="206"/>
                  </a:moveTo>
                  <a:cubicBezTo>
                    <a:pt x="205" y="187"/>
                    <a:pt x="275" y="127"/>
                    <a:pt x="266" y="93"/>
                  </a:cubicBezTo>
                  <a:cubicBezTo>
                    <a:pt x="257" y="59"/>
                    <a:pt x="180" y="8"/>
                    <a:pt x="137" y="4"/>
                  </a:cubicBezTo>
                  <a:cubicBezTo>
                    <a:pt x="94" y="0"/>
                    <a:pt x="14" y="34"/>
                    <a:pt x="7" y="69"/>
                  </a:cubicBezTo>
                  <a:cubicBezTo>
                    <a:pt x="0" y="104"/>
                    <a:pt x="78" y="184"/>
                    <a:pt x="96" y="21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850" name="Group 11">
            <a:extLst>
              <a:ext uri="{FF2B5EF4-FFF2-40B4-BE49-F238E27FC236}">
                <a16:creationId xmlns:a16="http://schemas.microsoft.com/office/drawing/2014/main" id="{2E0AFA54-653D-4575-88DE-43D51A8EF2E0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4724400"/>
            <a:ext cx="436563" cy="568325"/>
            <a:chOff x="958" y="2234"/>
            <a:chExt cx="275" cy="358"/>
          </a:xfrm>
        </p:grpSpPr>
        <p:sp>
          <p:nvSpPr>
            <p:cNvPr id="35876" name="Text Box 12">
              <a:extLst>
                <a:ext uri="{FF2B5EF4-FFF2-40B4-BE49-F238E27FC236}">
                  <a16:creationId xmlns:a16="http://schemas.microsoft.com/office/drawing/2014/main" id="{2C5050E9-6413-4421-B2B1-755263B47E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35877" name="Freeform 13">
              <a:extLst>
                <a:ext uri="{FF2B5EF4-FFF2-40B4-BE49-F238E27FC236}">
                  <a16:creationId xmlns:a16="http://schemas.microsoft.com/office/drawing/2014/main" id="{4629412A-AEA0-4DE5-B67F-0F287FAB6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" y="2234"/>
              <a:ext cx="275" cy="214"/>
            </a:xfrm>
            <a:custGeom>
              <a:avLst/>
              <a:gdLst>
                <a:gd name="T0" fmla="*/ 193 w 275"/>
                <a:gd name="T1" fmla="*/ 206 h 214"/>
                <a:gd name="T2" fmla="*/ 266 w 275"/>
                <a:gd name="T3" fmla="*/ 93 h 214"/>
                <a:gd name="T4" fmla="*/ 137 w 275"/>
                <a:gd name="T5" fmla="*/ 4 h 214"/>
                <a:gd name="T6" fmla="*/ 7 w 275"/>
                <a:gd name="T7" fmla="*/ 69 h 214"/>
                <a:gd name="T8" fmla="*/ 96 w 275"/>
                <a:gd name="T9" fmla="*/ 214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5"/>
                <a:gd name="T16" fmla="*/ 0 h 214"/>
                <a:gd name="T17" fmla="*/ 275 w 275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5" h="214">
                  <a:moveTo>
                    <a:pt x="193" y="206"/>
                  </a:moveTo>
                  <a:cubicBezTo>
                    <a:pt x="205" y="187"/>
                    <a:pt x="275" y="127"/>
                    <a:pt x="266" y="93"/>
                  </a:cubicBezTo>
                  <a:cubicBezTo>
                    <a:pt x="257" y="59"/>
                    <a:pt x="180" y="8"/>
                    <a:pt x="137" y="4"/>
                  </a:cubicBezTo>
                  <a:cubicBezTo>
                    <a:pt x="94" y="0"/>
                    <a:pt x="14" y="34"/>
                    <a:pt x="7" y="69"/>
                  </a:cubicBezTo>
                  <a:cubicBezTo>
                    <a:pt x="0" y="104"/>
                    <a:pt x="78" y="184"/>
                    <a:pt x="96" y="21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851" name="Group 14">
            <a:extLst>
              <a:ext uri="{FF2B5EF4-FFF2-40B4-BE49-F238E27FC236}">
                <a16:creationId xmlns:a16="http://schemas.microsoft.com/office/drawing/2014/main" id="{CDA420A0-1E80-4E1C-B1CC-42205F0A243B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343400"/>
            <a:ext cx="436563" cy="568325"/>
            <a:chOff x="958" y="2234"/>
            <a:chExt cx="275" cy="358"/>
          </a:xfrm>
        </p:grpSpPr>
        <p:sp>
          <p:nvSpPr>
            <p:cNvPr id="35874" name="Text Box 15">
              <a:extLst>
                <a:ext uri="{FF2B5EF4-FFF2-40B4-BE49-F238E27FC236}">
                  <a16:creationId xmlns:a16="http://schemas.microsoft.com/office/drawing/2014/main" id="{AD9A050B-50D3-4563-A838-4D4436602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35875" name="Freeform 16">
              <a:extLst>
                <a:ext uri="{FF2B5EF4-FFF2-40B4-BE49-F238E27FC236}">
                  <a16:creationId xmlns:a16="http://schemas.microsoft.com/office/drawing/2014/main" id="{F55A686A-3842-48A1-98B6-5173CDE23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" y="2234"/>
              <a:ext cx="275" cy="214"/>
            </a:xfrm>
            <a:custGeom>
              <a:avLst/>
              <a:gdLst>
                <a:gd name="T0" fmla="*/ 193 w 275"/>
                <a:gd name="T1" fmla="*/ 206 h 214"/>
                <a:gd name="T2" fmla="*/ 266 w 275"/>
                <a:gd name="T3" fmla="*/ 93 h 214"/>
                <a:gd name="T4" fmla="*/ 137 w 275"/>
                <a:gd name="T5" fmla="*/ 4 h 214"/>
                <a:gd name="T6" fmla="*/ 7 w 275"/>
                <a:gd name="T7" fmla="*/ 69 h 214"/>
                <a:gd name="T8" fmla="*/ 96 w 275"/>
                <a:gd name="T9" fmla="*/ 214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5"/>
                <a:gd name="T16" fmla="*/ 0 h 214"/>
                <a:gd name="T17" fmla="*/ 275 w 275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5" h="214">
                  <a:moveTo>
                    <a:pt x="193" y="206"/>
                  </a:moveTo>
                  <a:cubicBezTo>
                    <a:pt x="205" y="187"/>
                    <a:pt x="275" y="127"/>
                    <a:pt x="266" y="93"/>
                  </a:cubicBezTo>
                  <a:cubicBezTo>
                    <a:pt x="257" y="59"/>
                    <a:pt x="180" y="8"/>
                    <a:pt x="137" y="4"/>
                  </a:cubicBezTo>
                  <a:cubicBezTo>
                    <a:pt x="94" y="0"/>
                    <a:pt x="14" y="34"/>
                    <a:pt x="7" y="69"/>
                  </a:cubicBezTo>
                  <a:cubicBezTo>
                    <a:pt x="0" y="104"/>
                    <a:pt x="78" y="184"/>
                    <a:pt x="96" y="21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852" name="Group 17">
            <a:extLst>
              <a:ext uri="{FF2B5EF4-FFF2-40B4-BE49-F238E27FC236}">
                <a16:creationId xmlns:a16="http://schemas.microsoft.com/office/drawing/2014/main" id="{BC1CC60C-AA7F-43A9-95FA-13D9AD6FB70C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657600"/>
            <a:ext cx="436563" cy="568325"/>
            <a:chOff x="958" y="2234"/>
            <a:chExt cx="275" cy="358"/>
          </a:xfrm>
        </p:grpSpPr>
        <p:sp>
          <p:nvSpPr>
            <p:cNvPr id="35872" name="Text Box 18">
              <a:extLst>
                <a:ext uri="{FF2B5EF4-FFF2-40B4-BE49-F238E27FC236}">
                  <a16:creationId xmlns:a16="http://schemas.microsoft.com/office/drawing/2014/main" id="{16418F77-11AB-429B-81A6-4E977A621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35873" name="Freeform 19">
              <a:extLst>
                <a:ext uri="{FF2B5EF4-FFF2-40B4-BE49-F238E27FC236}">
                  <a16:creationId xmlns:a16="http://schemas.microsoft.com/office/drawing/2014/main" id="{405762F3-DE35-49C5-B753-DCC15877E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" y="2234"/>
              <a:ext cx="275" cy="214"/>
            </a:xfrm>
            <a:custGeom>
              <a:avLst/>
              <a:gdLst>
                <a:gd name="T0" fmla="*/ 193 w 275"/>
                <a:gd name="T1" fmla="*/ 206 h 214"/>
                <a:gd name="T2" fmla="*/ 266 w 275"/>
                <a:gd name="T3" fmla="*/ 93 h 214"/>
                <a:gd name="T4" fmla="*/ 137 w 275"/>
                <a:gd name="T5" fmla="*/ 4 h 214"/>
                <a:gd name="T6" fmla="*/ 7 w 275"/>
                <a:gd name="T7" fmla="*/ 69 h 214"/>
                <a:gd name="T8" fmla="*/ 96 w 275"/>
                <a:gd name="T9" fmla="*/ 214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5"/>
                <a:gd name="T16" fmla="*/ 0 h 214"/>
                <a:gd name="T17" fmla="*/ 275 w 275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5" h="214">
                  <a:moveTo>
                    <a:pt x="193" y="206"/>
                  </a:moveTo>
                  <a:cubicBezTo>
                    <a:pt x="205" y="187"/>
                    <a:pt x="275" y="127"/>
                    <a:pt x="266" y="93"/>
                  </a:cubicBezTo>
                  <a:cubicBezTo>
                    <a:pt x="257" y="59"/>
                    <a:pt x="180" y="8"/>
                    <a:pt x="137" y="4"/>
                  </a:cubicBezTo>
                  <a:cubicBezTo>
                    <a:pt x="94" y="0"/>
                    <a:pt x="14" y="34"/>
                    <a:pt x="7" y="69"/>
                  </a:cubicBezTo>
                  <a:cubicBezTo>
                    <a:pt x="0" y="104"/>
                    <a:pt x="78" y="184"/>
                    <a:pt x="96" y="21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853" name="Group 20">
            <a:extLst>
              <a:ext uri="{FF2B5EF4-FFF2-40B4-BE49-F238E27FC236}">
                <a16:creationId xmlns:a16="http://schemas.microsoft.com/office/drawing/2014/main" id="{AF1DF393-D302-46AA-8DC6-880981317532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276600"/>
            <a:ext cx="436563" cy="568325"/>
            <a:chOff x="958" y="2234"/>
            <a:chExt cx="275" cy="358"/>
          </a:xfrm>
        </p:grpSpPr>
        <p:sp>
          <p:nvSpPr>
            <p:cNvPr id="35870" name="Text Box 21">
              <a:extLst>
                <a:ext uri="{FF2B5EF4-FFF2-40B4-BE49-F238E27FC236}">
                  <a16:creationId xmlns:a16="http://schemas.microsoft.com/office/drawing/2014/main" id="{216A463A-E95D-4B67-B916-98878E083A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35871" name="Freeform 22">
              <a:extLst>
                <a:ext uri="{FF2B5EF4-FFF2-40B4-BE49-F238E27FC236}">
                  <a16:creationId xmlns:a16="http://schemas.microsoft.com/office/drawing/2014/main" id="{BFB10918-F558-4A82-9FB4-79DFEA14E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" y="2234"/>
              <a:ext cx="275" cy="214"/>
            </a:xfrm>
            <a:custGeom>
              <a:avLst/>
              <a:gdLst>
                <a:gd name="T0" fmla="*/ 193 w 275"/>
                <a:gd name="T1" fmla="*/ 206 h 214"/>
                <a:gd name="T2" fmla="*/ 266 w 275"/>
                <a:gd name="T3" fmla="*/ 93 h 214"/>
                <a:gd name="T4" fmla="*/ 137 w 275"/>
                <a:gd name="T5" fmla="*/ 4 h 214"/>
                <a:gd name="T6" fmla="*/ 7 w 275"/>
                <a:gd name="T7" fmla="*/ 69 h 214"/>
                <a:gd name="T8" fmla="*/ 96 w 275"/>
                <a:gd name="T9" fmla="*/ 214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5"/>
                <a:gd name="T16" fmla="*/ 0 h 214"/>
                <a:gd name="T17" fmla="*/ 275 w 275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5" h="214">
                  <a:moveTo>
                    <a:pt x="193" y="206"/>
                  </a:moveTo>
                  <a:cubicBezTo>
                    <a:pt x="205" y="187"/>
                    <a:pt x="275" y="127"/>
                    <a:pt x="266" y="93"/>
                  </a:cubicBezTo>
                  <a:cubicBezTo>
                    <a:pt x="257" y="59"/>
                    <a:pt x="180" y="8"/>
                    <a:pt x="137" y="4"/>
                  </a:cubicBezTo>
                  <a:cubicBezTo>
                    <a:pt x="94" y="0"/>
                    <a:pt x="14" y="34"/>
                    <a:pt x="7" y="69"/>
                  </a:cubicBezTo>
                  <a:cubicBezTo>
                    <a:pt x="0" y="104"/>
                    <a:pt x="78" y="184"/>
                    <a:pt x="96" y="21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854" name="Group 23">
            <a:extLst>
              <a:ext uri="{FF2B5EF4-FFF2-40B4-BE49-F238E27FC236}">
                <a16:creationId xmlns:a16="http://schemas.microsoft.com/office/drawing/2014/main" id="{79F66470-FA5E-4907-95AC-E93406719EB2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648200"/>
            <a:ext cx="436563" cy="568325"/>
            <a:chOff x="958" y="2234"/>
            <a:chExt cx="275" cy="358"/>
          </a:xfrm>
        </p:grpSpPr>
        <p:sp>
          <p:nvSpPr>
            <p:cNvPr id="35868" name="Text Box 24">
              <a:extLst>
                <a:ext uri="{FF2B5EF4-FFF2-40B4-BE49-F238E27FC236}">
                  <a16:creationId xmlns:a16="http://schemas.microsoft.com/office/drawing/2014/main" id="{5ADA666E-30DC-4F80-BAC0-905DEC66E8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35869" name="Freeform 25">
              <a:extLst>
                <a:ext uri="{FF2B5EF4-FFF2-40B4-BE49-F238E27FC236}">
                  <a16:creationId xmlns:a16="http://schemas.microsoft.com/office/drawing/2014/main" id="{5AA32643-F559-412C-BF23-98174FB60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" y="2234"/>
              <a:ext cx="275" cy="214"/>
            </a:xfrm>
            <a:custGeom>
              <a:avLst/>
              <a:gdLst>
                <a:gd name="T0" fmla="*/ 193 w 275"/>
                <a:gd name="T1" fmla="*/ 206 h 214"/>
                <a:gd name="T2" fmla="*/ 266 w 275"/>
                <a:gd name="T3" fmla="*/ 93 h 214"/>
                <a:gd name="T4" fmla="*/ 137 w 275"/>
                <a:gd name="T5" fmla="*/ 4 h 214"/>
                <a:gd name="T6" fmla="*/ 7 w 275"/>
                <a:gd name="T7" fmla="*/ 69 h 214"/>
                <a:gd name="T8" fmla="*/ 96 w 275"/>
                <a:gd name="T9" fmla="*/ 214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5"/>
                <a:gd name="T16" fmla="*/ 0 h 214"/>
                <a:gd name="T17" fmla="*/ 275 w 275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5" h="214">
                  <a:moveTo>
                    <a:pt x="193" y="206"/>
                  </a:moveTo>
                  <a:cubicBezTo>
                    <a:pt x="205" y="187"/>
                    <a:pt x="275" y="127"/>
                    <a:pt x="266" y="93"/>
                  </a:cubicBezTo>
                  <a:cubicBezTo>
                    <a:pt x="257" y="59"/>
                    <a:pt x="180" y="8"/>
                    <a:pt x="137" y="4"/>
                  </a:cubicBezTo>
                  <a:cubicBezTo>
                    <a:pt x="94" y="0"/>
                    <a:pt x="14" y="34"/>
                    <a:pt x="7" y="69"/>
                  </a:cubicBezTo>
                  <a:cubicBezTo>
                    <a:pt x="0" y="104"/>
                    <a:pt x="78" y="184"/>
                    <a:pt x="96" y="21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855" name="Group 26">
            <a:extLst>
              <a:ext uri="{FF2B5EF4-FFF2-40B4-BE49-F238E27FC236}">
                <a16:creationId xmlns:a16="http://schemas.microsoft.com/office/drawing/2014/main" id="{49AA2D59-9A0E-4718-A1FB-5BF1C0382D12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343400"/>
            <a:ext cx="436563" cy="568325"/>
            <a:chOff x="958" y="2234"/>
            <a:chExt cx="275" cy="358"/>
          </a:xfrm>
        </p:grpSpPr>
        <p:sp>
          <p:nvSpPr>
            <p:cNvPr id="35866" name="Text Box 27">
              <a:extLst>
                <a:ext uri="{FF2B5EF4-FFF2-40B4-BE49-F238E27FC236}">
                  <a16:creationId xmlns:a16="http://schemas.microsoft.com/office/drawing/2014/main" id="{09110BDD-7EEB-49D0-B7CA-E5E6ACE8EF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35867" name="Freeform 28">
              <a:extLst>
                <a:ext uri="{FF2B5EF4-FFF2-40B4-BE49-F238E27FC236}">
                  <a16:creationId xmlns:a16="http://schemas.microsoft.com/office/drawing/2014/main" id="{9C9D3756-F15B-4A5C-A769-F1532D9F9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" y="2234"/>
              <a:ext cx="275" cy="214"/>
            </a:xfrm>
            <a:custGeom>
              <a:avLst/>
              <a:gdLst>
                <a:gd name="T0" fmla="*/ 193 w 275"/>
                <a:gd name="T1" fmla="*/ 206 h 214"/>
                <a:gd name="T2" fmla="*/ 266 w 275"/>
                <a:gd name="T3" fmla="*/ 93 h 214"/>
                <a:gd name="T4" fmla="*/ 137 w 275"/>
                <a:gd name="T5" fmla="*/ 4 h 214"/>
                <a:gd name="T6" fmla="*/ 7 w 275"/>
                <a:gd name="T7" fmla="*/ 69 h 214"/>
                <a:gd name="T8" fmla="*/ 96 w 275"/>
                <a:gd name="T9" fmla="*/ 214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5"/>
                <a:gd name="T16" fmla="*/ 0 h 214"/>
                <a:gd name="T17" fmla="*/ 275 w 275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5" h="214">
                  <a:moveTo>
                    <a:pt x="193" y="206"/>
                  </a:moveTo>
                  <a:cubicBezTo>
                    <a:pt x="205" y="187"/>
                    <a:pt x="275" y="127"/>
                    <a:pt x="266" y="93"/>
                  </a:cubicBezTo>
                  <a:cubicBezTo>
                    <a:pt x="257" y="59"/>
                    <a:pt x="180" y="8"/>
                    <a:pt x="137" y="4"/>
                  </a:cubicBezTo>
                  <a:cubicBezTo>
                    <a:pt x="94" y="0"/>
                    <a:pt x="14" y="34"/>
                    <a:pt x="7" y="69"/>
                  </a:cubicBezTo>
                  <a:cubicBezTo>
                    <a:pt x="0" y="104"/>
                    <a:pt x="78" y="184"/>
                    <a:pt x="96" y="21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856" name="Group 29">
            <a:extLst>
              <a:ext uri="{FF2B5EF4-FFF2-40B4-BE49-F238E27FC236}">
                <a16:creationId xmlns:a16="http://schemas.microsoft.com/office/drawing/2014/main" id="{3215D297-34F6-464E-872B-6153B8B5EDD4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886200"/>
            <a:ext cx="436563" cy="568325"/>
            <a:chOff x="958" y="2234"/>
            <a:chExt cx="275" cy="358"/>
          </a:xfrm>
        </p:grpSpPr>
        <p:sp>
          <p:nvSpPr>
            <p:cNvPr id="35864" name="Text Box 30">
              <a:extLst>
                <a:ext uri="{FF2B5EF4-FFF2-40B4-BE49-F238E27FC236}">
                  <a16:creationId xmlns:a16="http://schemas.microsoft.com/office/drawing/2014/main" id="{F14FCB06-B0D4-4FF3-9BBD-2B11B721D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304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35865" name="Freeform 31">
              <a:extLst>
                <a:ext uri="{FF2B5EF4-FFF2-40B4-BE49-F238E27FC236}">
                  <a16:creationId xmlns:a16="http://schemas.microsoft.com/office/drawing/2014/main" id="{2CAD075D-2947-4C81-ADFC-CBA971618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" y="2234"/>
              <a:ext cx="275" cy="214"/>
            </a:xfrm>
            <a:custGeom>
              <a:avLst/>
              <a:gdLst>
                <a:gd name="T0" fmla="*/ 193 w 275"/>
                <a:gd name="T1" fmla="*/ 206 h 214"/>
                <a:gd name="T2" fmla="*/ 266 w 275"/>
                <a:gd name="T3" fmla="*/ 93 h 214"/>
                <a:gd name="T4" fmla="*/ 137 w 275"/>
                <a:gd name="T5" fmla="*/ 4 h 214"/>
                <a:gd name="T6" fmla="*/ 7 w 275"/>
                <a:gd name="T7" fmla="*/ 69 h 214"/>
                <a:gd name="T8" fmla="*/ 96 w 275"/>
                <a:gd name="T9" fmla="*/ 214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5"/>
                <a:gd name="T16" fmla="*/ 0 h 214"/>
                <a:gd name="T17" fmla="*/ 275 w 275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5" h="214">
                  <a:moveTo>
                    <a:pt x="193" y="206"/>
                  </a:moveTo>
                  <a:cubicBezTo>
                    <a:pt x="205" y="187"/>
                    <a:pt x="275" y="127"/>
                    <a:pt x="266" y="93"/>
                  </a:cubicBezTo>
                  <a:cubicBezTo>
                    <a:pt x="257" y="59"/>
                    <a:pt x="180" y="8"/>
                    <a:pt x="137" y="4"/>
                  </a:cubicBezTo>
                  <a:cubicBezTo>
                    <a:pt x="94" y="0"/>
                    <a:pt x="14" y="34"/>
                    <a:pt x="7" y="69"/>
                  </a:cubicBezTo>
                  <a:cubicBezTo>
                    <a:pt x="0" y="104"/>
                    <a:pt x="78" y="184"/>
                    <a:pt x="96" y="21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57" name="Text Box 32">
            <a:extLst>
              <a:ext uri="{FF2B5EF4-FFF2-40B4-BE49-F238E27FC236}">
                <a16:creationId xmlns:a16="http://schemas.microsoft.com/office/drawing/2014/main" id="{19B1402E-A744-4A9E-888A-4F463A161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6645" y="5477366"/>
            <a:ext cx="2433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latin typeface="Times New Roman" panose="02020603050405020304" pitchFamily="18" charset="0"/>
              </a:rPr>
              <a:t>Domain and range</a:t>
            </a:r>
          </a:p>
        </p:txBody>
      </p:sp>
      <p:sp>
        <p:nvSpPr>
          <p:cNvPr id="35858" name="Line 33">
            <a:extLst>
              <a:ext uri="{FF2B5EF4-FFF2-40B4-BE49-F238E27FC236}">
                <a16:creationId xmlns:a16="http://schemas.microsoft.com/office/drawing/2014/main" id="{5D373A8D-2D77-4A0F-9417-8E7437F6D9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8956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9" name="Line 34">
            <a:extLst>
              <a:ext uri="{FF2B5EF4-FFF2-40B4-BE49-F238E27FC236}">
                <a16:creationId xmlns:a16="http://schemas.microsoft.com/office/drawing/2014/main" id="{76BE5121-7093-4DFA-8EF9-65A0274D2F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257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0" name="Line 35">
            <a:extLst>
              <a:ext uri="{FF2B5EF4-FFF2-40B4-BE49-F238E27FC236}">
                <a16:creationId xmlns:a16="http://schemas.microsoft.com/office/drawing/2014/main" id="{3F83FCCB-4C80-4A07-AF4C-405624FD97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3124200"/>
            <a:ext cx="21336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1" name="Text Box 36">
            <a:extLst>
              <a:ext uri="{FF2B5EF4-FFF2-40B4-BE49-F238E27FC236}">
                <a16:creationId xmlns:a16="http://schemas.microsoft.com/office/drawing/2014/main" id="{5754D69B-8425-4036-8248-318D7817C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163" y="54102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i="1">
                <a:latin typeface="Times New Roman" panose="02020603050405020304" pitchFamily="18" charset="0"/>
              </a:rPr>
              <a:t>x</a:t>
            </a:r>
            <a:endParaRPr kumimoji="0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5862" name="Text Box 37">
            <a:extLst>
              <a:ext uri="{FF2B5EF4-FFF2-40B4-BE49-F238E27FC236}">
                <a16:creationId xmlns:a16="http://schemas.microsoft.com/office/drawing/2014/main" id="{126FE395-E903-4BDF-9C73-EDAA55DAF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7863" y="37338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i="1">
                <a:latin typeface="Times New Roman" panose="02020603050405020304" pitchFamily="18" charset="0"/>
              </a:rPr>
              <a:t>y</a:t>
            </a:r>
            <a:endParaRPr kumimoji="0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5863" name="Text Box 38">
            <a:extLst>
              <a:ext uri="{FF2B5EF4-FFF2-40B4-BE49-F238E27FC236}">
                <a16:creationId xmlns:a16="http://schemas.microsoft.com/office/drawing/2014/main" id="{16CF4E42-C44B-48ED-8CFA-982CBCF4B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810000"/>
            <a:ext cx="1314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i="1">
                <a:latin typeface="Times New Roman" panose="02020603050405020304" pitchFamily="18" charset="0"/>
              </a:rPr>
              <a:t>y</a:t>
            </a:r>
            <a:r>
              <a:rPr kumimoji="0" lang="en-US" altLang="zh-CN" sz="2000">
                <a:latin typeface="Times New Roman" panose="02020603050405020304" pitchFamily="18" charset="0"/>
              </a:rPr>
              <a:t> = </a:t>
            </a:r>
            <a:r>
              <a:rPr kumimoji="0" lang="en-US" altLang="zh-CN" sz="2000" i="1">
                <a:latin typeface="Times New Roman" panose="02020603050405020304" pitchFamily="18" charset="0"/>
              </a:rPr>
              <a:t>I</a:t>
            </a:r>
            <a:r>
              <a:rPr kumimoji="0" lang="en-US" altLang="zh-CN" sz="2000">
                <a:latin typeface="Times New Roman" panose="02020603050405020304" pitchFamily="18" charset="0"/>
              </a:rPr>
              <a:t>(</a:t>
            </a:r>
            <a:r>
              <a:rPr kumimoji="0" lang="en-US" altLang="zh-CN" sz="2000" i="1">
                <a:latin typeface="Times New Roman" panose="02020603050405020304" pitchFamily="18" charset="0"/>
              </a:rPr>
              <a:t>x</a:t>
            </a:r>
            <a:r>
              <a:rPr kumimoji="0" lang="en-US" altLang="zh-CN" sz="2000">
                <a:latin typeface="Times New Roman" panose="02020603050405020304" pitchFamily="18" charset="0"/>
              </a:rPr>
              <a:t>) = </a:t>
            </a:r>
            <a:r>
              <a:rPr kumimoji="0" lang="en-US" altLang="zh-CN" sz="2000" i="1">
                <a:latin typeface="Times New Roman" panose="020206030504050203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084792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1C0C400B-FA0C-4B3A-83F6-D01600A2A1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Inverse Functions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A83E32E-CA81-46C9-9146-49F037520C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Definition: </a:t>
            </a:r>
            <a:r>
              <a:rPr lang="en-US" altLang="zh-CN"/>
              <a:t>Let </a:t>
            </a:r>
            <a:r>
              <a:rPr lang="en-US" altLang="zh-CN" i="1"/>
              <a:t>f</a:t>
            </a:r>
            <a:r>
              <a:rPr lang="en-US" altLang="zh-CN"/>
              <a:t> be a bijection from </a:t>
            </a:r>
            <a:r>
              <a:rPr lang="en-US" altLang="zh-CN" i="1"/>
              <a:t>A </a:t>
            </a:r>
            <a:r>
              <a:rPr lang="en-US" altLang="zh-CN"/>
              <a:t>to </a:t>
            </a:r>
            <a:r>
              <a:rPr lang="en-US" altLang="zh-CN" i="1"/>
              <a:t>B</a:t>
            </a:r>
            <a:r>
              <a:rPr lang="en-US" altLang="zh-CN"/>
              <a:t>. Then the </a:t>
            </a:r>
            <a:r>
              <a:rPr lang="en-US" altLang="zh-CN" i="1">
                <a:solidFill>
                  <a:schemeClr val="hlink"/>
                </a:solidFill>
              </a:rPr>
              <a:t>inverse</a:t>
            </a:r>
            <a:r>
              <a:rPr lang="en-US" altLang="zh-CN" i="1"/>
              <a:t> </a:t>
            </a:r>
            <a:r>
              <a:rPr lang="en-US" altLang="zh-CN"/>
              <a:t>of </a:t>
            </a:r>
            <a:r>
              <a:rPr lang="en-US" altLang="zh-CN" i="1"/>
              <a:t>f</a:t>
            </a:r>
            <a:r>
              <a:rPr lang="en-US" altLang="zh-CN"/>
              <a:t>, denoted </a:t>
            </a:r>
            <a:r>
              <a:rPr lang="en-US" altLang="zh-CN" i="1"/>
              <a:t>f</a:t>
            </a:r>
            <a:r>
              <a:rPr lang="en-US" altLang="zh-CN" baseline="30000"/>
              <a:t>-1</a:t>
            </a:r>
            <a:r>
              <a:rPr lang="en-US" altLang="zh-CN"/>
              <a:t>, is the function from </a:t>
            </a:r>
            <a:r>
              <a:rPr lang="en-US" altLang="zh-CN" i="1"/>
              <a:t>B</a:t>
            </a:r>
            <a:r>
              <a:rPr lang="en-US" altLang="zh-CN"/>
              <a:t> to </a:t>
            </a:r>
            <a:r>
              <a:rPr lang="en-US" altLang="zh-CN" i="1"/>
              <a:t>A</a:t>
            </a:r>
            <a:r>
              <a:rPr lang="en-US" altLang="zh-CN"/>
              <a:t> defined as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		</a:t>
            </a:r>
            <a:r>
              <a:rPr lang="en-US" altLang="zh-CN" i="1"/>
              <a:t>f</a:t>
            </a:r>
            <a:r>
              <a:rPr lang="en-US" altLang="zh-CN" baseline="30000"/>
              <a:t>-1</a:t>
            </a:r>
            <a:r>
              <a:rPr lang="en-US" altLang="zh-CN"/>
              <a:t>(</a:t>
            </a:r>
            <a:r>
              <a:rPr lang="en-US" altLang="zh-CN" i="1"/>
              <a:t>y</a:t>
            </a:r>
            <a:r>
              <a:rPr lang="en-US" altLang="zh-CN"/>
              <a:t>) = </a:t>
            </a:r>
            <a:r>
              <a:rPr lang="en-US" altLang="zh-CN" i="1"/>
              <a:t>x</a:t>
            </a:r>
            <a:r>
              <a:rPr lang="en-US" altLang="zh-CN"/>
              <a:t>   </a:t>
            </a:r>
            <a:r>
              <a:rPr lang="en-US" altLang="zh-CN" b="1" i="1"/>
              <a:t>iff</a:t>
            </a:r>
            <a:r>
              <a:rPr lang="en-US" altLang="zh-CN"/>
              <a:t>  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= </a:t>
            </a:r>
            <a:r>
              <a:rPr lang="en-US" altLang="zh-CN" i="1"/>
              <a:t>y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 i="1"/>
              <a:t>f</a:t>
            </a:r>
            <a:r>
              <a:rPr lang="en-US" altLang="zh-CN"/>
              <a:t> is said to be </a:t>
            </a:r>
            <a:r>
              <a:rPr lang="en-US" altLang="zh-CN" i="1">
                <a:solidFill>
                  <a:schemeClr val="hlink"/>
                </a:solidFill>
              </a:rPr>
              <a:t>invertible</a:t>
            </a:r>
            <a:r>
              <a:rPr lang="en-US" altLang="zh-CN">
                <a:solidFill>
                  <a:schemeClr val="hlink"/>
                </a:solidFill>
              </a:rPr>
              <a:t>(</a:t>
            </a:r>
            <a:r>
              <a:rPr lang="zh-CN" altLang="en-US">
                <a:solidFill>
                  <a:schemeClr val="hlink"/>
                </a:solidFill>
              </a:rPr>
              <a:t>可逆的</a:t>
            </a:r>
            <a:r>
              <a:rPr lang="en-US" altLang="zh-CN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C73F53E0-CDD4-4EA4-A828-3ED5F85046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8AC371-1284-4834-8732-F514AB81D370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6869" name="日期占位符 4">
            <a:extLst>
              <a:ext uri="{FF2B5EF4-FFF2-40B4-BE49-F238E27FC236}">
                <a16:creationId xmlns:a16="http://schemas.microsoft.com/office/drawing/2014/main" id="{8B4D6D43-B72A-4947-A7F0-A3686AB942A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6D0A65-CC86-416A-BA2F-F7AB75A3A514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2018/4/23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6870" name="页脚占位符 5">
            <a:extLst>
              <a:ext uri="{FF2B5EF4-FFF2-40B4-BE49-F238E27FC236}">
                <a16:creationId xmlns:a16="http://schemas.microsoft.com/office/drawing/2014/main" id="{FFB41071-E629-4763-85C1-4E089323780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77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 of a Function.</a:t>
            </a:r>
          </a:p>
          <a:p>
            <a:pPr lvl="1"/>
            <a:r>
              <a:rPr lang="en-US" dirty="0"/>
              <a:t>Domain, Codomain</a:t>
            </a:r>
          </a:p>
          <a:p>
            <a:pPr lvl="1"/>
            <a:r>
              <a:rPr lang="en-US" dirty="0"/>
              <a:t>Image, </a:t>
            </a:r>
            <a:r>
              <a:rPr lang="en-US" dirty="0" err="1"/>
              <a:t>Preimage</a:t>
            </a:r>
            <a:endParaRPr lang="en-US" dirty="0"/>
          </a:p>
          <a:p>
            <a:r>
              <a:rPr lang="en-US" dirty="0"/>
              <a:t>Injection, Surjection, </a:t>
            </a:r>
            <a:r>
              <a:rPr lang="en-US" dirty="0" err="1"/>
              <a:t>Bijection</a:t>
            </a:r>
            <a:endParaRPr lang="en-US" dirty="0"/>
          </a:p>
          <a:p>
            <a:r>
              <a:rPr lang="en-US" dirty="0"/>
              <a:t>Inverse Function</a:t>
            </a:r>
          </a:p>
          <a:p>
            <a:r>
              <a:rPr lang="en-US" dirty="0"/>
              <a:t>Function Composition</a:t>
            </a:r>
          </a:p>
          <a:p>
            <a:r>
              <a:rPr lang="en-US" dirty="0"/>
              <a:t>Graphing Functions</a:t>
            </a:r>
          </a:p>
          <a:p>
            <a:r>
              <a:rPr lang="en-US" dirty="0"/>
              <a:t>Floor, Ceiling, Factorial</a:t>
            </a:r>
          </a:p>
          <a:p>
            <a:r>
              <a:rPr lang="en-US" dirty="0"/>
              <a:t>Partial Functions (optional)</a:t>
            </a:r>
          </a:p>
        </p:txBody>
      </p:sp>
    </p:spTree>
    <p:extLst>
      <p:ext uri="{BB962C8B-B14F-4D97-AF65-F5344CB8AC3E}">
        <p14:creationId xmlns:p14="http://schemas.microsoft.com/office/powerpoint/2010/main" val="21582015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914833C3-9C84-4E18-99DB-A32CBD8423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Inverse Functions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838435DD-47C8-4BFF-968D-FDEB582409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endParaRPr lang="zh-CN" altLang="en-US"/>
          </a:p>
          <a:p>
            <a:pPr lvl="1" eaLnBrk="1" hangingPunct="1"/>
            <a:endParaRPr lang="zh-CN" altLang="en-US"/>
          </a:p>
          <a:p>
            <a:pPr lvl="1" eaLnBrk="1" hangingPunct="1"/>
            <a:endParaRPr lang="zh-CN" altLang="en-US"/>
          </a:p>
          <a:p>
            <a:pPr lvl="1" eaLnBrk="1" hangingPunct="1"/>
            <a:endParaRPr lang="zh-CN" altLang="en-US"/>
          </a:p>
          <a:p>
            <a:pPr lvl="1" eaLnBrk="1" hangingPunct="1"/>
            <a:endParaRPr lang="zh-CN" altLang="en-US"/>
          </a:p>
          <a:p>
            <a:pPr lvl="1" eaLnBrk="1" hangingPunct="1"/>
            <a:endParaRPr lang="zh-CN" altLang="en-US"/>
          </a:p>
          <a:p>
            <a:pPr lvl="1" eaLnBrk="1" hangingPunct="1"/>
            <a:endParaRPr lang="zh-CN" altLang="en-US"/>
          </a:p>
          <a:p>
            <a:pPr lvl="1" eaLnBrk="1" hangingPunct="1"/>
            <a:r>
              <a:rPr lang="en-US" altLang="zh-CN"/>
              <a:t>Note: No inverse exists unless </a:t>
            </a:r>
            <a:r>
              <a:rPr lang="en-US" altLang="zh-CN" i="1"/>
              <a:t>f</a:t>
            </a:r>
            <a:r>
              <a:rPr lang="en-US" altLang="zh-CN"/>
              <a:t> is a bijection.</a:t>
            </a:r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78B9B6CF-C195-4B0B-87F5-1CE1093167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64FDE7-746D-4C3C-B4DC-BA3B4BBB5BA1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7893" name="日期占位符 4">
            <a:extLst>
              <a:ext uri="{FF2B5EF4-FFF2-40B4-BE49-F238E27FC236}">
                <a16:creationId xmlns:a16="http://schemas.microsoft.com/office/drawing/2014/main" id="{2676D33A-EDB5-4073-BBB2-905B3047B0C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134417-3CBC-43AB-AA15-84C1EBFB3344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2018/4/23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7894" name="页脚占位符 5">
            <a:extLst>
              <a:ext uri="{FF2B5EF4-FFF2-40B4-BE49-F238E27FC236}">
                <a16:creationId xmlns:a16="http://schemas.microsoft.com/office/drawing/2014/main" id="{17A0E0E2-A9A2-4DF1-BBFB-A970ABC631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pic>
        <p:nvPicPr>
          <p:cNvPr id="37895" name="Picture 4">
            <a:extLst>
              <a:ext uri="{FF2B5EF4-FFF2-40B4-BE49-F238E27FC236}">
                <a16:creationId xmlns:a16="http://schemas.microsoft.com/office/drawing/2014/main" id="{A337FB3E-ECF8-4EAB-9081-0A7C36739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0"/>
            <a:ext cx="3276600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5">
            <a:extLst>
              <a:ext uri="{FF2B5EF4-FFF2-40B4-BE49-F238E27FC236}">
                <a16:creationId xmlns:a16="http://schemas.microsoft.com/office/drawing/2014/main" id="{2F2FD5E6-3016-4216-B251-40277401F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81200"/>
            <a:ext cx="34290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3154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 Example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: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Let </a:t>
            </a:r>
            <a:r>
              <a:rPr lang="en-US" i="1" dirty="0"/>
              <a:t>f: </a:t>
            </a:r>
            <a:r>
              <a:rPr lang="en-US" b="1" dirty="0"/>
              <a:t>Z </a:t>
            </a:r>
            <a:r>
              <a:rPr lang="en-US" i="1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Z</a:t>
            </a:r>
            <a:r>
              <a:rPr lang="en-US" i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be such that </a:t>
            </a:r>
            <a:r>
              <a:rPr lang="en-US" i="1" dirty="0">
                <a:sym typeface="Wingdings" pitchFamily="2" charset="2"/>
              </a:rPr>
              <a:t>f(x) = x +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. Is </a:t>
            </a:r>
            <a:r>
              <a:rPr lang="en-US" i="1" dirty="0">
                <a:sym typeface="Wingdings" pitchFamily="2" charset="2"/>
              </a:rPr>
              <a:t>f</a:t>
            </a:r>
            <a:r>
              <a:rPr lang="en-US" dirty="0">
                <a:sym typeface="Wingdings" pitchFamily="2" charset="2"/>
              </a:rPr>
              <a:t> invertible, and if so, what is its inverse?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3505200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 The function </a:t>
            </a:r>
            <a:r>
              <a:rPr lang="en-US" i="1" dirty="0"/>
              <a:t>f</a:t>
            </a:r>
            <a:r>
              <a:rPr lang="en-US" dirty="0"/>
              <a:t> is invertible because it is a one-to-one correspondence. The inverse function </a:t>
            </a:r>
            <a:r>
              <a:rPr lang="en-US" i="1" dirty="0"/>
              <a:t>f</a:t>
            </a:r>
            <a:r>
              <a:rPr lang="en-US" i="1" baseline="30000" dirty="0"/>
              <a:t>-1</a:t>
            </a:r>
            <a:r>
              <a:rPr lang="en-US" baseline="30000" dirty="0"/>
              <a:t> </a:t>
            </a:r>
            <a:r>
              <a:rPr lang="en-US" dirty="0"/>
              <a:t> reverses the correspondence  so </a:t>
            </a:r>
            <a:r>
              <a:rPr lang="en-US" i="1" dirty="0">
                <a:ea typeface="Cambria Math" pitchFamily="18" charset="0"/>
              </a:rPr>
              <a:t>f</a:t>
            </a:r>
            <a:r>
              <a:rPr lang="en-US" i="1" baseline="30000" dirty="0">
                <a:ea typeface="Cambria Math" pitchFamily="18" charset="0"/>
              </a:rPr>
              <a:t>-</a:t>
            </a:r>
            <a:r>
              <a:rPr lang="en-US" baseline="30000" dirty="0">
                <a:ea typeface="Cambria Math" pitchFamily="18" charset="0"/>
              </a:rPr>
              <a:t>1</a:t>
            </a:r>
            <a:r>
              <a:rPr lang="en-US" i="1" baseline="30000" dirty="0">
                <a:ea typeface="Cambria Math" pitchFamily="18" charset="0"/>
              </a:rPr>
              <a:t> </a:t>
            </a:r>
            <a:r>
              <a:rPr lang="en-US" i="1" dirty="0">
                <a:ea typeface="Cambria Math" pitchFamily="18" charset="0"/>
              </a:rPr>
              <a:t>(y) = y –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2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4530725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 Example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: </a:t>
            </a:r>
            <a:r>
              <a:rPr lang="en-US" dirty="0"/>
              <a:t>Let </a:t>
            </a:r>
            <a:r>
              <a:rPr lang="en-US" i="1" dirty="0"/>
              <a:t>f: </a:t>
            </a:r>
            <a:r>
              <a:rPr lang="en-US" b="1" dirty="0"/>
              <a:t>R</a:t>
            </a:r>
            <a:r>
              <a:rPr lang="en-US" i="1" dirty="0"/>
              <a:t> </a:t>
            </a:r>
            <a:r>
              <a:rPr lang="en-US" i="1" dirty="0">
                <a:latin typeface="Cambria Math"/>
                <a:ea typeface="Cambria Math"/>
                <a:sym typeface="Wingdings" pitchFamily="2" charset="2"/>
              </a:rPr>
              <a:t>→</a:t>
            </a:r>
            <a:r>
              <a:rPr lang="en-US" i="1" dirty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>R</a:t>
            </a:r>
            <a:r>
              <a:rPr lang="en-US" i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be such that </a:t>
            </a:r>
            <a:r>
              <a:rPr lang="en-US" i="1" dirty="0">
                <a:sym typeface="Wingdings" pitchFamily="2" charset="2"/>
              </a:rPr>
              <a:t>                        </a:t>
            </a:r>
          </a:p>
          <a:p>
            <a:pPr>
              <a:buNone/>
            </a:pPr>
            <a:r>
              <a:rPr lang="en-US" i="1" dirty="0">
                <a:sym typeface="Wingdings" pitchFamily="2" charset="2"/>
              </a:rPr>
              <a:t>                 </a:t>
            </a:r>
            <a:r>
              <a:rPr lang="en-US" dirty="0">
                <a:sym typeface="Wingdings" pitchFamily="2" charset="2"/>
              </a:rPr>
              <a:t>.    Is </a:t>
            </a:r>
            <a:r>
              <a:rPr lang="en-US" i="1" dirty="0">
                <a:sym typeface="Wingdings" pitchFamily="2" charset="2"/>
              </a:rPr>
              <a:t>f</a:t>
            </a:r>
            <a:r>
              <a:rPr lang="en-US" dirty="0">
                <a:sym typeface="Wingdings" pitchFamily="2" charset="2"/>
              </a:rPr>
              <a:t> invertible, and if so, what is its inverse? </a:t>
            </a: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066800" y="2212358"/>
            <a:ext cx="1577340" cy="4086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0200" y="3729621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 The function </a:t>
            </a:r>
            <a:r>
              <a:rPr lang="en-US" i="1" dirty="0"/>
              <a:t>f</a:t>
            </a:r>
            <a:r>
              <a:rPr lang="en-US" dirty="0"/>
              <a:t> is not invertible because it is not one-to-one . </a:t>
            </a:r>
          </a:p>
        </p:txBody>
      </p:sp>
    </p:spTree>
    <p:extLst>
      <p:ext uri="{BB962C8B-B14F-4D97-AF65-F5344CB8AC3E}">
        <p14:creationId xmlns:p14="http://schemas.microsoft.com/office/powerpoint/2010/main" val="355420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44637"/>
            <a:ext cx="8077200" cy="4530725"/>
          </a:xfrm>
        </p:spPr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Let </a:t>
            </a:r>
            <a:r>
              <a:rPr lang="en-US" i="1" dirty="0"/>
              <a:t>f</a:t>
            </a:r>
            <a:r>
              <a:rPr lang="en-US" dirty="0"/>
              <a:t>: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i="1" dirty="0">
                <a:sym typeface="Wingdings" pitchFamily="2" charset="2"/>
              </a:rPr>
              <a:t>C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i="1" dirty="0">
                <a:sym typeface="Wingdings" pitchFamily="2" charset="2"/>
              </a:rPr>
              <a:t>g</a:t>
            </a:r>
            <a:r>
              <a:rPr lang="en-US" dirty="0">
                <a:sym typeface="Wingdings" pitchFamily="2" charset="2"/>
              </a:rPr>
              <a:t>: </a:t>
            </a:r>
            <a:r>
              <a:rPr lang="en-US" i="1" dirty="0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i="1" dirty="0"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. The </a:t>
            </a:r>
            <a:r>
              <a:rPr lang="en-US" i="1" dirty="0">
                <a:sym typeface="Wingdings" pitchFamily="2" charset="2"/>
              </a:rPr>
              <a:t>composition of f with g</a:t>
            </a:r>
            <a:r>
              <a:rPr lang="en-US" dirty="0">
                <a:sym typeface="Wingdings" pitchFamily="2" charset="2"/>
              </a:rPr>
              <a:t>, denoted            is the function from </a:t>
            </a:r>
            <a:r>
              <a:rPr lang="en-US" i="1" dirty="0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to </a:t>
            </a:r>
            <a:r>
              <a:rPr lang="en-US" i="1" dirty="0">
                <a:sym typeface="Wingdings" pitchFamily="2" charset="2"/>
              </a:rPr>
              <a:t>C </a:t>
            </a:r>
            <a:r>
              <a:rPr lang="en-US" dirty="0">
                <a:sym typeface="Wingdings" pitchFamily="2" charset="2"/>
              </a:rPr>
              <a:t>defined by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6934200" y="2110880"/>
            <a:ext cx="745808" cy="345758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978943" y="2986166"/>
            <a:ext cx="3186113" cy="382905"/>
          </a:xfrm>
          <a:prstGeom prst="rect">
            <a:avLst/>
          </a:prstGeom>
        </p:spPr>
      </p:pic>
      <p:pic>
        <p:nvPicPr>
          <p:cNvPr id="6" name="Picture 5" descr="0218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69808" y="3620202"/>
            <a:ext cx="5410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196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Composition </a:t>
            </a:r>
          </a:p>
        </p:txBody>
      </p:sp>
      <p:sp>
        <p:nvSpPr>
          <p:cNvPr id="57" name="Flowchart: Connector 56"/>
          <p:cNvSpPr/>
          <p:nvPr/>
        </p:nvSpPr>
        <p:spPr>
          <a:xfrm>
            <a:off x="5450840" y="3470329"/>
            <a:ext cx="426720" cy="348712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Connector 57"/>
          <p:cNvSpPr/>
          <p:nvPr/>
        </p:nvSpPr>
        <p:spPr>
          <a:xfrm>
            <a:off x="5450840" y="4051515"/>
            <a:ext cx="426720" cy="348712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/>
          <p:cNvSpPr/>
          <p:nvPr/>
        </p:nvSpPr>
        <p:spPr>
          <a:xfrm>
            <a:off x="5450840" y="2772905"/>
            <a:ext cx="426720" cy="348712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/>
          <p:cNvSpPr/>
          <p:nvPr/>
        </p:nvSpPr>
        <p:spPr>
          <a:xfrm>
            <a:off x="5450840" y="4632702"/>
            <a:ext cx="426720" cy="348712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/>
          <p:cNvSpPr/>
          <p:nvPr/>
        </p:nvSpPr>
        <p:spPr>
          <a:xfrm>
            <a:off x="7894320" y="3124200"/>
            <a:ext cx="426720" cy="348712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Connector 62"/>
          <p:cNvSpPr/>
          <p:nvPr/>
        </p:nvSpPr>
        <p:spPr>
          <a:xfrm>
            <a:off x="7970520" y="3810000"/>
            <a:ext cx="426720" cy="348712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379720" y="2209800"/>
            <a:ext cx="640080" cy="539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894320" y="2209800"/>
            <a:ext cx="64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32120" y="2819400"/>
            <a:ext cx="284480" cy="281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521960" y="3528447"/>
            <a:ext cx="284480" cy="281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521960" y="4109634"/>
            <a:ext cx="284480" cy="281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521960" y="4632702"/>
            <a:ext cx="284480" cy="281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046720" y="3810000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940040" y="457458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74" name="Flowchart: Connector 73"/>
          <p:cNvSpPr/>
          <p:nvPr/>
        </p:nvSpPr>
        <p:spPr>
          <a:xfrm>
            <a:off x="7818120" y="4648200"/>
            <a:ext cx="426720" cy="348712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7970520" y="3124200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913120" y="2590800"/>
            <a:ext cx="1849120" cy="1211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659880" y="2424193"/>
            <a:ext cx="497840" cy="35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i="1" dirty="0"/>
          </a:p>
        </p:txBody>
      </p:sp>
      <p:pic>
        <p:nvPicPr>
          <p:cNvPr id="81" name="Picture 8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6446520" y="2209800"/>
            <a:ext cx="745808" cy="345758"/>
          </a:xfrm>
          <a:prstGeom prst="rect">
            <a:avLst/>
          </a:prstGeom>
        </p:spPr>
      </p:pic>
      <p:cxnSp>
        <p:nvCxnSpPr>
          <p:cNvPr id="83" name="Straight Arrow Connector 82"/>
          <p:cNvCxnSpPr/>
          <p:nvPr/>
        </p:nvCxnSpPr>
        <p:spPr>
          <a:xfrm>
            <a:off x="5989320" y="3048000"/>
            <a:ext cx="18288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5989320" y="3505200"/>
            <a:ext cx="19050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5989320" y="3429000"/>
            <a:ext cx="1828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63" idx="2"/>
          </p:cNvCxnSpPr>
          <p:nvPr/>
        </p:nvCxnSpPr>
        <p:spPr>
          <a:xfrm flipV="1">
            <a:off x="5989320" y="3984356"/>
            <a:ext cx="1981200" cy="206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457462" y="2078781"/>
            <a:ext cx="4495800" cy="2971800"/>
            <a:chOff x="304800" y="990600"/>
            <a:chExt cx="4495800" cy="2971800"/>
          </a:xfrm>
        </p:grpSpPr>
        <p:sp>
          <p:nvSpPr>
            <p:cNvPr id="12" name="TextBox 11"/>
            <p:cNvSpPr txBox="1"/>
            <p:nvPr/>
          </p:nvSpPr>
          <p:spPr>
            <a:xfrm>
              <a:off x="304800" y="990600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A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33600" y="990600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B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14800" y="1066800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C</a:t>
              </a:r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457200" y="231648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457200" y="277368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457200" y="176784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457200" y="323088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2235200" y="172212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2184400" y="249936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2184400" y="313944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7200" y="1752600"/>
              <a:ext cx="203200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7200" y="2286000"/>
              <a:ext cx="203200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7200" y="2743200"/>
              <a:ext cx="203200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7200" y="3200400"/>
              <a:ext cx="203200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09800" y="16764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33600" y="2514600"/>
              <a:ext cx="203200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35200" y="3124200"/>
              <a:ext cx="12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12800" y="2453640"/>
              <a:ext cx="1320800" cy="1828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Connector 26"/>
            <p:cNvSpPr/>
            <p:nvPr/>
          </p:nvSpPr>
          <p:spPr>
            <a:xfrm>
              <a:off x="2235200" y="368808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86000" y="3657600"/>
              <a:ext cx="203200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16200000" flipH="1">
              <a:off x="701040" y="2153920"/>
              <a:ext cx="1645920" cy="142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812800" y="2910840"/>
              <a:ext cx="1320800" cy="2743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12800" y="1447800"/>
              <a:ext cx="1320800" cy="953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371600" y="990600"/>
              <a:ext cx="355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g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743200" y="1447800"/>
              <a:ext cx="1320800" cy="953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lowchart: Connector 33"/>
            <p:cNvSpPr/>
            <p:nvPr/>
          </p:nvSpPr>
          <p:spPr>
            <a:xfrm>
              <a:off x="4165600" y="185928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4216400" y="236220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4267200" y="313944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91000" y="1828800"/>
              <a:ext cx="203200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67200" y="30480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67200" y="2286000"/>
              <a:ext cx="203200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2590800" y="1767840"/>
              <a:ext cx="1574800" cy="64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2540000" y="2545080"/>
              <a:ext cx="16256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7" idx="6"/>
            </p:cNvCxnSpPr>
            <p:nvPr/>
          </p:nvCxnSpPr>
          <p:spPr>
            <a:xfrm flipV="1">
              <a:off x="2540000" y="3322320"/>
              <a:ext cx="1676400" cy="5029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540000" y="2042160"/>
              <a:ext cx="1574800" cy="5486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124200" y="990600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f</a:t>
              </a:r>
            </a:p>
          </p:txBody>
        </p:sp>
        <p:cxnSp>
          <p:nvCxnSpPr>
            <p:cNvPr id="91" name="Straight Arrow Connector 90"/>
            <p:cNvCxnSpPr>
              <a:endCxn id="9" idx="3"/>
            </p:cNvCxnSpPr>
            <p:nvPr/>
          </p:nvCxnSpPr>
          <p:spPr>
            <a:xfrm flipV="1">
              <a:off x="838200" y="2733507"/>
              <a:ext cx="1390837" cy="6192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57094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30725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 Example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: If               and                    ,  then 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    and  </a:t>
            </a:r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268027" y="1687475"/>
            <a:ext cx="1577340" cy="408623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5855833" y="1676143"/>
            <a:ext cx="2240280" cy="382905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459138" y="2605525"/>
            <a:ext cx="3206115" cy="408623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2590799" y="3841346"/>
            <a:ext cx="2931795" cy="40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403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5D8B7B0-9704-4B9A-8E46-7B71968892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1" name="Rectangle 3">
                <a:extLst>
                  <a:ext uri="{FF2B5EF4-FFF2-40B4-BE49-F238E27FC236}">
                    <a16:creationId xmlns:a16="http://schemas.microsoft.com/office/drawing/2014/main" id="{3FBF4B93-0A33-4F7D-8B94-60BF5ECF815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zh-CN" dirty="0"/>
                  <a:t>Let 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i="1" dirty="0"/>
                  <a:t>f</a:t>
                </a:r>
                <a:r>
                  <a:rPr lang="en-US" altLang="zh-CN" dirty="0"/>
                  <a:t>: </a:t>
                </a:r>
                <a:r>
                  <a:rPr lang="en-US" altLang="zh-CN" i="1" dirty="0"/>
                  <a:t>A</a:t>
                </a:r>
                <a:r>
                  <a:rPr lang="en-US" altLang="zh-CN" dirty="0">
                    <a:latin typeface="Symbol" panose="05050102010706020507" pitchFamily="18" charset="2"/>
                  </a:rPr>
                  <a:t>®</a:t>
                </a:r>
                <a:r>
                  <a:rPr lang="en-US" altLang="zh-CN" i="1" dirty="0"/>
                  <a:t>B</a:t>
                </a:r>
                <a:endParaRPr lang="en-US" altLang="zh-CN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i="1" dirty="0"/>
                  <a:t>g</a:t>
                </a:r>
                <a:r>
                  <a:rPr lang="en-US" altLang="zh-CN" dirty="0"/>
                  <a:t>: </a:t>
                </a:r>
                <a:r>
                  <a:rPr lang="en-US" altLang="zh-CN" i="1" dirty="0"/>
                  <a:t>B</a:t>
                </a:r>
                <a:r>
                  <a:rPr lang="en-US" altLang="zh-CN" dirty="0">
                    <a:latin typeface="Symbol" panose="05050102010706020507" pitchFamily="18" charset="2"/>
                  </a:rPr>
                  <a:t>®</a:t>
                </a:r>
                <a:r>
                  <a:rPr lang="en-US" altLang="zh-CN" i="1" dirty="0"/>
                  <a:t>C</a:t>
                </a:r>
                <a:endParaRPr lang="en-US" altLang="zh-CN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i="1" dirty="0"/>
                  <a:t>h</a:t>
                </a:r>
                <a:r>
                  <a:rPr lang="en-US" altLang="zh-CN" dirty="0"/>
                  <a:t>: </a:t>
                </a:r>
                <a:r>
                  <a:rPr lang="en-US" altLang="zh-CN" i="1" dirty="0"/>
                  <a:t>C</a:t>
                </a:r>
                <a:r>
                  <a:rPr lang="en-US" altLang="zh-CN" dirty="0">
                    <a:latin typeface="Symbol" panose="05050102010706020507" pitchFamily="18" charset="2"/>
                  </a:rPr>
                  <a:t>®</a:t>
                </a:r>
                <a:r>
                  <a:rPr lang="en-US" altLang="zh-CN" i="1" dirty="0"/>
                  <a:t>D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dirty="0"/>
                  <a:t>Then</a:t>
                </a: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)°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=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dirty="0"/>
                  <a:t>The proof is same as in relation’s associativity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zh-CN" altLang="en-US" dirty="0"/>
                  <a:t>合成运算满足结合律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3011" name="Rectangle 3">
                <a:extLst>
                  <a:ext uri="{FF2B5EF4-FFF2-40B4-BE49-F238E27FC236}">
                    <a16:creationId xmlns:a16="http://schemas.microsoft.com/office/drawing/2014/main" id="{3FBF4B93-0A33-4F7D-8B94-60BF5ECF81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6BA5C298-C0B9-4E28-99A5-15F333A49B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A11BCB-2E33-4F74-B085-C85C2AFB5240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3013" name="日期占位符 4">
            <a:extLst>
              <a:ext uri="{FF2B5EF4-FFF2-40B4-BE49-F238E27FC236}">
                <a16:creationId xmlns:a16="http://schemas.microsoft.com/office/drawing/2014/main" id="{67D2F43C-F52E-4B6F-83AA-6A9AFFE3F70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53B9B0-D9CC-48BA-9E1A-789EBE23CC83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2018/4/23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3014" name="页脚占位符 5">
            <a:extLst>
              <a:ext uri="{FF2B5EF4-FFF2-40B4-BE49-F238E27FC236}">
                <a16:creationId xmlns:a16="http://schemas.microsoft.com/office/drawing/2014/main" id="{34BE1F91-77D1-484F-B010-D3FA33C58B3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9162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66D7E781-0C2A-4A16-B654-DF08E760C1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35" name="Rectangle 3">
                <a:extLst>
                  <a:ext uri="{FF2B5EF4-FFF2-40B4-BE49-F238E27FC236}">
                    <a16:creationId xmlns:a16="http://schemas.microsoft.com/office/drawing/2014/main" id="{447022CC-072B-4C74-B6EC-0E6F360D042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400" dirty="0"/>
                  <a:t>Let 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i="1" dirty="0"/>
                  <a:t>A </a:t>
                </a:r>
                <a:r>
                  <a:rPr lang="en-US" altLang="zh-CN" sz="2000" dirty="0"/>
                  <a:t>= </a:t>
                </a:r>
                <a:r>
                  <a:rPr lang="en-US" altLang="zh-CN" sz="2000" i="1" dirty="0"/>
                  <a:t>B </a:t>
                </a:r>
                <a:r>
                  <a:rPr lang="en-US" altLang="zh-CN" sz="2000" dirty="0"/>
                  <a:t>= </a:t>
                </a:r>
                <a:r>
                  <a:rPr lang="en-US" altLang="zh-CN" sz="2000" i="1" dirty="0"/>
                  <a:t>C </a:t>
                </a:r>
                <a:r>
                  <a:rPr lang="en-US" altLang="zh-CN" sz="2000" dirty="0"/>
                  <a:t>= </a:t>
                </a:r>
                <a:r>
                  <a:rPr lang="en-US" altLang="zh-CN" sz="2000" dirty="0">
                    <a:latin typeface="Euclid Math Two" pitchFamily="18" charset="2"/>
                  </a:rPr>
                  <a:t>R</a:t>
                </a:r>
                <a:r>
                  <a:rPr lang="en-US" altLang="zh-CN" sz="2000" dirty="0"/>
                  <a:t> 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i="1" dirty="0"/>
                  <a:t>f </a:t>
                </a:r>
                <a:r>
                  <a:rPr lang="en-US" altLang="zh-CN" sz="2000" dirty="0"/>
                  <a:t>: </a:t>
                </a:r>
                <a:r>
                  <a:rPr lang="en-US" altLang="zh-CN" sz="2000" i="1" dirty="0"/>
                  <a:t>A</a:t>
                </a:r>
                <a:r>
                  <a:rPr lang="en-US" altLang="zh-CN" sz="2000" dirty="0">
                    <a:sym typeface="Symbol" panose="05050102010706020507" pitchFamily="18" charset="2"/>
                  </a:rPr>
                  <a:t></a:t>
                </a:r>
                <a:r>
                  <a:rPr lang="en-US" altLang="zh-CN" sz="2000" i="1" dirty="0"/>
                  <a:t>B</a:t>
                </a:r>
                <a:r>
                  <a:rPr lang="en-US" altLang="zh-CN" sz="2000" dirty="0"/>
                  <a:t>, </a:t>
                </a:r>
                <a:r>
                  <a:rPr lang="en-US" altLang="zh-CN" sz="2000" i="1" dirty="0"/>
                  <a:t>g</a:t>
                </a:r>
                <a:r>
                  <a:rPr lang="en-US" altLang="zh-CN" sz="2000" dirty="0"/>
                  <a:t>: </a:t>
                </a:r>
                <a:r>
                  <a:rPr lang="en-US" altLang="zh-CN" sz="2000" i="1" dirty="0"/>
                  <a:t>B</a:t>
                </a:r>
                <a:r>
                  <a:rPr lang="en-US" altLang="zh-CN" sz="2000" dirty="0">
                    <a:sym typeface="Symbol" panose="05050102010706020507" pitchFamily="18" charset="2"/>
                  </a:rPr>
                  <a:t></a:t>
                </a:r>
                <a:r>
                  <a:rPr lang="en-US" altLang="zh-CN" sz="2000" dirty="0"/>
                  <a:t> </a:t>
                </a:r>
                <a:r>
                  <a:rPr lang="en-US" altLang="zh-CN" sz="2000" i="1" dirty="0"/>
                  <a:t>C</a:t>
                </a:r>
                <a:r>
                  <a:rPr lang="en-US" altLang="zh-CN" sz="2000" dirty="0"/>
                  <a:t> 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i="1" dirty="0"/>
                  <a:t>f</a:t>
                </a:r>
                <a:r>
                  <a:rPr lang="en-US" altLang="zh-CN" sz="2000" dirty="0"/>
                  <a:t>(</a:t>
                </a:r>
                <a:r>
                  <a:rPr lang="en-US" altLang="zh-CN" sz="2000" i="1" dirty="0"/>
                  <a:t>a</a:t>
                </a:r>
                <a:r>
                  <a:rPr lang="en-US" altLang="zh-CN" sz="2000" dirty="0"/>
                  <a:t>)=</a:t>
                </a:r>
                <a:r>
                  <a:rPr lang="en-US" altLang="zh-CN" sz="2000" i="1" dirty="0"/>
                  <a:t>a</a:t>
                </a:r>
                <a:r>
                  <a:rPr lang="en-US" altLang="zh-CN" sz="2000" dirty="0"/>
                  <a:t>-1 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i="1" dirty="0"/>
                  <a:t>g</a:t>
                </a:r>
                <a:r>
                  <a:rPr lang="en-US" altLang="zh-CN" sz="2000" dirty="0"/>
                  <a:t>(</a:t>
                </a:r>
                <a:r>
                  <a:rPr lang="en-US" altLang="zh-CN" sz="2000" i="1" dirty="0"/>
                  <a:t>b</a:t>
                </a:r>
                <a:r>
                  <a:rPr lang="en-US" altLang="zh-CN" sz="2000" dirty="0"/>
                  <a:t>)=</a:t>
                </a:r>
                <a:r>
                  <a:rPr lang="en-US" altLang="zh-CN" sz="2000" i="1" dirty="0"/>
                  <a:t>b</a:t>
                </a:r>
                <a:r>
                  <a:rPr lang="en-US" altLang="zh-CN" sz="2000" i="1" baseline="30000" dirty="0"/>
                  <a:t>2</a:t>
                </a:r>
                <a:r>
                  <a:rPr lang="en-US" altLang="zh-CN" sz="2000" baseline="30000" dirty="0"/>
                  <a:t> </a:t>
                </a:r>
                <a:r>
                  <a:rPr lang="en-US" altLang="zh-CN" sz="2000" dirty="0"/>
                  <a:t>.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400" dirty="0"/>
                  <a:t>Find</a:t>
                </a:r>
              </a:p>
              <a:p>
                <a:pPr lvl="1" eaLnBrk="1" hangingPunct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(2)=f(g(2))=f(4)=1/4</a:t>
                </a:r>
              </a:p>
              <a:p>
                <a:pPr lvl="1" eaLnBrk="1" hangingPunct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(2)=g(f(2))=g(1/2)=1/4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dirty="0">
                    <a:latin typeface="Cambria Math" panose="02040503050406030204" pitchFamily="18" charset="0"/>
                  </a:rPr>
                  <a:t>(</a:t>
                </a:r>
                <a:r>
                  <a:rPr lang="en-US" altLang="zh-CN" i="1" dirty="0" err="1">
                    <a:latin typeface="Cambria Math" panose="02040503050406030204" pitchFamily="18" charset="0"/>
                  </a:rPr>
                  <a:t>g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 </m:t>
                    </m:r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f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)(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x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)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/>
                  <a:t>=g(f(x))=g(1/x)=1/x</a:t>
                </a:r>
                <a:r>
                  <a:rPr lang="en-US" altLang="zh-CN" baseline="30000" dirty="0"/>
                  <a:t>2</a:t>
                </a:r>
                <a:endParaRPr lang="en-US" altLang="zh-CN" i="1" baseline="30000" dirty="0">
                  <a:latin typeface="Cambria Math" panose="02040503050406030204" pitchFamily="18" charset="0"/>
                </a:endParaRP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dirty="0">
                    <a:latin typeface="Cambria Math" panose="02040503050406030204" pitchFamily="18" charset="0"/>
                  </a:rPr>
                  <a:t>(</a:t>
                </a:r>
                <a:r>
                  <a:rPr lang="en-US" altLang="zh-CN" i="1" dirty="0" err="1">
                    <a:latin typeface="Cambria Math" panose="02040503050406030204" pitchFamily="18" charset="0"/>
                  </a:rPr>
                  <a:t>f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 </m:t>
                    </m:r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g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)(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x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)</a:t>
                </a:r>
                <a:r>
                  <a:rPr lang="en-US" altLang="zh-CN" dirty="0"/>
                  <a:t>=f(g(x))=g(x</a:t>
                </a:r>
                <a:r>
                  <a:rPr lang="en-US" altLang="zh-CN" baseline="30000" dirty="0"/>
                  <a:t>2</a:t>
                </a:r>
                <a:r>
                  <a:rPr lang="en-US" altLang="zh-CN" dirty="0"/>
                  <a:t>)=1/x</a:t>
                </a:r>
                <a:r>
                  <a:rPr lang="en-US" altLang="zh-CN" baseline="30000" dirty="0"/>
                  <a:t>2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dirty="0">
                    <a:latin typeface="Cambria Math" panose="02040503050406030204" pitchFamily="18" charset="0"/>
                  </a:rPr>
                  <a:t>(</a:t>
                </a:r>
                <a:r>
                  <a:rPr lang="en-US" altLang="zh-CN" i="1" dirty="0" err="1">
                    <a:latin typeface="Cambria Math" panose="02040503050406030204" pitchFamily="18" charset="0"/>
                  </a:rPr>
                  <a:t>g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 </m:t>
                    </m:r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g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)(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y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)</a:t>
                </a:r>
                <a:r>
                  <a:rPr lang="en-US" altLang="zh-CN" dirty="0"/>
                  <a:t>=g(g(y))=g(y</a:t>
                </a:r>
                <a:r>
                  <a:rPr lang="en-US" altLang="zh-CN" baseline="30000" dirty="0"/>
                  <a:t>2</a:t>
                </a:r>
                <a:r>
                  <a:rPr lang="en-US" altLang="zh-CN" dirty="0"/>
                  <a:t>)=y</a:t>
                </a:r>
                <a:r>
                  <a:rPr lang="en-US" altLang="zh-CN" baseline="30000" dirty="0"/>
                  <a:t>4</a:t>
                </a:r>
                <a:endParaRPr lang="en-US" altLang="zh-CN" baseline="30000" dirty="0">
                  <a:latin typeface="Cambria Math" panose="02040503050406030204" pitchFamily="18" charset="0"/>
                </a:endParaRP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dirty="0">
                    <a:latin typeface="Cambria Math" panose="02040503050406030204" pitchFamily="18" charset="0"/>
                  </a:rPr>
                  <a:t>(</a:t>
                </a:r>
                <a:r>
                  <a:rPr lang="en-US" altLang="zh-CN" i="1" dirty="0" err="1">
                    <a:latin typeface="Cambria Math" panose="02040503050406030204" pitchFamily="18" charset="0"/>
                  </a:rPr>
                  <a:t>f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 </m:t>
                    </m:r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f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)(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y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)</a:t>
                </a:r>
                <a:r>
                  <a:rPr lang="en-US" altLang="zh-CN" dirty="0"/>
                  <a:t> =f(f(y))=f(1/y)=y</a:t>
                </a:r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035" name="Rectangle 3">
                <a:extLst>
                  <a:ext uri="{FF2B5EF4-FFF2-40B4-BE49-F238E27FC236}">
                    <a16:creationId xmlns:a16="http://schemas.microsoft.com/office/drawing/2014/main" id="{447022CC-072B-4C74-B6EC-0E6F360D04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2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4D9B4ED4-C610-400E-AEBE-539375949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19507D-F06A-4F22-B0D1-16FFB759E1E8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4037" name="日期占位符 4">
            <a:extLst>
              <a:ext uri="{FF2B5EF4-FFF2-40B4-BE49-F238E27FC236}">
                <a16:creationId xmlns:a16="http://schemas.microsoft.com/office/drawing/2014/main" id="{0DBF1D5D-CCE6-4FB4-A39F-1E9866616E66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FED922-3945-47EF-8196-4B4164B4E0C8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2018/4/23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4038" name="页脚占位符 5">
            <a:extLst>
              <a:ext uri="{FF2B5EF4-FFF2-40B4-BE49-F238E27FC236}">
                <a16:creationId xmlns:a16="http://schemas.microsoft.com/office/drawing/2014/main" id="{5EB6F05A-B5F2-4026-BE9D-19F7505F6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38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CED35E13-0A7F-41BD-98FB-FFDCAD7472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>
                <a:extLst>
                  <a:ext uri="{FF2B5EF4-FFF2-40B4-BE49-F238E27FC236}">
                    <a16:creationId xmlns:a16="http://schemas.microsoft.com/office/drawing/2014/main" id="{CC399840-144A-499D-AB39-20FB2748080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/>
                  <a:t>Let </a:t>
                </a:r>
                <a:r>
                  <a:rPr lang="en-US" altLang="zh-CN" i="1" dirty="0"/>
                  <a:t>f</a:t>
                </a:r>
                <a:r>
                  <a:rPr lang="en-US" altLang="zh-CN" dirty="0"/>
                  <a:t>: </a:t>
                </a:r>
                <a:r>
                  <a:rPr lang="en-US" altLang="zh-CN" i="1" dirty="0"/>
                  <a:t>A</a:t>
                </a:r>
                <a:r>
                  <a:rPr lang="en-US" altLang="zh-CN" dirty="0">
                    <a:sym typeface="Symbol" panose="05050102010706020507" pitchFamily="18" charset="2"/>
                  </a:rPr>
                  <a:t></a:t>
                </a:r>
                <a:r>
                  <a:rPr lang="en-US" altLang="zh-CN" i="1" dirty="0">
                    <a:sym typeface="Symbol" panose="05050102010706020507" pitchFamily="18" charset="2"/>
                  </a:rPr>
                  <a:t>B</a:t>
                </a:r>
                <a:r>
                  <a:rPr lang="en-US" altLang="zh-CN" dirty="0">
                    <a:sym typeface="Symbol" panose="05050102010706020507" pitchFamily="18" charset="2"/>
                  </a:rPr>
                  <a:t> be any function. Then</a:t>
                </a:r>
              </a:p>
              <a:p>
                <a:pPr lvl="1" eaLnBrk="1" hangingPunct="1"/>
                <a:r>
                  <a:rPr lang="en-US" altLang="zh-CN" dirty="0"/>
                  <a:t>1</a:t>
                </a:r>
                <a:r>
                  <a:rPr lang="en-US" altLang="zh-CN" i="1" baseline="-25000" dirty="0"/>
                  <a:t>B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 </m:t>
                    </m:r>
                  </m:oMath>
                </a14:m>
                <a:r>
                  <a:rPr lang="en-US" altLang="zh-CN" i="1" dirty="0"/>
                  <a:t>f</a:t>
                </a:r>
                <a:r>
                  <a:rPr lang="en-US" altLang="zh-CN" dirty="0"/>
                  <a:t> = </a:t>
                </a:r>
                <a:r>
                  <a:rPr lang="en-US" altLang="zh-CN" i="1" dirty="0"/>
                  <a:t>f</a:t>
                </a:r>
              </a:p>
              <a:p>
                <a:pPr lvl="1" eaLnBrk="1" hangingPunct="1"/>
                <a:r>
                  <a:rPr lang="en-US" altLang="zh-CN" i="1" dirty="0"/>
                  <a:t>f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 </m:t>
                    </m:r>
                  </m:oMath>
                </a14:m>
                <a:r>
                  <a:rPr lang="en-US" altLang="zh-CN" dirty="0"/>
                  <a:t>1</a:t>
                </a:r>
                <a:r>
                  <a:rPr lang="en-US" altLang="zh-CN" i="1" baseline="-25000" dirty="0"/>
                  <a:t>A</a:t>
                </a:r>
                <a:r>
                  <a:rPr lang="en-US" altLang="zh-CN" dirty="0"/>
                  <a:t> = </a:t>
                </a:r>
                <a:r>
                  <a:rPr lang="en-US" altLang="zh-CN" i="1" dirty="0"/>
                  <a:t>f</a:t>
                </a:r>
              </a:p>
              <a:p>
                <a:pPr eaLnBrk="1" hangingPunct="1"/>
                <a:r>
                  <a:rPr lang="en-US" altLang="zh-CN" dirty="0"/>
                  <a:t>If </a:t>
                </a:r>
                <a:r>
                  <a:rPr lang="en-US" altLang="zh-CN" i="1" dirty="0"/>
                  <a:t>f</a:t>
                </a:r>
                <a:r>
                  <a:rPr lang="en-US" altLang="zh-CN" dirty="0"/>
                  <a:t> is a one-to-one correspondence between 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 and </a:t>
                </a:r>
                <a:r>
                  <a:rPr lang="en-US" altLang="zh-CN" i="1" dirty="0"/>
                  <a:t>B</a:t>
                </a:r>
                <a:r>
                  <a:rPr lang="en-US" altLang="zh-CN" dirty="0"/>
                  <a:t>, then</a:t>
                </a:r>
              </a:p>
              <a:p>
                <a:pPr lvl="1" eaLnBrk="1" hangingPunct="1"/>
                <a:r>
                  <a:rPr lang="en-US" altLang="zh-CN" i="1" dirty="0"/>
                  <a:t>f</a:t>
                </a:r>
                <a:r>
                  <a:rPr lang="en-US" altLang="zh-CN" baseline="30000" dirty="0"/>
                  <a:t>-1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 </m:t>
                    </m:r>
                  </m:oMath>
                </a14:m>
                <a:r>
                  <a:rPr lang="en-US" altLang="zh-CN" i="1" dirty="0"/>
                  <a:t>f</a:t>
                </a:r>
                <a:r>
                  <a:rPr lang="en-US" altLang="zh-CN" dirty="0"/>
                  <a:t> = 1</a:t>
                </a:r>
                <a:r>
                  <a:rPr lang="en-US" altLang="zh-CN" i="1" baseline="-25000" dirty="0"/>
                  <a:t>A</a:t>
                </a:r>
              </a:p>
              <a:p>
                <a:pPr lvl="1" eaLnBrk="1" hangingPunct="1"/>
                <a:r>
                  <a:rPr lang="en-US" altLang="zh-CN" i="1" dirty="0"/>
                  <a:t>f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 </m:t>
                    </m:r>
                  </m:oMath>
                </a14:m>
                <a:r>
                  <a:rPr lang="en-US" altLang="zh-CN" i="1" dirty="0"/>
                  <a:t>f</a:t>
                </a:r>
                <a:r>
                  <a:rPr lang="en-US" altLang="zh-CN" baseline="30000" dirty="0"/>
                  <a:t>-1</a:t>
                </a:r>
                <a:r>
                  <a:rPr lang="en-US" altLang="zh-CN" dirty="0"/>
                  <a:t> = 1</a:t>
                </a:r>
                <a:r>
                  <a:rPr lang="en-US" altLang="zh-CN" i="1" baseline="-25000" dirty="0"/>
                  <a:t>B</a:t>
                </a:r>
              </a:p>
            </p:txBody>
          </p:sp>
        </mc:Choice>
        <mc:Fallback xmlns="">
          <p:sp>
            <p:nvSpPr>
              <p:cNvPr id="45059" name="Rectangle 3">
                <a:extLst>
                  <a:ext uri="{FF2B5EF4-FFF2-40B4-BE49-F238E27FC236}">
                    <a16:creationId xmlns:a16="http://schemas.microsoft.com/office/drawing/2014/main" id="{CC399840-144A-499D-AB39-20FB274808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4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44BD8937-CD9B-46A5-AE6E-6A4AE8C25C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CA9A53-4F58-494D-8724-D2CCC3DBA632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5061" name="日期占位符 4">
            <a:extLst>
              <a:ext uri="{FF2B5EF4-FFF2-40B4-BE49-F238E27FC236}">
                <a16:creationId xmlns:a16="http://schemas.microsoft.com/office/drawing/2014/main" id="{19286F59-87EC-4DD4-973F-28B7FF378A2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9D8CA8-811A-472A-B914-2393A60B186D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2018/4/23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5062" name="页脚占位符 5">
            <a:extLst>
              <a:ext uri="{FF2B5EF4-FFF2-40B4-BE49-F238E27FC236}">
                <a16:creationId xmlns:a16="http://schemas.microsoft.com/office/drawing/2014/main" id="{536680EE-F294-4013-8DA3-B873FA2155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1544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EED0BE91-8508-45EF-B756-4E581630D5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7059" name="Rectangle 3">
                <a:extLst>
                  <a:ext uri="{FF2B5EF4-FFF2-40B4-BE49-F238E27FC236}">
                    <a16:creationId xmlns:a16="http://schemas.microsoft.com/office/drawing/2014/main" id="{640D919C-386C-4D9D-8EC6-73DF4566593A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2800" dirty="0"/>
                  <a:t>For all </a:t>
                </a:r>
                <a:r>
                  <a:rPr lang="en-US" altLang="zh-CN" sz="2800" i="1" dirty="0"/>
                  <a:t>a</a:t>
                </a:r>
                <a:r>
                  <a:rPr lang="en-US" altLang="zh-CN" sz="2800" dirty="0"/>
                  <a:t> in Dom(</a:t>
                </a:r>
                <a:r>
                  <a:rPr lang="en-US" altLang="zh-CN" sz="2800" i="1" dirty="0"/>
                  <a:t>f</a:t>
                </a:r>
                <a:r>
                  <a:rPr lang="en-US" altLang="zh-CN" sz="2800" dirty="0"/>
                  <a:t>)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sz="2400" dirty="0"/>
                  <a:t>(1</a:t>
                </a:r>
                <a:r>
                  <a:rPr lang="en-US" altLang="zh-CN" sz="2400" i="1" baseline="-25000" dirty="0"/>
                  <a:t>B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 </m:t>
                    </m:r>
                  </m:oMath>
                </a14:m>
                <a:r>
                  <a:rPr lang="en-US" altLang="zh-CN" sz="2400" i="1" dirty="0"/>
                  <a:t>f</a:t>
                </a:r>
                <a:r>
                  <a:rPr lang="en-US" altLang="zh-CN" sz="2400" dirty="0"/>
                  <a:t>)(</a:t>
                </a:r>
                <a:r>
                  <a:rPr lang="en-US" altLang="zh-CN" sz="2400" i="1" dirty="0"/>
                  <a:t>a</a:t>
                </a:r>
                <a:r>
                  <a:rPr lang="en-US" altLang="zh-CN" sz="2400" dirty="0"/>
                  <a:t>) = 1</a:t>
                </a:r>
                <a:r>
                  <a:rPr lang="en-US" altLang="zh-CN" sz="2400" i="1" baseline="-25000" dirty="0"/>
                  <a:t>B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/>
                  <a:t>f</a:t>
                </a:r>
                <a:r>
                  <a:rPr lang="en-US" altLang="zh-CN" sz="2400" dirty="0"/>
                  <a:t>(</a:t>
                </a:r>
                <a:r>
                  <a:rPr lang="en-US" altLang="zh-CN" sz="2400" i="1" dirty="0"/>
                  <a:t>a</a:t>
                </a:r>
                <a:r>
                  <a:rPr lang="en-US" altLang="zh-CN" sz="2400" dirty="0"/>
                  <a:t>)) = </a:t>
                </a:r>
                <a:r>
                  <a:rPr lang="en-US" altLang="zh-CN" sz="2400" i="1" dirty="0"/>
                  <a:t>f</a:t>
                </a:r>
                <a:r>
                  <a:rPr lang="en-US" altLang="zh-CN" sz="2400" dirty="0"/>
                  <a:t>(</a:t>
                </a:r>
                <a:r>
                  <a:rPr lang="en-US" altLang="zh-CN" sz="2400" i="1" dirty="0"/>
                  <a:t>a</a:t>
                </a:r>
                <a:r>
                  <a:rPr lang="en-US" altLang="zh-CN" sz="2400" dirty="0"/>
                  <a:t>), Thus 1</a:t>
                </a:r>
                <a:r>
                  <a:rPr lang="en-US" altLang="zh-CN" sz="2400" i="1" baseline="-25000" dirty="0"/>
                  <a:t>B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 </m:t>
                    </m:r>
                  </m:oMath>
                </a14:m>
                <a:r>
                  <a:rPr lang="en-US" altLang="zh-CN" sz="2400" i="1" dirty="0"/>
                  <a:t>f </a:t>
                </a:r>
                <a:r>
                  <a:rPr lang="en-US" altLang="zh-CN" sz="2400" dirty="0"/>
                  <a:t>=</a:t>
                </a:r>
                <a:r>
                  <a:rPr lang="en-US" altLang="zh-CN" sz="2400" i="1" dirty="0"/>
                  <a:t> f.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sz="2400" dirty="0"/>
                  <a:t>(</a:t>
                </a:r>
                <a:r>
                  <a:rPr lang="en-US" altLang="zh-CN" sz="2400" i="1" dirty="0"/>
                  <a:t>f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 </m:t>
                    </m:r>
                  </m:oMath>
                </a14:m>
                <a:r>
                  <a:rPr lang="en-US" altLang="zh-CN" sz="2400" dirty="0"/>
                  <a:t>1</a:t>
                </a:r>
                <a:r>
                  <a:rPr lang="en-US" altLang="zh-CN" sz="2400" i="1" baseline="-25000" dirty="0"/>
                  <a:t>A</a:t>
                </a:r>
                <a:r>
                  <a:rPr lang="en-US" altLang="zh-CN" sz="2400" dirty="0"/>
                  <a:t>)(</a:t>
                </a:r>
                <a:r>
                  <a:rPr lang="en-US" altLang="zh-CN" sz="2400" i="1" dirty="0"/>
                  <a:t>a</a:t>
                </a:r>
                <a:r>
                  <a:rPr lang="en-US" altLang="zh-CN" sz="2400" dirty="0"/>
                  <a:t>)= </a:t>
                </a:r>
                <a:r>
                  <a:rPr lang="en-US" altLang="zh-CN" sz="2400" i="1" dirty="0"/>
                  <a:t>f</a:t>
                </a:r>
                <a:r>
                  <a:rPr lang="en-US" altLang="zh-CN" sz="2400" dirty="0"/>
                  <a:t>(1</a:t>
                </a:r>
                <a:r>
                  <a:rPr lang="en-US" altLang="zh-CN" sz="2400" i="1" baseline="-25000" dirty="0"/>
                  <a:t>A</a:t>
                </a:r>
                <a:r>
                  <a:rPr lang="en-US" altLang="zh-CN" sz="2400" dirty="0"/>
                  <a:t>(</a:t>
                </a:r>
                <a:r>
                  <a:rPr lang="en-US" altLang="zh-CN" sz="2400" i="1" dirty="0"/>
                  <a:t>a</a:t>
                </a:r>
                <a:r>
                  <a:rPr lang="en-US" altLang="zh-CN" sz="2400" dirty="0"/>
                  <a:t>)) = </a:t>
                </a:r>
                <a:r>
                  <a:rPr lang="en-US" altLang="zh-CN" sz="2400" i="1" dirty="0"/>
                  <a:t>f</a:t>
                </a:r>
                <a:r>
                  <a:rPr lang="en-US" altLang="zh-CN" sz="2400" dirty="0"/>
                  <a:t>(</a:t>
                </a:r>
                <a:r>
                  <a:rPr lang="en-US" altLang="zh-CN" sz="2400" i="1" dirty="0"/>
                  <a:t>a</a:t>
                </a:r>
                <a:r>
                  <a:rPr lang="en-US" altLang="zh-CN" sz="2400" dirty="0"/>
                  <a:t>), so </a:t>
                </a:r>
                <a:r>
                  <a:rPr lang="en-US" altLang="zh-CN" sz="2400" i="1" dirty="0"/>
                  <a:t>f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 </m:t>
                    </m:r>
                  </m:oMath>
                </a14:m>
                <a:r>
                  <a:rPr lang="en-US" altLang="zh-CN" sz="2400" dirty="0"/>
                  <a:t>1</a:t>
                </a:r>
                <a:r>
                  <a:rPr lang="en-US" altLang="zh-CN" sz="2400" i="1" baseline="-25000" dirty="0"/>
                  <a:t>A </a:t>
                </a:r>
                <a:r>
                  <a:rPr lang="en-US" altLang="zh-CN" sz="2400" dirty="0"/>
                  <a:t>= </a:t>
                </a:r>
                <a:r>
                  <a:rPr lang="en-US" altLang="zh-CN" sz="2400" i="1" dirty="0"/>
                  <a:t>f.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2800" dirty="0"/>
                  <a:t>For all </a:t>
                </a:r>
                <a:r>
                  <a:rPr lang="en-US" altLang="zh-CN" sz="2800" i="1" dirty="0"/>
                  <a:t>a</a:t>
                </a:r>
                <a:r>
                  <a:rPr lang="en-US" altLang="zh-CN" sz="2800" dirty="0"/>
                  <a:t> in </a:t>
                </a:r>
                <a:r>
                  <a:rPr lang="en-US" altLang="zh-CN" sz="2800" i="1" dirty="0"/>
                  <a:t>A</a:t>
                </a:r>
                <a:r>
                  <a:rPr lang="en-US" altLang="zh-CN" sz="2800" dirty="0"/>
                  <a:t>, 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sz="2400" dirty="0"/>
                  <a:t>1</a:t>
                </a:r>
                <a:r>
                  <a:rPr lang="en-US" altLang="zh-CN" sz="2400" baseline="-25000" dirty="0"/>
                  <a:t>A</a:t>
                </a:r>
                <a:r>
                  <a:rPr lang="en-US" altLang="zh-CN" sz="2400" dirty="0"/>
                  <a:t>(</a:t>
                </a:r>
                <a:r>
                  <a:rPr lang="en-US" altLang="zh-CN" sz="2400" i="1" dirty="0"/>
                  <a:t>a</a:t>
                </a:r>
                <a:r>
                  <a:rPr lang="en-US" altLang="zh-CN" sz="2400" dirty="0"/>
                  <a:t>)=</a:t>
                </a:r>
                <a:r>
                  <a:rPr lang="en-US" altLang="zh-CN" sz="2400" i="1" dirty="0"/>
                  <a:t>a</a:t>
                </a:r>
                <a:r>
                  <a:rPr lang="en-US" altLang="zh-CN" sz="2400" dirty="0"/>
                  <a:t>=</a:t>
                </a:r>
                <a:r>
                  <a:rPr lang="en-US" altLang="zh-CN" sz="2400" i="1" dirty="0"/>
                  <a:t>f</a:t>
                </a:r>
                <a:r>
                  <a:rPr lang="en-US" altLang="zh-CN" sz="2400" baseline="30000" dirty="0"/>
                  <a:t>-1</a:t>
                </a:r>
                <a:r>
                  <a:rPr lang="en-US" altLang="zh-CN" sz="2400" dirty="0"/>
                  <a:t>(</a:t>
                </a:r>
                <a:r>
                  <a:rPr lang="en-US" altLang="zh-CN" sz="2400" i="1" dirty="0"/>
                  <a:t>f</a:t>
                </a:r>
                <a:r>
                  <a:rPr lang="en-US" altLang="zh-CN" sz="2400" dirty="0"/>
                  <a:t>(</a:t>
                </a:r>
                <a:r>
                  <a:rPr lang="en-US" altLang="zh-CN" sz="2400" i="1" dirty="0"/>
                  <a:t>a</a:t>
                </a:r>
                <a:r>
                  <a:rPr lang="en-US" altLang="zh-CN" sz="2400" dirty="0"/>
                  <a:t>))=(</a:t>
                </a:r>
                <a:r>
                  <a:rPr lang="en-US" altLang="zh-CN" sz="2400" i="1" dirty="0"/>
                  <a:t>f</a:t>
                </a:r>
                <a:r>
                  <a:rPr lang="en-US" altLang="zh-CN" sz="2400" baseline="30000" dirty="0"/>
                  <a:t>-1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 </m:t>
                    </m:r>
                  </m:oMath>
                </a14:m>
                <a:r>
                  <a:rPr lang="en-US" altLang="zh-CN" sz="2400" i="1" dirty="0"/>
                  <a:t>f</a:t>
                </a:r>
                <a:r>
                  <a:rPr lang="en-US" altLang="zh-CN" sz="2400" dirty="0"/>
                  <a:t>)(</a:t>
                </a:r>
                <a:r>
                  <a:rPr lang="en-US" altLang="zh-CN" sz="2400" i="1" dirty="0"/>
                  <a:t>a</a:t>
                </a:r>
                <a:r>
                  <a:rPr lang="en-US" altLang="zh-CN" sz="2400" dirty="0"/>
                  <a:t>), Thus 1</a:t>
                </a:r>
                <a:r>
                  <a:rPr lang="en-US" altLang="zh-CN" sz="2400" i="1" baseline="-25000" dirty="0"/>
                  <a:t>A</a:t>
                </a:r>
                <a:r>
                  <a:rPr lang="en-US" altLang="zh-CN" sz="2400" dirty="0"/>
                  <a:t>=</a:t>
                </a:r>
                <a:r>
                  <a:rPr lang="en-US" altLang="zh-CN" sz="2400" i="1" dirty="0"/>
                  <a:t>f</a:t>
                </a:r>
                <a:r>
                  <a:rPr lang="en-US" altLang="zh-CN" sz="2400" baseline="30000" dirty="0"/>
                  <a:t>-1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 </m:t>
                    </m:r>
                  </m:oMath>
                </a14:m>
                <a:r>
                  <a:rPr lang="en-US" altLang="zh-CN" sz="2400" i="1" dirty="0"/>
                  <a:t>f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2800" dirty="0"/>
                  <a:t>For all </a:t>
                </a:r>
                <a:r>
                  <a:rPr lang="en-US" altLang="zh-CN" sz="2800" i="1" dirty="0"/>
                  <a:t>b</a:t>
                </a:r>
                <a:r>
                  <a:rPr lang="en-US" altLang="zh-CN" sz="2800" dirty="0"/>
                  <a:t> in </a:t>
                </a:r>
                <a:r>
                  <a:rPr lang="en-US" altLang="zh-CN" sz="2800" i="1" dirty="0"/>
                  <a:t>B</a:t>
                </a:r>
                <a:r>
                  <a:rPr lang="en-US" altLang="zh-CN" sz="2800" dirty="0"/>
                  <a:t>, 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sz="2400" dirty="0"/>
                  <a:t>1</a:t>
                </a:r>
                <a:r>
                  <a:rPr lang="en-US" altLang="zh-CN" sz="2400" baseline="-25000" dirty="0"/>
                  <a:t>B</a:t>
                </a:r>
                <a:r>
                  <a:rPr lang="en-US" altLang="zh-CN" sz="2400" dirty="0"/>
                  <a:t>(b)=</a:t>
                </a:r>
                <a:r>
                  <a:rPr lang="en-US" altLang="zh-CN" sz="2400" i="1" dirty="0"/>
                  <a:t>b</a:t>
                </a:r>
                <a:r>
                  <a:rPr lang="en-US" altLang="zh-CN" sz="2400" dirty="0"/>
                  <a:t>=</a:t>
                </a:r>
                <a:r>
                  <a:rPr lang="en-US" altLang="zh-CN" sz="2400" i="1" dirty="0"/>
                  <a:t>f</a:t>
                </a:r>
                <a:r>
                  <a:rPr lang="en-US" altLang="zh-CN" sz="2400" dirty="0"/>
                  <a:t>(</a:t>
                </a:r>
                <a:r>
                  <a:rPr lang="en-US" altLang="zh-CN" sz="2400" i="1" dirty="0"/>
                  <a:t>f</a:t>
                </a:r>
                <a:r>
                  <a:rPr lang="en-US" altLang="zh-CN" sz="2400" baseline="30000" dirty="0"/>
                  <a:t>-1</a:t>
                </a:r>
                <a:r>
                  <a:rPr lang="en-US" altLang="zh-CN" sz="2400" dirty="0"/>
                  <a:t>(</a:t>
                </a:r>
                <a:r>
                  <a:rPr lang="en-US" altLang="zh-CN" sz="2400" i="1" dirty="0"/>
                  <a:t>b</a:t>
                </a:r>
                <a:r>
                  <a:rPr lang="en-US" altLang="zh-CN" sz="2400" dirty="0"/>
                  <a:t>))=(</a:t>
                </a:r>
                <a:r>
                  <a:rPr lang="en-US" altLang="zh-CN" sz="2400" i="1" dirty="0"/>
                  <a:t>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 </m:t>
                    </m:r>
                  </m:oMath>
                </a14:m>
                <a:r>
                  <a:rPr lang="en-US" altLang="zh-CN" sz="2400" i="1" dirty="0"/>
                  <a:t>f</a:t>
                </a:r>
                <a:r>
                  <a:rPr lang="en-US" altLang="zh-CN" sz="2400" baseline="30000" dirty="0"/>
                  <a:t>-1</a:t>
                </a:r>
                <a:r>
                  <a:rPr lang="en-US" altLang="zh-CN" sz="2400" dirty="0"/>
                  <a:t>)(</a:t>
                </a:r>
                <a:r>
                  <a:rPr lang="en-US" altLang="zh-CN" sz="2400" i="1" dirty="0"/>
                  <a:t>b</a:t>
                </a:r>
                <a:r>
                  <a:rPr lang="en-US" altLang="zh-CN" sz="2400" dirty="0"/>
                  <a:t>), Thus 1</a:t>
                </a:r>
                <a:r>
                  <a:rPr lang="en-US" altLang="zh-CN" sz="2400" i="1" baseline="-25000" dirty="0"/>
                  <a:t>B</a:t>
                </a:r>
                <a:r>
                  <a:rPr lang="en-US" altLang="zh-CN" sz="2400" dirty="0"/>
                  <a:t>=</a:t>
                </a:r>
                <a:r>
                  <a:rPr lang="en-US" altLang="zh-CN" sz="2400" i="1" dirty="0"/>
                  <a:t>f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 </m:t>
                    </m:r>
                  </m:oMath>
                </a14:m>
                <a:r>
                  <a:rPr lang="en-US" altLang="zh-CN" sz="2400" i="1" dirty="0"/>
                  <a:t>f</a:t>
                </a:r>
                <a:r>
                  <a:rPr lang="en-US" altLang="zh-CN" sz="2400" baseline="30000" dirty="0"/>
                  <a:t>-1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altLang="zh-CN" sz="2800" i="1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2800" dirty="0"/>
                  <a:t>Note: </a:t>
                </a:r>
                <a:r>
                  <a:rPr lang="en-US" altLang="zh-CN" sz="2800" i="1" dirty="0"/>
                  <a:t>b=f(a) </a:t>
                </a:r>
                <a:r>
                  <a:rPr lang="en-US" altLang="zh-CN" sz="2800" dirty="0"/>
                  <a:t>is equivalent to the </a:t>
                </a:r>
                <a:r>
                  <a:rPr lang="en-US" altLang="zh-CN" sz="2800" i="1" dirty="0"/>
                  <a:t>a=f</a:t>
                </a:r>
                <a:r>
                  <a:rPr lang="en-US" altLang="zh-CN" sz="2800" i="1" baseline="30000" dirty="0"/>
                  <a:t>-1</a:t>
                </a:r>
                <a:r>
                  <a:rPr lang="en-US" altLang="zh-CN" sz="2800" i="1" dirty="0"/>
                  <a:t>(b)</a:t>
                </a:r>
              </a:p>
            </p:txBody>
          </p:sp>
        </mc:Choice>
        <mc:Fallback xmlns="">
          <p:sp>
            <p:nvSpPr>
              <p:cNvPr id="557059" name="Rectangle 3">
                <a:extLst>
                  <a:ext uri="{FF2B5EF4-FFF2-40B4-BE49-F238E27FC236}">
                    <a16:creationId xmlns:a16="http://schemas.microsoft.com/office/drawing/2014/main" id="{640D919C-386C-4D9D-8EC6-73DF456659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D81AC5F1-8666-4FEB-A608-052D7C7753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250397-409F-40D8-801A-124BFA42B50C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6085" name="日期占位符 4">
            <a:extLst>
              <a:ext uri="{FF2B5EF4-FFF2-40B4-BE49-F238E27FC236}">
                <a16:creationId xmlns:a16="http://schemas.microsoft.com/office/drawing/2014/main" id="{C64152A7-8766-4513-B1C8-CF149FDF817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D52B27-5D22-46FF-A432-1F3F86003DE3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2018/4/23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6086" name="页脚占位符 5">
            <a:extLst>
              <a:ext uri="{FF2B5EF4-FFF2-40B4-BE49-F238E27FC236}">
                <a16:creationId xmlns:a16="http://schemas.microsoft.com/office/drawing/2014/main" id="{777C6E5B-0522-43EA-85DE-C4E9D8A860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06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68437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Definition</a:t>
            </a:r>
            <a:r>
              <a:rPr lang="en-US" dirty="0"/>
              <a:t>: Let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 </a:t>
            </a:r>
            <a:r>
              <a:rPr lang="en-US" dirty="0"/>
              <a:t>be nonempty sets. A </a:t>
            </a:r>
            <a:r>
              <a:rPr lang="en-US" i="1" dirty="0"/>
              <a:t>function</a:t>
            </a:r>
            <a:r>
              <a:rPr lang="en-US" dirty="0"/>
              <a:t> </a:t>
            </a:r>
            <a:r>
              <a:rPr lang="en-US" sz="2000" dirty="0">
                <a:latin typeface="Lucida Calligraphy"/>
              </a:rPr>
              <a:t>f</a:t>
            </a:r>
            <a:r>
              <a:rPr lang="en-US" dirty="0">
                <a:latin typeface="Lucida Calligraphy"/>
              </a:rPr>
              <a:t>  </a:t>
            </a:r>
            <a:r>
              <a:rPr lang="en-US" dirty="0"/>
              <a:t>from </a:t>
            </a:r>
            <a:r>
              <a:rPr lang="en-US" i="1" dirty="0"/>
              <a:t>A</a:t>
            </a:r>
            <a:r>
              <a:rPr lang="en-US" dirty="0"/>
              <a:t> to </a:t>
            </a:r>
            <a:r>
              <a:rPr lang="en-US" i="1" dirty="0"/>
              <a:t>B</a:t>
            </a:r>
            <a:r>
              <a:rPr lang="en-US" dirty="0"/>
              <a:t>, denoted </a:t>
            </a:r>
            <a:r>
              <a:rPr lang="en-US" dirty="0">
                <a:latin typeface="Lucida Calligraphy" pitchFamily="66" charset="0"/>
              </a:rPr>
              <a:t> </a:t>
            </a:r>
            <a:r>
              <a:rPr lang="en-US" sz="2000" dirty="0">
                <a:latin typeface="Lucida Calligraphy"/>
              </a:rPr>
              <a:t>f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: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  <a:sym typeface="Wingdings" pitchFamily="2" charset="2"/>
              </a:rPr>
              <a:t>→</a:t>
            </a:r>
            <a:r>
              <a:rPr lang="en-US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</a:t>
            </a:r>
            <a:r>
              <a:rPr lang="en-US" i="1" dirty="0">
                <a:ea typeface="Cambria Math" pitchFamily="18" charset="0"/>
                <a:sym typeface="Wingdings" pitchFamily="2" charset="2"/>
              </a:rPr>
              <a:t>B</a:t>
            </a:r>
            <a:r>
              <a:rPr lang="en-US" b="1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is an assignment of each element of </a:t>
            </a:r>
            <a:r>
              <a:rPr lang="en-US" i="1" dirty="0">
                <a:ea typeface="Cambria Math" pitchFamily="18" charset="0"/>
                <a:sym typeface="Wingdings" pitchFamily="2" charset="2"/>
              </a:rPr>
              <a:t>A</a:t>
            </a:r>
            <a:r>
              <a:rPr lang="en-US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to exactly one element of </a:t>
            </a:r>
            <a:r>
              <a:rPr lang="en-US" i="1" dirty="0">
                <a:ea typeface="Cambria Math" pitchFamily="18" charset="0"/>
                <a:sym typeface="Wingdings" pitchFamily="2" charset="2"/>
              </a:rPr>
              <a:t>B</a:t>
            </a:r>
            <a:r>
              <a:rPr lang="en-US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.  We write</a:t>
            </a:r>
            <a:r>
              <a:rPr lang="en-US" dirty="0">
                <a:sym typeface="Wingdings" pitchFamily="2" charset="2"/>
              </a:rPr>
              <a:t>  </a:t>
            </a:r>
            <a:r>
              <a:rPr lang="en-US" sz="2000" dirty="0">
                <a:latin typeface="Lucida Calligraphy"/>
              </a:rPr>
              <a:t>f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 =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b="1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if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b</a:t>
            </a:r>
            <a:r>
              <a:rPr lang="en-US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is the unique element of </a:t>
            </a:r>
            <a:r>
              <a:rPr lang="en-US" i="1" dirty="0">
                <a:ea typeface="Cambria Math" pitchFamily="18" charset="0"/>
                <a:sym typeface="Wingdings" pitchFamily="2" charset="2"/>
              </a:rPr>
              <a:t>B</a:t>
            </a:r>
            <a:r>
              <a:rPr lang="en-US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assigned by the function </a:t>
            </a:r>
            <a:r>
              <a:rPr lang="en-US" sz="2000" dirty="0">
                <a:latin typeface="Lucida Calligraphy"/>
              </a:rPr>
              <a:t>f</a:t>
            </a:r>
            <a:r>
              <a:rPr lang="en-US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to the element </a:t>
            </a:r>
            <a:r>
              <a:rPr lang="en-US" i="1" dirty="0">
                <a:ea typeface="Cambria Math" pitchFamily="18" charset="0"/>
                <a:sym typeface="Wingdings" pitchFamily="2" charset="2"/>
              </a:rPr>
              <a:t>a</a:t>
            </a:r>
            <a:r>
              <a:rPr lang="en-US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of </a:t>
            </a:r>
            <a:r>
              <a:rPr lang="en-US" i="1" dirty="0">
                <a:ea typeface="Cambria Math" pitchFamily="18" charset="0"/>
                <a:sym typeface="Wingdings" pitchFamily="2" charset="2"/>
              </a:rPr>
              <a:t>A</a:t>
            </a:r>
            <a:r>
              <a:rPr lang="en-US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. </a:t>
            </a:r>
          </a:p>
          <a:p>
            <a:r>
              <a:rPr lang="en-US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Functions are sometimes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    called </a:t>
            </a:r>
            <a:r>
              <a:rPr lang="en-US" i="1" dirty="0">
                <a:ea typeface="Cambria Math" pitchFamily="18" charset="0"/>
                <a:sym typeface="Wingdings" pitchFamily="2" charset="2"/>
              </a:rPr>
              <a:t>mappings</a:t>
            </a:r>
            <a:r>
              <a:rPr lang="en-US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or 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    </a:t>
            </a:r>
            <a:r>
              <a:rPr lang="en-US" i="1" dirty="0">
                <a:ea typeface="Cambria Math" pitchFamily="18" charset="0"/>
                <a:sym typeface="Wingdings" pitchFamily="2" charset="2"/>
              </a:rPr>
              <a:t>transformations</a:t>
            </a:r>
            <a:r>
              <a:rPr lang="en-US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.</a:t>
            </a:r>
            <a:endParaRPr lang="en-US" b="1" dirty="0">
              <a:latin typeface="Cambria Math" pitchFamily="18" charset="0"/>
              <a:ea typeface="Cambria Math" pitchFamily="18" charset="0"/>
              <a:sym typeface="Wingdings" pitchFamily="2" charset="2"/>
            </a:endParaRP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</a:t>
            </a: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  <a:sym typeface="Wingdings" pitchFamily="2" charset="2"/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6629400" y="5105400"/>
            <a:ext cx="304800" cy="298580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6629400" y="5715000"/>
            <a:ext cx="304800" cy="298580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6629400" y="4419600"/>
            <a:ext cx="304800" cy="298580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705600" y="6248400"/>
            <a:ext cx="304800" cy="298580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8077200" y="4191000"/>
            <a:ext cx="304800" cy="298580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8077200" y="5181600"/>
            <a:ext cx="304800" cy="298580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458200" y="4114800"/>
            <a:ext cx="20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58200" y="4648200"/>
            <a:ext cx="20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34400" y="51816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48400" y="3733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72400" y="3733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Grades</a:t>
            </a:r>
          </a:p>
        </p:txBody>
      </p:sp>
      <p:sp>
        <p:nvSpPr>
          <p:cNvPr id="26" name="Flowchart: Connector 25"/>
          <p:cNvSpPr/>
          <p:nvPr/>
        </p:nvSpPr>
        <p:spPr>
          <a:xfrm>
            <a:off x="8077200" y="4724400"/>
            <a:ext cx="304800" cy="298580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8077200" y="5638800"/>
            <a:ext cx="304800" cy="298580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/>
          <p:cNvSpPr/>
          <p:nvPr/>
        </p:nvSpPr>
        <p:spPr>
          <a:xfrm>
            <a:off x="8077200" y="6096000"/>
            <a:ext cx="304800" cy="298580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458200" y="5638800"/>
            <a:ext cx="20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534400" y="60960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48200" y="6248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Kathy  Scott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72000" y="5105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Sandeep</a:t>
            </a:r>
            <a:r>
              <a:rPr lang="en-US" dirty="0"/>
              <a:t> Patel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95800" y="4419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Carlota Rodriguez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48200" y="5638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Jalen</a:t>
            </a:r>
            <a:r>
              <a:rPr lang="en-US" dirty="0"/>
              <a:t> Williams</a:t>
            </a:r>
          </a:p>
        </p:txBody>
      </p:sp>
      <p:cxnSp>
        <p:nvCxnSpPr>
          <p:cNvPr id="38" name="Straight Arrow Connector 37"/>
          <p:cNvCxnSpPr>
            <a:stCxn id="7" idx="6"/>
          </p:cNvCxnSpPr>
          <p:nvPr/>
        </p:nvCxnSpPr>
        <p:spPr>
          <a:xfrm flipV="1">
            <a:off x="6934200" y="4419600"/>
            <a:ext cx="1143000" cy="149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7010400" y="4953000"/>
            <a:ext cx="990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 flipH="1" flipV="1">
            <a:off x="7276001" y="4382599"/>
            <a:ext cx="351636" cy="1187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 flipH="1" flipV="1">
            <a:off x="6553200" y="4953000"/>
            <a:ext cx="1828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4493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83825DF4-8966-44D1-845A-FFB06CC988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Graphs of Functions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F530B447-C145-4A2B-BE46-DA69911356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6013" y="1844675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dirty="0"/>
              <a:t>We can represent a function </a:t>
            </a:r>
            <a:r>
              <a:rPr lang="en-US" altLang="zh-CN" i="1" dirty="0"/>
              <a:t>f</a:t>
            </a:r>
            <a:r>
              <a:rPr lang="en-US" altLang="zh-CN" dirty="0"/>
              <a:t>: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i="1" dirty="0"/>
              <a:t>B</a:t>
            </a:r>
            <a:r>
              <a:rPr lang="en-US" altLang="zh-CN" dirty="0"/>
              <a:t> as a set of ordered pairs </a:t>
            </a:r>
            <a:r>
              <a:rPr lang="en-US" altLang="zh-CN" dirty="0">
                <a:solidFill>
                  <a:srgbClr val="FF0000"/>
                </a:solidFill>
              </a:rPr>
              <a:t>{(</a:t>
            </a:r>
            <a:r>
              <a:rPr lang="en-US" altLang="zh-CN" i="1" dirty="0" err="1">
                <a:solidFill>
                  <a:srgbClr val="FF0000"/>
                </a:solidFill>
              </a:rPr>
              <a:t>a</a:t>
            </a:r>
            <a:r>
              <a:rPr lang="en-US" altLang="zh-CN" dirty="0" err="1">
                <a:solidFill>
                  <a:srgbClr val="FF0000"/>
                </a:solidFill>
              </a:rPr>
              <a:t>,</a:t>
            </a:r>
            <a:r>
              <a:rPr lang="en-US" altLang="zh-CN" i="1" dirty="0" err="1">
                <a:solidFill>
                  <a:srgbClr val="FF0000"/>
                </a:solidFill>
              </a:rPr>
              <a:t>f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dirty="0">
                <a:solidFill>
                  <a:srgbClr val="FF0000"/>
                </a:solidFill>
              </a:rPr>
              <a:t>)) | </a:t>
            </a:r>
            <a:r>
              <a:rPr lang="en-US" altLang="zh-CN" i="1" dirty="0" err="1">
                <a:solidFill>
                  <a:srgbClr val="FF0000"/>
                </a:solidFill>
              </a:rPr>
              <a:t>a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}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Note that 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dirty="0">
                <a:sym typeface="Symbol" panose="05050102010706020507" pitchFamily="18" charset="2"/>
              </a:rPr>
              <a:t>, there is only 1 pair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</a:p>
          <a:p>
            <a:pPr lvl="1" eaLnBrk="1" hangingPunct="1"/>
            <a:r>
              <a:rPr lang="en-US" altLang="zh-CN" dirty="0">
                <a:sym typeface="Symbol" panose="05050102010706020507" pitchFamily="18" charset="2"/>
              </a:rPr>
              <a:t>Later (ch.6): </a:t>
            </a:r>
            <a:r>
              <a:rPr lang="en-US" altLang="zh-CN" i="1" dirty="0">
                <a:sym typeface="Symbol" panose="05050102010706020507" pitchFamily="18" charset="2"/>
              </a:rPr>
              <a:t>relations</a:t>
            </a:r>
            <a:r>
              <a:rPr lang="en-US" altLang="zh-CN" dirty="0">
                <a:sym typeface="Symbol" panose="05050102010706020507" pitchFamily="18" charset="2"/>
              </a:rPr>
              <a:t> loosen this restriction.</a:t>
            </a:r>
          </a:p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For functions over numbers, we can represent an ordered pair (</a:t>
            </a:r>
            <a:r>
              <a:rPr lang="en-US" altLang="zh-CN" i="1" dirty="0" err="1"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) as a point on a plane.  </a:t>
            </a:r>
          </a:p>
          <a:p>
            <a:pPr lvl="1" eaLnBrk="1" hangingPunct="1"/>
            <a:r>
              <a:rPr lang="en-US" altLang="zh-CN" dirty="0">
                <a:sym typeface="Symbol" panose="05050102010706020507" pitchFamily="18" charset="2"/>
              </a:rPr>
              <a:t>A function is then drawn as a curve (set of points), with only one </a:t>
            </a:r>
            <a:r>
              <a:rPr lang="en-US" altLang="zh-CN" i="1" dirty="0"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 for each 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. </a:t>
            </a:r>
            <a:endParaRPr lang="en-US" altLang="zh-CN" dirty="0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C914BCD5-CCFB-4E14-8FD2-A6BC077CA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D2A1A1-EBAB-4879-941B-BD88005AEA5A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7109" name="日期占位符 4">
            <a:extLst>
              <a:ext uri="{FF2B5EF4-FFF2-40B4-BE49-F238E27FC236}">
                <a16:creationId xmlns:a16="http://schemas.microsoft.com/office/drawing/2014/main" id="{574C1CBF-DD8E-419A-A878-3C69CFC6742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44E07D-5160-44F6-9F07-262EAA12BB32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2018/4/23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7110" name="页脚占位符 5">
            <a:extLst>
              <a:ext uri="{FF2B5EF4-FFF2-40B4-BE49-F238E27FC236}">
                <a16:creationId xmlns:a16="http://schemas.microsoft.com/office/drawing/2014/main" id="{25ABC7B4-E59F-4100-A6C7-E052861BA0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7111" name="Text Box 4">
            <a:extLst>
              <a:ext uri="{FF2B5EF4-FFF2-40B4-BE49-F238E27FC236}">
                <a16:creationId xmlns:a16="http://schemas.microsoft.com/office/drawing/2014/main" id="{4758F226-FFF9-44B9-93D7-F5AE982D7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286000"/>
            <a:ext cx="2498725" cy="395287"/>
          </a:xfrm>
          <a:prstGeom prst="rect">
            <a:avLst/>
          </a:prstGeom>
          <a:solidFill>
            <a:srgbClr val="FFFFCC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kumimoji="0"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function’s </a:t>
            </a:r>
            <a:r>
              <a:rPr kumimoji="0" lang="en-US" altLang="zh-CN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kumimoji="0"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001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6">
            <a:extLst>
              <a:ext uri="{FF2B5EF4-FFF2-40B4-BE49-F238E27FC236}">
                <a16:creationId xmlns:a16="http://schemas.microsoft.com/office/drawing/2014/main" id="{550B3D11-BFE1-461F-8D74-3B6BC18C6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51CA1EF1-5142-4A14-84D0-5D86720110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35012" y="1417638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dirty="0"/>
              <a:t>Example 24</a:t>
            </a:r>
          </a:p>
          <a:p>
            <a:pPr eaLnBrk="1" hangingPunct="1"/>
            <a:r>
              <a:rPr lang="en-US" altLang="zh-CN" dirty="0"/>
              <a:t>Example 25</a:t>
            </a: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61408988-8730-4A8F-B639-834DC7E2E5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D273A2-E487-4329-A545-B99465FCD5B1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8133" name="日期占位符 4">
            <a:extLst>
              <a:ext uri="{FF2B5EF4-FFF2-40B4-BE49-F238E27FC236}">
                <a16:creationId xmlns:a16="http://schemas.microsoft.com/office/drawing/2014/main" id="{2AE3BF17-8B98-4B23-83D4-40A25353D78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0736DE-29EF-4322-9DFA-23E76116E9EF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2018/4/23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8134" name="页脚占位符 5">
            <a:extLst>
              <a:ext uri="{FF2B5EF4-FFF2-40B4-BE49-F238E27FC236}">
                <a16:creationId xmlns:a16="http://schemas.microsoft.com/office/drawing/2014/main" id="{2C4B12BE-54DE-4291-94A6-81DE745DE5C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pic>
        <p:nvPicPr>
          <p:cNvPr id="48135" name="Picture 7">
            <a:extLst>
              <a:ext uri="{FF2B5EF4-FFF2-40B4-BE49-F238E27FC236}">
                <a16:creationId xmlns:a16="http://schemas.microsoft.com/office/drawing/2014/main" id="{8A665E50-B213-4ADE-BD53-F438CCF10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" y="2557463"/>
            <a:ext cx="70770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4119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E203008E-6FB4-47DF-8A13-7FF18B962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Plots with floor/ceiling: Example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D0D97D0F-08B2-457A-8FBA-1A3BD0BF95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Plot of graph of function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= </a:t>
            </a:r>
            <a:r>
              <a:rPr lang="en-US" altLang="zh-CN">
                <a:sym typeface="Symbol" panose="05050102010706020507" pitchFamily="18" charset="2"/>
              </a:rPr>
              <a:t>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/3:</a:t>
            </a:r>
            <a:endParaRPr lang="en-US" altLang="zh-CN"/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48257D87-FBEF-4642-B1CB-129CD54D20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B3A3E1-0725-4F9A-B73D-5AE046325F11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2229" name="日期占位符 4">
            <a:extLst>
              <a:ext uri="{FF2B5EF4-FFF2-40B4-BE49-F238E27FC236}">
                <a16:creationId xmlns:a16="http://schemas.microsoft.com/office/drawing/2014/main" id="{44B01B36-6530-43C2-A64A-6D7F5482E99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ADB65D-CABD-4BA6-B56E-64FF12A45275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2018/4/23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2230" name="页脚占位符 5">
            <a:extLst>
              <a:ext uri="{FF2B5EF4-FFF2-40B4-BE49-F238E27FC236}">
                <a16:creationId xmlns:a16="http://schemas.microsoft.com/office/drawing/2014/main" id="{7D92BCBC-ED2C-4580-8955-03D9870657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2231" name="Line 4">
            <a:extLst>
              <a:ext uri="{FF2B5EF4-FFF2-40B4-BE49-F238E27FC236}">
                <a16:creationId xmlns:a16="http://schemas.microsoft.com/office/drawing/2014/main" id="{52CB1582-70F9-46D4-A4A9-2030290F18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590800"/>
            <a:ext cx="0" cy="3276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2" name="Line 5">
            <a:extLst>
              <a:ext uri="{FF2B5EF4-FFF2-40B4-BE49-F238E27FC236}">
                <a16:creationId xmlns:a16="http://schemas.microsoft.com/office/drawing/2014/main" id="{31EB9E09-9424-4B09-AD89-37DC66A097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191000"/>
            <a:ext cx="716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3" name="Line 6">
            <a:extLst>
              <a:ext uri="{FF2B5EF4-FFF2-40B4-BE49-F238E27FC236}">
                <a16:creationId xmlns:a16="http://schemas.microsoft.com/office/drawing/2014/main" id="{15116540-345A-43F1-A2CD-C29490274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4" name="Line 7">
            <a:extLst>
              <a:ext uri="{FF2B5EF4-FFF2-40B4-BE49-F238E27FC236}">
                <a16:creationId xmlns:a16="http://schemas.microsoft.com/office/drawing/2014/main" id="{72954982-EC03-49E2-AA58-B8D07D7DC9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5" name="Line 8">
            <a:extLst>
              <a:ext uri="{FF2B5EF4-FFF2-40B4-BE49-F238E27FC236}">
                <a16:creationId xmlns:a16="http://schemas.microsoft.com/office/drawing/2014/main" id="{B964CBD0-B472-462A-92A8-8AE0CDAD75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6" name="Line 9">
            <a:extLst>
              <a:ext uri="{FF2B5EF4-FFF2-40B4-BE49-F238E27FC236}">
                <a16:creationId xmlns:a16="http://schemas.microsoft.com/office/drawing/2014/main" id="{AB1B17D1-A8BB-4D86-B3ED-AC0246AB6D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7" name="Line 10">
            <a:extLst>
              <a:ext uri="{FF2B5EF4-FFF2-40B4-BE49-F238E27FC236}">
                <a16:creationId xmlns:a16="http://schemas.microsoft.com/office/drawing/2014/main" id="{3C41A84F-6299-40DA-86B0-9CC76E3DB4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8" name="Line 11">
            <a:extLst>
              <a:ext uri="{FF2B5EF4-FFF2-40B4-BE49-F238E27FC236}">
                <a16:creationId xmlns:a16="http://schemas.microsoft.com/office/drawing/2014/main" id="{B3721287-6362-4738-8790-8B3309F1A9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9" name="Line 12">
            <a:extLst>
              <a:ext uri="{FF2B5EF4-FFF2-40B4-BE49-F238E27FC236}">
                <a16:creationId xmlns:a16="http://schemas.microsoft.com/office/drawing/2014/main" id="{1DCF6F15-89B5-4DAC-ACA6-705C45FFA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0" name="Line 13">
            <a:extLst>
              <a:ext uri="{FF2B5EF4-FFF2-40B4-BE49-F238E27FC236}">
                <a16:creationId xmlns:a16="http://schemas.microsoft.com/office/drawing/2014/main" id="{2F5CACF4-18DF-451A-B7C4-3493B548CB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3733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1" name="Line 14">
            <a:extLst>
              <a:ext uri="{FF2B5EF4-FFF2-40B4-BE49-F238E27FC236}">
                <a16:creationId xmlns:a16="http://schemas.microsoft.com/office/drawing/2014/main" id="{7D683FF1-BDE5-404D-B1A9-DE2992C28F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3352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2" name="Line 15">
            <a:extLst>
              <a:ext uri="{FF2B5EF4-FFF2-40B4-BE49-F238E27FC236}">
                <a16:creationId xmlns:a16="http://schemas.microsoft.com/office/drawing/2014/main" id="{A6AEA831-AA8B-444E-BF73-B013673CE2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2971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3" name="Line 16">
            <a:extLst>
              <a:ext uri="{FF2B5EF4-FFF2-40B4-BE49-F238E27FC236}">
                <a16:creationId xmlns:a16="http://schemas.microsoft.com/office/drawing/2014/main" id="{72A9238F-AB2E-45B7-8B93-28FF8D5EB2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4572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4" name="Line 17">
            <a:extLst>
              <a:ext uri="{FF2B5EF4-FFF2-40B4-BE49-F238E27FC236}">
                <a16:creationId xmlns:a16="http://schemas.microsoft.com/office/drawing/2014/main" id="{95953EB0-8569-48C6-9DD1-01CCB69AC0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495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5" name="Line 18">
            <a:extLst>
              <a:ext uri="{FF2B5EF4-FFF2-40B4-BE49-F238E27FC236}">
                <a16:creationId xmlns:a16="http://schemas.microsoft.com/office/drawing/2014/main" id="{2AFE6067-5F73-4A68-BD5E-F9286FEA56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5334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6" name="Line 19">
            <a:extLst>
              <a:ext uri="{FF2B5EF4-FFF2-40B4-BE49-F238E27FC236}">
                <a16:creationId xmlns:a16="http://schemas.microsoft.com/office/drawing/2014/main" id="{8BB4E1E5-4533-498C-A8B9-4B8D7B35A0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7" name="Line 20">
            <a:extLst>
              <a:ext uri="{FF2B5EF4-FFF2-40B4-BE49-F238E27FC236}">
                <a16:creationId xmlns:a16="http://schemas.microsoft.com/office/drawing/2014/main" id="{F9BF2CC1-6289-4A25-A53A-4A8E1D8A84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8" name="Line 21">
            <a:extLst>
              <a:ext uri="{FF2B5EF4-FFF2-40B4-BE49-F238E27FC236}">
                <a16:creationId xmlns:a16="http://schemas.microsoft.com/office/drawing/2014/main" id="{2861CA42-CC3C-42CF-9A90-08CDB8FE51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9" name="Line 22">
            <a:extLst>
              <a:ext uri="{FF2B5EF4-FFF2-40B4-BE49-F238E27FC236}">
                <a16:creationId xmlns:a16="http://schemas.microsoft.com/office/drawing/2014/main" id="{1BF58949-0508-4631-95B7-4A433CDCFF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50" name="Line 23">
            <a:extLst>
              <a:ext uri="{FF2B5EF4-FFF2-40B4-BE49-F238E27FC236}">
                <a16:creationId xmlns:a16="http://schemas.microsoft.com/office/drawing/2014/main" id="{DFB95BE1-C5A8-4DE0-8DD1-D9FF02A444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51" name="Line 24">
            <a:extLst>
              <a:ext uri="{FF2B5EF4-FFF2-40B4-BE49-F238E27FC236}">
                <a16:creationId xmlns:a16="http://schemas.microsoft.com/office/drawing/2014/main" id="{7F4076B7-7CAE-473A-AB2F-31B0B572F2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52" name="Oval 25">
            <a:extLst>
              <a:ext uri="{FF2B5EF4-FFF2-40B4-BE49-F238E27FC236}">
                <a16:creationId xmlns:a16="http://schemas.microsoft.com/office/drawing/2014/main" id="{A5B91A0D-791A-4B94-AB9B-3AD22F95A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1148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52253" name="Oval 26">
            <a:extLst>
              <a:ext uri="{FF2B5EF4-FFF2-40B4-BE49-F238E27FC236}">
                <a16:creationId xmlns:a16="http://schemas.microsoft.com/office/drawing/2014/main" id="{0FB4C21E-D731-4A9B-8DB6-D92919F23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6576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52254" name="Oval 27">
            <a:extLst>
              <a:ext uri="{FF2B5EF4-FFF2-40B4-BE49-F238E27FC236}">
                <a16:creationId xmlns:a16="http://schemas.microsoft.com/office/drawing/2014/main" id="{5E0AA212-0B5F-4593-B905-849BD2F3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2766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52255" name="Oval 28">
            <a:extLst>
              <a:ext uri="{FF2B5EF4-FFF2-40B4-BE49-F238E27FC236}">
                <a16:creationId xmlns:a16="http://schemas.microsoft.com/office/drawing/2014/main" id="{EF1BC5E5-7FFD-4E40-9D44-CD1D79ADA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4958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52256" name="Oval 29">
            <a:extLst>
              <a:ext uri="{FF2B5EF4-FFF2-40B4-BE49-F238E27FC236}">
                <a16:creationId xmlns:a16="http://schemas.microsoft.com/office/drawing/2014/main" id="{321BC322-4BF1-404C-9D60-CABC10893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8768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52257" name="Oval 30">
            <a:extLst>
              <a:ext uri="{FF2B5EF4-FFF2-40B4-BE49-F238E27FC236}">
                <a16:creationId xmlns:a16="http://schemas.microsoft.com/office/drawing/2014/main" id="{3305EB0F-D245-479A-8A1C-4223148F5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114800"/>
            <a:ext cx="152400" cy="1524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52258" name="Line 31">
            <a:extLst>
              <a:ext uri="{FF2B5EF4-FFF2-40B4-BE49-F238E27FC236}">
                <a16:creationId xmlns:a16="http://schemas.microsoft.com/office/drawing/2014/main" id="{43BAC37C-5933-4C5F-86F2-F9040A8435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191000"/>
            <a:ext cx="1295400" cy="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59" name="Line 32">
            <a:extLst>
              <a:ext uri="{FF2B5EF4-FFF2-40B4-BE49-F238E27FC236}">
                <a16:creationId xmlns:a16="http://schemas.microsoft.com/office/drawing/2014/main" id="{29A15044-C123-44F6-8F80-5FAC5D6354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733800"/>
            <a:ext cx="1295400" cy="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60" name="Line 33">
            <a:extLst>
              <a:ext uri="{FF2B5EF4-FFF2-40B4-BE49-F238E27FC236}">
                <a16:creationId xmlns:a16="http://schemas.microsoft.com/office/drawing/2014/main" id="{CBAAF76B-5DDE-4D09-A6EE-2A05B20D72F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352800"/>
            <a:ext cx="1066800" cy="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61" name="Line 34">
            <a:extLst>
              <a:ext uri="{FF2B5EF4-FFF2-40B4-BE49-F238E27FC236}">
                <a16:creationId xmlns:a16="http://schemas.microsoft.com/office/drawing/2014/main" id="{527346E5-440D-45F9-A43C-E6E1C3EDEB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572000"/>
            <a:ext cx="1295400" cy="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62" name="Line 35">
            <a:extLst>
              <a:ext uri="{FF2B5EF4-FFF2-40B4-BE49-F238E27FC236}">
                <a16:creationId xmlns:a16="http://schemas.microsoft.com/office/drawing/2014/main" id="{B07E3AE3-8AA0-4466-9341-38A9B8A5E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953000"/>
            <a:ext cx="1295400" cy="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63" name="Oval 36">
            <a:extLst>
              <a:ext uri="{FF2B5EF4-FFF2-40B4-BE49-F238E27FC236}">
                <a16:creationId xmlns:a16="http://schemas.microsoft.com/office/drawing/2014/main" id="{2E64B04C-E66E-48B2-905E-41434112C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657600"/>
            <a:ext cx="152400" cy="1524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52264" name="Oval 37">
            <a:extLst>
              <a:ext uri="{FF2B5EF4-FFF2-40B4-BE49-F238E27FC236}">
                <a16:creationId xmlns:a16="http://schemas.microsoft.com/office/drawing/2014/main" id="{76C76349-E3E3-4588-A4F4-F8F5EADCB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495800"/>
            <a:ext cx="152400" cy="1524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52265" name="Oval 38">
            <a:extLst>
              <a:ext uri="{FF2B5EF4-FFF2-40B4-BE49-F238E27FC236}">
                <a16:creationId xmlns:a16="http://schemas.microsoft.com/office/drawing/2014/main" id="{CCF30F21-48B8-4F92-AC7B-5D0238A01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876800"/>
            <a:ext cx="152400" cy="1524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52266" name="Text Box 39">
            <a:extLst>
              <a:ext uri="{FF2B5EF4-FFF2-40B4-BE49-F238E27FC236}">
                <a16:creationId xmlns:a16="http://schemas.microsoft.com/office/drawing/2014/main" id="{7045AC6E-2081-4A67-8EDB-3508BEDF1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1148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i="1">
                <a:latin typeface="Times New Roman" panose="02020603050405020304" pitchFamily="18" charset="0"/>
              </a:rPr>
              <a:t>x</a:t>
            </a:r>
            <a:endParaRPr kumimoji="0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2267" name="Text Box 40">
            <a:extLst>
              <a:ext uri="{FF2B5EF4-FFF2-40B4-BE49-F238E27FC236}">
                <a16:creationId xmlns:a16="http://schemas.microsoft.com/office/drawing/2014/main" id="{B787FCE9-4EE7-40B6-BE3D-271CB2EA2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362200"/>
            <a:ext cx="60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i="1">
                <a:latin typeface="Times New Roman" panose="02020603050405020304" pitchFamily="18" charset="0"/>
              </a:rPr>
              <a:t>f(x)</a:t>
            </a:r>
            <a:endParaRPr kumimoji="0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2268" name="Line 41">
            <a:extLst>
              <a:ext uri="{FF2B5EF4-FFF2-40B4-BE49-F238E27FC236}">
                <a16:creationId xmlns:a16="http://schemas.microsoft.com/office/drawing/2014/main" id="{B7675EBE-4D85-4D17-85B7-DFC5034FFA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5334000"/>
            <a:ext cx="990600" cy="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69" name="Oval 42">
            <a:extLst>
              <a:ext uri="{FF2B5EF4-FFF2-40B4-BE49-F238E27FC236}">
                <a16:creationId xmlns:a16="http://schemas.microsoft.com/office/drawing/2014/main" id="{CF9F5EF2-0310-4391-8ACE-751FD39D7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257800"/>
            <a:ext cx="152400" cy="1524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52270" name="Text Box 43">
            <a:extLst>
              <a:ext uri="{FF2B5EF4-FFF2-40B4-BE49-F238E27FC236}">
                <a16:creationId xmlns:a16="http://schemas.microsoft.com/office/drawing/2014/main" id="{2EF3999C-91B0-49EE-BCB6-9BA3C8FBD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113" y="3124200"/>
            <a:ext cx="2713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Set</a:t>
            </a:r>
            <a:r>
              <a:rPr kumimoji="0"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CN" sz="2400">
                <a:latin typeface="Times New Roman" panose="02020603050405020304" pitchFamily="18" charset="0"/>
              </a:rPr>
              <a:t>of points (</a:t>
            </a:r>
            <a:r>
              <a:rPr kumimoji="0" lang="en-US" altLang="zh-CN" sz="2400" i="1">
                <a:latin typeface="Times New Roman" panose="02020603050405020304" pitchFamily="18" charset="0"/>
              </a:rPr>
              <a:t>x</a:t>
            </a:r>
            <a:r>
              <a:rPr kumimoji="0" lang="en-US" altLang="zh-CN" sz="2400">
                <a:latin typeface="Times New Roman" panose="02020603050405020304" pitchFamily="18" charset="0"/>
              </a:rPr>
              <a:t>, </a:t>
            </a:r>
            <a:r>
              <a:rPr kumimoji="0" lang="en-US" altLang="zh-CN" sz="2400" i="1">
                <a:latin typeface="Times New Roman" panose="02020603050405020304" pitchFamily="18" charset="0"/>
              </a:rPr>
              <a:t>f</a:t>
            </a:r>
            <a:r>
              <a:rPr kumimoji="0" lang="en-US" altLang="zh-CN" sz="2400">
                <a:latin typeface="Times New Roman" panose="02020603050405020304" pitchFamily="18" charset="0"/>
              </a:rPr>
              <a:t>(</a:t>
            </a:r>
            <a:r>
              <a:rPr kumimoji="0" lang="en-US" altLang="zh-CN" sz="2400" i="1">
                <a:latin typeface="Times New Roman" panose="02020603050405020304" pitchFamily="18" charset="0"/>
              </a:rPr>
              <a:t>x</a:t>
            </a:r>
            <a:r>
              <a:rPr kumimoji="0" lang="en-US" altLang="zh-CN" sz="2400"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52271" name="Text Box 44">
            <a:extLst>
              <a:ext uri="{FF2B5EF4-FFF2-40B4-BE49-F238E27FC236}">
                <a16:creationId xmlns:a16="http://schemas.microsoft.com/office/drawing/2014/main" id="{50863DAE-C7E0-4DAA-8E7C-70FF1F063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191000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+3</a:t>
            </a:r>
          </a:p>
        </p:txBody>
      </p:sp>
      <p:sp>
        <p:nvSpPr>
          <p:cNvPr id="52272" name="Text Box 45">
            <a:extLst>
              <a:ext uri="{FF2B5EF4-FFF2-40B4-BE49-F238E27FC236}">
                <a16:creationId xmlns:a16="http://schemas.microsoft.com/office/drawing/2014/main" id="{482D36F2-B4AD-45EF-AD13-5DC3F4935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4724400"/>
            <a:ext cx="50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kumimoji="0" lang="en-US" altLang="zh-CN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2273" name="Text Box 46">
            <a:extLst>
              <a:ext uri="{FF2B5EF4-FFF2-40B4-BE49-F238E27FC236}">
                <a16:creationId xmlns:a16="http://schemas.microsoft.com/office/drawing/2014/main" id="{C2C8BD9F-CC69-4682-9380-4BDFAE5E2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24200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+2</a:t>
            </a:r>
          </a:p>
        </p:txBody>
      </p:sp>
      <p:sp>
        <p:nvSpPr>
          <p:cNvPr id="52274" name="Text Box 47">
            <a:extLst>
              <a:ext uri="{FF2B5EF4-FFF2-40B4-BE49-F238E27FC236}">
                <a16:creationId xmlns:a16="http://schemas.microsoft.com/office/drawing/2014/main" id="{D6904076-6026-4AB4-A250-2768BEBD4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114800"/>
            <a:ext cx="50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kumimoji="0" lang="en-US" altLang="zh-CN" sz="2400">
                <a:latin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578512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151" y="1447800"/>
            <a:ext cx="8229600" cy="45307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  Definition:  </a:t>
            </a:r>
            <a:r>
              <a:rPr lang="en-US" dirty="0"/>
              <a:t>f:</a:t>
            </a:r>
            <a:r>
              <a:rPr lang="en-US" b="1" dirty="0"/>
              <a:t> N </a:t>
            </a:r>
            <a:r>
              <a:rPr lang="en-US" b="1" dirty="0">
                <a:latin typeface="Cambria Math"/>
                <a:ea typeface="Cambria Math"/>
                <a:sym typeface="Wingdings" pitchFamily="2" charset="2"/>
              </a:rPr>
              <a:t>→</a:t>
            </a:r>
            <a:r>
              <a:rPr lang="en-US" b="1" dirty="0">
                <a:sym typeface="Wingdings" pitchFamily="2" charset="2"/>
              </a:rPr>
              <a:t> Z</a:t>
            </a:r>
            <a:r>
              <a:rPr lang="en-US" b="1" baseline="30000" dirty="0">
                <a:sym typeface="Wingdings" pitchFamily="2" charset="2"/>
              </a:rPr>
              <a:t>+</a:t>
            </a:r>
            <a:r>
              <a:rPr lang="en-US" b="1" dirty="0">
                <a:sym typeface="Wingdings" pitchFamily="2" charset="2"/>
              </a:rPr>
              <a:t> , </a:t>
            </a:r>
            <a:r>
              <a:rPr lang="en-US" dirty="0">
                <a:sym typeface="Wingdings" pitchFamily="2" charset="2"/>
              </a:rPr>
              <a:t>denoted by </a:t>
            </a:r>
            <a:r>
              <a:rPr lang="en-US" i="1" dirty="0">
                <a:sym typeface="Wingdings" pitchFamily="2" charset="2"/>
              </a:rPr>
              <a:t>f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i="1" dirty="0">
                <a:sym typeface="Wingdings" pitchFamily="2" charset="2"/>
              </a:rPr>
              <a:t>n</a:t>
            </a:r>
            <a:r>
              <a:rPr lang="en-US" dirty="0">
                <a:sym typeface="Wingdings" pitchFamily="2" charset="2"/>
              </a:rPr>
              <a:t>) = </a:t>
            </a:r>
            <a:r>
              <a:rPr lang="en-US" i="1" dirty="0">
                <a:sym typeface="Wingdings" pitchFamily="2" charset="2"/>
              </a:rPr>
              <a:t>n</a:t>
            </a:r>
            <a:r>
              <a:rPr lang="en-US" dirty="0">
                <a:sym typeface="Wingdings" pitchFamily="2" charset="2"/>
              </a:rPr>
              <a:t>! is the product of the first </a:t>
            </a:r>
            <a:r>
              <a:rPr lang="en-US" i="1" dirty="0">
                <a:sym typeface="Wingdings" pitchFamily="2" charset="2"/>
              </a:rPr>
              <a:t>n</a:t>
            </a:r>
            <a:r>
              <a:rPr lang="en-US" dirty="0">
                <a:sym typeface="Wingdings" pitchFamily="2" charset="2"/>
              </a:rPr>
              <a:t> positive integers when </a:t>
            </a:r>
            <a:r>
              <a:rPr lang="en-US" i="1" dirty="0">
                <a:sym typeface="Wingdings" pitchFamily="2" charset="2"/>
              </a:rPr>
              <a:t>n</a:t>
            </a:r>
            <a:r>
              <a:rPr lang="en-US" dirty="0">
                <a:sym typeface="Wingdings" pitchFamily="2" charset="2"/>
              </a:rPr>
              <a:t> is a nonnegative integer.</a:t>
            </a:r>
            <a:endParaRPr lang="en-US" baseline="30000" dirty="0">
              <a:sym typeface="Wingdings" pitchFamily="2" charset="2"/>
            </a:endParaRPr>
          </a:p>
          <a:p>
            <a:pPr>
              <a:buNone/>
            </a:pPr>
            <a:endParaRPr lang="en-US" sz="2800" baseline="30000" dirty="0">
              <a:latin typeface="Cambria Math" pitchFamily="18" charset="0"/>
              <a:ea typeface="Cambria Math" pitchFamily="18" charset="0"/>
              <a:sym typeface="Wingdings" pitchFamily="2" charset="2"/>
            </a:endParaRPr>
          </a:p>
          <a:p>
            <a:pPr>
              <a:buNone/>
            </a:pPr>
            <a:r>
              <a:rPr lang="en-US" sz="2800" baseline="30000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       </a:t>
            </a:r>
            <a:r>
              <a:rPr lang="en-US" sz="2800" i="1" baseline="30000" dirty="0">
                <a:ea typeface="Cambria Math" pitchFamily="18" charset="0"/>
                <a:sym typeface="Wingdings" pitchFamily="2" charset="2"/>
              </a:rPr>
              <a:t>f</a:t>
            </a:r>
            <a:r>
              <a:rPr lang="en-US" sz="2800" baseline="30000" dirty="0">
                <a:ea typeface="Cambria Math" pitchFamily="18" charset="0"/>
                <a:sym typeface="Wingdings" pitchFamily="2" charset="2"/>
              </a:rPr>
              <a:t>(</a:t>
            </a:r>
            <a:r>
              <a:rPr lang="en-US" sz="2800" i="1" baseline="30000" dirty="0">
                <a:ea typeface="Cambria Math" pitchFamily="18" charset="0"/>
                <a:sym typeface="Wingdings" pitchFamily="2" charset="2"/>
              </a:rPr>
              <a:t>n</a:t>
            </a:r>
            <a:r>
              <a:rPr lang="en-US" sz="2800" baseline="30000" dirty="0">
                <a:ea typeface="Cambria Math" pitchFamily="18" charset="0"/>
                <a:sym typeface="Wingdings" pitchFamily="2" charset="2"/>
              </a:rPr>
              <a:t>)</a:t>
            </a:r>
            <a:r>
              <a:rPr lang="en-US" sz="2800" baseline="30000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= 1 </a:t>
            </a:r>
            <a:r>
              <a:rPr lang="en-US" sz="2800" baseline="30000" dirty="0">
                <a:latin typeface="Cambria Math"/>
                <a:ea typeface="Cambria Math"/>
                <a:sym typeface="Wingdings" pitchFamily="2" charset="2"/>
              </a:rPr>
              <a:t>∙ 2 ∙∙∙ (</a:t>
            </a:r>
            <a:r>
              <a:rPr lang="en-US" sz="2800" i="1" baseline="30000" dirty="0">
                <a:ea typeface="Cambria Math"/>
                <a:sym typeface="Wingdings" pitchFamily="2" charset="2"/>
              </a:rPr>
              <a:t>n</a:t>
            </a:r>
            <a:r>
              <a:rPr lang="en-US" sz="2800" baseline="30000" dirty="0">
                <a:latin typeface="Cambria Math"/>
                <a:ea typeface="Cambria Math"/>
                <a:sym typeface="Wingdings" pitchFamily="2" charset="2"/>
              </a:rPr>
              <a:t> – 1) ∙ </a:t>
            </a:r>
            <a:r>
              <a:rPr lang="en-US" sz="2800" i="1" baseline="30000" dirty="0">
                <a:ea typeface="Cambria Math"/>
                <a:sym typeface="Wingdings" pitchFamily="2" charset="2"/>
              </a:rPr>
              <a:t>n,</a:t>
            </a:r>
            <a:r>
              <a:rPr lang="en-US" sz="2800" baseline="30000" dirty="0">
                <a:latin typeface="Cambria Math"/>
                <a:ea typeface="Cambria Math"/>
                <a:sym typeface="Wingdings" pitchFamily="2" charset="2"/>
              </a:rPr>
              <a:t>         </a:t>
            </a:r>
            <a:r>
              <a:rPr lang="en-US" sz="2800" i="1" baseline="30000" dirty="0">
                <a:ea typeface="Cambria Math"/>
                <a:sym typeface="Wingdings" pitchFamily="2" charset="2"/>
              </a:rPr>
              <a:t>f</a:t>
            </a:r>
            <a:r>
              <a:rPr lang="en-US" sz="2800" baseline="30000" dirty="0">
                <a:latin typeface="Cambria Math"/>
                <a:ea typeface="Cambria Math"/>
                <a:sym typeface="Wingdings" pitchFamily="2" charset="2"/>
              </a:rPr>
              <a:t>(0)  = 0! = 1</a:t>
            </a:r>
            <a:endParaRPr lang="en-US" sz="2800" baseline="30000" dirty="0">
              <a:latin typeface="Cambria Math" pitchFamily="18" charset="0"/>
              <a:ea typeface="Cambria Math" pitchFamily="18" charset="0"/>
              <a:sym typeface="Wingdings" pitchFamily="2" charset="2"/>
            </a:endParaRPr>
          </a:p>
          <a:p>
            <a:pPr>
              <a:buNone/>
            </a:pPr>
            <a:r>
              <a:rPr lang="en-US" sz="2800" baseline="30000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</a:t>
            </a:r>
            <a:r>
              <a:rPr lang="en-US" sz="2800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 </a:t>
            </a:r>
            <a:r>
              <a:rPr lang="en-US" sz="2800" b="1" dirty="0">
                <a:sym typeface="Wingdings" pitchFamily="2" charset="2"/>
              </a:rPr>
              <a:t>Examples:</a:t>
            </a:r>
          </a:p>
          <a:p>
            <a:pPr>
              <a:buNone/>
            </a:pPr>
            <a:r>
              <a:rPr lang="en-US" sz="2800" b="1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     </a:t>
            </a:r>
            <a:r>
              <a:rPr lang="en-US" sz="2800" i="1" baseline="30000" dirty="0">
                <a:ea typeface="Cambria Math" pitchFamily="18" charset="0"/>
                <a:sym typeface="Wingdings" pitchFamily="2" charset="2"/>
              </a:rPr>
              <a:t>f</a:t>
            </a:r>
            <a:r>
              <a:rPr lang="en-US" sz="2800" baseline="30000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(1) = 1!  = 1</a:t>
            </a:r>
          </a:p>
          <a:p>
            <a:pPr>
              <a:buNone/>
            </a:pPr>
            <a:r>
              <a:rPr lang="en-US" sz="2800" baseline="30000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       </a:t>
            </a:r>
            <a:r>
              <a:rPr lang="en-US" sz="2800" i="1" baseline="30000" dirty="0">
                <a:ea typeface="Cambria Math" pitchFamily="18" charset="0"/>
                <a:sym typeface="Wingdings" pitchFamily="2" charset="2"/>
              </a:rPr>
              <a:t>f</a:t>
            </a:r>
            <a:r>
              <a:rPr lang="en-US" sz="2800" baseline="30000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(2) = 2! =  1 </a:t>
            </a:r>
            <a:r>
              <a:rPr lang="en-US" sz="2800" baseline="30000" dirty="0">
                <a:latin typeface="Cambria Math"/>
                <a:ea typeface="Cambria Math"/>
                <a:sym typeface="Wingdings" pitchFamily="2" charset="2"/>
              </a:rPr>
              <a:t>∙ 2 = 2</a:t>
            </a:r>
            <a:endParaRPr lang="en-US" sz="2800" baseline="30000" dirty="0">
              <a:latin typeface="Cambria Math" pitchFamily="18" charset="0"/>
              <a:ea typeface="Cambria Math" pitchFamily="18" charset="0"/>
              <a:sym typeface="Wingdings" pitchFamily="2" charset="2"/>
            </a:endParaRPr>
          </a:p>
          <a:p>
            <a:pPr>
              <a:buNone/>
            </a:pPr>
            <a:r>
              <a:rPr lang="en-US" sz="2800" baseline="30000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      </a:t>
            </a:r>
            <a:r>
              <a:rPr lang="en-US" sz="2800" i="1" baseline="30000" dirty="0">
                <a:ea typeface="Cambria Math" pitchFamily="18" charset="0"/>
                <a:sym typeface="Wingdings" pitchFamily="2" charset="2"/>
              </a:rPr>
              <a:t>f</a:t>
            </a:r>
            <a:r>
              <a:rPr lang="en-US" sz="2800" baseline="30000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(6)  = 6! =  1 </a:t>
            </a:r>
            <a:r>
              <a:rPr lang="en-US" sz="2800" baseline="30000" dirty="0">
                <a:latin typeface="Cambria Math"/>
                <a:ea typeface="Cambria Math"/>
                <a:sym typeface="Wingdings" pitchFamily="2" charset="2"/>
              </a:rPr>
              <a:t>∙ 2 ∙ 3∙ 4∙ 5</a:t>
            </a:r>
            <a:r>
              <a:rPr lang="en-US" sz="2800" dirty="0">
                <a:latin typeface="Cambria Math"/>
                <a:ea typeface="Cambria Math"/>
                <a:sym typeface="Wingdings" pitchFamily="2" charset="2"/>
              </a:rPr>
              <a:t> </a:t>
            </a:r>
            <a:r>
              <a:rPr lang="en-US" sz="2800" baseline="30000" dirty="0">
                <a:latin typeface="Cambria Math"/>
                <a:ea typeface="Cambria Math"/>
                <a:sym typeface="Wingdings" pitchFamily="2" charset="2"/>
              </a:rPr>
              <a:t>∙ 6 = 720</a:t>
            </a:r>
          </a:p>
          <a:p>
            <a:pPr>
              <a:buNone/>
            </a:pPr>
            <a:r>
              <a:rPr lang="en-US" sz="2800" baseline="30000" dirty="0">
                <a:latin typeface="Cambria Math"/>
                <a:ea typeface="Cambria Math"/>
                <a:sym typeface="Wingdings" pitchFamily="2" charset="2"/>
              </a:rPr>
              <a:t>       </a:t>
            </a:r>
            <a:r>
              <a:rPr lang="en-US" sz="2800" i="1" baseline="30000" dirty="0">
                <a:ea typeface="Cambria Math"/>
                <a:sym typeface="Wingdings" pitchFamily="2" charset="2"/>
              </a:rPr>
              <a:t>f</a:t>
            </a:r>
            <a:r>
              <a:rPr lang="en-US" sz="2800" baseline="30000" dirty="0">
                <a:latin typeface="Cambria Math"/>
                <a:ea typeface="Cambria Math"/>
                <a:sym typeface="Wingdings" pitchFamily="2" charset="2"/>
              </a:rPr>
              <a:t>(20) = 2,432,902,008,176,640,000.</a:t>
            </a:r>
            <a:endParaRPr lang="en-US" sz="28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38049" y="3934926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Stirling’s</a:t>
            </a:r>
            <a:r>
              <a:rPr lang="en-US" dirty="0"/>
              <a:t> Formula:</a:t>
            </a:r>
          </a:p>
          <a:p>
            <a:endParaRPr lang="en-US" dirty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5899501" y="4483283"/>
            <a:ext cx="1908810" cy="283845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4876800" y="4953000"/>
            <a:ext cx="4120515" cy="25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390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6184477B-5495-4457-AE5A-BF6289FDC3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Characteristic Functions(</a:t>
            </a:r>
            <a:r>
              <a:rPr lang="zh-CN" altLang="en-US" sz="4000"/>
              <a:t>特征函数</a:t>
            </a:r>
            <a:r>
              <a:rPr lang="en-US" altLang="zh-CN" sz="4000"/>
              <a:t>)</a:t>
            </a:r>
            <a:endParaRPr lang="zh-CN" alt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323" name="Rectangle 3">
                <a:extLst>
                  <a:ext uri="{FF2B5EF4-FFF2-40B4-BE49-F238E27FC236}">
                    <a16:creationId xmlns:a16="http://schemas.microsoft.com/office/drawing/2014/main" id="{D6EBF5A0-5F9E-48F1-B61B-FE61A6298CF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/>
                  <a:t>Let 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  be a subset of the universal set </a:t>
                </a:r>
                <a:r>
                  <a:rPr lang="en-US" altLang="zh-CN" i="1" dirty="0"/>
                  <a:t>U</a:t>
                </a:r>
                <a:r>
                  <a:rPr lang="en-US" altLang="zh-CN" dirty="0"/>
                  <a:t>={</a:t>
                </a:r>
                <a:r>
                  <a:rPr lang="en-US" altLang="zh-CN" i="1" dirty="0"/>
                  <a:t>u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u</a:t>
                </a:r>
                <a:r>
                  <a:rPr lang="en-US" altLang="zh-CN" baseline="-25000" dirty="0"/>
                  <a:t>2 </a:t>
                </a:r>
                <a:r>
                  <a:rPr lang="en-US" altLang="zh-CN" dirty="0"/>
                  <a:t>,</a:t>
                </a:r>
                <a:r>
                  <a:rPr lang="en-US" altLang="zh-CN" baseline="-25000" dirty="0"/>
                  <a:t> </a:t>
                </a:r>
                <a:r>
                  <a:rPr lang="en-US" altLang="zh-CN" i="1" dirty="0"/>
                  <a:t>u</a:t>
                </a:r>
                <a:r>
                  <a:rPr lang="en-US" altLang="zh-CN" baseline="-25000" dirty="0"/>
                  <a:t>3 </a:t>
                </a:r>
                <a:r>
                  <a:rPr lang="en-US" altLang="zh-CN" dirty="0"/>
                  <a:t>, ..., </a:t>
                </a:r>
                <a:r>
                  <a:rPr lang="en-US" altLang="zh-CN" i="1" dirty="0"/>
                  <a:t>u</a:t>
                </a:r>
                <a:r>
                  <a:rPr lang="en-US" altLang="zh-CN" i="1" baseline="-25000" dirty="0"/>
                  <a:t>n</a:t>
                </a:r>
                <a:r>
                  <a:rPr lang="en-US" altLang="zh-CN" baseline="-25000" dirty="0"/>
                  <a:t> </a:t>
                </a:r>
                <a:r>
                  <a:rPr lang="en-US" altLang="zh-CN" dirty="0"/>
                  <a:t>}.</a:t>
                </a:r>
              </a:p>
              <a:p>
                <a:pPr eaLnBrk="1" hangingPunct="1"/>
                <a:r>
                  <a:rPr lang="en-US" altLang="zh-CN" dirty="0"/>
                  <a:t>The characteristic function of 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 is defined as a function from </a:t>
                </a:r>
                <a:r>
                  <a:rPr lang="en-US" altLang="zh-CN" i="1" dirty="0"/>
                  <a:t>U</a:t>
                </a:r>
                <a:r>
                  <a:rPr lang="en-US" altLang="zh-CN" dirty="0"/>
                  <a:t> to {0,1} by the following:</a:t>
                </a:r>
              </a:p>
              <a:p>
                <a:pPr eaLnBrk="1" hangingPunct="1"/>
                <a:endParaRPr lang="en-US" altLang="zh-CN" dirty="0">
                  <a:sym typeface="Symbol" panose="05050102010706020507" pitchFamily="18" charset="2"/>
                </a:endParaRPr>
              </a:p>
              <a:p>
                <a:pPr eaLnBrk="1" hangingPunct="1"/>
                <a:r>
                  <a:rPr lang="en-US" altLang="zh-CN" b="0" dirty="0">
                    <a:sym typeface="Symbol" panose="05050102010706020507" pitchFamily="18" charset="2"/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𝑖𝑓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∈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𝐴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𝑖𝑓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∈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𝐴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6323" name="Rectangle 3">
                <a:extLst>
                  <a:ext uri="{FF2B5EF4-FFF2-40B4-BE49-F238E27FC236}">
                    <a16:creationId xmlns:a16="http://schemas.microsoft.com/office/drawing/2014/main" id="{D6EBF5A0-5F9E-48F1-B61B-FE61A6298C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4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52E11351-8774-40C4-BD14-FF427096A5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57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0B00CE-40A3-4665-9DFA-41DFA904175C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6325" name="日期占位符 4">
            <a:extLst>
              <a:ext uri="{FF2B5EF4-FFF2-40B4-BE49-F238E27FC236}">
                <a16:creationId xmlns:a16="http://schemas.microsoft.com/office/drawing/2014/main" id="{E97843C9-F5D9-48F7-AA52-C0F2536EB86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713529-6E74-4E36-855B-745AA9AB0DD3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2018/4/23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6326" name="页脚占位符 5">
            <a:extLst>
              <a:ext uri="{FF2B5EF4-FFF2-40B4-BE49-F238E27FC236}">
                <a16:creationId xmlns:a16="http://schemas.microsoft.com/office/drawing/2014/main" id="{0E131179-2DE2-45B2-880A-316022DC3C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A5BE55E-3F90-4549-9A92-D47C1C4BF316}"/>
              </a:ext>
            </a:extLst>
          </p:cNvPr>
          <p:cNvCxnSpPr>
            <a:cxnSpLocks/>
          </p:cNvCxnSpPr>
          <p:nvPr/>
        </p:nvCxnSpPr>
        <p:spPr bwMode="auto">
          <a:xfrm>
            <a:off x="5410200" y="5105400"/>
            <a:ext cx="152400" cy="3048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0760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05895AE-BBE1-4EAB-91C6-295045B37C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Characteristic Functions</a:t>
            </a:r>
            <a:endParaRPr lang="zh-CN" altLang="en-US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71DFCCF9-EC22-41BA-B605-C0C1AD7A43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Example</a:t>
            </a:r>
          </a:p>
          <a:p>
            <a:pPr lvl="1" eaLnBrk="1" hangingPunct="1"/>
            <a:r>
              <a:rPr lang="en-US" altLang="zh-CN" sz="2400" dirty="0"/>
              <a:t>if </a:t>
            </a:r>
          </a:p>
          <a:p>
            <a:pPr lvl="2" eaLnBrk="1" hangingPunct="1"/>
            <a:r>
              <a:rPr lang="en-US" altLang="zh-CN" sz="2000" i="1" dirty="0"/>
              <a:t>A</a:t>
            </a:r>
            <a:r>
              <a:rPr lang="en-US" altLang="zh-CN" sz="2000" dirty="0"/>
              <a:t>={4, 7, 9}</a:t>
            </a:r>
          </a:p>
          <a:p>
            <a:pPr lvl="2" eaLnBrk="1" hangingPunct="1"/>
            <a:r>
              <a:rPr lang="en-US" altLang="zh-CN" sz="2000" i="1" dirty="0"/>
              <a:t>U</a:t>
            </a:r>
            <a:r>
              <a:rPr lang="en-US" altLang="zh-CN" sz="2000" dirty="0"/>
              <a:t>={1, 2, 3, …, 10},</a:t>
            </a:r>
          </a:p>
          <a:p>
            <a:pPr lvl="1" eaLnBrk="1" hangingPunct="1"/>
            <a:r>
              <a:rPr lang="en-US" altLang="zh-CN" sz="2400" dirty="0"/>
              <a:t>then </a:t>
            </a:r>
          </a:p>
          <a:p>
            <a:pPr lvl="2" eaLnBrk="1" hangingPunct="1"/>
            <a:r>
              <a:rPr lang="en-US" altLang="zh-CN" sz="2000" i="1" dirty="0"/>
              <a:t>C</a:t>
            </a:r>
            <a:r>
              <a:rPr lang="en-US" altLang="zh-CN" sz="2000" i="1" baseline="-25000" dirty="0"/>
              <a:t>A</a:t>
            </a:r>
            <a:r>
              <a:rPr lang="en-US" altLang="zh-CN" sz="2000" dirty="0"/>
              <a:t>(2)=0, </a:t>
            </a:r>
          </a:p>
          <a:p>
            <a:pPr lvl="2" eaLnBrk="1" hangingPunct="1"/>
            <a:r>
              <a:rPr lang="en-US" altLang="zh-CN" sz="2000" i="1" dirty="0"/>
              <a:t>C</a:t>
            </a:r>
            <a:r>
              <a:rPr lang="en-US" altLang="zh-CN" sz="2000" i="1" baseline="-25000" dirty="0"/>
              <a:t>A</a:t>
            </a:r>
            <a:r>
              <a:rPr lang="en-US" altLang="zh-CN" sz="2000" dirty="0"/>
              <a:t>(4)=1,</a:t>
            </a:r>
          </a:p>
          <a:p>
            <a:pPr lvl="2" eaLnBrk="1" hangingPunct="1"/>
            <a:r>
              <a:rPr lang="en-US" altLang="zh-CN" sz="2000" i="1" dirty="0"/>
              <a:t>C</a:t>
            </a:r>
            <a:r>
              <a:rPr lang="en-US" altLang="zh-CN" sz="2000" i="1" baseline="-25000" dirty="0"/>
              <a:t>A</a:t>
            </a:r>
            <a:r>
              <a:rPr lang="en-US" altLang="zh-CN" sz="2000" dirty="0"/>
              <a:t>(7)=1, </a:t>
            </a:r>
          </a:p>
          <a:p>
            <a:pPr lvl="2" eaLnBrk="1" hangingPunct="1"/>
            <a:r>
              <a:rPr lang="en-US" altLang="zh-CN" sz="2000" i="1" dirty="0"/>
              <a:t>C</a:t>
            </a:r>
            <a:r>
              <a:rPr lang="en-US" altLang="zh-CN" sz="2000" i="1" baseline="-25000" dirty="0"/>
              <a:t>A</a:t>
            </a:r>
            <a:r>
              <a:rPr lang="en-US" altLang="zh-CN" sz="2000" dirty="0"/>
              <a:t>(12) is undefined.</a:t>
            </a:r>
          </a:p>
          <a:p>
            <a:pPr eaLnBrk="1" hangingPunct="1"/>
            <a:r>
              <a:rPr lang="en-US" altLang="zh-CN" sz="2800" dirty="0"/>
              <a:t>Note: </a:t>
            </a:r>
            <a:r>
              <a:rPr lang="en-US" altLang="zh-CN" i="1" dirty="0"/>
              <a:t>C</a:t>
            </a:r>
            <a:r>
              <a:rPr lang="en-US" altLang="zh-CN" sz="2800" i="1" baseline="-25000" dirty="0"/>
              <a:t>A</a:t>
            </a:r>
            <a:r>
              <a:rPr lang="en-US" altLang="zh-CN" sz="2800" dirty="0"/>
              <a:t> is onto but not one to one</a:t>
            </a:r>
            <a:endParaRPr lang="zh-CN" altLang="en-US" sz="2800" dirty="0"/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B2A6176C-C55E-4F55-8A2F-AD7A41CB76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0D82DE-9DFA-4D08-A399-A022594D27A6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7349" name="日期占位符 4">
            <a:extLst>
              <a:ext uri="{FF2B5EF4-FFF2-40B4-BE49-F238E27FC236}">
                <a16:creationId xmlns:a16="http://schemas.microsoft.com/office/drawing/2014/main" id="{BB252066-8FC7-4B2C-A396-49D5AD3F7E3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9C52E3-B0A8-4CAF-B41C-5D0381EF56BB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2018/4/23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7350" name="页脚占位符 5">
            <a:extLst>
              <a:ext uri="{FF2B5EF4-FFF2-40B4-BE49-F238E27FC236}">
                <a16:creationId xmlns:a16="http://schemas.microsoft.com/office/drawing/2014/main" id="{9F9D5616-DA04-46E3-A8E8-30D4337EE79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49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A1A3A881-EDD2-440C-95CF-7AB94DD89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Mod-</a:t>
            </a:r>
            <a:r>
              <a:rPr lang="en-US" altLang="zh-CN" i="1"/>
              <a:t>n</a:t>
            </a:r>
            <a:r>
              <a:rPr lang="en-US" altLang="zh-CN"/>
              <a:t> Functions(</a:t>
            </a:r>
            <a:r>
              <a:rPr lang="zh-CN" altLang="en-US"/>
              <a:t>模</a:t>
            </a:r>
            <a:r>
              <a:rPr lang="en-US" altLang="zh-CN"/>
              <a:t>n</a:t>
            </a:r>
            <a:r>
              <a:rPr lang="zh-CN" altLang="en-US"/>
              <a:t>函数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59BFA7F9-274E-425E-857E-A629AA0C16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Let </a:t>
            </a:r>
            <a:r>
              <a:rPr lang="en-US" altLang="zh-CN" sz="2800" i="1" dirty="0" err="1"/>
              <a:t>f</a:t>
            </a:r>
            <a:r>
              <a:rPr lang="en-US" altLang="zh-CN" sz="2800" i="1" baseline="-25000" dirty="0" err="1"/>
              <a:t>n</a:t>
            </a:r>
            <a:r>
              <a:rPr lang="en-US" altLang="zh-CN" sz="2800" baseline="-25000" dirty="0"/>
              <a:t> </a:t>
            </a:r>
            <a:r>
              <a:rPr lang="en-US" altLang="zh-CN" sz="2800" dirty="0"/>
              <a:t>is a function from the nonnegative integers to the set {0, 1, 2, 3,…, </a:t>
            </a:r>
            <a:r>
              <a:rPr lang="en-US" altLang="zh-CN" sz="2800" i="1" dirty="0"/>
              <a:t>n</a:t>
            </a:r>
            <a:r>
              <a:rPr lang="en-US" altLang="zh-CN" sz="2800" dirty="0"/>
              <a:t>-1}.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For a fixed </a:t>
            </a:r>
            <a:r>
              <a:rPr lang="en-US" altLang="zh-CN" sz="2800" i="1" dirty="0"/>
              <a:t>n</a:t>
            </a:r>
            <a:r>
              <a:rPr lang="en-US" altLang="zh-CN" sz="2800" dirty="0"/>
              <a:t>, any nonnegative integer </a:t>
            </a:r>
            <a:r>
              <a:rPr lang="en-US" altLang="zh-CN" sz="2800" i="1" dirty="0"/>
              <a:t>z</a:t>
            </a:r>
            <a:r>
              <a:rPr lang="en-US" altLang="zh-CN" sz="2800" dirty="0"/>
              <a:t> can be written 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z=</a:t>
            </a:r>
            <a:r>
              <a:rPr lang="en-US" altLang="zh-CN" sz="2400" i="1" dirty="0" err="1"/>
              <a:t>kn+r</a:t>
            </a:r>
            <a:r>
              <a:rPr lang="en-US" altLang="zh-CN" sz="2400" dirty="0"/>
              <a:t> with 0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i="1" dirty="0"/>
              <a:t>r</a:t>
            </a:r>
            <a:r>
              <a:rPr lang="en-US" altLang="zh-CN" sz="2400" dirty="0"/>
              <a:t>&lt;</a:t>
            </a:r>
            <a:r>
              <a:rPr lang="en-US" altLang="zh-CN" sz="2400" i="1" dirty="0"/>
              <a:t>n</a:t>
            </a:r>
            <a:r>
              <a:rPr lang="en-US" altLang="zh-CN" sz="2400" dirty="0"/>
              <a:t> ,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Then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 err="1"/>
              <a:t>f</a:t>
            </a:r>
            <a:r>
              <a:rPr lang="en-US" altLang="zh-CN" sz="2400" i="1" baseline="-25000" dirty="0" err="1"/>
              <a:t>n</a:t>
            </a:r>
            <a:r>
              <a:rPr lang="en-US" altLang="zh-CN" sz="2400" dirty="0"/>
              <a:t>(</a:t>
            </a:r>
            <a:r>
              <a:rPr lang="en-US" altLang="zh-CN" sz="2400" i="1" dirty="0"/>
              <a:t>z</a:t>
            </a:r>
            <a:r>
              <a:rPr lang="en-US" altLang="zh-CN" sz="2400" dirty="0"/>
              <a:t>)=</a:t>
            </a:r>
            <a:r>
              <a:rPr lang="en-US" altLang="zh-CN" sz="2400" i="1" dirty="0"/>
              <a:t>r</a:t>
            </a:r>
            <a:r>
              <a:rPr lang="en-US" altLang="zh-CN" sz="2400" dirty="0"/>
              <a:t> or </a:t>
            </a:r>
            <a:r>
              <a:rPr lang="en-US" altLang="zh-CN" sz="2400" i="1" dirty="0"/>
              <a:t>z </a:t>
            </a:r>
            <a:r>
              <a:rPr lang="en-US" altLang="zh-CN" sz="2400" dirty="0">
                <a:sym typeface="Symbol" panose="05050102010706020507" pitchFamily="18" charset="2"/>
              </a:rPr>
              <a:t> </a:t>
            </a:r>
            <a:r>
              <a:rPr lang="en-US" altLang="zh-CN" sz="2400" i="1" dirty="0"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ym typeface="Symbol" panose="05050102010706020507" pitchFamily="18" charset="2"/>
              </a:rPr>
              <a:t> (mod </a:t>
            </a:r>
            <a:r>
              <a:rPr lang="en-US" altLang="zh-CN" sz="2400" i="1" dirty="0"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/>
              <a:t>.  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Note: </a:t>
            </a:r>
            <a:r>
              <a:rPr lang="en-US" altLang="zh-CN" sz="2400" i="1" dirty="0" err="1"/>
              <a:t>f</a:t>
            </a:r>
            <a:r>
              <a:rPr lang="en-US" altLang="zh-CN" sz="2400" i="1" baseline="-25000" dirty="0" err="1"/>
              <a:t>n</a:t>
            </a:r>
            <a:r>
              <a:rPr lang="en-US" altLang="zh-CN" sz="2400" dirty="0"/>
              <a:t> is onto but not one to one</a:t>
            </a:r>
            <a:endParaRPr lang="zh-CN" altLang="en-US" sz="2400" dirty="0"/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85A250AC-8331-4B89-A219-B76D8261ED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B2A4AB-6034-432F-B886-F01AFB0B74D7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8373" name="日期占位符 4">
            <a:extLst>
              <a:ext uri="{FF2B5EF4-FFF2-40B4-BE49-F238E27FC236}">
                <a16:creationId xmlns:a16="http://schemas.microsoft.com/office/drawing/2014/main" id="{7EE54587-C023-4A00-A63F-8579AE46927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1172C0-46DD-44A9-A16C-C5E89A29C7D7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2018/4/23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8374" name="页脚占位符 5">
            <a:extLst>
              <a:ext uri="{FF2B5EF4-FFF2-40B4-BE49-F238E27FC236}">
                <a16:creationId xmlns:a16="http://schemas.microsoft.com/office/drawing/2014/main" id="{09C688D9-85DE-4D96-A7D6-9B8B2F1881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45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Functions (</a:t>
            </a:r>
            <a:r>
              <a:rPr lang="en-US" i="1" dirty="0"/>
              <a:t>optional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43" y="1524000"/>
            <a:ext cx="8229600" cy="4530725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/>
              <a:t>  Definition</a:t>
            </a:r>
            <a:r>
              <a:rPr lang="en-US" dirty="0"/>
              <a:t>: A </a:t>
            </a:r>
            <a:r>
              <a:rPr lang="en-US" i="1" dirty="0"/>
              <a:t>partial function f  </a:t>
            </a:r>
            <a:r>
              <a:rPr lang="en-US" dirty="0"/>
              <a:t>from a set </a:t>
            </a:r>
            <a:r>
              <a:rPr lang="en-US" i="1" dirty="0"/>
              <a:t>A</a:t>
            </a:r>
            <a:r>
              <a:rPr lang="en-US" dirty="0"/>
              <a:t> to a set </a:t>
            </a:r>
            <a:r>
              <a:rPr lang="en-US" i="1" dirty="0"/>
              <a:t>B</a:t>
            </a:r>
            <a:r>
              <a:rPr lang="en-US" dirty="0"/>
              <a:t>  is an assignment to each element </a:t>
            </a:r>
            <a:r>
              <a:rPr lang="en-US" i="1" dirty="0"/>
              <a:t>a</a:t>
            </a:r>
            <a:r>
              <a:rPr lang="en-US" dirty="0"/>
              <a:t> in a subset of </a:t>
            </a:r>
            <a:r>
              <a:rPr lang="en-US" i="1" dirty="0"/>
              <a:t>A</a:t>
            </a:r>
            <a:r>
              <a:rPr lang="en-US" b="1" dirty="0"/>
              <a:t>, </a:t>
            </a:r>
            <a:r>
              <a:rPr lang="en-US" dirty="0"/>
              <a:t>called the </a:t>
            </a:r>
            <a:r>
              <a:rPr lang="en-US" i="1" dirty="0"/>
              <a:t>domain of definition </a:t>
            </a:r>
            <a:r>
              <a:rPr lang="en-US" dirty="0"/>
              <a:t>of </a:t>
            </a:r>
            <a:r>
              <a:rPr lang="en-US" i="1" dirty="0"/>
              <a:t>f</a:t>
            </a:r>
            <a:r>
              <a:rPr lang="en-US" dirty="0"/>
              <a:t>, of a unique element </a:t>
            </a:r>
            <a:r>
              <a:rPr lang="en-US" i="1" dirty="0"/>
              <a:t>b</a:t>
            </a:r>
            <a:r>
              <a:rPr lang="en-US" dirty="0"/>
              <a:t> in </a:t>
            </a:r>
            <a:r>
              <a:rPr lang="en-US" i="1" dirty="0"/>
              <a:t>B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sets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called the </a:t>
            </a:r>
            <a:r>
              <a:rPr lang="en-US" i="1" dirty="0"/>
              <a:t>domain</a:t>
            </a:r>
            <a:r>
              <a:rPr lang="en-US" dirty="0"/>
              <a:t> and </a:t>
            </a:r>
            <a:r>
              <a:rPr lang="en-US" i="1" dirty="0"/>
              <a:t>codomain</a:t>
            </a:r>
            <a:r>
              <a:rPr lang="en-US" dirty="0"/>
              <a:t> of </a:t>
            </a:r>
            <a:r>
              <a:rPr lang="en-US" i="1" dirty="0"/>
              <a:t>f</a:t>
            </a:r>
            <a:r>
              <a:rPr lang="en-US" dirty="0"/>
              <a:t>, respectively. </a:t>
            </a:r>
          </a:p>
          <a:p>
            <a:pPr lvl="1"/>
            <a:r>
              <a:rPr lang="en-US" dirty="0"/>
              <a:t>We day that </a:t>
            </a:r>
            <a:r>
              <a:rPr lang="en-US" i="1" dirty="0"/>
              <a:t>f</a:t>
            </a:r>
            <a:r>
              <a:rPr lang="en-US" dirty="0"/>
              <a:t> is </a:t>
            </a:r>
            <a:r>
              <a:rPr lang="en-US" i="1" dirty="0"/>
              <a:t>undefined</a:t>
            </a:r>
            <a:r>
              <a:rPr lang="en-US" dirty="0"/>
              <a:t>  for elements in </a:t>
            </a:r>
            <a:r>
              <a:rPr lang="en-US" i="1" dirty="0"/>
              <a:t>A</a:t>
            </a:r>
            <a:r>
              <a:rPr lang="en-US" dirty="0"/>
              <a:t> that are not in the domain of definition of </a:t>
            </a:r>
            <a:r>
              <a:rPr lang="en-US" i="1" dirty="0"/>
              <a:t>f</a:t>
            </a:r>
            <a:r>
              <a:rPr lang="en-US" dirty="0"/>
              <a:t>.  </a:t>
            </a:r>
          </a:p>
          <a:p>
            <a:pPr lvl="1"/>
            <a:r>
              <a:rPr lang="en-US" dirty="0"/>
              <a:t>When the domain of definition of </a:t>
            </a:r>
            <a:r>
              <a:rPr lang="en-US" i="1" dirty="0"/>
              <a:t>f</a:t>
            </a:r>
            <a:r>
              <a:rPr lang="en-US" dirty="0"/>
              <a:t> equals </a:t>
            </a:r>
            <a:r>
              <a:rPr lang="en-US" i="1" dirty="0"/>
              <a:t>A</a:t>
            </a:r>
            <a:r>
              <a:rPr lang="en-US" dirty="0"/>
              <a:t>, we say that </a:t>
            </a:r>
            <a:r>
              <a:rPr lang="en-US" i="1" dirty="0"/>
              <a:t>f</a:t>
            </a:r>
            <a:r>
              <a:rPr lang="en-US" dirty="0"/>
              <a:t> is a </a:t>
            </a:r>
            <a:r>
              <a:rPr lang="en-US" i="1" dirty="0"/>
              <a:t>total function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b="1" dirty="0"/>
              <a:t>   </a:t>
            </a:r>
            <a:endParaRPr lang="en-US" b="1" dirty="0"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16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Functions (</a:t>
            </a:r>
            <a:r>
              <a:rPr lang="en-US" i="1" dirty="0"/>
              <a:t>optional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  Example: </a:t>
            </a:r>
            <a:r>
              <a:rPr lang="en-US" i="1" dirty="0"/>
              <a:t>f</a:t>
            </a:r>
            <a:r>
              <a:rPr lang="en-US" dirty="0"/>
              <a:t>:</a:t>
            </a:r>
            <a:r>
              <a:rPr lang="en-US" b="1" dirty="0"/>
              <a:t> N </a:t>
            </a:r>
            <a:r>
              <a:rPr lang="en-US" b="1" dirty="0">
                <a:latin typeface="Cambria Math"/>
                <a:ea typeface="Cambria Math"/>
              </a:rPr>
              <a:t>→</a:t>
            </a:r>
            <a:r>
              <a:rPr lang="en-US" b="1" dirty="0">
                <a:sym typeface="Wingdings" pitchFamily="2" charset="2"/>
              </a:rPr>
              <a:t> R </a:t>
            </a:r>
            <a:r>
              <a:rPr lang="en-US" dirty="0">
                <a:sym typeface="Wingdings" pitchFamily="2" charset="2"/>
              </a:rPr>
              <a:t>where </a:t>
            </a:r>
            <a:r>
              <a:rPr lang="en-US" i="1" dirty="0">
                <a:ea typeface="Cambria Math" pitchFamily="18" charset="0"/>
                <a:sym typeface="Wingdings" pitchFamily="2" charset="2"/>
              </a:rPr>
              <a:t>f</a:t>
            </a:r>
            <a:r>
              <a:rPr lang="en-US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(</a:t>
            </a:r>
            <a:r>
              <a:rPr lang="en-US" i="1" dirty="0">
                <a:ea typeface="Cambria Math" pitchFamily="18" charset="0"/>
                <a:sym typeface="Wingdings" pitchFamily="2" charset="2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) = √</a:t>
            </a:r>
            <a:r>
              <a:rPr lang="en-US" i="1" dirty="0">
                <a:ea typeface="Cambria Math" pitchFamily="18" charset="0"/>
                <a:sym typeface="Wingdings" pitchFamily="2" charset="2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 </a:t>
            </a:r>
            <a:r>
              <a:rPr lang="en-US" dirty="0">
                <a:ea typeface="Cambria Math" pitchFamily="18" charset="0"/>
                <a:sym typeface="Wingdings" pitchFamily="2" charset="2"/>
              </a:rPr>
              <a:t>is a partial function from </a:t>
            </a:r>
            <a:r>
              <a:rPr lang="en-US" b="1" dirty="0">
                <a:ea typeface="Cambria Math" pitchFamily="18" charset="0"/>
                <a:sym typeface="Wingdings" pitchFamily="2" charset="2"/>
              </a:rPr>
              <a:t>Z</a:t>
            </a:r>
            <a:r>
              <a:rPr lang="en-US" dirty="0">
                <a:ea typeface="Cambria Math" pitchFamily="18" charset="0"/>
                <a:sym typeface="Wingdings" pitchFamily="2" charset="2"/>
              </a:rPr>
              <a:t> to </a:t>
            </a:r>
            <a:r>
              <a:rPr lang="en-US" b="1" dirty="0">
                <a:ea typeface="Cambria Math" pitchFamily="18" charset="0"/>
                <a:sym typeface="Wingdings" pitchFamily="2" charset="2"/>
              </a:rPr>
              <a:t>R</a:t>
            </a:r>
            <a:r>
              <a:rPr lang="en-US" dirty="0">
                <a:ea typeface="Cambria Math" pitchFamily="18" charset="0"/>
                <a:sym typeface="Wingdings" pitchFamily="2" charset="2"/>
              </a:rPr>
              <a:t> where the domain of definition is the set of nonnegative integers. Note that </a:t>
            </a:r>
            <a:r>
              <a:rPr lang="en-US" i="1" dirty="0">
                <a:ea typeface="Cambria Math" pitchFamily="18" charset="0"/>
                <a:sym typeface="Wingdings" pitchFamily="2" charset="2"/>
              </a:rPr>
              <a:t>f</a:t>
            </a:r>
            <a:r>
              <a:rPr lang="en-US" dirty="0">
                <a:ea typeface="Cambria Math" pitchFamily="18" charset="0"/>
                <a:sym typeface="Wingdings" pitchFamily="2" charset="2"/>
              </a:rPr>
              <a:t> is undefined for negative integers. </a:t>
            </a:r>
            <a:endParaRPr lang="en-US" b="1" dirty="0"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5849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785B389D-E00D-47C9-A979-EFA437BF40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Review of §2.3 (Functions)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5EE06639-B976-430C-8F39-B13EE42950C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 cstate="print"/>
            <a:stretch>
              <a:fillRect l="-314" t="-1630"/>
            </a:stretch>
          </a:blipFill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01D4F886-636C-474A-8E86-F7F0E16E9F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B2E8C0-1CE4-4695-96EE-09E399346FA0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3493" name="日期占位符 4">
            <a:extLst>
              <a:ext uri="{FF2B5EF4-FFF2-40B4-BE49-F238E27FC236}">
                <a16:creationId xmlns:a16="http://schemas.microsoft.com/office/drawing/2014/main" id="{674E914D-B51B-4168-BF86-9638A5384E7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A0060B-5B14-41D2-9E05-EAB1640F3155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2018/4/23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3494" name="页脚占位符 5">
            <a:extLst>
              <a:ext uri="{FF2B5EF4-FFF2-40B4-BE49-F238E27FC236}">
                <a16:creationId xmlns:a16="http://schemas.microsoft.com/office/drawing/2014/main" id="{DCF315E5-B193-449A-A445-0C00D05578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031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29214-B79E-4256-A5CB-9906FBBD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</a:t>
            </a:r>
            <a:r>
              <a:rPr lang="en-US" altLang="zh-CN" dirty="0"/>
              <a:t>2.3  Functions(</a:t>
            </a:r>
            <a:r>
              <a:rPr lang="zh-CN" altLang="en-US" dirty="0"/>
              <a:t>函数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9D94D-7AA7-4377-9193-2D2442F23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724400"/>
          </a:xfrm>
        </p:spPr>
        <p:txBody>
          <a:bodyPr/>
          <a:lstStyle/>
          <a:p>
            <a:r>
              <a:rPr lang="zh-CN" altLang="en-US" dirty="0"/>
              <a:t>函数可以看成是有序对做成的集合。</a:t>
            </a:r>
            <a:endParaRPr lang="en-US" altLang="zh-CN" dirty="0"/>
          </a:p>
          <a:p>
            <a:r>
              <a:rPr lang="zh-CN" altLang="en-US" dirty="0"/>
              <a:t>设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/>
              <a:t>是集合 </a:t>
            </a:r>
            <a:r>
              <a:rPr lang="en-US" altLang="zh-CN" i="1" dirty="0">
                <a:latin typeface="Times New Roman" panose="02020603050405020304" pitchFamily="18" charset="0"/>
              </a:rPr>
              <a:t>A =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dirty="0" err="1">
                <a:latin typeface="Times New Roman" panose="02020603050405020304" pitchFamily="18" charset="0"/>
              </a:rPr>
              <a:t>a,b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到 </a:t>
            </a:r>
            <a:r>
              <a:rPr lang="en-US" altLang="zh-CN" i="1" dirty="0">
                <a:latin typeface="Times New Roman" panose="02020603050405020304" pitchFamily="18" charset="0"/>
              </a:rPr>
              <a:t>B =</a:t>
            </a:r>
            <a:r>
              <a:rPr lang="en-US" altLang="zh-CN" dirty="0">
                <a:latin typeface="Times New Roman" panose="02020603050405020304" pitchFamily="18" charset="0"/>
              </a:rPr>
              <a:t>{1,3,5}</a:t>
            </a:r>
            <a:r>
              <a:rPr lang="zh-CN" altLang="en-US" dirty="0">
                <a:latin typeface="Times New Roman" panose="02020603050405020304" pitchFamily="18" charset="0"/>
              </a:rPr>
              <a:t>函数</a:t>
            </a:r>
            <a:r>
              <a:rPr lang="zh-CN" altLang="en-US" dirty="0"/>
              <a:t>，且</a:t>
            </a:r>
            <a:endParaRPr lang="en-US" altLang="zh-CN" dirty="0"/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{(a,1), (b,3)}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8635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57B20578-3D63-4ADD-A07C-E03585874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Homework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342184C8-3180-442B-8D1E-398602B881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§2.3</a:t>
            </a:r>
          </a:p>
          <a:p>
            <a:pPr lvl="1" eaLnBrk="1" hangingPunct="1"/>
            <a:r>
              <a:rPr lang="en-US" altLang="zh-CN"/>
              <a:t>8, 20, 24, 33, 64</a:t>
            </a:r>
            <a:endParaRPr lang="zh-CN" altLang="en-US"/>
          </a:p>
        </p:txBody>
      </p:sp>
      <p:sp>
        <p:nvSpPr>
          <p:cNvPr id="65540" name="灯片编号占位符 3">
            <a:extLst>
              <a:ext uri="{FF2B5EF4-FFF2-40B4-BE49-F238E27FC236}">
                <a16:creationId xmlns:a16="http://schemas.microsoft.com/office/drawing/2014/main" id="{66714C2E-5A53-432B-837B-749EEFF067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DAD99C-18EF-43C5-A5C3-B845F3C755F6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5541" name="日期占位符 4">
            <a:extLst>
              <a:ext uri="{FF2B5EF4-FFF2-40B4-BE49-F238E27FC236}">
                <a16:creationId xmlns:a16="http://schemas.microsoft.com/office/drawing/2014/main" id="{2788EFA0-5287-41A0-8425-131EF3D9211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1857E3-562F-422C-AD18-CBC0FF8EA1D0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2018/4/23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5542" name="页脚占位符 5">
            <a:extLst>
              <a:ext uri="{FF2B5EF4-FFF2-40B4-BE49-F238E27FC236}">
                <a16:creationId xmlns:a16="http://schemas.microsoft.com/office/drawing/2014/main" id="{E1B18825-3A76-4695-9A57-0C71B0D2AD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964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775" y="1426727"/>
            <a:ext cx="8229600" cy="4979987"/>
          </a:xfrm>
        </p:spPr>
        <p:txBody>
          <a:bodyPr>
            <a:normAutofit/>
          </a:bodyPr>
          <a:lstStyle/>
          <a:p>
            <a:r>
              <a:rPr lang="en-US" dirty="0"/>
              <a:t>A function </a:t>
            </a:r>
            <a:r>
              <a:rPr lang="en-US" dirty="0">
                <a:latin typeface="Lucida Calligraphy"/>
              </a:rPr>
              <a:t>f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: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  <a:sym typeface="Wingdings" pitchFamily="2" charset="2"/>
              </a:rPr>
              <a:t>→</a:t>
            </a:r>
            <a:r>
              <a:rPr lang="en-US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</a:t>
            </a:r>
            <a:r>
              <a:rPr lang="en-US" i="1" dirty="0">
                <a:ea typeface="Cambria Math" pitchFamily="18" charset="0"/>
                <a:sym typeface="Wingdings" pitchFamily="2" charset="2"/>
              </a:rPr>
              <a:t>B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/>
              <a:t>can also be defined as a subset of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×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/>
              <a:t> (a relation). This subset is restricted to be a relation where no two elements of the relation have the same first element. </a:t>
            </a:r>
          </a:p>
          <a:p>
            <a:r>
              <a:rPr lang="en-US" dirty="0"/>
              <a:t>Specifically, a function </a:t>
            </a:r>
            <a:r>
              <a:rPr lang="en-US" dirty="0">
                <a:latin typeface="Lucida Calligraphy"/>
              </a:rPr>
              <a:t>f</a:t>
            </a:r>
            <a:r>
              <a:rPr lang="en-US" dirty="0"/>
              <a:t> from </a:t>
            </a:r>
            <a:r>
              <a:rPr lang="en-US" i="1" dirty="0"/>
              <a:t>A</a:t>
            </a:r>
            <a:r>
              <a:rPr lang="en-US" dirty="0"/>
              <a:t> to </a:t>
            </a:r>
            <a:r>
              <a:rPr lang="en-US" i="1" dirty="0"/>
              <a:t>B </a:t>
            </a:r>
            <a:r>
              <a:rPr lang="en-US" dirty="0"/>
              <a:t>contains one, and only one ordered pair (</a:t>
            </a:r>
            <a:r>
              <a:rPr lang="en-US" i="1" dirty="0">
                <a:ea typeface="Cambria Math" pitchFamily="18" charset="0"/>
              </a:rPr>
              <a:t>a, b</a:t>
            </a:r>
            <a:r>
              <a:rPr lang="en-US" dirty="0"/>
              <a:t>) for every element </a:t>
            </a:r>
            <a:r>
              <a:rPr lang="en-US" i="1" dirty="0"/>
              <a:t>a</a:t>
            </a:r>
            <a:r>
              <a:rPr lang="en-US" dirty="0">
                <a:latin typeface="Cambria Math"/>
                <a:ea typeface="Cambria Math"/>
              </a:rPr>
              <a:t>∈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. 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and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524000" y="5239820"/>
            <a:ext cx="5740718" cy="382905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371600" y="6207556"/>
            <a:ext cx="6855143" cy="38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3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ABA2CA3-FBB4-4239-9C12-1871461E12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Graphical Representations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54C39F9-BD8C-4A3C-80A2-4CF123E3BB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Functions can be represented graphically in several ways:</a:t>
            </a: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31514224-7369-4390-B24D-2BC103FBC4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465C08-4DCD-46F2-88AD-262F0A8E6926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6389" name="日期占位符 4">
            <a:extLst>
              <a:ext uri="{FF2B5EF4-FFF2-40B4-BE49-F238E27FC236}">
                <a16:creationId xmlns:a16="http://schemas.microsoft.com/office/drawing/2014/main" id="{B34FBC84-BCA2-4ED3-9D16-5010C6D1E79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923B13-A84F-4BBC-9309-1780D31658E0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2018/4/23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6390" name="页脚占位符 5">
            <a:extLst>
              <a:ext uri="{FF2B5EF4-FFF2-40B4-BE49-F238E27FC236}">
                <a16:creationId xmlns:a16="http://schemas.microsoft.com/office/drawing/2014/main" id="{F50581FF-9F98-4A6E-AB9C-D778AF2395E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6391" name="Oval 4">
            <a:extLst>
              <a:ext uri="{FF2B5EF4-FFF2-40B4-BE49-F238E27FC236}">
                <a16:creationId xmlns:a16="http://schemas.microsoft.com/office/drawing/2014/main" id="{1725DAB2-82D6-422C-BAC6-56E203B60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581400"/>
            <a:ext cx="990600" cy="15240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6392" name="Oval 5">
            <a:extLst>
              <a:ext uri="{FF2B5EF4-FFF2-40B4-BE49-F238E27FC236}">
                <a16:creationId xmlns:a16="http://schemas.microsoft.com/office/drawing/2014/main" id="{A4967740-520D-4434-9E60-D043D83BB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657600"/>
            <a:ext cx="990600" cy="16002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6393" name="Text Box 6">
            <a:extLst>
              <a:ext uri="{FF2B5EF4-FFF2-40B4-BE49-F238E27FC236}">
                <a16:creationId xmlns:a16="http://schemas.microsoft.com/office/drawing/2014/main" id="{6497C3FD-1112-4928-A7C4-69C1D6AC4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038" y="3962400"/>
            <a:ext cx="290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16394" name="Text Box 7">
            <a:extLst>
              <a:ext uri="{FF2B5EF4-FFF2-40B4-BE49-F238E27FC236}">
                <a16:creationId xmlns:a16="http://schemas.microsoft.com/office/drawing/2014/main" id="{54AB1C5A-BF2F-4030-BA9E-4310422E5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9624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16395" name="Freeform 8">
            <a:extLst>
              <a:ext uri="{FF2B5EF4-FFF2-40B4-BE49-F238E27FC236}">
                <a16:creationId xmlns:a16="http://schemas.microsoft.com/office/drawing/2014/main" id="{A9FA5852-65B4-4089-A658-D1B7C3918607}"/>
              </a:ext>
            </a:extLst>
          </p:cNvPr>
          <p:cNvSpPr>
            <a:spLocks/>
          </p:cNvSpPr>
          <p:nvPr/>
        </p:nvSpPr>
        <p:spPr bwMode="auto">
          <a:xfrm>
            <a:off x="1295400" y="3721100"/>
            <a:ext cx="1295400" cy="469900"/>
          </a:xfrm>
          <a:custGeom>
            <a:avLst/>
            <a:gdLst>
              <a:gd name="T0" fmla="*/ 0 w 816"/>
              <a:gd name="T1" fmla="*/ 2147483646 h 296"/>
              <a:gd name="T2" fmla="*/ 2147483646 w 816"/>
              <a:gd name="T3" fmla="*/ 2147483646 h 296"/>
              <a:gd name="T4" fmla="*/ 2147483646 w 816"/>
              <a:gd name="T5" fmla="*/ 2147483646 h 296"/>
              <a:gd name="T6" fmla="*/ 0 60000 65536"/>
              <a:gd name="T7" fmla="*/ 0 60000 65536"/>
              <a:gd name="T8" fmla="*/ 0 60000 65536"/>
              <a:gd name="T9" fmla="*/ 0 w 816"/>
              <a:gd name="T10" fmla="*/ 0 h 296"/>
              <a:gd name="T11" fmla="*/ 816 w 816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96">
                <a:moveTo>
                  <a:pt x="0" y="296"/>
                </a:moveTo>
                <a:cubicBezTo>
                  <a:pt x="172" y="156"/>
                  <a:pt x="344" y="16"/>
                  <a:pt x="480" y="8"/>
                </a:cubicBezTo>
                <a:cubicBezTo>
                  <a:pt x="616" y="0"/>
                  <a:pt x="716" y="124"/>
                  <a:pt x="816" y="2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6" name="Text Box 9">
            <a:extLst>
              <a:ext uri="{FF2B5EF4-FFF2-40B4-BE49-F238E27FC236}">
                <a16:creationId xmlns:a16="http://schemas.microsoft.com/office/drawing/2014/main" id="{7BECD84C-3FF1-4257-8BA5-154276ED6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1054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i="1">
                <a:latin typeface="Times New Roman" panose="02020603050405020304" pitchFamily="18" charset="0"/>
              </a:rPr>
              <a:t>A</a:t>
            </a:r>
            <a:endParaRPr kumimoji="0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6397" name="Text Box 10">
            <a:extLst>
              <a:ext uri="{FF2B5EF4-FFF2-40B4-BE49-F238E27FC236}">
                <a16:creationId xmlns:a16="http://schemas.microsoft.com/office/drawing/2014/main" id="{F32385C3-897F-45AF-9246-4A3ED5F33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363" y="5295900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i="1">
                <a:latin typeface="Times New Roman" panose="02020603050405020304" pitchFamily="18" charset="0"/>
              </a:rPr>
              <a:t>B</a:t>
            </a:r>
            <a:endParaRPr kumimoji="0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6398" name="Freeform 11">
            <a:extLst>
              <a:ext uri="{FF2B5EF4-FFF2-40B4-BE49-F238E27FC236}">
                <a16:creationId xmlns:a16="http://schemas.microsoft.com/office/drawing/2014/main" id="{1F93ED07-5734-4115-9CE2-06AB41C5B349}"/>
              </a:ext>
            </a:extLst>
          </p:cNvPr>
          <p:cNvSpPr>
            <a:spLocks/>
          </p:cNvSpPr>
          <p:nvPr/>
        </p:nvSpPr>
        <p:spPr bwMode="auto">
          <a:xfrm>
            <a:off x="1447800" y="3127375"/>
            <a:ext cx="1190625" cy="528638"/>
          </a:xfrm>
          <a:custGeom>
            <a:avLst/>
            <a:gdLst>
              <a:gd name="T0" fmla="*/ 0 w 750"/>
              <a:gd name="T1" fmla="*/ 2147483646 h 333"/>
              <a:gd name="T2" fmla="*/ 2147483646 w 750"/>
              <a:gd name="T3" fmla="*/ 2147483646 h 333"/>
              <a:gd name="T4" fmla="*/ 2147483646 w 750"/>
              <a:gd name="T5" fmla="*/ 2147483646 h 333"/>
              <a:gd name="T6" fmla="*/ 0 60000 65536"/>
              <a:gd name="T7" fmla="*/ 0 60000 65536"/>
              <a:gd name="T8" fmla="*/ 0 60000 65536"/>
              <a:gd name="T9" fmla="*/ 0 w 750"/>
              <a:gd name="T10" fmla="*/ 0 h 333"/>
              <a:gd name="T11" fmla="*/ 750 w 750"/>
              <a:gd name="T12" fmla="*/ 333 h 3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50" h="333">
                <a:moveTo>
                  <a:pt x="0" y="294"/>
                </a:moveTo>
                <a:cubicBezTo>
                  <a:pt x="172" y="154"/>
                  <a:pt x="355" y="0"/>
                  <a:pt x="480" y="6"/>
                </a:cubicBezTo>
                <a:cubicBezTo>
                  <a:pt x="605" y="12"/>
                  <a:pt x="694" y="265"/>
                  <a:pt x="750" y="333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9" name="Text Box 12">
            <a:extLst>
              <a:ext uri="{FF2B5EF4-FFF2-40B4-BE49-F238E27FC236}">
                <a16:creationId xmlns:a16="http://schemas.microsoft.com/office/drawing/2014/main" id="{0410A238-8E82-4C51-BD60-71BB8A6B5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114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i="1">
                <a:latin typeface="Times New Roman" panose="02020603050405020304" pitchFamily="18" charset="0"/>
              </a:rPr>
              <a:t>a</a:t>
            </a:r>
            <a:endParaRPr kumimoji="0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6400" name="Text Box 13">
            <a:extLst>
              <a:ext uri="{FF2B5EF4-FFF2-40B4-BE49-F238E27FC236}">
                <a16:creationId xmlns:a16="http://schemas.microsoft.com/office/drawing/2014/main" id="{D0CE89CF-BE90-4C34-BC88-46015BB0E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i="1">
                <a:latin typeface="Times New Roman" panose="02020603050405020304" pitchFamily="18" charset="0"/>
              </a:rPr>
              <a:t>b</a:t>
            </a:r>
            <a:endParaRPr kumimoji="0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6401" name="Text Box 14">
            <a:extLst>
              <a:ext uri="{FF2B5EF4-FFF2-40B4-BE49-F238E27FC236}">
                <a16:creationId xmlns:a16="http://schemas.microsoft.com/office/drawing/2014/main" id="{E5228E77-02F7-478C-AF0C-01E7624A4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6576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i="1">
                <a:latin typeface="Times New Roman" panose="02020603050405020304" pitchFamily="18" charset="0"/>
              </a:rPr>
              <a:t>f</a:t>
            </a:r>
            <a:endParaRPr kumimoji="0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6402" name="Text Box 15">
            <a:extLst>
              <a:ext uri="{FF2B5EF4-FFF2-40B4-BE49-F238E27FC236}">
                <a16:creationId xmlns:a16="http://schemas.microsoft.com/office/drawing/2014/main" id="{C554BABD-8C6F-4783-A6B6-793B2DB50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1242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i="1">
                <a:latin typeface="Times New Roman" panose="02020603050405020304" pitchFamily="18" charset="0"/>
              </a:rPr>
              <a:t>f</a:t>
            </a:r>
            <a:endParaRPr kumimoji="0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6403" name="Text Box 16">
            <a:extLst>
              <a:ext uri="{FF2B5EF4-FFF2-40B4-BE49-F238E27FC236}">
                <a16:creationId xmlns:a16="http://schemas.microsoft.com/office/drawing/2014/main" id="{41F80FCB-78A8-4D0C-9A15-6588A97C7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419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16404" name="Text Box 17">
            <a:extLst>
              <a:ext uri="{FF2B5EF4-FFF2-40B4-BE49-F238E27FC236}">
                <a16:creationId xmlns:a16="http://schemas.microsoft.com/office/drawing/2014/main" id="{6316AA31-232E-4069-9D2D-F7E942BE2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038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16405" name="Text Box 18">
            <a:extLst>
              <a:ext uri="{FF2B5EF4-FFF2-40B4-BE49-F238E27FC236}">
                <a16:creationId xmlns:a16="http://schemas.microsoft.com/office/drawing/2014/main" id="{9FCB8F1F-C52D-42A6-A7D2-0F61DA75B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7338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16406" name="Text Box 19">
            <a:extLst>
              <a:ext uri="{FF2B5EF4-FFF2-40B4-BE49-F238E27FC236}">
                <a16:creationId xmlns:a16="http://schemas.microsoft.com/office/drawing/2014/main" id="{472342D7-5EC1-485C-9CD2-AB23DBDF5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429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16407" name="Text Box 20">
            <a:extLst>
              <a:ext uri="{FF2B5EF4-FFF2-40B4-BE49-F238E27FC236}">
                <a16:creationId xmlns:a16="http://schemas.microsoft.com/office/drawing/2014/main" id="{4E55A487-DBBD-4BB7-913B-BBA5A2F29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191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16408" name="Text Box 21">
            <a:extLst>
              <a:ext uri="{FF2B5EF4-FFF2-40B4-BE49-F238E27FC236}">
                <a16:creationId xmlns:a16="http://schemas.microsoft.com/office/drawing/2014/main" id="{C496661F-D5A6-4FAF-AF5B-5920E7752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6482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16409" name="Text Box 22">
            <a:extLst>
              <a:ext uri="{FF2B5EF4-FFF2-40B4-BE49-F238E27FC236}">
                <a16:creationId xmlns:a16="http://schemas.microsoft.com/office/drawing/2014/main" id="{889E84EA-7939-4079-AEBA-33E62E325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810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16410" name="Text Box 23">
            <a:extLst>
              <a:ext uri="{FF2B5EF4-FFF2-40B4-BE49-F238E27FC236}">
                <a16:creationId xmlns:a16="http://schemas.microsoft.com/office/drawing/2014/main" id="{F0223DB1-AF34-4F1C-B2C7-2F1CDF036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4290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16411" name="Line 24">
            <a:extLst>
              <a:ext uri="{FF2B5EF4-FFF2-40B4-BE49-F238E27FC236}">
                <a16:creationId xmlns:a16="http://schemas.microsoft.com/office/drawing/2014/main" id="{6904C594-73E9-4444-A10E-A11FC795B5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6576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2" name="Line 25">
            <a:extLst>
              <a:ext uri="{FF2B5EF4-FFF2-40B4-BE49-F238E27FC236}">
                <a16:creationId xmlns:a16="http://schemas.microsoft.com/office/drawing/2014/main" id="{3D749188-D49A-4E44-A9E0-241437951E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8768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3" name="Line 26">
            <a:extLst>
              <a:ext uri="{FF2B5EF4-FFF2-40B4-BE49-F238E27FC236}">
                <a16:creationId xmlns:a16="http://schemas.microsoft.com/office/drawing/2014/main" id="{C2E06E92-B7FA-4297-B75C-44FBE91763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6576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4" name="Line 27">
            <a:extLst>
              <a:ext uri="{FF2B5EF4-FFF2-40B4-BE49-F238E27FC236}">
                <a16:creationId xmlns:a16="http://schemas.microsoft.com/office/drawing/2014/main" id="{FBF31BB7-DAF7-4C10-A764-89A6F81D9D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2672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5" name="Line 28">
            <a:extLst>
              <a:ext uri="{FF2B5EF4-FFF2-40B4-BE49-F238E27FC236}">
                <a16:creationId xmlns:a16="http://schemas.microsoft.com/office/drawing/2014/main" id="{A1ADF31D-0E56-4427-B6AB-FC59B53919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4196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6" name="Text Box 29">
            <a:extLst>
              <a:ext uri="{FF2B5EF4-FFF2-40B4-BE49-F238E27FC236}">
                <a16:creationId xmlns:a16="http://schemas.microsoft.com/office/drawing/2014/main" id="{C88D3816-48B1-4E9F-8982-FDF1017FD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800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16417" name="Line 30">
            <a:extLst>
              <a:ext uri="{FF2B5EF4-FFF2-40B4-BE49-F238E27FC236}">
                <a16:creationId xmlns:a16="http://schemas.microsoft.com/office/drawing/2014/main" id="{21737650-29E4-4499-8422-C0CE955BD6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953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8" name="Line 31">
            <a:extLst>
              <a:ext uri="{FF2B5EF4-FFF2-40B4-BE49-F238E27FC236}">
                <a16:creationId xmlns:a16="http://schemas.microsoft.com/office/drawing/2014/main" id="{EAED332A-30A4-468F-853F-8820B5AAE8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3048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9" name="Freeform 32">
            <a:extLst>
              <a:ext uri="{FF2B5EF4-FFF2-40B4-BE49-F238E27FC236}">
                <a16:creationId xmlns:a16="http://schemas.microsoft.com/office/drawing/2014/main" id="{F1BABF83-EF61-49DD-AB9F-9D0FEA6D1BC3}"/>
              </a:ext>
            </a:extLst>
          </p:cNvPr>
          <p:cNvSpPr>
            <a:spLocks/>
          </p:cNvSpPr>
          <p:nvPr/>
        </p:nvSpPr>
        <p:spPr bwMode="auto">
          <a:xfrm>
            <a:off x="5638800" y="3479800"/>
            <a:ext cx="2057400" cy="1473200"/>
          </a:xfrm>
          <a:custGeom>
            <a:avLst/>
            <a:gdLst>
              <a:gd name="T0" fmla="*/ 0 w 1296"/>
              <a:gd name="T1" fmla="*/ 2147483646 h 928"/>
              <a:gd name="T2" fmla="*/ 2147483646 w 1296"/>
              <a:gd name="T3" fmla="*/ 2147483646 h 928"/>
              <a:gd name="T4" fmla="*/ 2147483646 w 1296"/>
              <a:gd name="T5" fmla="*/ 2147483646 h 928"/>
              <a:gd name="T6" fmla="*/ 2147483646 w 1296"/>
              <a:gd name="T7" fmla="*/ 2147483646 h 928"/>
              <a:gd name="T8" fmla="*/ 2147483646 w 1296"/>
              <a:gd name="T9" fmla="*/ 2147483646 h 9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928"/>
              <a:gd name="T17" fmla="*/ 1296 w 1296"/>
              <a:gd name="T18" fmla="*/ 928 h 9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928">
                <a:moveTo>
                  <a:pt x="0" y="928"/>
                </a:moveTo>
                <a:cubicBezTo>
                  <a:pt x="100" y="892"/>
                  <a:pt x="200" y="856"/>
                  <a:pt x="288" y="736"/>
                </a:cubicBezTo>
                <a:cubicBezTo>
                  <a:pt x="376" y="616"/>
                  <a:pt x="424" y="328"/>
                  <a:pt x="528" y="208"/>
                </a:cubicBezTo>
                <a:cubicBezTo>
                  <a:pt x="632" y="88"/>
                  <a:pt x="784" y="0"/>
                  <a:pt x="912" y="16"/>
                </a:cubicBezTo>
                <a:cubicBezTo>
                  <a:pt x="1040" y="32"/>
                  <a:pt x="1168" y="168"/>
                  <a:pt x="1296" y="30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0" name="Text Box 33">
            <a:extLst>
              <a:ext uri="{FF2B5EF4-FFF2-40B4-BE49-F238E27FC236}">
                <a16:creationId xmlns:a16="http://schemas.microsoft.com/office/drawing/2014/main" id="{EB848E9E-FF46-4555-A383-3B9E4FE77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1463" y="49530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i="1">
                <a:latin typeface="Times New Roman" panose="02020603050405020304" pitchFamily="18" charset="0"/>
              </a:rPr>
              <a:t>x</a:t>
            </a:r>
            <a:endParaRPr kumimoji="0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6421" name="Text Box 34">
            <a:extLst>
              <a:ext uri="{FF2B5EF4-FFF2-40B4-BE49-F238E27FC236}">
                <a16:creationId xmlns:a16="http://schemas.microsoft.com/office/drawing/2014/main" id="{67FC660D-ED0A-415F-A7DA-935A81EB6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9624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i="1">
                <a:latin typeface="Times New Roman" panose="02020603050405020304" pitchFamily="18" charset="0"/>
              </a:rPr>
              <a:t>y</a:t>
            </a:r>
            <a:endParaRPr kumimoji="0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6422" name="Text Box 35">
            <a:extLst>
              <a:ext uri="{FF2B5EF4-FFF2-40B4-BE49-F238E27FC236}">
                <a16:creationId xmlns:a16="http://schemas.microsoft.com/office/drawing/2014/main" id="{2E4A38C8-3A8C-4C29-899D-FA69499E2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4938" y="5410200"/>
            <a:ext cx="674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Plot</a:t>
            </a:r>
          </a:p>
        </p:txBody>
      </p:sp>
      <p:sp>
        <p:nvSpPr>
          <p:cNvPr id="16423" name="Text Box 36">
            <a:extLst>
              <a:ext uri="{FF2B5EF4-FFF2-40B4-BE49-F238E27FC236}">
                <a16:creationId xmlns:a16="http://schemas.microsoft.com/office/drawing/2014/main" id="{EC911ED9-43D3-4792-9545-A8BE6D5C8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25" y="5257800"/>
            <a:ext cx="2085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Bipartite Graph</a:t>
            </a:r>
          </a:p>
        </p:txBody>
      </p:sp>
      <p:sp>
        <p:nvSpPr>
          <p:cNvPr id="16424" name="Text Box 37">
            <a:extLst>
              <a:ext uri="{FF2B5EF4-FFF2-40B4-BE49-F238E27FC236}">
                <a16:creationId xmlns:a16="http://schemas.microsoft.com/office/drawing/2014/main" id="{C26036D2-73BE-422F-AEE3-3EDFD9CA8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5600700"/>
            <a:ext cx="2670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Like Venn diagrams</a:t>
            </a:r>
          </a:p>
        </p:txBody>
      </p:sp>
      <p:sp>
        <p:nvSpPr>
          <p:cNvPr id="16425" name="Text Box 38">
            <a:extLst>
              <a:ext uri="{FF2B5EF4-FFF2-40B4-BE49-F238E27FC236}">
                <a16:creationId xmlns:a16="http://schemas.microsoft.com/office/drawing/2014/main" id="{A9E2934C-0974-4B1B-8FF2-25BC9D31F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0480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6426" name="Text Box 39">
            <a:extLst>
              <a:ext uri="{FF2B5EF4-FFF2-40B4-BE49-F238E27FC236}">
                <a16:creationId xmlns:a16="http://schemas.microsoft.com/office/drawing/2014/main" id="{24AA2FD8-B0B6-45A8-B926-A6192DF1B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313" y="3048000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i="1">
                <a:latin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706039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5C2D116-BD1F-4290-90C4-05A068232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Functions</a:t>
            </a:r>
            <a:r>
              <a:rPr lang="en-US" altLang="zh-CN" b="1" dirty="0"/>
              <a:t>  </a:t>
            </a:r>
            <a:r>
              <a:rPr lang="en-US" altLang="zh-CN" i="1" dirty="0"/>
              <a:t>f  </a:t>
            </a:r>
            <a:r>
              <a:rPr lang="en-US" altLang="zh-CN" dirty="0"/>
              <a:t>: </a:t>
            </a:r>
            <a:r>
              <a:rPr lang="en-US" altLang="zh-CN" i="1" dirty="0"/>
              <a:t>A</a:t>
            </a:r>
            <a:r>
              <a:rPr lang="en-US" altLang="zh-CN" dirty="0">
                <a:latin typeface="Symbol" panose="05050102010706020507" pitchFamily="18" charset="2"/>
              </a:rPr>
              <a:t>® </a:t>
            </a:r>
            <a:r>
              <a:rPr lang="en-US" altLang="zh-CN" i="1" dirty="0"/>
              <a:t>B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7ED8D1B-B4F8-4D79-8474-7B173D22C0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i="1" dirty="0"/>
              <a:t>A</a:t>
            </a:r>
            <a:r>
              <a:rPr lang="en-US" altLang="zh-CN" sz="2800" dirty="0"/>
              <a:t> is called the </a:t>
            </a:r>
            <a:r>
              <a:rPr lang="en-US" altLang="zh-CN" sz="2800" i="1" dirty="0">
                <a:solidFill>
                  <a:schemeClr val="hlink"/>
                </a:solidFill>
              </a:rPr>
              <a:t>domain</a:t>
            </a:r>
            <a:r>
              <a:rPr lang="zh-CN" altLang="en-US" sz="2800" dirty="0">
                <a:solidFill>
                  <a:schemeClr val="hlink"/>
                </a:solidFill>
              </a:rPr>
              <a:t>（定义域）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i="1" dirty="0"/>
              <a:t>B</a:t>
            </a:r>
            <a:r>
              <a:rPr lang="en-US" altLang="zh-CN" sz="2800" dirty="0"/>
              <a:t> is called the </a:t>
            </a:r>
            <a:r>
              <a:rPr lang="en-US" altLang="zh-CN" sz="2800" i="1" dirty="0">
                <a:solidFill>
                  <a:schemeClr val="hlink"/>
                </a:solidFill>
              </a:rPr>
              <a:t>codomain </a:t>
            </a:r>
            <a:r>
              <a:rPr lang="zh-CN" altLang="en-US" sz="2800" dirty="0">
                <a:solidFill>
                  <a:schemeClr val="hlink"/>
                </a:solidFill>
              </a:rPr>
              <a:t>（陪域）</a:t>
            </a:r>
            <a:r>
              <a:rPr lang="en-US" altLang="zh-CN" sz="28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If </a:t>
            </a:r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i="1" dirty="0"/>
              <a:t>x</a:t>
            </a:r>
            <a:r>
              <a:rPr lang="en-US" altLang="zh-CN" sz="2800" dirty="0"/>
              <a:t>) = </a:t>
            </a:r>
            <a:r>
              <a:rPr lang="en-US" altLang="zh-CN" sz="2800" i="1" dirty="0"/>
              <a:t>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y</a:t>
            </a:r>
            <a:r>
              <a:rPr lang="en-US" altLang="zh-CN" sz="2400" dirty="0"/>
              <a:t> is called the </a:t>
            </a:r>
            <a:r>
              <a:rPr lang="en-US" altLang="zh-CN" sz="2400" i="1" dirty="0">
                <a:solidFill>
                  <a:schemeClr val="hlink"/>
                </a:solidFill>
              </a:rPr>
              <a:t>image</a:t>
            </a:r>
            <a:r>
              <a:rPr lang="zh-CN" altLang="en-US" sz="2400" dirty="0">
                <a:solidFill>
                  <a:schemeClr val="hlink"/>
                </a:solidFill>
              </a:rPr>
              <a:t>像</a:t>
            </a:r>
            <a:r>
              <a:rPr lang="en-US" altLang="zh-CN" sz="2400" dirty="0">
                <a:solidFill>
                  <a:schemeClr val="hlink"/>
                </a:solidFill>
              </a:rPr>
              <a:t>(</a:t>
            </a:r>
            <a:r>
              <a:rPr lang="en-US" altLang="zh-CN" sz="2400" i="1" dirty="0">
                <a:solidFill>
                  <a:schemeClr val="hlink"/>
                </a:solidFill>
              </a:rPr>
              <a:t>value</a:t>
            </a:r>
            <a:r>
              <a:rPr lang="zh-CN" altLang="en-US" sz="2400" dirty="0">
                <a:solidFill>
                  <a:schemeClr val="hlink"/>
                </a:solidFill>
              </a:rPr>
              <a:t>值</a:t>
            </a:r>
            <a:r>
              <a:rPr lang="en-US" altLang="zh-CN" sz="2400" dirty="0">
                <a:solidFill>
                  <a:schemeClr val="hlink"/>
                </a:solidFill>
              </a:rPr>
              <a:t>)</a:t>
            </a:r>
            <a:r>
              <a:rPr lang="en-US" altLang="zh-CN" sz="2400" i="1" dirty="0"/>
              <a:t> </a:t>
            </a:r>
            <a:r>
              <a:rPr lang="en-US" altLang="zh-CN" sz="2400" dirty="0"/>
              <a:t>of </a:t>
            </a:r>
            <a:r>
              <a:rPr lang="en-US" altLang="zh-CN" sz="2400" i="1" dirty="0"/>
              <a:t>x</a:t>
            </a:r>
            <a:r>
              <a:rPr lang="en-US" altLang="zh-CN" sz="2400" dirty="0"/>
              <a:t> under </a:t>
            </a:r>
            <a:r>
              <a:rPr lang="en-US" altLang="zh-CN" sz="2400" i="1" dirty="0"/>
              <a:t>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x</a:t>
            </a:r>
            <a:r>
              <a:rPr lang="en-US" altLang="zh-CN" sz="2400" dirty="0"/>
              <a:t> is called a </a:t>
            </a:r>
            <a:r>
              <a:rPr lang="en-US" altLang="zh-CN" sz="2400" i="1" dirty="0">
                <a:solidFill>
                  <a:schemeClr val="hlink"/>
                </a:solidFill>
              </a:rPr>
              <a:t>preimage</a:t>
            </a:r>
            <a:r>
              <a:rPr lang="zh-CN" altLang="en-US" sz="2400" dirty="0">
                <a:solidFill>
                  <a:schemeClr val="hlink"/>
                </a:solidFill>
              </a:rPr>
              <a:t>源像</a:t>
            </a:r>
            <a:r>
              <a:rPr lang="en-US" altLang="zh-CN" sz="2400" dirty="0">
                <a:solidFill>
                  <a:schemeClr val="hlink"/>
                </a:solidFill>
              </a:rPr>
              <a:t>(</a:t>
            </a:r>
            <a:r>
              <a:rPr lang="en-US" altLang="zh-CN" sz="2400" i="1" dirty="0">
                <a:solidFill>
                  <a:schemeClr val="hlink"/>
                </a:solidFill>
              </a:rPr>
              <a:t>argument</a:t>
            </a:r>
            <a:r>
              <a:rPr lang="en-US" altLang="zh-CN" sz="2400" dirty="0">
                <a:solidFill>
                  <a:schemeClr val="hlink"/>
                </a:solidFill>
              </a:rPr>
              <a:t>)</a:t>
            </a:r>
            <a:r>
              <a:rPr lang="en-US" altLang="zh-CN" sz="2400" i="1" dirty="0"/>
              <a:t> </a:t>
            </a:r>
            <a:r>
              <a:rPr lang="en-US" altLang="zh-CN" sz="2400" dirty="0"/>
              <a:t>of </a:t>
            </a:r>
            <a:r>
              <a:rPr lang="en-US" altLang="zh-CN" sz="2400" i="1" dirty="0"/>
              <a:t>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The </a:t>
            </a:r>
            <a:r>
              <a:rPr lang="en-US" altLang="zh-CN" sz="2800" i="1" dirty="0">
                <a:solidFill>
                  <a:schemeClr val="hlink"/>
                </a:solidFill>
              </a:rPr>
              <a:t>range </a:t>
            </a:r>
            <a:r>
              <a:rPr lang="zh-CN" altLang="en-US" sz="2800" dirty="0">
                <a:solidFill>
                  <a:schemeClr val="hlink"/>
                </a:solidFill>
              </a:rPr>
              <a:t>（值域）</a:t>
            </a:r>
            <a:r>
              <a:rPr lang="en-US" altLang="zh-CN" sz="2800" i="1" dirty="0"/>
              <a:t> </a:t>
            </a:r>
            <a:r>
              <a:rPr lang="en-US" altLang="zh-CN" sz="2800" dirty="0"/>
              <a:t>of </a:t>
            </a:r>
            <a:r>
              <a:rPr lang="en-US" altLang="zh-CN" sz="2800" i="1" dirty="0"/>
              <a:t>f</a:t>
            </a:r>
            <a:r>
              <a:rPr lang="en-US" altLang="zh-CN" sz="2800" dirty="0"/>
              <a:t> is the set of all images of points in </a:t>
            </a:r>
            <a:r>
              <a:rPr lang="en-US" altLang="zh-CN" sz="2800" i="1" dirty="0"/>
              <a:t>A</a:t>
            </a:r>
            <a:r>
              <a:rPr lang="en-US" altLang="zh-CN" sz="2800" dirty="0"/>
              <a:t> under </a:t>
            </a:r>
            <a:r>
              <a:rPr lang="en-US" altLang="zh-CN" sz="2800" i="1" dirty="0"/>
              <a:t>f</a:t>
            </a:r>
            <a:r>
              <a:rPr lang="en-US" altLang="zh-CN" sz="2800" dirty="0"/>
              <a:t>. It is denoted by </a:t>
            </a:r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i="1" dirty="0"/>
              <a:t>A</a:t>
            </a:r>
            <a:r>
              <a:rPr lang="en-US" altLang="zh-CN" sz="2800" dirty="0"/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If </a:t>
            </a:r>
            <a:r>
              <a:rPr lang="en-US" altLang="zh-CN" sz="2800" i="1" dirty="0"/>
              <a:t>S</a:t>
            </a:r>
            <a:r>
              <a:rPr lang="en-US" altLang="zh-CN" sz="2800" dirty="0"/>
              <a:t> is a subset of </a:t>
            </a:r>
            <a:r>
              <a:rPr lang="en-US" altLang="zh-CN" sz="2800" i="1" dirty="0"/>
              <a:t>A</a:t>
            </a:r>
            <a:r>
              <a:rPr lang="en-US" altLang="zh-CN" sz="2800" dirty="0"/>
              <a:t> then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S</a:t>
            </a:r>
            <a:r>
              <a:rPr lang="en-US" altLang="zh-CN" sz="2400" dirty="0"/>
              <a:t>) = {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s</a:t>
            </a:r>
            <a:r>
              <a:rPr lang="en-US" altLang="zh-CN" sz="2400" dirty="0"/>
              <a:t>) | </a:t>
            </a:r>
            <a:r>
              <a:rPr lang="en-US" altLang="zh-CN" sz="2400" i="1" dirty="0"/>
              <a:t>s</a:t>
            </a:r>
            <a:r>
              <a:rPr lang="en-US" altLang="zh-CN" sz="2400" dirty="0"/>
              <a:t> in </a:t>
            </a:r>
            <a:r>
              <a:rPr lang="en-US" altLang="zh-CN" sz="2400" i="1" dirty="0"/>
              <a:t>S</a:t>
            </a:r>
            <a:r>
              <a:rPr lang="en-US" altLang="zh-CN" sz="2400" dirty="0"/>
              <a:t>}.</a:t>
            </a:r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B7F2C2A9-82F2-4CC7-AC26-36F169CB4B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E674EA-7280-46DA-A0AA-15DEDCAB7BEE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7413" name="日期占位符 4">
            <a:extLst>
              <a:ext uri="{FF2B5EF4-FFF2-40B4-BE49-F238E27FC236}">
                <a16:creationId xmlns:a16="http://schemas.microsoft.com/office/drawing/2014/main" id="{FCD392EF-E3FD-4D42-AA4A-4033AE7EC01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2747C1-29FE-46C0-B714-C96B65C76B6F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2018/4/23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7414" name="页脚占位符 5">
            <a:extLst>
              <a:ext uri="{FF2B5EF4-FFF2-40B4-BE49-F238E27FC236}">
                <a16:creationId xmlns:a16="http://schemas.microsoft.com/office/drawing/2014/main" id="{04B0C50B-9260-4483-82B4-3665131348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2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forall x [x \in A \rightarrow \exists y[y \in B \wedge (x,y) \in f]]$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lceil 3.5\rceil = 4$&#10;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lfloor 3.5\rfloor = 3$&#10;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lceil -1.5\rceil = -1$&#10;&#10;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lfloor -1.5\rfloor = -2$&#10;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^{-1}$&#10;&#10;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^{-1}(y) = x\; \mbox{iff}\; f(x) = y$&#10;&#10;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^{-1}$&#10;&#10;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f(x) = x^{2}$&#10;&#10;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\circ g$&#10;&#10;&#10;&#10;\end{document}"/>
  <p:tag name="IGUANATEXSIZE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\circ g(x)\; = \; f(g(x))$&#10;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forall x, y_1, y_2 [[(x,y_1) \in f \wedge (x,y_2)] \rightarrow y_1 = y_2]$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\circ g$&#10;&#10;&#10;&#10;\end{document}"/>
  <p:tag name="IGUANATEXSIZE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(x) = x^{2}$&#10;&#10;&#10;&#10;\end{document}"/>
  <p:tag name="IGUANATEXSIZE" val="3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g(x) = 2x + 1$&#10;&#10;&#10;&#10;\end{document}"/>
  <p:tag name="IGUANATEXSIZE" val="3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(g(x)) = (2x + 1)^{2}$&#10;&#10;&#10;&#10;\end{document}"/>
  <p:tag name="IGUANATEXSIZE" val="3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g(f(x)) = 2x^{2} + 1$&#10;&#10;&#10;&#10;\end{document}"/>
  <p:tag name="IGUANATEXSIZE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! \sim \sqrt{2\pi n} (n/e)^{n}$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n)\sim g(n)\doteq lim_{n\rightarrow \infty}f(n)/g(n) = 1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S) = \{f(s) | s \in S\}$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: A \rightarrow B$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b \in B$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 \in A$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a) = b$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(x) = \lfloor x\rfloor$&#10;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(x) = \lceil x\rceil$&#10;&#10;&#10;&#10;\end{document}"/>
  <p:tag name="IGUANATEXSIZE" val="30"/>
</p:tagLst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3528</TotalTime>
  <Words>3924</Words>
  <Application>Microsoft Office PowerPoint</Application>
  <PresentationFormat>全屏显示(4:3)</PresentationFormat>
  <Paragraphs>646</Paragraphs>
  <Slides>60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60</vt:i4>
      </vt:variant>
    </vt:vector>
  </HeadingPairs>
  <TitlesOfParts>
    <vt:vector size="76" baseType="lpstr">
      <vt:lpstr>Euclid Math Two</vt:lpstr>
      <vt:lpstr>等线</vt:lpstr>
      <vt:lpstr>宋体</vt:lpstr>
      <vt:lpstr>Arial</vt:lpstr>
      <vt:lpstr>Arial Narrow</vt:lpstr>
      <vt:lpstr>Cambria Math</vt:lpstr>
      <vt:lpstr>Comic Sans MS</vt:lpstr>
      <vt:lpstr>Garamond</vt:lpstr>
      <vt:lpstr>Lucida Calligraphy</vt:lpstr>
      <vt:lpstr>Symbol</vt:lpstr>
      <vt:lpstr>Tahoma</vt:lpstr>
      <vt:lpstr>Times New Roman</vt:lpstr>
      <vt:lpstr>Verdana</vt:lpstr>
      <vt:lpstr>Wingdings</vt:lpstr>
      <vt:lpstr>Level</vt:lpstr>
      <vt:lpstr>1_Default Design</vt:lpstr>
      <vt:lpstr>Discrete Mathematics and Its Application                         7th edition, 2001</vt:lpstr>
      <vt:lpstr>Welcome to Discrete Mathematics  Spring 2018</vt:lpstr>
      <vt:lpstr>§2.3  Functions(函数)</vt:lpstr>
      <vt:lpstr>Section Summary</vt:lpstr>
      <vt:lpstr>Functions</vt:lpstr>
      <vt:lpstr>§2.3  Functions(函数)</vt:lpstr>
      <vt:lpstr>Functions </vt:lpstr>
      <vt:lpstr>Graphical Representations</vt:lpstr>
      <vt:lpstr>Functions  f  : A® B</vt:lpstr>
      <vt:lpstr>Functions  f  : A® B</vt:lpstr>
      <vt:lpstr>Questions</vt:lpstr>
      <vt:lpstr>Question on Functions and Sets </vt:lpstr>
      <vt:lpstr>Injections</vt:lpstr>
      <vt:lpstr>Surjections</vt:lpstr>
      <vt:lpstr>Bijections</vt:lpstr>
      <vt:lpstr>Range versus Codomain</vt:lpstr>
      <vt:lpstr>Range vs. Codomain – Example </vt:lpstr>
      <vt:lpstr>Operators (general definition)</vt:lpstr>
      <vt:lpstr>Constructing Function Operators</vt:lpstr>
      <vt:lpstr>Special types of Functions</vt:lpstr>
      <vt:lpstr>Showing that f is one-to-one or onto</vt:lpstr>
      <vt:lpstr>Showing that f is one-to-one or onto</vt:lpstr>
      <vt:lpstr>Showing that f is one-to-one or onto</vt:lpstr>
      <vt:lpstr>One-to-One Illustration</vt:lpstr>
      <vt:lpstr>Illustration of Onto</vt:lpstr>
      <vt:lpstr>Examples</vt:lpstr>
      <vt:lpstr>Examples:</vt:lpstr>
      <vt:lpstr>Correspondence Principle</vt:lpstr>
      <vt:lpstr>Some Important Functions</vt:lpstr>
      <vt:lpstr>Visualizing Floor &amp; Ceiling</vt:lpstr>
      <vt:lpstr>Floor and Ceiling Functions </vt:lpstr>
      <vt:lpstr>Floor and Ceiling Functions </vt:lpstr>
      <vt:lpstr>Proving Properties of Functions </vt:lpstr>
      <vt:lpstr>Inverse Functions</vt:lpstr>
      <vt:lpstr>Inverse Functions </vt:lpstr>
      <vt:lpstr>Questions</vt:lpstr>
      <vt:lpstr>The Identity Function</vt:lpstr>
      <vt:lpstr>Identity Function Illustrations</vt:lpstr>
      <vt:lpstr>Inverse Functions</vt:lpstr>
      <vt:lpstr>Inverse Functions</vt:lpstr>
      <vt:lpstr>Questions</vt:lpstr>
      <vt:lpstr>Questions</vt:lpstr>
      <vt:lpstr>Composition</vt:lpstr>
      <vt:lpstr>Composition </vt:lpstr>
      <vt:lpstr>Composition</vt:lpstr>
      <vt:lpstr>Composition</vt:lpstr>
      <vt:lpstr>Exercise</vt:lpstr>
      <vt:lpstr>Theorem</vt:lpstr>
      <vt:lpstr>Proof</vt:lpstr>
      <vt:lpstr>Graphs of Functions</vt:lpstr>
      <vt:lpstr>PowerPoint 演示文稿</vt:lpstr>
      <vt:lpstr>Plots with floor/ceiling: Example</vt:lpstr>
      <vt:lpstr>Factorial Function </vt:lpstr>
      <vt:lpstr>Characteristic Functions(特征函数)</vt:lpstr>
      <vt:lpstr>Characteristic Functions</vt:lpstr>
      <vt:lpstr>Mod-n Functions(模n函数)</vt:lpstr>
      <vt:lpstr>Partial Functions (optional)</vt:lpstr>
      <vt:lpstr>Partial Functions (optional)</vt:lpstr>
      <vt:lpstr>Review of §2.3 (Functions)</vt:lpstr>
      <vt:lpstr>Homework</vt:lpstr>
    </vt:vector>
  </TitlesOfParts>
  <Company>Barry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R. Johnsonbaugh, Discrete Mathematics 5th edition, 2001</dc:title>
  <dc:creator>user</dc:creator>
  <cp:lastModifiedBy>szniu</cp:lastModifiedBy>
  <cp:revision>538</cp:revision>
  <cp:lastPrinted>2018-04-08T03:06:08Z</cp:lastPrinted>
  <dcterms:created xsi:type="dcterms:W3CDTF">2002-05-12T10:17:07Z</dcterms:created>
  <dcterms:modified xsi:type="dcterms:W3CDTF">2018-04-23T03:22:03Z</dcterms:modified>
</cp:coreProperties>
</file>