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56"/>
  </p:notesMasterIdLst>
  <p:sldIdLst>
    <p:sldId id="256" r:id="rId3"/>
    <p:sldId id="309" r:id="rId4"/>
    <p:sldId id="434" r:id="rId5"/>
    <p:sldId id="405" r:id="rId6"/>
    <p:sldId id="406" r:id="rId7"/>
    <p:sldId id="282" r:id="rId8"/>
    <p:sldId id="407" r:id="rId9"/>
    <p:sldId id="283" r:id="rId10"/>
    <p:sldId id="284" r:id="rId11"/>
    <p:sldId id="412" r:id="rId12"/>
    <p:sldId id="408" r:id="rId13"/>
    <p:sldId id="410" r:id="rId14"/>
    <p:sldId id="435" r:id="rId15"/>
    <p:sldId id="456" r:id="rId16"/>
    <p:sldId id="436" r:id="rId17"/>
    <p:sldId id="522" r:id="rId18"/>
    <p:sldId id="457" r:id="rId19"/>
    <p:sldId id="327" r:id="rId20"/>
    <p:sldId id="459" r:id="rId21"/>
    <p:sldId id="523" r:id="rId22"/>
    <p:sldId id="460" r:id="rId23"/>
    <p:sldId id="462" r:id="rId24"/>
    <p:sldId id="524" r:id="rId25"/>
    <p:sldId id="541" r:id="rId26"/>
    <p:sldId id="463" r:id="rId27"/>
    <p:sldId id="464" r:id="rId28"/>
    <p:sldId id="466" r:id="rId29"/>
    <p:sldId id="539" r:id="rId30"/>
    <p:sldId id="540" r:id="rId31"/>
    <p:sldId id="469" r:id="rId32"/>
    <p:sldId id="470" r:id="rId33"/>
    <p:sldId id="526" r:id="rId34"/>
    <p:sldId id="542" r:id="rId35"/>
    <p:sldId id="414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527" r:id="rId46"/>
    <p:sldId id="303" r:id="rId47"/>
    <p:sldId id="304" r:id="rId48"/>
    <p:sldId id="528" r:id="rId49"/>
    <p:sldId id="306" r:id="rId50"/>
    <p:sldId id="307" r:id="rId51"/>
    <p:sldId id="308" r:id="rId52"/>
    <p:sldId id="476" r:id="rId53"/>
    <p:sldId id="416" r:id="rId54"/>
    <p:sldId id="530" r:id="rId55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3931" autoAdjust="0"/>
  </p:normalViewPr>
  <p:slideViewPr>
    <p:cSldViewPr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image" Target="../media/image11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9.png"/><Relationship Id="rId5" Type="http://schemas.openxmlformats.org/officeDocument/2006/relationships/tags" Target="../tags/tag17.xml"/><Relationship Id="rId10" Type="http://schemas.openxmlformats.org/officeDocument/2006/relationships/image" Target="../media/image18.png"/><Relationship Id="rId4" Type="http://schemas.openxmlformats.org/officeDocument/2006/relationships/tags" Target="../tags/tag16.xml"/><Relationship Id="rId9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5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9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1.png"/><Relationship Id="rId4" Type="http://schemas.openxmlformats.org/officeDocument/2006/relationships/image" Target="../media/image30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1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8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6.png"/><Relationship Id="rId3" Type="http://schemas.openxmlformats.org/officeDocument/2006/relationships/tags" Target="../tags/tag21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44.png"/><Relationship Id="rId5" Type="http://schemas.openxmlformats.org/officeDocument/2006/relationships/tags" Target="../tags/tag23.xml"/><Relationship Id="rId10" Type="http://schemas.openxmlformats.org/officeDocument/2006/relationships/image" Target="../media/image43.png"/><Relationship Id="rId4" Type="http://schemas.openxmlformats.org/officeDocument/2006/relationships/tags" Target="../tags/tag22.xml"/><Relationship Id="rId9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string</a:t>
            </a:r>
            <a:r>
              <a:rPr lang="en-US" dirty="0"/>
              <a:t> is a finite sequence of characters from a finite set (an alphabet).</a:t>
            </a:r>
          </a:p>
          <a:p>
            <a:r>
              <a:rPr lang="en-US" dirty="0"/>
              <a:t>Sequences of characters or bits  are important in computer science.</a:t>
            </a:r>
          </a:p>
          <a:p>
            <a:r>
              <a:rPr lang="en-US" dirty="0"/>
              <a:t>The </a:t>
            </a:r>
            <a:r>
              <a:rPr lang="en-US" i="1" dirty="0"/>
              <a:t>empty string </a:t>
            </a:r>
            <a:r>
              <a:rPr lang="en-US" dirty="0"/>
              <a:t>is represented by </a:t>
            </a:r>
            <a:r>
              <a:rPr lang="el-GR" i="1" dirty="0"/>
              <a:t>λ</a:t>
            </a:r>
            <a:r>
              <a:rPr lang="en-US" dirty="0"/>
              <a:t>.</a:t>
            </a:r>
          </a:p>
          <a:p>
            <a:r>
              <a:rPr lang="en-US" dirty="0"/>
              <a:t>The string  </a:t>
            </a:r>
            <a:r>
              <a:rPr lang="en-US" i="1" dirty="0" err="1"/>
              <a:t>abcde</a:t>
            </a:r>
            <a:r>
              <a:rPr lang="en-US" i="1" dirty="0"/>
              <a:t> </a:t>
            </a:r>
            <a:r>
              <a:rPr lang="en-US" dirty="0"/>
              <a:t>has </a:t>
            </a:r>
            <a:r>
              <a:rPr lang="en-US" i="1" dirty="0"/>
              <a:t>length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13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8389"/>
            <a:ext cx="8229600" cy="45307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</a:t>
            </a:r>
            <a:r>
              <a:rPr lang="en-US" i="1" dirty="0"/>
              <a:t>geometric progression </a:t>
            </a:r>
            <a:r>
              <a:rPr lang="en-US" dirty="0"/>
              <a:t>is a sequence of the form:</a:t>
            </a:r>
          </a:p>
          <a:p>
            <a:pPr>
              <a:buNone/>
            </a:pPr>
            <a:r>
              <a:rPr lang="en-US" dirty="0"/>
              <a:t>    where the </a:t>
            </a:r>
            <a:r>
              <a:rPr lang="en-US" i="1" dirty="0"/>
              <a:t>initial term a</a:t>
            </a:r>
            <a:r>
              <a:rPr lang="en-US" dirty="0"/>
              <a:t> and the </a:t>
            </a:r>
            <a:r>
              <a:rPr lang="en-US" i="1" dirty="0"/>
              <a:t>common ratio r </a:t>
            </a:r>
            <a:r>
              <a:rPr lang="en-US" dirty="0"/>
              <a:t>are real numbers.</a:t>
            </a:r>
          </a:p>
          <a:p>
            <a:pPr>
              <a:buNone/>
            </a:pPr>
            <a:r>
              <a:rPr lang="en-US" sz="2800" b="1" dirty="0"/>
              <a:t>   Examples</a:t>
            </a:r>
            <a:r>
              <a:rPr lang="en-US" sz="2800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i="1" dirty="0"/>
              <a:t>a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r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−1</a:t>
            </a:r>
            <a:r>
              <a:rPr lang="en-US" dirty="0"/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Let  </a:t>
            </a:r>
            <a:r>
              <a:rPr lang="en-US" i="1" dirty="0"/>
              <a:t>a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r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i="1" dirty="0"/>
              <a:t>a = </a:t>
            </a:r>
            <a:r>
              <a:rPr lang="en-US" dirty="0"/>
              <a:t>6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r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1/3</a:t>
            </a:r>
            <a:r>
              <a:rPr lang="en-US" dirty="0"/>
              <a:t>. Then: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671767" y="1773072"/>
            <a:ext cx="3024433" cy="360528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554" y="3741752"/>
            <a:ext cx="6448425" cy="280642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387919" y="4837923"/>
            <a:ext cx="6688986" cy="280642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445197" y="5681007"/>
            <a:ext cx="6589492" cy="6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6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Progression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272" y="1524000"/>
            <a:ext cx="8229600" cy="453072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Definition</a:t>
            </a:r>
            <a:r>
              <a:rPr lang="en-US" dirty="0"/>
              <a:t>: A </a:t>
            </a:r>
            <a:r>
              <a:rPr lang="en-US" i="1" dirty="0"/>
              <a:t>arithmetic progression </a:t>
            </a:r>
            <a:r>
              <a:rPr lang="en-US" dirty="0"/>
              <a:t>is a sequence of the form:</a:t>
            </a:r>
          </a:p>
          <a:p>
            <a:pPr>
              <a:buNone/>
            </a:pPr>
            <a:r>
              <a:rPr lang="en-US" dirty="0"/>
              <a:t>    where the </a:t>
            </a:r>
            <a:r>
              <a:rPr lang="en-US" i="1" dirty="0"/>
              <a:t>initial term a</a:t>
            </a:r>
            <a:r>
              <a:rPr lang="en-US" dirty="0"/>
              <a:t> and the </a:t>
            </a:r>
            <a:r>
              <a:rPr lang="en-US" i="1" dirty="0"/>
              <a:t>common difference  d </a:t>
            </a:r>
            <a:r>
              <a:rPr lang="en-US" dirty="0"/>
              <a:t>are real numbers.</a:t>
            </a:r>
          </a:p>
          <a:p>
            <a:pPr>
              <a:buNone/>
            </a:pPr>
            <a:r>
              <a:rPr lang="en-US" sz="2400" b="1" dirty="0"/>
              <a:t>    Examples</a:t>
            </a:r>
            <a:r>
              <a:rPr lang="en-US" sz="2400" dirty="0"/>
              <a:t>:</a:t>
            </a: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i="1" dirty="0"/>
              <a:t>a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Let  </a:t>
            </a:r>
            <a:r>
              <a:rPr lang="en-US" i="1" dirty="0"/>
              <a:t>a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d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880110" lvl="1" indent="-514350">
              <a:buFont typeface="+mj-lt"/>
              <a:buAutoNum type="arabicPeriod"/>
            </a:pPr>
            <a:endParaRPr lang="en-US" dirty="0"/>
          </a:p>
          <a:p>
            <a:pPr marL="880110" lvl="1" indent="-514350">
              <a:buFont typeface="+mj-lt"/>
              <a:buAutoNum type="arabicPeriod"/>
            </a:pPr>
            <a:r>
              <a:rPr lang="en-US" dirty="0"/>
              <a:t>Let </a:t>
            </a:r>
            <a:r>
              <a:rPr lang="en-US" i="1" dirty="0"/>
              <a:t>a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d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724400" y="1958975"/>
            <a:ext cx="3303270" cy="22669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226027" y="3740359"/>
            <a:ext cx="6996745" cy="29845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226026" y="4793401"/>
            <a:ext cx="6404333" cy="29845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226026" y="5928042"/>
            <a:ext cx="6319062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9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Relations</a:t>
            </a:r>
            <a:r>
              <a:rPr lang="zh-CN" altLang="en-US" dirty="0"/>
              <a:t>（递推关系）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3072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Definition: </a:t>
            </a:r>
            <a:r>
              <a:rPr lang="en-US" dirty="0"/>
              <a:t>A </a:t>
            </a:r>
            <a:r>
              <a:rPr lang="en-US" i="1" dirty="0"/>
              <a:t>recurrence relation </a:t>
            </a:r>
            <a:r>
              <a:rPr lang="en-US" dirty="0"/>
              <a:t>for the sequence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is an equation that expresses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in terms of one or more of the previous terms of the sequence, namely,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i="1" dirty="0"/>
              <a:t>, a</a:t>
            </a:r>
            <a:r>
              <a:rPr lang="en-US" i="1" baseline="-25000" dirty="0"/>
              <a:t>1</a:t>
            </a:r>
            <a:r>
              <a:rPr lang="en-US" i="1" dirty="0"/>
              <a:t>, …, a</a:t>
            </a:r>
            <a:r>
              <a:rPr lang="en-US" i="1" baseline="-25000" dirty="0"/>
              <a:t>n-1</a:t>
            </a:r>
            <a:r>
              <a:rPr lang="en-US" dirty="0"/>
              <a:t>, for all integers </a:t>
            </a:r>
            <a:r>
              <a:rPr lang="en-US" i="1" dirty="0"/>
              <a:t>n</a:t>
            </a:r>
            <a:r>
              <a:rPr lang="en-US" dirty="0"/>
              <a:t> with </a:t>
            </a:r>
            <a:r>
              <a:rPr lang="en-US" i="1" dirty="0"/>
              <a:t>n ≥ n</a:t>
            </a:r>
            <a:r>
              <a:rPr lang="en-US" i="1" baseline="-25000" dirty="0"/>
              <a:t>0</a:t>
            </a:r>
            <a:r>
              <a:rPr lang="en-US" dirty="0"/>
              <a:t>, where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is a nonnegative integer. </a:t>
            </a:r>
          </a:p>
          <a:p>
            <a:r>
              <a:rPr lang="en-US" dirty="0"/>
              <a:t>A sequence is called a </a:t>
            </a:r>
            <a:r>
              <a:rPr lang="en-US" i="1" dirty="0"/>
              <a:t>solution</a:t>
            </a:r>
            <a:r>
              <a:rPr lang="en-US" dirty="0"/>
              <a:t> of a recurrence relation if its terms satisfy the recurrence relation.</a:t>
            </a:r>
          </a:p>
          <a:p>
            <a:r>
              <a:rPr lang="en-US" dirty="0"/>
              <a:t>The </a:t>
            </a:r>
            <a:r>
              <a:rPr lang="en-US" i="1" dirty="0"/>
              <a:t>initial conditions </a:t>
            </a:r>
            <a:r>
              <a:rPr lang="en-US" dirty="0"/>
              <a:t>for a sequence specify the terms that precede the first term where the recurrence relation takes effect. </a:t>
            </a:r>
          </a:p>
        </p:txBody>
      </p:sp>
    </p:spTree>
    <p:extLst>
      <p:ext uri="{BB962C8B-B14F-4D97-AF65-F5344CB8AC3E}">
        <p14:creationId xmlns:p14="http://schemas.microsoft.com/office/powerpoint/2010/main" val="156040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 about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88" y="1524000"/>
            <a:ext cx="8397711" cy="51816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Let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be a sequence that satisfies the recurrence relation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= a</a:t>
            </a:r>
            <a:r>
              <a:rPr lang="en-US" i="1" baseline="-25000" dirty="0"/>
              <a:t>n-1</a:t>
            </a:r>
            <a:r>
              <a:rPr lang="en-US" i="1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/>
              <a:t> </a:t>
            </a:r>
            <a:r>
              <a:rPr lang="en-US" baseline="-25000" dirty="0"/>
              <a:t> </a:t>
            </a: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1,2,3,4,</a:t>
            </a:r>
            <a:r>
              <a:rPr lang="en-US" dirty="0"/>
              <a:t>….  and suppose that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. </a:t>
            </a:r>
            <a:r>
              <a:rPr lang="en-US" dirty="0"/>
              <a:t> What are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baseline="-25000" dirty="0"/>
              <a:t> 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i="1" baseline="-25000" dirty="0"/>
              <a:t>3</a:t>
            </a:r>
            <a:r>
              <a:rPr lang="en-US" dirty="0"/>
              <a:t>? </a:t>
            </a:r>
          </a:p>
          <a:p>
            <a:pPr>
              <a:buNone/>
            </a:pPr>
            <a:r>
              <a:rPr lang="en-US" dirty="0"/>
              <a:t>     [Here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</a:t>
            </a:r>
            <a:r>
              <a:rPr lang="en-US" dirty="0"/>
              <a:t>is the initial condition</a:t>
            </a:r>
            <a:r>
              <a:rPr lang="en-US" i="1" dirty="0"/>
              <a:t>.</a:t>
            </a:r>
            <a:r>
              <a:rPr lang="en-US" dirty="0"/>
              <a:t>]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r>
              <a:rPr lang="en-US" b="1" dirty="0"/>
              <a:t>Solution</a:t>
            </a:r>
            <a:r>
              <a:rPr lang="en-US" dirty="0"/>
              <a:t>: We see from the recurrence relation that</a:t>
            </a:r>
          </a:p>
          <a:p>
            <a:pPr lvl="1">
              <a:buNone/>
            </a:pPr>
            <a:r>
              <a:rPr lang="en-US" dirty="0"/>
              <a:t>     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/>
              <a:t> </a:t>
            </a:r>
            <a:r>
              <a:rPr lang="en-US" i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/>
              <a:t>  a</a:t>
            </a:r>
            <a:r>
              <a:rPr lang="en-US" i="1" baseline="-25000" dirty="0"/>
              <a:t>0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+ 3 = 2 + 3 = 5</a:t>
            </a:r>
          </a:p>
          <a:p>
            <a:pPr lvl="1">
              <a:buNone/>
            </a:pPr>
            <a:r>
              <a:rPr lang="en-US" i="1" dirty="0"/>
              <a:t>     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/>
              <a:t> </a:t>
            </a:r>
            <a:r>
              <a:rPr lang="en-US" i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+ 3 = 8</a:t>
            </a:r>
          </a:p>
          <a:p>
            <a:pPr lvl="1">
              <a:buNone/>
            </a:pPr>
            <a:r>
              <a:rPr lang="en-US" dirty="0"/>
              <a:t>     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/>
              <a:t> </a:t>
            </a:r>
            <a:r>
              <a:rPr lang="en-US" i="1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8 + 3 = 11</a:t>
            </a:r>
          </a:p>
          <a:p>
            <a:pPr lvl="1">
              <a:buNone/>
            </a:pPr>
            <a:endParaRPr lang="en-US" i="1" dirty="0"/>
          </a:p>
          <a:p>
            <a:pPr lvl="1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897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 about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884" y="1417638"/>
            <a:ext cx="8756716" cy="5364162"/>
          </a:xfrm>
        </p:spPr>
        <p:txBody>
          <a:bodyPr/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Let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 be a sequence that satisfies the recurrence relation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i="1" dirty="0"/>
              <a:t> = a</a:t>
            </a:r>
            <a:r>
              <a:rPr lang="en-US" i="1" baseline="-25000" dirty="0"/>
              <a:t>n-</a:t>
            </a:r>
            <a:r>
              <a:rPr lang="en-US" baseline="-25000" dirty="0">
                <a:ea typeface="Cambria Math" pitchFamily="18" charset="0"/>
              </a:rPr>
              <a:t>1</a:t>
            </a:r>
            <a:r>
              <a:rPr lang="en-US" i="1" dirty="0"/>
              <a:t> – a</a:t>
            </a:r>
            <a:r>
              <a:rPr lang="en-US" i="1" baseline="-25000" dirty="0"/>
              <a:t>n-</a:t>
            </a:r>
            <a:r>
              <a:rPr lang="en-US" baseline="-25000" dirty="0"/>
              <a:t>2</a:t>
            </a:r>
            <a:r>
              <a:rPr lang="en-US" i="1" baseline="-25000" dirty="0"/>
              <a:t> </a:t>
            </a:r>
            <a:r>
              <a:rPr lang="en-US" baseline="-25000" dirty="0"/>
              <a:t> </a:t>
            </a:r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2,3,4,…. </a:t>
            </a:r>
            <a:r>
              <a:rPr lang="en-US" dirty="0"/>
              <a:t> and suppose that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. What are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and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? </a:t>
            </a:r>
          </a:p>
          <a:p>
            <a:pPr>
              <a:buNone/>
            </a:pPr>
            <a:r>
              <a:rPr lang="en-US" dirty="0"/>
              <a:t>    [Here the initial conditions are </a:t>
            </a:r>
            <a:r>
              <a:rPr lang="en-US" i="1" dirty="0"/>
              <a:t>a</a:t>
            </a:r>
            <a:r>
              <a:rPr lang="en-US" i="1" baseline="-25000" dirty="0"/>
              <a:t>0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i="1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. ]</a:t>
            </a:r>
          </a:p>
          <a:p>
            <a:pPr>
              <a:buNone/>
            </a:pPr>
            <a:r>
              <a:rPr lang="en-US" dirty="0"/>
              <a:t>        </a:t>
            </a:r>
          </a:p>
          <a:p>
            <a:pPr>
              <a:buNone/>
            </a:pPr>
            <a:r>
              <a:rPr lang="en-US" dirty="0"/>
              <a:t>         </a:t>
            </a:r>
            <a:r>
              <a:rPr lang="en-US" b="1" dirty="0"/>
              <a:t>Solution</a:t>
            </a:r>
            <a:r>
              <a:rPr lang="en-US" dirty="0"/>
              <a:t>: We see from the recurrence relation that</a:t>
            </a:r>
          </a:p>
          <a:p>
            <a:pPr>
              <a:buNone/>
            </a:pPr>
            <a:r>
              <a:rPr lang="en-US" dirty="0"/>
              <a:t>              </a:t>
            </a:r>
            <a:r>
              <a:rPr lang="en-US" i="1" dirty="0"/>
              <a:t>a</a:t>
            </a:r>
            <a:r>
              <a:rPr lang="en-US" i="1" baseline="-25000" dirty="0"/>
              <a:t>2 </a:t>
            </a:r>
            <a:r>
              <a:rPr lang="en-US" i="1" dirty="0"/>
              <a:t> = a</a:t>
            </a:r>
            <a:r>
              <a:rPr lang="en-US" i="1" baseline="-25000" dirty="0"/>
              <a:t>1</a:t>
            </a:r>
            <a:r>
              <a:rPr lang="en-US" i="1" dirty="0"/>
              <a:t> - a</a:t>
            </a:r>
            <a:r>
              <a:rPr lang="en-US" i="1" baseline="-25000" dirty="0"/>
              <a:t>0  </a:t>
            </a:r>
            <a:r>
              <a:rPr lang="en-US" i="1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/>
              <a:t>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i="1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i="1" dirty="0"/>
              <a:t>               a</a:t>
            </a:r>
            <a:r>
              <a:rPr lang="en-US" i="1" baseline="-25000" dirty="0"/>
              <a:t>3 </a:t>
            </a:r>
            <a:r>
              <a:rPr lang="en-US" i="1" dirty="0"/>
              <a:t> = a</a:t>
            </a:r>
            <a:r>
              <a:rPr lang="en-US" i="1" baseline="-25000" dirty="0"/>
              <a:t>2</a:t>
            </a:r>
            <a:r>
              <a:rPr lang="en-US" i="1" dirty="0"/>
              <a:t> – a</a:t>
            </a:r>
            <a:r>
              <a:rPr lang="en-US" i="1" baseline="-25000" dirty="0"/>
              <a:t>1  </a:t>
            </a:r>
            <a:r>
              <a:rPr lang="en-US" i="1" dirty="0"/>
              <a:t>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/>
              <a:t>–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</a:t>
            </a:r>
          </a:p>
          <a:p>
            <a:pPr lvl="1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781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1">
            <a:extLst>
              <a:ext uri="{FF2B5EF4-FFF2-40B4-BE49-F238E27FC236}">
                <a16:creationId xmlns:a16="http://schemas.microsoft.com/office/drawing/2014/main" id="{0E02D3B5-DDF4-4B11-ACF9-984974AB20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Fibonacci sequence</a:t>
            </a:r>
            <a:endParaRPr lang="zh-CN" altLang="en-US" dirty="0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536142DF-C677-4283-8F04-DBED488DD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CN" dirty="0"/>
              <a:t>The </a:t>
            </a:r>
            <a:r>
              <a:rPr kumimoji="1" lang="en-US" altLang="zh-CN" i="1" dirty="0"/>
              <a:t>Fibonacci sequence, f</a:t>
            </a:r>
            <a:r>
              <a:rPr kumimoji="1" lang="en-US" altLang="zh-CN" i="1" baseline="-25000" dirty="0"/>
              <a:t>0</a:t>
            </a:r>
            <a:r>
              <a:rPr kumimoji="1" lang="en-US" altLang="zh-CN" i="1" dirty="0"/>
              <a:t>, f</a:t>
            </a:r>
            <a:r>
              <a:rPr kumimoji="1" lang="en-US" altLang="zh-CN" i="1" baseline="-25000" dirty="0"/>
              <a:t>1</a:t>
            </a:r>
            <a:r>
              <a:rPr kumimoji="1" lang="en-US" altLang="zh-CN" i="1" dirty="0"/>
              <a:t>, f</a:t>
            </a:r>
            <a:r>
              <a:rPr kumimoji="1" lang="en-US" altLang="zh-CN" i="1" baseline="-25000" dirty="0"/>
              <a:t>2</a:t>
            </a:r>
            <a:r>
              <a:rPr kumimoji="1" lang="en-US" altLang="zh-CN" i="1" dirty="0"/>
              <a:t>, . . . , </a:t>
            </a:r>
            <a:r>
              <a:rPr kumimoji="1" lang="en-US" altLang="zh-CN" dirty="0"/>
              <a:t>is defined by the initial conditions</a:t>
            </a:r>
            <a:r>
              <a:rPr kumimoji="1" lang="en-US" altLang="zh-CN" i="1" dirty="0"/>
              <a:t> f</a:t>
            </a:r>
            <a:r>
              <a:rPr kumimoji="1" lang="en-US" altLang="zh-CN" i="1" baseline="-25000" dirty="0"/>
              <a:t>0</a:t>
            </a:r>
            <a:r>
              <a:rPr kumimoji="1" lang="en-US" altLang="zh-CN" i="1" dirty="0"/>
              <a:t> = </a:t>
            </a:r>
            <a:r>
              <a:rPr kumimoji="1" lang="en-US" altLang="zh-CN" dirty="0"/>
              <a:t>0</a:t>
            </a:r>
            <a:r>
              <a:rPr kumimoji="1" lang="en-US" altLang="zh-CN" i="1" dirty="0"/>
              <a:t>, f</a:t>
            </a:r>
            <a:r>
              <a:rPr kumimoji="1" lang="en-US" altLang="zh-CN" i="1" baseline="-25000" dirty="0"/>
              <a:t>1</a:t>
            </a:r>
            <a:r>
              <a:rPr kumimoji="1" lang="en-US" altLang="zh-CN" i="1" dirty="0"/>
              <a:t> = </a:t>
            </a:r>
            <a:r>
              <a:rPr kumimoji="1" lang="en-US" altLang="zh-CN" dirty="0"/>
              <a:t>1</a:t>
            </a:r>
            <a:r>
              <a:rPr kumimoji="1" lang="en-US" altLang="zh-CN" i="1" dirty="0"/>
              <a:t>,</a:t>
            </a:r>
            <a:r>
              <a:rPr kumimoji="1" lang="en-US" altLang="zh-CN" dirty="0"/>
              <a:t>and the recurrence relation </a:t>
            </a:r>
            <a:r>
              <a:rPr kumimoji="1" lang="en-US" altLang="zh-CN" i="1" dirty="0"/>
              <a:t>f</a:t>
            </a:r>
            <a:r>
              <a:rPr kumimoji="1" lang="en-US" altLang="zh-CN" i="1" baseline="-25000" dirty="0"/>
              <a:t>n</a:t>
            </a:r>
            <a:r>
              <a:rPr kumimoji="1" lang="en-US" altLang="zh-CN" i="1" dirty="0"/>
              <a:t> = f</a:t>
            </a:r>
            <a:r>
              <a:rPr kumimoji="1" lang="en-US" altLang="zh-CN" i="1" baseline="-25000" dirty="0"/>
              <a:t>n−1 </a:t>
            </a:r>
            <a:r>
              <a:rPr kumimoji="1" lang="en-US" altLang="zh-CN" i="1" dirty="0"/>
              <a:t>+ f</a:t>
            </a:r>
            <a:r>
              <a:rPr kumimoji="1" lang="en-US" altLang="zh-CN" i="1" baseline="-25000" dirty="0"/>
              <a:t>n−2 </a:t>
            </a:r>
            <a:r>
              <a:rPr kumimoji="1" lang="en-US" altLang="zh-CN" dirty="0"/>
              <a:t>for </a:t>
            </a:r>
            <a:r>
              <a:rPr kumimoji="1" lang="en-US" altLang="zh-CN" i="1" dirty="0"/>
              <a:t>n = </a:t>
            </a:r>
            <a:r>
              <a:rPr kumimoji="1" lang="en-US" altLang="zh-CN" dirty="0"/>
              <a:t>2</a:t>
            </a:r>
            <a:r>
              <a:rPr kumimoji="1" lang="en-US" altLang="zh-CN" i="1" dirty="0"/>
              <a:t>, </a:t>
            </a:r>
            <a:r>
              <a:rPr kumimoji="1" lang="en-US" altLang="zh-CN" dirty="0"/>
              <a:t>3</a:t>
            </a:r>
            <a:r>
              <a:rPr kumimoji="1" lang="en-US" altLang="zh-CN" i="1" dirty="0"/>
              <a:t>, </a:t>
            </a:r>
            <a:r>
              <a:rPr kumimoji="1" lang="en-US" altLang="zh-CN" dirty="0"/>
              <a:t>4</a:t>
            </a:r>
            <a:r>
              <a:rPr kumimoji="1" lang="en-US" altLang="zh-CN" i="1" dirty="0"/>
              <a:t>, . . . .</a:t>
            </a:r>
          </a:p>
          <a:p>
            <a:pPr>
              <a:defRPr/>
            </a:pPr>
            <a:endParaRPr kumimoji="1" lang="en-US" altLang="zh-CN" i="1" dirty="0"/>
          </a:p>
          <a:p>
            <a:pPr>
              <a:defRPr/>
            </a:pPr>
            <a:r>
              <a:rPr kumimoji="1" lang="en-US" altLang="zh-CN" dirty="0"/>
              <a:t>EXAMPLE 7</a:t>
            </a:r>
          </a:p>
          <a:p>
            <a:pPr lvl="1">
              <a:defRPr/>
            </a:pPr>
            <a:r>
              <a:rPr kumimoji="1" lang="en-US" altLang="zh-CN" dirty="0"/>
              <a:t> Find the Fibonacci numbers </a:t>
            </a:r>
            <a:r>
              <a:rPr kumimoji="1" lang="en-US" altLang="zh-CN" i="1" dirty="0"/>
              <a:t>f</a:t>
            </a:r>
            <a:r>
              <a:rPr kumimoji="1" lang="en-US" altLang="zh-CN" sz="3200" i="1" baseline="-25000" dirty="0">
                <a:cs typeface="+mn-cs"/>
              </a:rPr>
              <a:t>2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f</a:t>
            </a:r>
            <a:r>
              <a:rPr kumimoji="1" lang="en-US" altLang="zh-CN" sz="3200" i="1" baseline="-25000" dirty="0">
                <a:cs typeface="+mn-cs"/>
              </a:rPr>
              <a:t>3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f</a:t>
            </a:r>
            <a:r>
              <a:rPr kumimoji="1" lang="en-US" altLang="zh-CN" sz="3200" i="1" baseline="-25000" dirty="0">
                <a:cs typeface="+mn-cs"/>
              </a:rPr>
              <a:t>4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f</a:t>
            </a:r>
            <a:r>
              <a:rPr kumimoji="1" lang="en-US" altLang="zh-CN" sz="3200" i="1" baseline="-25000" dirty="0">
                <a:cs typeface="+mn-cs"/>
              </a:rPr>
              <a:t>5</a:t>
            </a:r>
            <a:r>
              <a:rPr kumimoji="1" lang="en-US" altLang="zh-CN" dirty="0"/>
              <a:t>, and </a:t>
            </a:r>
            <a:r>
              <a:rPr kumimoji="1" lang="en-US" altLang="zh-CN" i="1" dirty="0"/>
              <a:t>f</a:t>
            </a:r>
            <a:r>
              <a:rPr kumimoji="1" lang="en-US" altLang="zh-CN" sz="3200" i="1" baseline="-25000" dirty="0">
                <a:cs typeface="+mn-cs"/>
              </a:rPr>
              <a:t>6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13315" name="日期占位符 3">
            <a:extLst>
              <a:ext uri="{FF2B5EF4-FFF2-40B4-BE49-F238E27FC236}">
                <a16:creationId xmlns:a16="http://schemas.microsoft.com/office/drawing/2014/main" id="{66DE8E53-DB8B-4C2B-85E9-5D07587931C2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FE7902E4-3A50-47FB-8EDC-ECC82FF1E19C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页脚占位符 4">
            <a:extLst>
              <a:ext uri="{FF2B5EF4-FFF2-40B4-BE49-F238E27FC236}">
                <a16:creationId xmlns:a16="http://schemas.microsoft.com/office/drawing/2014/main" id="{7C000ACA-E858-47A4-B9BE-A7D576DCECA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</p:spTree>
    <p:extLst>
      <p:ext uri="{BB962C8B-B14F-4D97-AF65-F5344CB8AC3E}">
        <p14:creationId xmlns:p14="http://schemas.microsoft.com/office/powerpoint/2010/main" val="407534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  Example</a:t>
            </a:r>
            <a:r>
              <a:rPr lang="en-US" dirty="0"/>
              <a:t>: Find  </a:t>
            </a:r>
            <a:r>
              <a:rPr lang="en-US" i="1" dirty="0"/>
              <a:t> f</a:t>
            </a:r>
            <a:r>
              <a:rPr lang="en-US" i="1" baseline="-25000" dirty="0"/>
              <a:t>2 </a:t>
            </a:r>
            <a:r>
              <a:rPr lang="en-US" i="1" dirty="0"/>
              <a:t>,f</a:t>
            </a:r>
            <a:r>
              <a:rPr lang="en-US" i="1" baseline="-25000" dirty="0"/>
              <a:t>3 </a:t>
            </a:r>
            <a:r>
              <a:rPr lang="en-US" i="1" dirty="0"/>
              <a:t>,f</a:t>
            </a:r>
            <a:r>
              <a:rPr lang="en-US" i="1" baseline="-25000" dirty="0"/>
              <a:t>4</a:t>
            </a:r>
            <a:r>
              <a:rPr lang="en-US" i="1" dirty="0"/>
              <a:t> , f</a:t>
            </a:r>
            <a:r>
              <a:rPr lang="en-US" i="1" baseline="-25000" dirty="0"/>
              <a:t>5 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f</a:t>
            </a:r>
            <a:r>
              <a:rPr lang="en-US" i="1" baseline="-25000" dirty="0"/>
              <a:t>6</a:t>
            </a:r>
            <a:r>
              <a:rPr lang="en-US" i="1" dirty="0"/>
              <a:t>  .</a:t>
            </a:r>
          </a:p>
          <a:p>
            <a:pPr>
              <a:buNone/>
            </a:pPr>
            <a:r>
              <a:rPr lang="en-US" i="1" dirty="0"/>
              <a:t>     </a:t>
            </a:r>
          </a:p>
          <a:p>
            <a:pPr>
              <a:buNone/>
            </a:pPr>
            <a:r>
              <a:rPr lang="en-US" i="1" dirty="0"/>
              <a:t>  </a:t>
            </a:r>
            <a:r>
              <a:rPr lang="en-US" b="1" dirty="0"/>
              <a:t>Answer:</a:t>
            </a:r>
          </a:p>
          <a:p>
            <a:pPr>
              <a:buNone/>
            </a:pPr>
            <a:r>
              <a:rPr lang="en-US" dirty="0"/>
              <a:t>      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 + 0 = 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+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 + 1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 + 1 = 3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3 + 2 = 5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f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5 + 3 = 8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i="1" dirty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1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>
            <a:extLst>
              <a:ext uri="{FF2B5EF4-FFF2-40B4-BE49-F238E27FC236}">
                <a16:creationId xmlns:a16="http://schemas.microsoft.com/office/drawing/2014/main" id="{7F4BC0DC-C9A0-415D-83F2-F6021C11A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Factorial sequence</a:t>
            </a:r>
            <a:endParaRPr lang="zh-CN" altLang="en-US" dirty="0"/>
          </a:p>
        </p:txBody>
      </p:sp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D059CFA7-0C8E-4EC0-9870-6B77F814A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763000" cy="4848225"/>
          </a:xfrm>
        </p:spPr>
        <p:txBody>
          <a:bodyPr/>
          <a:lstStyle/>
          <a:p>
            <a:r>
              <a:rPr lang="en-US" altLang="zh-CN" sz="3200" dirty="0"/>
              <a:t>Example 8</a:t>
            </a:r>
          </a:p>
          <a:p>
            <a:pPr lvl="1"/>
            <a:r>
              <a:rPr lang="en-US" altLang="zh-CN" sz="2800" dirty="0"/>
              <a:t>Suppose that {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}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the sequence of integers defined by</a:t>
            </a:r>
            <a:r>
              <a:rPr lang="en-US" altLang="zh-CN" sz="2800" i="1" dirty="0"/>
              <a:t> a</a:t>
            </a:r>
            <a:r>
              <a:rPr lang="en-US" altLang="zh-CN" sz="2800" i="1" baseline="-25000" dirty="0"/>
              <a:t>n</a:t>
            </a:r>
            <a:r>
              <a:rPr lang="en-US" altLang="zh-CN" sz="2800" i="1" dirty="0"/>
              <a:t> = n</a:t>
            </a:r>
            <a:r>
              <a:rPr lang="en-US" altLang="zh-CN" sz="2800" dirty="0"/>
              <a:t>!</a:t>
            </a:r>
            <a:r>
              <a:rPr lang="en-US" altLang="zh-CN" sz="2800" i="1" dirty="0"/>
              <a:t>, </a:t>
            </a:r>
            <a:r>
              <a:rPr lang="en-US" altLang="zh-CN" sz="2800" dirty="0"/>
              <a:t>the value of the factorial function at the integer </a:t>
            </a:r>
            <a:r>
              <a:rPr lang="en-US" altLang="zh-CN" sz="2800" i="1" dirty="0"/>
              <a:t>n, </a:t>
            </a:r>
            <a:r>
              <a:rPr lang="en-US" altLang="zh-CN" sz="2800" dirty="0"/>
              <a:t>where</a:t>
            </a:r>
            <a:r>
              <a:rPr lang="en-US" altLang="zh-CN" sz="2800" i="1" dirty="0"/>
              <a:t> n = </a:t>
            </a:r>
            <a:r>
              <a:rPr lang="en-US" altLang="zh-CN" sz="2800" dirty="0"/>
              <a:t>1, 2, 3,</a:t>
            </a:r>
            <a:r>
              <a:rPr lang="en-US" altLang="zh-CN" sz="2800" i="1" dirty="0"/>
              <a:t> . . .. </a:t>
            </a:r>
            <a:r>
              <a:rPr lang="en-US" altLang="zh-CN" sz="2800" dirty="0"/>
              <a:t>Because</a:t>
            </a:r>
            <a:r>
              <a:rPr lang="en-US" altLang="zh-CN" sz="2800" i="1" dirty="0"/>
              <a:t> n</a:t>
            </a:r>
            <a:r>
              <a:rPr lang="en-US" altLang="zh-CN" sz="2800" dirty="0"/>
              <a:t>!</a:t>
            </a:r>
            <a:r>
              <a:rPr lang="en-US" altLang="zh-CN" sz="2800" i="1" dirty="0"/>
              <a:t> = n((n − </a:t>
            </a:r>
            <a:r>
              <a:rPr lang="en-US" altLang="zh-CN" sz="2800" dirty="0"/>
              <a:t>1</a:t>
            </a:r>
            <a:r>
              <a:rPr lang="en-US" altLang="zh-CN" sz="2800" i="1" dirty="0"/>
              <a:t>)(n − </a:t>
            </a:r>
            <a:r>
              <a:rPr lang="en-US" altLang="zh-CN" sz="2800" dirty="0"/>
              <a:t>2</a:t>
            </a:r>
            <a:r>
              <a:rPr lang="en-US" altLang="zh-CN" sz="2800" i="1" dirty="0"/>
              <a:t>) . . . </a:t>
            </a:r>
            <a:r>
              <a:rPr lang="en-US" altLang="zh-CN" sz="2800" dirty="0"/>
              <a:t>2</a:t>
            </a:r>
            <a:r>
              <a:rPr lang="en-US" altLang="zh-CN" sz="2800" i="1" dirty="0"/>
              <a:t> </a:t>
            </a:r>
            <a:r>
              <a:rPr lang="zh-CN" altLang="en-US" sz="2800" i="1" dirty="0"/>
              <a:t>・ </a:t>
            </a:r>
            <a:r>
              <a:rPr lang="en-US" altLang="zh-CN" sz="2800" dirty="0"/>
              <a:t>1</a:t>
            </a:r>
            <a:r>
              <a:rPr lang="en-US" altLang="zh-CN" sz="2800" i="1" dirty="0"/>
              <a:t>) =n(n − </a:t>
            </a:r>
            <a:r>
              <a:rPr lang="en-US" altLang="zh-CN" sz="2800" dirty="0"/>
              <a:t>1</a:t>
            </a:r>
            <a:r>
              <a:rPr lang="en-US" altLang="zh-CN" sz="2800" i="1" dirty="0"/>
              <a:t>)</a:t>
            </a:r>
            <a:r>
              <a:rPr lang="en-US" altLang="zh-CN" sz="2800" dirty="0"/>
              <a:t>!</a:t>
            </a:r>
            <a:r>
              <a:rPr lang="en-US" altLang="zh-CN" sz="2800" i="1" dirty="0"/>
              <a:t> = na</a:t>
            </a:r>
            <a:r>
              <a:rPr lang="en-US" altLang="zh-CN" sz="2800" i="1" baseline="-25000" dirty="0"/>
              <a:t>n−1</a:t>
            </a:r>
            <a:r>
              <a:rPr lang="en-US" altLang="zh-CN" sz="2800" i="1" dirty="0"/>
              <a:t>, </a:t>
            </a:r>
            <a:r>
              <a:rPr lang="en-US" altLang="zh-CN" sz="2800" dirty="0"/>
              <a:t>we see that the sequence of factorials satisfies the recurrence relation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i="1" dirty="0"/>
              <a:t> = na</a:t>
            </a:r>
            <a:r>
              <a:rPr lang="en-US" altLang="zh-CN" sz="2800" i="1" baseline="-25000" dirty="0"/>
              <a:t>n−1</a:t>
            </a:r>
            <a:r>
              <a:rPr lang="en-US" altLang="zh-CN" sz="2800" i="1" dirty="0"/>
              <a:t>, </a:t>
            </a:r>
            <a:r>
              <a:rPr lang="en-US" altLang="zh-CN" sz="2800" dirty="0"/>
              <a:t>together with the initial condition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1</a:t>
            </a:r>
            <a:r>
              <a:rPr lang="en-US" altLang="zh-CN" sz="2800" i="1" dirty="0"/>
              <a:t> = </a:t>
            </a:r>
            <a:r>
              <a:rPr lang="en-US" altLang="zh-CN" sz="2800" dirty="0"/>
              <a:t>1</a:t>
            </a:r>
            <a:r>
              <a:rPr lang="en-US" altLang="zh-CN" sz="2800" i="1" dirty="0"/>
              <a:t>.</a:t>
            </a:r>
            <a:endParaRPr lang="zh-CN" altLang="en-US" sz="2800" dirty="0"/>
          </a:p>
        </p:txBody>
      </p:sp>
      <p:sp>
        <p:nvSpPr>
          <p:cNvPr id="14339" name="日期占位符 3">
            <a:extLst>
              <a:ext uri="{FF2B5EF4-FFF2-40B4-BE49-F238E27FC236}">
                <a16:creationId xmlns:a16="http://schemas.microsoft.com/office/drawing/2014/main" id="{F9AEE726-3A0B-444E-8CBC-66E2E2A6E710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C170482-CB81-436F-9EFA-13C214E93660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页脚占位符 4">
            <a:extLst>
              <a:ext uri="{FF2B5EF4-FFF2-40B4-BE49-F238E27FC236}">
                <a16:creationId xmlns:a16="http://schemas.microsoft.com/office/drawing/2014/main" id="{D9D078D6-96BA-4AE2-9166-EEB13172F97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</p:spTree>
    <p:extLst>
      <p:ext uri="{BB962C8B-B14F-4D97-AF65-F5344CB8AC3E}">
        <p14:creationId xmlns:p14="http://schemas.microsoft.com/office/powerpoint/2010/main" val="3649898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89" y="1524000"/>
            <a:ext cx="8229600" cy="4979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Finding a formula for the </a:t>
            </a:r>
            <a:r>
              <a:rPr lang="en-US" i="1" dirty="0"/>
              <a:t>n</a:t>
            </a:r>
            <a:r>
              <a:rPr lang="en-US" dirty="0"/>
              <a:t>th term of the sequence generated by a recurrence relation is called </a:t>
            </a:r>
            <a:r>
              <a:rPr lang="en-US" i="1" dirty="0"/>
              <a:t>solving the recurrence relation</a:t>
            </a:r>
            <a:r>
              <a:rPr lang="en-US" dirty="0"/>
              <a:t>. </a:t>
            </a:r>
          </a:p>
          <a:p>
            <a:r>
              <a:rPr lang="en-US" dirty="0"/>
              <a:t>Such a formula is called a </a:t>
            </a:r>
            <a:r>
              <a:rPr lang="en-US" i="1" dirty="0"/>
              <a:t>closed formula</a:t>
            </a:r>
            <a:r>
              <a:rPr lang="en-US" dirty="0"/>
              <a:t>.</a:t>
            </a:r>
          </a:p>
          <a:p>
            <a:r>
              <a:rPr lang="en-US" dirty="0"/>
              <a:t>Various methods for solving recurrence relations will be covered in Chapter 8 where recurrence relations will be studied in greater depth.</a:t>
            </a:r>
          </a:p>
          <a:p>
            <a:r>
              <a:rPr lang="en-US" dirty="0"/>
              <a:t>Here we illustrate by example the method of iteration in which we need to guess the formula. The guess can be proved correct by the method of induction (Chapter 5).</a:t>
            </a:r>
          </a:p>
        </p:txBody>
      </p:sp>
    </p:spTree>
    <p:extLst>
      <p:ext uri="{BB962C8B-B14F-4D97-AF65-F5344CB8AC3E}">
        <p14:creationId xmlns:p14="http://schemas.microsoft.com/office/powerpoint/2010/main" val="9609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120AB4E4-53DD-46D0-9610-DF84C9CDB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Explicit formula</a:t>
            </a:r>
            <a:endParaRPr lang="zh-CN" altLang="en-US" dirty="0"/>
          </a:p>
        </p:txBody>
      </p:sp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6DE6EA7A-F627-4B37-91CB-FF6BF097A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say that we have solved the recurrence relation together with the initial conditions </a:t>
            </a:r>
            <a:r>
              <a:rPr lang="en-US" altLang="zh-CN" u="sng" dirty="0"/>
              <a:t>when we find an explicit formula, called a </a:t>
            </a:r>
            <a:r>
              <a:rPr lang="en-US" altLang="zh-CN" b="1" u="sng" dirty="0"/>
              <a:t>closed formula, </a:t>
            </a:r>
            <a:r>
              <a:rPr lang="en-US" altLang="zh-CN" u="sng" dirty="0"/>
              <a:t>for the terms of the sequence.</a:t>
            </a:r>
            <a:endParaRPr lang="zh-CN" altLang="en-US" u="sng" dirty="0"/>
          </a:p>
          <a:p>
            <a:endParaRPr lang="zh-CN" altLang="en-US" u="sng" dirty="0"/>
          </a:p>
        </p:txBody>
      </p:sp>
      <p:sp>
        <p:nvSpPr>
          <p:cNvPr id="15363" name="日期占位符 3">
            <a:extLst>
              <a:ext uri="{FF2B5EF4-FFF2-40B4-BE49-F238E27FC236}">
                <a16:creationId xmlns:a16="http://schemas.microsoft.com/office/drawing/2014/main" id="{19769B7D-2BF5-4122-AD7F-8100B981BCEA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0552525E-8FA6-4D74-AE9C-FD455FC3D4E1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页脚占位符 4">
            <a:extLst>
              <a:ext uri="{FF2B5EF4-FFF2-40B4-BE49-F238E27FC236}">
                <a16:creationId xmlns:a16="http://schemas.microsoft.com/office/drawing/2014/main" id="{B0BEEBAD-D955-47B5-A69E-5FC390F44D3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</p:spTree>
    <p:extLst>
      <p:ext uri="{BB962C8B-B14F-4D97-AF65-F5344CB8AC3E}">
        <p14:creationId xmlns:p14="http://schemas.microsoft.com/office/powerpoint/2010/main" val="2008367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Iterative(</a:t>
            </a:r>
            <a:r>
              <a:rPr lang="zh-CN" altLang="en-US" dirty="0"/>
              <a:t>迭代</a:t>
            </a:r>
            <a:r>
              <a:rPr lang="en-US" dirty="0"/>
              <a:t>) Solution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68389"/>
            <a:ext cx="8534400" cy="523721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300" b="1" dirty="0"/>
              <a:t>   Method </a:t>
            </a:r>
            <a:r>
              <a:rPr lang="en-US" sz="33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300" dirty="0"/>
              <a:t>: Working upward, forward substitution</a:t>
            </a:r>
          </a:p>
          <a:p>
            <a:pPr>
              <a:buNone/>
            </a:pPr>
            <a:r>
              <a:rPr lang="en-US" sz="3300" dirty="0"/>
              <a:t>   Let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sz="3300" i="1" dirty="0">
                <a:ea typeface="Cambria Math" pitchFamily="18" charset="0"/>
              </a:rPr>
              <a:t>a</a:t>
            </a:r>
            <a:r>
              <a:rPr lang="en-US" sz="3300" i="1" baseline="-25000" dirty="0">
                <a:ea typeface="Cambria Math" pitchFamily="18" charset="0"/>
              </a:rPr>
              <a:t>n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}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/>
              <a:t>be a sequence that satisfies the recurrence relation </a:t>
            </a:r>
            <a:r>
              <a:rPr lang="en-US" sz="3300" i="1" dirty="0">
                <a:ea typeface="Cambria Math" pitchFamily="18" charset="0"/>
              </a:rPr>
              <a:t>a</a:t>
            </a:r>
            <a:r>
              <a:rPr lang="en-US" sz="3300" i="1" baseline="-25000" dirty="0">
                <a:ea typeface="Cambria Math" pitchFamily="18" charset="0"/>
              </a:rPr>
              <a:t>n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i="1" dirty="0">
                <a:ea typeface="Cambria Math" pitchFamily="18" charset="0"/>
              </a:rPr>
              <a:t>a</a:t>
            </a:r>
            <a:r>
              <a:rPr lang="en-US" sz="3300" i="1" baseline="-25000" dirty="0">
                <a:ea typeface="Cambria Math" pitchFamily="18" charset="0"/>
              </a:rPr>
              <a:t>n</a:t>
            </a:r>
            <a:r>
              <a:rPr lang="en-US" sz="3300" i="1" baseline="-25000" dirty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sz="3300" baseline="-25000" dirty="0">
                <a:ea typeface="Cambria Math" pitchFamily="18" charset="0"/>
              </a:rPr>
              <a:t>1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300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baseline="-25000" dirty="0"/>
              <a:t> </a:t>
            </a:r>
            <a:r>
              <a:rPr lang="en-US" sz="3300" dirty="0"/>
              <a:t>for 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 = 2,3,4,….  </a:t>
            </a:r>
            <a:r>
              <a:rPr lang="en-US" sz="3300" dirty="0"/>
              <a:t>and suppose that </a:t>
            </a:r>
            <a:r>
              <a:rPr lang="en-US" sz="3300" i="1" dirty="0">
                <a:ea typeface="Cambria Math" pitchFamily="18" charset="0"/>
              </a:rPr>
              <a:t>a</a:t>
            </a:r>
            <a:r>
              <a:rPr lang="en-US" sz="33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300" i="1" dirty="0"/>
              <a:t>.</a:t>
            </a:r>
          </a:p>
          <a:p>
            <a:pPr lvl="1">
              <a:buNone/>
            </a:pPr>
            <a:r>
              <a:rPr lang="en-US" sz="3300" i="1" dirty="0"/>
              <a:t>    </a:t>
            </a:r>
            <a:r>
              <a:rPr lang="en-US" sz="3300" i="1" dirty="0">
                <a:ea typeface="Cambria Math" pitchFamily="18" charset="0"/>
              </a:rPr>
              <a:t>a</a:t>
            </a:r>
            <a:r>
              <a:rPr lang="en-US" sz="33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2 + 3</a:t>
            </a:r>
          </a:p>
          <a:p>
            <a:pPr lvl="1">
              <a:buNone/>
            </a:pPr>
            <a:r>
              <a:rPr lang="en-US" sz="3300" dirty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sz="3300" i="1" dirty="0">
                <a:ea typeface="Cambria Math" pitchFamily="18" charset="0"/>
              </a:rPr>
              <a:t>a</a:t>
            </a:r>
            <a:r>
              <a:rPr lang="en-US" sz="33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(2 + 3) + 3 = 2 + 3 ∙ 2 </a:t>
            </a:r>
          </a:p>
          <a:p>
            <a:pPr lvl="1">
              <a:buNone/>
            </a:pPr>
            <a:r>
              <a:rPr lang="en-US" sz="3300" dirty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sz="3300" i="1" dirty="0">
                <a:ea typeface="Cambria Math" pitchFamily="18" charset="0"/>
              </a:rPr>
              <a:t>a</a:t>
            </a:r>
            <a:r>
              <a:rPr lang="en-US" sz="3300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300" i="1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(2 + 2 ∙ 3) + 3 = 2 + 3 ∙ 3</a:t>
            </a:r>
          </a:p>
          <a:p>
            <a:pPr lvl="1">
              <a:buNone/>
            </a:pP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                   .</a:t>
            </a:r>
            <a:endParaRPr lang="en-US" sz="33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3300" dirty="0">
                <a:latin typeface="Cambria Math" pitchFamily="18" charset="0"/>
                <a:ea typeface="Cambria Math" pitchFamily="18" charset="0"/>
              </a:rPr>
              <a:t>            </a:t>
            </a:r>
            <a:r>
              <a:rPr lang="en-US" sz="3300" i="1" dirty="0">
                <a:ea typeface="Cambria Math" pitchFamily="18" charset="0"/>
              </a:rPr>
              <a:t>a</a:t>
            </a:r>
            <a:r>
              <a:rPr lang="en-US" sz="3300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i="1" dirty="0">
                <a:solidFill>
                  <a:srgbClr val="FF0000"/>
                </a:solidFill>
                <a:ea typeface="Cambria Math" pitchFamily="18" charset="0"/>
              </a:rPr>
              <a:t>a</a:t>
            </a:r>
            <a:r>
              <a:rPr lang="en-US" sz="3300" i="1" baseline="-25000" dirty="0">
                <a:solidFill>
                  <a:srgbClr val="FF0000"/>
                </a:solidFill>
                <a:ea typeface="Cambria Math" pitchFamily="18" charset="0"/>
              </a:rPr>
              <a:t>n-</a:t>
            </a:r>
            <a:r>
              <a:rPr lang="en-US" sz="3300" baseline="-25000" dirty="0">
                <a:solidFill>
                  <a:srgbClr val="FF0000"/>
                </a:solidFill>
                <a:ea typeface="Cambria Math" pitchFamily="18" charset="0"/>
              </a:rPr>
              <a:t>1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+ 3  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33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 + 3 ∙ (</a:t>
            </a:r>
            <a:r>
              <a:rPr lang="en-US" sz="3300" i="1" dirty="0">
                <a:solidFill>
                  <a:srgbClr val="FF0000"/>
                </a:solidFill>
                <a:ea typeface="Cambria Math" pitchFamily="18" charset="0"/>
              </a:rPr>
              <a:t>n</a:t>
            </a:r>
            <a:r>
              <a:rPr lang="en-US" sz="3300" i="1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 – </a:t>
            </a:r>
            <a:r>
              <a:rPr lang="en-US" sz="33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2)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2 +</a:t>
            </a:r>
            <a:r>
              <a:rPr lang="en-US" sz="33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3(</a:t>
            </a:r>
            <a:r>
              <a:rPr lang="en-US" sz="3300" i="1" dirty="0">
                <a:ea typeface="Cambria Math" pitchFamily="18" charset="0"/>
              </a:rPr>
              <a:t>n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 – 1)</a:t>
            </a:r>
          </a:p>
          <a:p>
            <a:pPr lvl="1">
              <a:buNone/>
            </a:pP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7716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Solution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991600" cy="5257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Method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Working downward, backward substitution</a:t>
            </a:r>
          </a:p>
          <a:p>
            <a:pPr>
              <a:buNone/>
            </a:pPr>
            <a:r>
              <a:rPr lang="en-US" dirty="0"/>
              <a:t>    Let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}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be a sequence that satisfies the recurrence relation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ea typeface="Cambria Math" pitchFamily="18" charset="0"/>
              </a:rPr>
              <a:t>n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-25000" dirty="0"/>
              <a:t> </a:t>
            </a:r>
            <a:r>
              <a:rPr lang="en-US" dirty="0"/>
              <a:t>for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2,3,4,….  </a:t>
            </a:r>
            <a:r>
              <a:rPr lang="en-US" dirty="0"/>
              <a:t>and suppose that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.</a:t>
            </a:r>
            <a:endParaRPr lang="en-US" dirty="0"/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i="1" dirty="0"/>
              <a:t>     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        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3)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+ 3 ∙ 2 </a:t>
            </a:r>
            <a:endParaRPr lang="en-US" sz="2800" dirty="0"/>
          </a:p>
          <a:p>
            <a:pPr lvl="1">
              <a:buNone/>
            </a:pPr>
            <a:r>
              <a:rPr lang="en-US" sz="2800" i="1" dirty="0"/>
              <a:t>     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3 )+ 3 ∙ 2  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+ 3 ∙ 3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   =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+3(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n –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2)   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+3)+3(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n–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2) 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2+3(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– 1)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23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">
            <a:extLst>
              <a:ext uri="{FF2B5EF4-FFF2-40B4-BE49-F238E27FC236}">
                <a16:creationId xmlns:a16="http://schemas.microsoft.com/office/drawing/2014/main" id="{F1B12063-8321-447D-8902-B3A300E8A0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EXAMPLE 9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内容占位符 2">
                <a:extLst>
                  <a:ext uri="{FF2B5EF4-FFF2-40B4-BE49-F238E27FC236}">
                    <a16:creationId xmlns:a16="http://schemas.microsoft.com/office/drawing/2014/main" id="{1DD9E6FC-FAB5-4A5E-846C-D4C623884D8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417638"/>
                <a:ext cx="8839200" cy="4530725"/>
              </a:xfrm>
            </p:spPr>
            <p:txBody>
              <a:bodyPr/>
              <a:lstStyle/>
              <a:p>
                <a:r>
                  <a:rPr lang="en-US" altLang="zh-CN" sz="2400" dirty="0"/>
                  <a:t>Determine whether the sequence {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dirty="0"/>
                  <a:t>}</a:t>
                </a:r>
                <a:r>
                  <a:rPr lang="en-US" altLang="zh-CN" sz="2400" i="1" dirty="0"/>
                  <a:t>, </a:t>
                </a:r>
                <a:r>
                  <a:rPr lang="en-US" altLang="zh-CN" sz="2400" dirty="0"/>
                  <a:t>where</a:t>
                </a:r>
                <a:r>
                  <a:rPr lang="en-US" altLang="zh-CN" sz="2400" i="1" dirty="0"/>
                  <a:t> a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i="1" dirty="0"/>
                  <a:t> = 3n </a:t>
                </a:r>
                <a:r>
                  <a:rPr lang="en-US" altLang="zh-CN" sz="2400" dirty="0"/>
                  <a:t>for every nonnegative integer</a:t>
                </a:r>
                <a:r>
                  <a:rPr lang="en-US" altLang="zh-CN" sz="2400" i="1" dirty="0"/>
                  <a:t> n, </a:t>
                </a:r>
                <a:r>
                  <a:rPr lang="en-US" altLang="zh-CN" sz="2400" dirty="0"/>
                  <a:t>is a solution of the recurrence relation 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i="1" dirty="0"/>
                  <a:t> = 2a</a:t>
                </a:r>
                <a:r>
                  <a:rPr lang="en-US" altLang="zh-CN" sz="2400" i="1" baseline="-25000" dirty="0"/>
                  <a:t>n−1 </a:t>
                </a:r>
                <a:r>
                  <a:rPr lang="en-US" altLang="zh-CN" sz="2400" i="1" dirty="0"/>
                  <a:t>− a</a:t>
                </a:r>
                <a:r>
                  <a:rPr lang="en-US" altLang="zh-CN" sz="2400" i="1" baseline="-25000" dirty="0"/>
                  <a:t>n−2 </a:t>
                </a:r>
                <a:r>
                  <a:rPr lang="zh-CN" altLang="en-US" sz="2400" i="1" baseline="-25000" dirty="0"/>
                  <a:t> </a:t>
                </a:r>
                <a:r>
                  <a:rPr lang="en-US" altLang="zh-CN" sz="2400" dirty="0"/>
                  <a:t>for</a:t>
                </a:r>
                <a:r>
                  <a:rPr lang="en-US" altLang="zh-CN" sz="2400" i="1" dirty="0"/>
                  <a:t> n = </a:t>
                </a:r>
                <a:r>
                  <a:rPr lang="en-US" altLang="zh-CN" sz="2400" dirty="0"/>
                  <a:t>2, 3, 4</a:t>
                </a:r>
                <a:r>
                  <a:rPr lang="en-US" altLang="zh-CN" sz="2400" i="1" dirty="0"/>
                  <a:t>, . . . . </a:t>
                </a:r>
                <a:r>
                  <a:rPr lang="en-US" altLang="zh-CN" sz="2400" dirty="0"/>
                  <a:t>Answer the same question where 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i="1" dirty="0"/>
                  <a:t> = 2</a:t>
                </a:r>
                <a:r>
                  <a:rPr lang="en-US" altLang="zh-CN" sz="2400" i="1" baseline="30000" dirty="0"/>
                  <a:t>n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and where 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i="1" dirty="0"/>
                  <a:t> = 5.</a:t>
                </a:r>
              </a:p>
              <a:p>
                <a:r>
                  <a:rPr lang="en-US" altLang="zh-CN" i="1" dirty="0">
                    <a:solidFill>
                      <a:srgbClr val="FF0000"/>
                    </a:solidFill>
                  </a:rPr>
                  <a:t>Solution</a:t>
                </a:r>
                <a:r>
                  <a:rPr lang="zh-CN" altLang="en-US" i="1" dirty="0">
                    <a:solidFill>
                      <a:srgbClr val="FF0000"/>
                    </a:solidFill>
                  </a:rPr>
                  <a:t>： </a:t>
                </a:r>
                <a:r>
                  <a:rPr lang="en-US" altLang="zh-CN" i="1" dirty="0"/>
                  <a:t>2a</a:t>
                </a:r>
                <a:r>
                  <a:rPr lang="en-US" altLang="zh-CN" i="1" baseline="-25000" dirty="0"/>
                  <a:t>n−1 </a:t>
                </a:r>
                <a:r>
                  <a:rPr lang="en-US" altLang="zh-CN" i="1" dirty="0"/>
                  <a:t>− a</a:t>
                </a:r>
                <a:r>
                  <a:rPr lang="en-US" altLang="zh-CN" i="1" baseline="-25000" dirty="0"/>
                  <a:t>n−2 </a:t>
                </a:r>
                <a:r>
                  <a:rPr lang="en-US" altLang="zh-CN" i="1" dirty="0"/>
                  <a:t>=2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i="1" dirty="0"/>
                  <a:t> 3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n-</a:t>
                </a:r>
                <a:r>
                  <a:rPr lang="en-US" altLang="zh-CN" dirty="0"/>
                  <a:t>1)</a:t>
                </a:r>
                <a:r>
                  <a:rPr lang="en-US" altLang="zh-CN" baseline="-25000" dirty="0"/>
                  <a:t> </a:t>
                </a:r>
                <a:r>
                  <a:rPr lang="en-US" altLang="zh-CN" i="1" dirty="0"/>
                  <a:t>−3</a:t>
                </a:r>
                <a:r>
                  <a:rPr lang="en-US" altLang="zh-CN" dirty="0"/>
                  <a:t>(</a:t>
                </a:r>
                <a:r>
                  <a:rPr lang="en-US" altLang="zh-CN" i="1" dirty="0"/>
                  <a:t>n-2</a:t>
                </a:r>
                <a:r>
                  <a:rPr lang="en-US" altLang="zh-CN" dirty="0"/>
                  <a:t>)</a:t>
                </a:r>
              </a:p>
              <a:p>
                <a:r>
                  <a:rPr lang="en-US" altLang="zh-CN" i="1" baseline="-25000" dirty="0"/>
                  <a:t>                                                   </a:t>
                </a:r>
                <a:r>
                  <a:rPr lang="en-US" altLang="zh-CN" i="1" dirty="0"/>
                  <a:t>=3n</a:t>
                </a:r>
                <a:r>
                  <a:rPr lang="en-US" altLang="zh-CN" i="1" baseline="-25000" dirty="0"/>
                  <a:t> </a:t>
                </a:r>
                <a:r>
                  <a:rPr lang="en-US" altLang="zh-CN" i="1" dirty="0"/>
                  <a:t>=a</a:t>
                </a:r>
                <a:r>
                  <a:rPr lang="en-US" altLang="zh-CN" i="1" baseline="-25000" dirty="0"/>
                  <a:t>n</a:t>
                </a:r>
              </a:p>
              <a:p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n</a:t>
                </a:r>
                <a:r>
                  <a:rPr lang="en-US" altLang="zh-CN" i="1" dirty="0"/>
                  <a:t>=3n </a:t>
                </a:r>
                <a:r>
                  <a:rPr lang="en-US" altLang="zh-CN" dirty="0"/>
                  <a:t>is a solution of the recurrence relation.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6386" name="内容占位符 2">
                <a:extLst>
                  <a:ext uri="{FF2B5EF4-FFF2-40B4-BE49-F238E27FC236}">
                    <a16:creationId xmlns:a16="http://schemas.microsoft.com/office/drawing/2014/main" id="{1DD9E6FC-FAB5-4A5E-846C-D4C623884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17638"/>
                <a:ext cx="8839200" cy="4530725"/>
              </a:xfrm>
              <a:blipFill>
                <a:blip r:embed="rId2"/>
                <a:stretch>
                  <a:fillRect l="-690" t="-1077" r="-1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日期占位符 3">
            <a:extLst>
              <a:ext uri="{FF2B5EF4-FFF2-40B4-BE49-F238E27FC236}">
                <a16:creationId xmlns:a16="http://schemas.microsoft.com/office/drawing/2014/main" id="{DBB5DF25-4F0B-4D4B-AC2B-76A0EF36F2AF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E6622F6-AC18-4E5E-B92E-2A0AD12D8DAE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页脚占位符 4">
            <a:extLst>
              <a:ext uri="{FF2B5EF4-FFF2-40B4-BE49-F238E27FC236}">
                <a16:creationId xmlns:a16="http://schemas.microsoft.com/office/drawing/2014/main" id="{41512ED0-EF96-4743-A910-E80517FD0C8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</p:spTree>
    <p:extLst>
      <p:ext uri="{BB962C8B-B14F-4D97-AF65-F5344CB8AC3E}">
        <p14:creationId xmlns:p14="http://schemas.microsoft.com/office/powerpoint/2010/main" val="126872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内容占位符 2">
                <a:extLst>
                  <a:ext uri="{FF2B5EF4-FFF2-40B4-BE49-F238E27FC236}">
                    <a16:creationId xmlns:a16="http://schemas.microsoft.com/office/drawing/2014/main" id="{1DD9E6FC-FAB5-4A5E-846C-D4C623884D8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8600" y="14140"/>
                <a:ext cx="8991600" cy="6234260"/>
              </a:xfrm>
            </p:spPr>
            <p:txBody>
              <a:bodyPr/>
              <a:lstStyle/>
              <a:p>
                <a:r>
                  <a:rPr lang="en-US" altLang="zh-CN" sz="2400" dirty="0"/>
                  <a:t>Determine whether the sequence {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dirty="0"/>
                  <a:t>}</a:t>
                </a:r>
                <a:r>
                  <a:rPr lang="en-US" altLang="zh-CN" sz="2400" i="1" dirty="0"/>
                  <a:t>, </a:t>
                </a:r>
                <a:r>
                  <a:rPr lang="en-US" altLang="zh-CN" sz="2400" dirty="0"/>
                  <a:t>where</a:t>
                </a:r>
                <a:r>
                  <a:rPr lang="en-US" altLang="zh-CN" sz="2400" i="1" dirty="0"/>
                  <a:t> a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i="1" dirty="0"/>
                  <a:t> = 3n </a:t>
                </a:r>
                <a:r>
                  <a:rPr lang="en-US" altLang="zh-CN" sz="2400" dirty="0"/>
                  <a:t>for every nonnegative integer</a:t>
                </a:r>
                <a:r>
                  <a:rPr lang="en-US" altLang="zh-CN" sz="2400" i="1" dirty="0"/>
                  <a:t> n, </a:t>
                </a:r>
                <a:r>
                  <a:rPr lang="en-US" altLang="zh-CN" sz="2400" dirty="0"/>
                  <a:t>is a solution of the recurrence relation 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i="1" dirty="0"/>
                  <a:t> = 2a</a:t>
                </a:r>
                <a:r>
                  <a:rPr lang="en-US" altLang="zh-CN" sz="2400" i="1" baseline="-25000" dirty="0"/>
                  <a:t>n−1 </a:t>
                </a:r>
                <a:r>
                  <a:rPr lang="en-US" altLang="zh-CN" sz="2400" i="1" dirty="0"/>
                  <a:t>− a</a:t>
                </a:r>
                <a:r>
                  <a:rPr lang="en-US" altLang="zh-CN" sz="2400" i="1" baseline="-25000" dirty="0"/>
                  <a:t>n−2 </a:t>
                </a:r>
                <a:r>
                  <a:rPr lang="zh-CN" altLang="en-US" sz="2400" i="1" baseline="-25000" dirty="0"/>
                  <a:t> </a:t>
                </a:r>
                <a:r>
                  <a:rPr lang="en-US" altLang="zh-CN" sz="2400" dirty="0"/>
                  <a:t>for</a:t>
                </a:r>
                <a:r>
                  <a:rPr lang="en-US" altLang="zh-CN" sz="2400" i="1" dirty="0"/>
                  <a:t> n = </a:t>
                </a:r>
                <a:r>
                  <a:rPr lang="en-US" altLang="zh-CN" sz="2400" dirty="0"/>
                  <a:t>2, 3, 4</a:t>
                </a:r>
                <a:r>
                  <a:rPr lang="en-US" altLang="zh-CN" sz="2400" i="1" dirty="0"/>
                  <a:t>, . . . . </a:t>
                </a:r>
                <a:r>
                  <a:rPr lang="en-US" altLang="zh-CN" sz="2400" dirty="0"/>
                  <a:t>Answer the same question where 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i="1" dirty="0"/>
                  <a:t> = 2</a:t>
                </a:r>
                <a:r>
                  <a:rPr lang="en-US" altLang="zh-CN" sz="2400" i="1" baseline="30000" dirty="0"/>
                  <a:t>n</a:t>
                </a:r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and where </a:t>
                </a:r>
                <a:r>
                  <a:rPr lang="en-US" altLang="zh-CN" sz="2400" i="1" dirty="0"/>
                  <a:t>a</a:t>
                </a:r>
                <a:r>
                  <a:rPr lang="en-US" altLang="zh-CN" sz="2400" i="1" baseline="-25000" dirty="0"/>
                  <a:t>n</a:t>
                </a:r>
                <a:r>
                  <a:rPr lang="en-US" altLang="zh-CN" sz="2400" i="1" dirty="0"/>
                  <a:t> = 5.</a:t>
                </a:r>
              </a:p>
              <a:p>
                <a:r>
                  <a:rPr lang="en-US" altLang="zh-CN" i="1" dirty="0">
                    <a:solidFill>
                      <a:srgbClr val="FF0000"/>
                    </a:solidFill>
                  </a:rPr>
                  <a:t>Solution</a:t>
                </a:r>
                <a:r>
                  <a:rPr lang="zh-CN" altLang="en-US" i="1" dirty="0">
                    <a:solidFill>
                      <a:srgbClr val="FF0000"/>
                    </a:solidFill>
                  </a:rPr>
                  <a:t>： </a:t>
                </a:r>
                <a:r>
                  <a:rPr lang="en-US" altLang="zh-CN" i="1" dirty="0">
                    <a:solidFill>
                      <a:srgbClr val="FF0000"/>
                    </a:solidFill>
                  </a:rPr>
                  <a:t>For 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n</a:t>
                </a:r>
                <a:r>
                  <a:rPr lang="en-US" altLang="zh-CN" i="1" dirty="0"/>
                  <a:t> = 2</a:t>
                </a:r>
                <a:r>
                  <a:rPr lang="en-US" altLang="zh-CN" i="1" baseline="30000" dirty="0"/>
                  <a:t>n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0</a:t>
                </a:r>
                <a:r>
                  <a:rPr lang="en-US" altLang="zh-CN" i="1" dirty="0"/>
                  <a:t> = 1, a</a:t>
                </a:r>
                <a:r>
                  <a:rPr lang="en-US" altLang="zh-CN" i="1" baseline="-25000" dirty="0"/>
                  <a:t>1</a:t>
                </a:r>
                <a:r>
                  <a:rPr lang="en-US" altLang="zh-CN" i="1" dirty="0"/>
                  <a:t>= 2, 2a</a:t>
                </a:r>
                <a:r>
                  <a:rPr lang="en-US" altLang="zh-CN" i="1" baseline="-25000" dirty="0"/>
                  <a:t>1 </a:t>
                </a:r>
                <a:r>
                  <a:rPr lang="en-US" altLang="zh-CN" i="1" dirty="0"/>
                  <a:t>− a</a:t>
                </a:r>
                <a:r>
                  <a:rPr lang="en-US" altLang="zh-CN" i="1" baseline="-25000" dirty="0"/>
                  <a:t>0 </a:t>
                </a:r>
                <a:r>
                  <a:rPr lang="en-US" altLang="zh-CN" i="1" dirty="0"/>
                  <a:t>= 2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i="1" dirty="0"/>
                  <a:t>2-1=3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2</a:t>
                </a:r>
                <a:r>
                  <a:rPr lang="en-US" altLang="zh-CN" dirty="0"/>
                  <a:t>.</a:t>
                </a:r>
                <a:r>
                  <a:rPr lang="en-US" altLang="zh-CN" i="1" dirty="0"/>
                  <a:t> </a:t>
                </a:r>
                <a:endParaRPr lang="en-US" altLang="zh-CN" dirty="0"/>
              </a:p>
              <a:p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n</a:t>
                </a:r>
                <a:r>
                  <a:rPr lang="en-US" altLang="zh-CN" i="1" dirty="0"/>
                  <a:t> = 2</a:t>
                </a:r>
                <a:r>
                  <a:rPr lang="en-US" altLang="zh-CN" i="1" baseline="30000" dirty="0"/>
                  <a:t>n </a:t>
                </a:r>
                <a:r>
                  <a:rPr lang="en-US" altLang="zh-CN" dirty="0"/>
                  <a:t>is not a solution of the recurrence relation.</a:t>
                </a:r>
              </a:p>
              <a:p>
                <a:r>
                  <a:rPr lang="en-US" altLang="zh-CN" i="1" dirty="0">
                    <a:solidFill>
                      <a:srgbClr val="FF0000"/>
                    </a:solidFill>
                  </a:rPr>
                  <a:t>For </a:t>
                </a:r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n</a:t>
                </a:r>
                <a:r>
                  <a:rPr lang="en-US" altLang="zh-CN" i="1" dirty="0"/>
                  <a:t> = 5</a:t>
                </a:r>
                <a:r>
                  <a:rPr lang="en-US" altLang="zh-CN" dirty="0"/>
                  <a:t>, </a:t>
                </a:r>
                <a:r>
                  <a:rPr lang="en-US" altLang="zh-CN" i="1" dirty="0"/>
                  <a:t>2a</a:t>
                </a:r>
                <a:r>
                  <a:rPr lang="en-US" altLang="zh-CN" i="1" baseline="-25000" dirty="0"/>
                  <a:t>n−1 </a:t>
                </a:r>
                <a:r>
                  <a:rPr lang="en-US" altLang="zh-CN" i="1" dirty="0"/>
                  <a:t>− a</a:t>
                </a:r>
                <a:r>
                  <a:rPr lang="en-US" altLang="zh-CN" i="1" baseline="-25000" dirty="0"/>
                  <a:t>n−2 </a:t>
                </a:r>
                <a:r>
                  <a:rPr lang="en-US" altLang="zh-CN" i="1" dirty="0"/>
                  <a:t>=2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</m:t>
                    </m:r>
                  </m:oMath>
                </a14:m>
                <a:r>
                  <a:rPr lang="en-US" altLang="zh-CN" i="1" dirty="0"/>
                  <a:t> 5</a:t>
                </a:r>
                <a:r>
                  <a:rPr lang="en-US" altLang="zh-CN" baseline="-25000" dirty="0"/>
                  <a:t> </a:t>
                </a:r>
                <a:r>
                  <a:rPr lang="en-US" altLang="zh-CN" i="1" dirty="0"/>
                  <a:t>−5=5</a:t>
                </a:r>
                <a:r>
                  <a:rPr lang="en-US" altLang="zh-CN" i="1" baseline="-25000" dirty="0"/>
                  <a:t> </a:t>
                </a:r>
                <a:r>
                  <a:rPr lang="en-US" altLang="zh-CN" i="1" dirty="0"/>
                  <a:t>=a</a:t>
                </a:r>
                <a:r>
                  <a:rPr lang="en-US" altLang="zh-CN" i="1" baseline="-25000" dirty="0"/>
                  <a:t>n</a:t>
                </a:r>
              </a:p>
              <a:p>
                <a:r>
                  <a:rPr lang="en-US" altLang="zh-CN" i="1" dirty="0"/>
                  <a:t>a</a:t>
                </a:r>
                <a:r>
                  <a:rPr lang="en-US" altLang="zh-CN" i="1" baseline="-25000" dirty="0"/>
                  <a:t>n</a:t>
                </a:r>
                <a:r>
                  <a:rPr lang="en-US" altLang="zh-CN" i="1" dirty="0"/>
                  <a:t> = 5 </a:t>
                </a:r>
                <a:r>
                  <a:rPr lang="en-US" altLang="zh-CN" dirty="0"/>
                  <a:t>is a solution of the recurrence relation.</a:t>
                </a:r>
                <a:endParaRPr lang="en-US" altLang="zh-CN" i="1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6386" name="内容占位符 2">
                <a:extLst>
                  <a:ext uri="{FF2B5EF4-FFF2-40B4-BE49-F238E27FC236}">
                    <a16:creationId xmlns:a16="http://schemas.microsoft.com/office/drawing/2014/main" id="{1DD9E6FC-FAB5-4A5E-846C-D4C623884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140"/>
                <a:ext cx="8991600" cy="6234260"/>
              </a:xfrm>
              <a:blipFill>
                <a:blip r:embed="rId2"/>
                <a:stretch>
                  <a:fillRect l="-678" t="-782" r="-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日期占位符 3">
            <a:extLst>
              <a:ext uri="{FF2B5EF4-FFF2-40B4-BE49-F238E27FC236}">
                <a16:creationId xmlns:a16="http://schemas.microsoft.com/office/drawing/2014/main" id="{DBB5DF25-4F0B-4D4B-AC2B-76A0EF36F2AF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E6622F6-AC18-4E5E-B92E-2A0AD12D8DAE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页脚占位符 4">
            <a:extLst>
              <a:ext uri="{FF2B5EF4-FFF2-40B4-BE49-F238E27FC236}">
                <a16:creationId xmlns:a16="http://schemas.microsoft.com/office/drawing/2014/main" id="{41512ED0-EF96-4743-A910-E80517FD0C8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</p:spTree>
    <p:extLst>
      <p:ext uri="{BB962C8B-B14F-4D97-AF65-F5344CB8AC3E}">
        <p14:creationId xmlns:p14="http://schemas.microsoft.com/office/powerpoint/2010/main" val="301465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530725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i="1" dirty="0"/>
              <a:t>       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i="1" dirty="0"/>
              <a:t> = P</a:t>
            </a:r>
            <a:r>
              <a:rPr lang="en-US" i="1" baseline="-25000" dirty="0"/>
              <a:t>n-1</a:t>
            </a:r>
            <a:r>
              <a:rPr lang="en-US" i="1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0.11</a:t>
            </a:r>
            <a:r>
              <a:rPr lang="en-US" i="1" dirty="0"/>
              <a:t>P</a:t>
            </a:r>
            <a:r>
              <a:rPr lang="en-US" i="1" baseline="-25000" dirty="0"/>
              <a:t>n-1</a:t>
            </a:r>
            <a:r>
              <a:rPr lang="en-US" i="1" dirty="0"/>
              <a:t> =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 </a:t>
            </a:r>
            <a:r>
              <a:rPr lang="en-US" i="1" dirty="0"/>
              <a:t>P</a:t>
            </a:r>
            <a:r>
              <a:rPr lang="en-US" i="1" baseline="-25000" dirty="0"/>
              <a:t>n-1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                    with the initial condition  </a:t>
            </a:r>
            <a:r>
              <a:rPr lang="en-US" i="1" dirty="0"/>
              <a:t>P</a:t>
            </a:r>
            <a:r>
              <a:rPr lang="en-US" baseline="-25000" dirty="0"/>
              <a:t>0  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</a:t>
            </a:r>
            <a:endParaRPr lang="en-US" i="1" dirty="0"/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 Forward Substitution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baseline="-25000" dirty="0"/>
              <a:t>1</a:t>
            </a:r>
            <a:r>
              <a:rPr lang="en-US" dirty="0"/>
              <a:t> 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baseline="-25000" dirty="0"/>
              <a:t>2</a:t>
            </a:r>
            <a:r>
              <a:rPr lang="en-US" dirty="0"/>
              <a:t> 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</a:t>
            </a:r>
            <a:r>
              <a:rPr lang="en-US" i="1" dirty="0"/>
              <a:t>P</a:t>
            </a:r>
            <a:r>
              <a:rPr lang="en-US" baseline="-25000" dirty="0"/>
              <a:t>1 </a:t>
            </a:r>
            <a:r>
              <a:rPr lang="en-US" dirty="0"/>
              <a:t>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baseline="-25000" dirty="0"/>
              <a:t>3</a:t>
            </a:r>
            <a:r>
              <a:rPr lang="en-US" dirty="0"/>
              <a:t> 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</a:t>
            </a:r>
            <a:r>
              <a:rPr lang="en-US" i="1" dirty="0"/>
              <a:t>P</a:t>
            </a:r>
            <a:r>
              <a:rPr lang="en-US" baseline="-25000" dirty="0"/>
              <a:t>2 </a:t>
            </a:r>
            <a:r>
              <a:rPr lang="en-US" dirty="0"/>
              <a:t>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</a:t>
            </a:r>
            <a:r>
              <a:rPr lang="en-US" baseline="30000" dirty="0"/>
              <a:t>3</a:t>
            </a:r>
            <a:r>
              <a:rPr lang="en-US" i="1" dirty="0"/>
              <a:t>P</a:t>
            </a:r>
            <a:r>
              <a:rPr lang="en-US" baseline="-25000" dirty="0"/>
              <a:t>0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               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</a:t>
            </a:r>
            <a:r>
              <a:rPr lang="en-US" i="1" dirty="0"/>
              <a:t>P</a:t>
            </a:r>
            <a:r>
              <a:rPr lang="en-US" i="1" baseline="-25000" dirty="0"/>
              <a:t>n</a:t>
            </a:r>
            <a:r>
              <a:rPr lang="en-US" baseline="-25000" dirty="0"/>
              <a:t>-1 </a:t>
            </a:r>
            <a:r>
              <a:rPr lang="en-US" dirty="0"/>
              <a:t>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</a:t>
            </a:r>
            <a:r>
              <a:rPr lang="en-US" i="1" baseline="30000" dirty="0"/>
              <a:t>n</a:t>
            </a:r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    =    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n</a:t>
            </a:r>
            <a:r>
              <a:rPr lang="en-US" dirty="0"/>
              <a:t>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</a:t>
            </a:r>
            <a:r>
              <a:rPr lang="en-US" i="1" baseline="30000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/>
              <a:t> (</a:t>
            </a:r>
            <a:r>
              <a:rPr lang="en-US" sz="2200" dirty="0"/>
              <a:t>Can prove by induction, covered in Chapter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baseline="-25000" dirty="0"/>
              <a:t>30</a:t>
            </a:r>
            <a:r>
              <a:rPr lang="en-US" dirty="0"/>
              <a:t>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/>
              <a:t>)</a:t>
            </a:r>
            <a:r>
              <a:rPr lang="en-US" baseline="30000" dirty="0"/>
              <a:t>30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/>
              <a:t> = $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228,992.97</a:t>
            </a:r>
          </a:p>
        </p:txBody>
      </p:sp>
    </p:spTree>
    <p:extLst>
      <p:ext uri="{BB962C8B-B14F-4D97-AF65-F5344CB8AC3E}">
        <p14:creationId xmlns:p14="http://schemas.microsoft.com/office/powerpoint/2010/main" val="40075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Integer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Given a few terms of a sequence, try to identify the sequence. Conjecture a formula, recurrence relation, or some other rule.</a:t>
            </a:r>
          </a:p>
          <a:p>
            <a:r>
              <a:rPr lang="en-US" dirty="0"/>
              <a:t>Some questions to ask?</a:t>
            </a:r>
          </a:p>
          <a:p>
            <a:pPr lvl="1"/>
            <a:r>
              <a:rPr lang="en-US" dirty="0"/>
              <a:t>Are there repeated terms of the same value?</a:t>
            </a:r>
          </a:p>
          <a:p>
            <a:pPr lvl="1"/>
            <a:r>
              <a:rPr lang="en-US" dirty="0"/>
              <a:t>Can you obtain a term from the previous term by adding an amount or multiplying by an amount?</a:t>
            </a:r>
          </a:p>
          <a:p>
            <a:pPr lvl="1"/>
            <a:r>
              <a:rPr lang="en-US" dirty="0"/>
              <a:t>Can you obtain a term by combining the previous terms in some way?</a:t>
            </a:r>
          </a:p>
          <a:p>
            <a:pPr lvl="1"/>
            <a:r>
              <a:rPr lang="en-US" dirty="0"/>
              <a:t>Are they cycles among the terms?</a:t>
            </a:r>
          </a:p>
          <a:p>
            <a:pPr lvl="1"/>
            <a:r>
              <a:rPr lang="en-US" dirty="0"/>
              <a:t>Do the terms match those of a well known sequence?</a:t>
            </a:r>
          </a:p>
        </p:txBody>
      </p:sp>
    </p:spTree>
    <p:extLst>
      <p:ext uri="{BB962C8B-B14F-4D97-AF65-F5344CB8AC3E}">
        <p14:creationId xmlns:p14="http://schemas.microsoft.com/office/powerpoint/2010/main" val="3309333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Special Integer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Find formulae for the sequences with the following first five terms: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½, ¼, 1/8, 1/16</a:t>
            </a:r>
          </a:p>
          <a:p>
            <a:pPr>
              <a:buNone/>
            </a:pPr>
            <a:r>
              <a:rPr lang="en-US" b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>
                <a:ea typeface="Cambria Math" pitchFamily="18" charset="0"/>
              </a:rPr>
              <a:t>Solution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: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Note that the denominators are powers of 2. The sequence with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1/2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is a possible match. This is a geometric progression with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½.</a:t>
            </a:r>
          </a:p>
          <a:p>
            <a:pPr>
              <a:buNone/>
            </a:pPr>
            <a:r>
              <a:rPr lang="en-US" b="1" dirty="0"/>
              <a:t>   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1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Special Integer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Consider 1,3,5,7,9</a:t>
            </a:r>
          </a:p>
          <a:p>
            <a:pPr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b="1" dirty="0">
                <a:ea typeface="Cambria Math" pitchFamily="18" charset="0"/>
              </a:rPr>
              <a:t>Solution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Note that each term is obtained by adding 2 to the previous term.  A possible formula is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=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.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This is an arithmetic progression with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=1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2.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07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 on Special Integer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-1, 1, -1,1</a:t>
            </a:r>
          </a:p>
          <a:p>
            <a:pPr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>
                <a:ea typeface="Cambria Math" pitchFamily="18" charset="0"/>
              </a:rPr>
              <a:t>Solution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The terms alternate between 1 and -1. A possible sequence is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. This is a geometric progression with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8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6611"/>
            <a:ext cx="8839200" cy="14176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dirty="0"/>
              <a:t>2.4 Sequences, Strings, Summations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414" y="1424708"/>
            <a:ext cx="8229600" cy="453072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 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Sequences.</a:t>
            </a:r>
          </a:p>
          <a:p>
            <a:pPr lvl="1"/>
            <a:r>
              <a:rPr lang="en-US" dirty="0"/>
              <a:t>Examples: Geometric Progression, Arithmetic Progression(</a:t>
            </a:r>
            <a:r>
              <a:rPr lang="zh-CN" altLang="en-US" dirty="0"/>
              <a:t>几何级数、算数级数</a:t>
            </a:r>
            <a:r>
              <a:rPr lang="en-US" dirty="0"/>
              <a:t>)</a:t>
            </a:r>
          </a:p>
          <a:p>
            <a:r>
              <a:rPr lang="en-US" dirty="0"/>
              <a:t>Recurrence Relations</a:t>
            </a:r>
            <a:r>
              <a:rPr lang="zh-CN" altLang="en-US" dirty="0"/>
              <a:t>（递推关系）</a:t>
            </a:r>
            <a:endParaRPr lang="en-US" dirty="0"/>
          </a:p>
          <a:p>
            <a:pPr lvl="1"/>
            <a:r>
              <a:rPr lang="en-US" dirty="0"/>
              <a:t>Example: Fibonacci Sequence</a:t>
            </a:r>
            <a:r>
              <a:rPr lang="zh-CN" altLang="en-US" dirty="0"/>
              <a:t>（斐波那契数列）</a:t>
            </a:r>
            <a:endParaRPr lang="en-US" dirty="0"/>
          </a:p>
          <a:p>
            <a:r>
              <a:rPr lang="en-US" dirty="0"/>
              <a:t>Summations</a:t>
            </a:r>
          </a:p>
          <a:p>
            <a:r>
              <a:rPr lang="en-US" dirty="0"/>
              <a:t>Special Integer Sequences</a:t>
            </a:r>
          </a:p>
        </p:txBody>
      </p:sp>
    </p:spTree>
    <p:extLst>
      <p:ext uri="{BB962C8B-B14F-4D97-AF65-F5344CB8AC3E}">
        <p14:creationId xmlns:p14="http://schemas.microsoft.com/office/powerpoint/2010/main" val="184506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Sequences</a:t>
            </a:r>
          </a:p>
        </p:txBody>
      </p:sp>
      <p:pic>
        <p:nvPicPr>
          <p:cNvPr id="4" name="Content Placeholder 3" descr="table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752600"/>
            <a:ext cx="8310103" cy="3965559"/>
          </a:xfrm>
        </p:spPr>
      </p:pic>
    </p:spTree>
    <p:extLst>
      <p:ext uri="{BB962C8B-B14F-4D97-AF65-F5344CB8AC3E}">
        <p14:creationId xmlns:p14="http://schemas.microsoft.com/office/powerpoint/2010/main" val="3396399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Sequences (</a:t>
            </a:r>
            <a:r>
              <a:rPr lang="en-US" i="1" dirty="0"/>
              <a:t>optional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 Example</a:t>
            </a:r>
            <a:r>
              <a:rPr lang="en-US" dirty="0"/>
              <a:t>: Conjecture a simple formula for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if the first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/>
              <a:t> terms of the sequence {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}</a:t>
            </a:r>
            <a:r>
              <a:rPr lang="en-US" i="1" dirty="0"/>
              <a:t> </a:t>
            </a:r>
            <a:r>
              <a:rPr lang="en-US" dirty="0"/>
              <a:t>are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1, 7, 25, 79, 241, 727, 2185, 6559, 19681, 59047.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b="1" dirty="0"/>
              <a:t>Solution</a:t>
            </a:r>
            <a:r>
              <a:rPr lang="en-US" dirty="0"/>
              <a:t>: Note the ratio of each term to the previous approximates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So now compare with the  sequence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/>
              <a:t>n</a:t>
            </a:r>
            <a:r>
              <a:rPr lang="en-US" dirty="0"/>
              <a:t> .  We notice that the </a:t>
            </a:r>
            <a:r>
              <a:rPr lang="en-US" i="1" dirty="0"/>
              <a:t>n</a:t>
            </a:r>
            <a:r>
              <a:rPr lang="en-US" dirty="0"/>
              <a:t>th term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less than the corresponding power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 So a good conjecture is   that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/>
              <a:t>n</a:t>
            </a:r>
            <a:r>
              <a:rPr lang="en-US" baseline="30000" dirty="0"/>
              <a:t> 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49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6DF5E764-DB9E-4090-907F-FC0722AC2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993062" cy="1143000"/>
          </a:xfrm>
        </p:spPr>
        <p:txBody>
          <a:bodyPr/>
          <a:lstStyle/>
          <a:p>
            <a:r>
              <a:rPr lang="en-US" altLang="zh-CN" sz="4000" dirty="0"/>
              <a:t>Special integer sequences</a:t>
            </a:r>
            <a:endParaRPr lang="zh-CN" altLang="en-US" sz="4000" dirty="0"/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239236C4-7BE6-4464-BEB5-9DC346340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763000" cy="4800600"/>
          </a:xfrm>
        </p:spPr>
        <p:txBody>
          <a:bodyPr/>
          <a:lstStyle/>
          <a:p>
            <a:r>
              <a:rPr lang="en-US" altLang="zh-CN" dirty="0"/>
              <a:t>Example 14 How can we produce the terms of a sequence if the first 10 terms are 5, 11, 17, 23, 29, 35, 41, 47, 53, 59? </a:t>
            </a:r>
          </a:p>
          <a:p>
            <a:endParaRPr lang="en-US" altLang="zh-CN" dirty="0"/>
          </a:p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 that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+ 6    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&gt;1)</a:t>
            </a:r>
            <a:br>
              <a:rPr lang="en-US" altLang="zh-CN" b="1" dirty="0"/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is, a reasonable guess is that the nth term is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5 + 6(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-1) = 6n -1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(This is an arithmetic progression with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 and d = 6.) </a:t>
            </a:r>
            <a:br>
              <a:rPr lang="en-US" altLang="zh-CN" dirty="0"/>
            </a:b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20483" name="日期占位符 3">
            <a:extLst>
              <a:ext uri="{FF2B5EF4-FFF2-40B4-BE49-F238E27FC236}">
                <a16:creationId xmlns:a16="http://schemas.microsoft.com/office/drawing/2014/main" id="{B30CB7BC-C00A-42FB-B522-654AAF95AE6C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30D92BB-7CFB-4B16-A19B-11F53EF42B31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页脚占位符 4">
            <a:extLst>
              <a:ext uri="{FF2B5EF4-FFF2-40B4-BE49-F238E27FC236}">
                <a16:creationId xmlns:a16="http://schemas.microsoft.com/office/drawing/2014/main" id="{CCA36FB8-305E-4CDB-AE15-0FC7363CBE5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</p:spTree>
    <p:extLst>
      <p:ext uri="{BB962C8B-B14F-4D97-AF65-F5344CB8AC3E}">
        <p14:creationId xmlns:p14="http://schemas.microsoft.com/office/powerpoint/2010/main" val="4094811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>
            <a:extLst>
              <a:ext uri="{FF2B5EF4-FFF2-40B4-BE49-F238E27FC236}">
                <a16:creationId xmlns:a16="http://schemas.microsoft.com/office/drawing/2014/main" id="{6DF5E764-DB9E-4090-907F-FC0722AC2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993062" cy="1143000"/>
          </a:xfrm>
        </p:spPr>
        <p:txBody>
          <a:bodyPr/>
          <a:lstStyle/>
          <a:p>
            <a:r>
              <a:rPr lang="en-US" altLang="zh-CN" sz="4000" dirty="0"/>
              <a:t>Special integer sequences</a:t>
            </a:r>
            <a:endParaRPr lang="zh-CN" altLang="en-US" sz="4000" dirty="0"/>
          </a:p>
        </p:txBody>
      </p:sp>
      <p:sp>
        <p:nvSpPr>
          <p:cNvPr id="20482" name="内容占位符 2">
            <a:extLst>
              <a:ext uri="{FF2B5EF4-FFF2-40B4-BE49-F238E27FC236}">
                <a16:creationId xmlns:a16="http://schemas.microsoft.com/office/drawing/2014/main" id="{239236C4-7BE6-4464-BEB5-9DC3463408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9067800" cy="4953000"/>
          </a:xfrm>
        </p:spPr>
        <p:txBody>
          <a:bodyPr/>
          <a:lstStyle/>
          <a:p>
            <a:r>
              <a:rPr lang="en-US" altLang="zh-CN" dirty="0"/>
              <a:t>Example 15  How can we produce the terms of a sequence if the first 10 terms are 1, 3, 4, 7, 11, 18, 29, 47, 76, 123?</a:t>
            </a:r>
          </a:p>
          <a:p>
            <a:r>
              <a:rPr lang="en-US" altLang="zh-CN" i="1" dirty="0"/>
              <a:t>Solution: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with the third term, is the sum of the two previous terms. That is, 4 = 3 + 1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= 4 + 3, 11=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+ 4, and so on.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Consequently, if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nth term of this sequence, by the recurrence relation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initial conditions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=1,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=3.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sequence is known as the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Lucas sequence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卢卡斯数列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same recurrence relation as the Fibonacci sequence, but with different initial conditions). 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483" name="日期占位符 3">
            <a:extLst>
              <a:ext uri="{FF2B5EF4-FFF2-40B4-BE49-F238E27FC236}">
                <a16:creationId xmlns:a16="http://schemas.microsoft.com/office/drawing/2014/main" id="{B30CB7BC-C00A-42FB-B522-654AAF95AE6C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30D92BB-7CFB-4B16-A19B-11F53EF42B31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页脚占位符 4">
            <a:extLst>
              <a:ext uri="{FF2B5EF4-FFF2-40B4-BE49-F238E27FC236}">
                <a16:creationId xmlns:a16="http://schemas.microsoft.com/office/drawing/2014/main" id="{CCA36FB8-305E-4CDB-AE15-0FC7363CBE5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6553200" y="64008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</a:t>
            </a:r>
          </a:p>
        </p:txBody>
      </p:sp>
    </p:spTree>
    <p:extLst>
      <p:ext uri="{BB962C8B-B14F-4D97-AF65-F5344CB8AC3E}">
        <p14:creationId xmlns:p14="http://schemas.microsoft.com/office/powerpoint/2010/main" val="1232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94335" y="1485900"/>
            <a:ext cx="8597265" cy="51435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Sum of the terms       </a:t>
            </a:r>
          </a:p>
          <a:p>
            <a:pPr>
              <a:buNone/>
            </a:pPr>
            <a:r>
              <a:rPr lang="en-US" kern="100" dirty="0"/>
              <a:t>    from the sequence</a:t>
            </a:r>
          </a:p>
          <a:p>
            <a:r>
              <a:rPr lang="en-US" kern="100" dirty="0"/>
              <a:t>The notation:</a:t>
            </a:r>
          </a:p>
          <a:p>
            <a:pPr>
              <a:buNone/>
            </a:pPr>
            <a:endParaRPr lang="en-US" kern="100" dirty="0"/>
          </a:p>
          <a:p>
            <a:endParaRPr lang="en-US" kern="100" dirty="0"/>
          </a:p>
          <a:p>
            <a:pPr>
              <a:buNone/>
            </a:pPr>
            <a:endParaRPr lang="en-US" kern="100" dirty="0"/>
          </a:p>
          <a:p>
            <a:pPr>
              <a:buNone/>
            </a:pPr>
            <a:r>
              <a:rPr lang="en-US" kern="100" dirty="0"/>
              <a:t>     represents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The variable </a:t>
            </a:r>
            <a:r>
              <a:rPr lang="en-US" i="1" dirty="0"/>
              <a:t>j</a:t>
            </a:r>
            <a:r>
              <a:rPr lang="en-US" dirty="0"/>
              <a:t> is called the </a:t>
            </a:r>
            <a:r>
              <a:rPr lang="en-US" i="1" dirty="0"/>
              <a:t>index of summation</a:t>
            </a:r>
            <a:r>
              <a:rPr lang="en-US" dirty="0"/>
              <a:t>. It runs through all the integers starting with its </a:t>
            </a:r>
            <a:r>
              <a:rPr lang="en-US" i="1" dirty="0"/>
              <a:t>lower  limit  m</a:t>
            </a:r>
            <a:r>
              <a:rPr lang="en-US" dirty="0"/>
              <a:t> and ending with its </a:t>
            </a:r>
            <a:r>
              <a:rPr lang="en-US" i="1" dirty="0"/>
              <a:t>upper limit n</a:t>
            </a:r>
            <a:r>
              <a:rPr lang="en-US" dirty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Summation Notation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140993" y="1597041"/>
            <a:ext cx="3330628" cy="316706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388614" y="1959875"/>
            <a:ext cx="869186" cy="449812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513047" y="2738764"/>
            <a:ext cx="1025843" cy="1094423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348050" y="3047373"/>
            <a:ext cx="1423035" cy="47720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276049" y="3067376"/>
            <a:ext cx="1854518" cy="457200"/>
          </a:xfrm>
          <a:prstGeom prst="rect">
            <a:avLst/>
          </a:prstGeom>
        </p:spPr>
      </p:pic>
      <p:pic>
        <p:nvPicPr>
          <p:cNvPr id="10" name="Content Placeholder 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2070550" y="4676591"/>
            <a:ext cx="5401071" cy="47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540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日期占位符 4">
            <a:extLst>
              <a:ext uri="{FF2B5EF4-FFF2-40B4-BE49-F238E27FC236}">
                <a16:creationId xmlns:a16="http://schemas.microsoft.com/office/drawing/2014/main" id="{9A8BB321-31B2-4589-8410-C4918B6C7E04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xfrm>
            <a:off x="3124200" y="64008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528B300A-5B94-491C-935A-7236CCD283BA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0" name="页脚占位符 5">
            <a:extLst>
              <a:ext uri="{FF2B5EF4-FFF2-40B4-BE49-F238E27FC236}">
                <a16:creationId xmlns:a16="http://schemas.microsoft.com/office/drawing/2014/main" id="{3B363F19-739C-4FA3-86C8-E39D39F4B3FD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6560172" y="6358524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 dirty="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0ED08FD-5F02-48B0-A343-04D3F49239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Generalized Summations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8E6D488E-B747-4F7E-B9A8-54DFCB85E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417638"/>
            <a:ext cx="7772400" cy="4257675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For an infinite series, we may write:</a:t>
            </a:r>
          </a:p>
          <a:p>
            <a:pPr eaLnBrk="1" hangingPunct="1"/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To sum a function over all members of a set </a:t>
            </a:r>
            <a:r>
              <a:rPr lang="en-US" altLang="zh-CN" i="1" dirty="0">
                <a:solidFill>
                  <a:schemeClr val="hlink"/>
                </a:solidFill>
              </a:rPr>
              <a:t>X</a:t>
            </a:r>
            <a:r>
              <a:rPr lang="en-US" altLang="zh-CN" dirty="0">
                <a:solidFill>
                  <a:schemeClr val="hlink"/>
                </a:solidFill>
              </a:rPr>
              <a:t>={</a:t>
            </a:r>
            <a:r>
              <a:rPr lang="en-US" altLang="zh-CN" i="1" dirty="0">
                <a:solidFill>
                  <a:schemeClr val="hlink"/>
                </a:solidFill>
              </a:rPr>
              <a:t>x</a:t>
            </a:r>
            <a:r>
              <a:rPr lang="en-US" altLang="zh-CN" baseline="-25000" dirty="0">
                <a:solidFill>
                  <a:schemeClr val="hlink"/>
                </a:solidFill>
              </a:rPr>
              <a:t>1</a:t>
            </a:r>
            <a:r>
              <a:rPr lang="en-US" altLang="zh-CN" dirty="0">
                <a:solidFill>
                  <a:schemeClr val="hlink"/>
                </a:solidFill>
              </a:rPr>
              <a:t>,</a:t>
            </a:r>
            <a:r>
              <a:rPr lang="en-US" altLang="zh-CN" i="1" dirty="0">
                <a:solidFill>
                  <a:schemeClr val="hlink"/>
                </a:solidFill>
              </a:rPr>
              <a:t> x</a:t>
            </a:r>
            <a:r>
              <a:rPr lang="en-US" altLang="zh-CN" baseline="-25000" dirty="0">
                <a:solidFill>
                  <a:schemeClr val="hlink"/>
                </a:solidFill>
              </a:rPr>
              <a:t>2</a:t>
            </a:r>
            <a:r>
              <a:rPr lang="en-US" altLang="zh-CN" dirty="0">
                <a:solidFill>
                  <a:schemeClr val="hlink"/>
                </a:solidFill>
              </a:rPr>
              <a:t>, …}</a:t>
            </a:r>
            <a:r>
              <a:rPr lang="en-US" altLang="zh-CN" dirty="0">
                <a:solidFill>
                  <a:schemeClr val="folHlink"/>
                </a:solidFill>
              </a:rPr>
              <a:t>:</a:t>
            </a:r>
          </a:p>
          <a:p>
            <a:pPr eaLnBrk="1" hangingPunct="1"/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Or, if </a:t>
            </a:r>
            <a:r>
              <a:rPr lang="en-US" altLang="zh-CN" i="1" dirty="0">
                <a:solidFill>
                  <a:schemeClr val="hlink"/>
                </a:solidFill>
              </a:rPr>
              <a:t>X</a:t>
            </a:r>
            <a:r>
              <a:rPr lang="en-US" altLang="zh-CN" dirty="0">
                <a:solidFill>
                  <a:schemeClr val="hlink"/>
                </a:solidFill>
              </a:rPr>
              <a:t>={</a:t>
            </a:r>
            <a:r>
              <a:rPr lang="en-US" altLang="zh-CN" i="1" dirty="0" err="1">
                <a:solidFill>
                  <a:schemeClr val="hlink"/>
                </a:solidFill>
              </a:rPr>
              <a:t>x</a:t>
            </a:r>
            <a:r>
              <a:rPr lang="en-US" altLang="zh-CN" dirty="0" err="1">
                <a:solidFill>
                  <a:schemeClr val="hlink"/>
                </a:solidFill>
              </a:rPr>
              <a:t>|</a:t>
            </a:r>
            <a:r>
              <a:rPr lang="en-US" altLang="zh-CN" i="1" dirty="0" err="1">
                <a:solidFill>
                  <a:schemeClr val="hlink"/>
                </a:solidFill>
              </a:rPr>
              <a:t>P</a:t>
            </a:r>
            <a:r>
              <a:rPr lang="en-US" altLang="zh-CN" dirty="0">
                <a:solidFill>
                  <a:schemeClr val="hlink"/>
                </a:solidFill>
              </a:rPr>
              <a:t>(</a:t>
            </a:r>
            <a:r>
              <a:rPr lang="en-US" altLang="zh-CN" i="1" dirty="0">
                <a:solidFill>
                  <a:schemeClr val="hlink"/>
                </a:solidFill>
              </a:rPr>
              <a:t>x</a:t>
            </a:r>
            <a:r>
              <a:rPr lang="en-US" altLang="zh-CN" dirty="0">
                <a:solidFill>
                  <a:schemeClr val="hlink"/>
                </a:solidFill>
              </a:rPr>
              <a:t>)}</a:t>
            </a:r>
            <a:r>
              <a:rPr lang="en-US" altLang="zh-CN" dirty="0">
                <a:solidFill>
                  <a:schemeClr val="folHlink"/>
                </a:solidFill>
              </a:rPr>
              <a:t>, we may just write:</a:t>
            </a: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18BF17F3-E505-4FB5-9FB5-4E4B84C4D3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43513"/>
              </p:ext>
            </p:extLst>
          </p:nvPr>
        </p:nvGraphicFramePr>
        <p:xfrm>
          <a:off x="2217656" y="4019050"/>
          <a:ext cx="42576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7" r:id="rId3" imgW="1739900" imgH="342900" progId="Equation.3">
                  <p:embed/>
                </p:oleObj>
              </mc:Choice>
              <mc:Fallback>
                <p:oleObj r:id="rId3" imgW="1739900" imgH="342900" progId="Equation.3">
                  <p:embed/>
                  <p:pic>
                    <p:nvPicPr>
                      <p:cNvPr id="22533" name="Object 4">
                        <a:extLst>
                          <a:ext uri="{FF2B5EF4-FFF2-40B4-BE49-F238E27FC236}">
                            <a16:creationId xmlns:a16="http://schemas.microsoft.com/office/drawing/2014/main" id="{18BF17F3-E505-4FB5-9FB5-4E4B84C4D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7656" y="4019050"/>
                        <a:ext cx="42576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>
            <a:extLst>
              <a:ext uri="{FF2B5EF4-FFF2-40B4-BE49-F238E27FC236}">
                <a16:creationId xmlns:a16="http://schemas.microsoft.com/office/drawing/2014/main" id="{49608F12-4A4B-4624-B7E9-FE1F72B363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8445963"/>
              </p:ext>
            </p:extLst>
          </p:nvPr>
        </p:nvGraphicFramePr>
        <p:xfrm>
          <a:off x="2057400" y="5537286"/>
          <a:ext cx="5029200" cy="1023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8" r:id="rId5" imgW="1739900" imgH="355600" progId="Equation.3">
                  <p:embed/>
                </p:oleObj>
              </mc:Choice>
              <mc:Fallback>
                <p:oleObj r:id="rId5" imgW="1739900" imgH="355600" progId="Equation.3">
                  <p:embed/>
                  <p:pic>
                    <p:nvPicPr>
                      <p:cNvPr id="22534" name="Object 5">
                        <a:extLst>
                          <a:ext uri="{FF2B5EF4-FFF2-40B4-BE49-F238E27FC236}">
                            <a16:creationId xmlns:a16="http://schemas.microsoft.com/office/drawing/2014/main" id="{49608F12-4A4B-4624-B7E9-FE1F72B36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5537286"/>
                        <a:ext cx="5029200" cy="1023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>
            <a:extLst>
              <a:ext uri="{FF2B5EF4-FFF2-40B4-BE49-F238E27FC236}">
                <a16:creationId xmlns:a16="http://schemas.microsoft.com/office/drawing/2014/main" id="{C88F60FB-E2DC-42F4-84BE-574892C5CF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551654"/>
              </p:ext>
            </p:extLst>
          </p:nvPr>
        </p:nvGraphicFramePr>
        <p:xfrm>
          <a:off x="2209800" y="1967707"/>
          <a:ext cx="2971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39" r:id="rId7" imgW="1244600" imgH="444500" progId="Equation.3">
                  <p:embed/>
                </p:oleObj>
              </mc:Choice>
              <mc:Fallback>
                <p:oleObj r:id="rId7" imgW="1244600" imgH="444500" progId="Equation.3">
                  <p:embed/>
                  <p:pic>
                    <p:nvPicPr>
                      <p:cNvPr id="22535" name="Object 6">
                        <a:extLst>
                          <a:ext uri="{FF2B5EF4-FFF2-40B4-BE49-F238E27FC236}">
                            <a16:creationId xmlns:a16="http://schemas.microsoft.com/office/drawing/2014/main" id="{C88F60FB-E2DC-42F4-84BE-574892C5CF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67707"/>
                        <a:ext cx="29718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86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占位符 4">
            <a:extLst>
              <a:ext uri="{FF2B5EF4-FFF2-40B4-BE49-F238E27FC236}">
                <a16:creationId xmlns:a16="http://schemas.microsoft.com/office/drawing/2014/main" id="{F9D77479-EC48-4BCF-AB7F-83F9E9652FB1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D12B9C7-3F51-4BFE-9DB0-159B0FF69511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4" name="页脚占位符 5">
            <a:extLst>
              <a:ext uri="{FF2B5EF4-FFF2-40B4-BE49-F238E27FC236}">
                <a16:creationId xmlns:a16="http://schemas.microsoft.com/office/drawing/2014/main" id="{97CDE098-3A8E-4F46-BE33-95E7F76E440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7674561-91BF-4798-890A-1F17AF068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Simple Summation Example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D4ECBF4-C67E-46C3-AB51-450AB0069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23557" name="Object 4">
            <a:extLst>
              <a:ext uri="{FF2B5EF4-FFF2-40B4-BE49-F238E27FC236}">
                <a16:creationId xmlns:a16="http://schemas.microsoft.com/office/drawing/2014/main" id="{94A904DB-0DC2-4AD9-9247-4844860C6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468060"/>
              </p:ext>
            </p:extLst>
          </p:nvPr>
        </p:nvGraphicFramePr>
        <p:xfrm>
          <a:off x="1066800" y="1905000"/>
          <a:ext cx="623382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19" r:id="rId3" imgW="2235200" imgH="1092200" progId="Equation.3">
                  <p:embed/>
                </p:oleObj>
              </mc:Choice>
              <mc:Fallback>
                <p:oleObj r:id="rId3" imgW="2235200" imgH="1092200" progId="Equation.3">
                  <p:embed/>
                  <p:pic>
                    <p:nvPicPr>
                      <p:cNvPr id="23557" name="Object 4">
                        <a:extLst>
                          <a:ext uri="{FF2B5EF4-FFF2-40B4-BE49-F238E27FC236}">
                            <a16:creationId xmlns:a16="http://schemas.microsoft.com/office/drawing/2014/main" id="{94A904DB-0DC2-4AD9-9247-4844860C65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05000"/>
                        <a:ext cx="623382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9372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日期占位符 4">
            <a:extLst>
              <a:ext uri="{FF2B5EF4-FFF2-40B4-BE49-F238E27FC236}">
                <a16:creationId xmlns:a16="http://schemas.microsoft.com/office/drawing/2014/main" id="{50B07F97-275F-47D8-A27D-CB7C09D7E205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B293DDC0-50A1-4EB8-9994-AF2AAFC7B913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8" name="页脚占位符 5">
            <a:extLst>
              <a:ext uri="{FF2B5EF4-FFF2-40B4-BE49-F238E27FC236}">
                <a16:creationId xmlns:a16="http://schemas.microsoft.com/office/drawing/2014/main" id="{A48BC462-9780-46E9-A8D5-8D64F73EFC7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58F77B39-F709-4935-88DD-8755AC2FF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 Summation Examples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300DAA30-74C1-4073-8B3C-FD621D0259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An infinite series with a finite sum:</a:t>
            </a:r>
          </a:p>
          <a:p>
            <a:pPr eaLnBrk="1" hangingPunct="1"/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Using a predicate to define a set of elements to sum over:</a:t>
            </a:r>
          </a:p>
        </p:txBody>
      </p:sp>
      <p:graphicFrame>
        <p:nvGraphicFramePr>
          <p:cNvPr id="24581" name="Object 4">
            <a:extLst>
              <a:ext uri="{FF2B5EF4-FFF2-40B4-BE49-F238E27FC236}">
                <a16:creationId xmlns:a16="http://schemas.microsoft.com/office/drawing/2014/main" id="{38013E47-8D51-4363-8587-3277A2F730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927863"/>
              </p:ext>
            </p:extLst>
          </p:nvPr>
        </p:nvGraphicFramePr>
        <p:xfrm>
          <a:off x="676275" y="4267200"/>
          <a:ext cx="763905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4" r:id="rId3" imgW="2959100" imgH="457200" progId="Equation.3">
                  <p:embed/>
                </p:oleObj>
              </mc:Choice>
              <mc:Fallback>
                <p:oleObj r:id="rId3" imgW="2959100" imgH="457200" progId="Equation.3">
                  <p:embed/>
                  <p:pic>
                    <p:nvPicPr>
                      <p:cNvPr id="24581" name="Object 4">
                        <a:extLst>
                          <a:ext uri="{FF2B5EF4-FFF2-40B4-BE49-F238E27FC236}">
                            <a16:creationId xmlns:a16="http://schemas.microsoft.com/office/drawing/2014/main" id="{38013E47-8D51-4363-8587-3277A2F73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4267200"/>
                        <a:ext cx="763905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5">
            <a:extLst>
              <a:ext uri="{FF2B5EF4-FFF2-40B4-BE49-F238E27FC236}">
                <a16:creationId xmlns:a16="http://schemas.microsoft.com/office/drawing/2014/main" id="{C3D136EF-7058-4C8C-B963-F2BF3C4649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435636"/>
              </p:ext>
            </p:extLst>
          </p:nvPr>
        </p:nvGraphicFramePr>
        <p:xfrm>
          <a:off x="1143000" y="2041525"/>
          <a:ext cx="6705600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65" r:id="rId5" imgW="2336800" imgH="431800" progId="Equation.3">
                  <p:embed/>
                </p:oleObj>
              </mc:Choice>
              <mc:Fallback>
                <p:oleObj r:id="rId5" imgW="2336800" imgH="431800" progId="Equation.3">
                  <p:embed/>
                  <p:pic>
                    <p:nvPicPr>
                      <p:cNvPr id="24582" name="Object 5">
                        <a:extLst>
                          <a:ext uri="{FF2B5EF4-FFF2-40B4-BE49-F238E27FC236}">
                            <a16:creationId xmlns:a16="http://schemas.microsoft.com/office/drawing/2014/main" id="{C3D136EF-7058-4C8C-B963-F2BF3C4649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041525"/>
                        <a:ext cx="6705600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216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日期占位符 4">
            <a:extLst>
              <a:ext uri="{FF2B5EF4-FFF2-40B4-BE49-F238E27FC236}">
                <a16:creationId xmlns:a16="http://schemas.microsoft.com/office/drawing/2014/main" id="{85742BD1-8289-427A-9E79-FB27BBB11402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D080EF67-B732-42E2-98C4-26F42BC3C6F7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2" name="页脚占位符 5">
            <a:extLst>
              <a:ext uri="{FF2B5EF4-FFF2-40B4-BE49-F238E27FC236}">
                <a16:creationId xmlns:a16="http://schemas.microsoft.com/office/drawing/2014/main" id="{85281B29-DBCB-4AA6-9659-622E008D27CC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1B96FC5-5D3F-4B14-A3DB-A0B7A4F46A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Summation Manipulations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2A0B9447-8C5D-4CF6-ADC1-80D07993FD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</a:rPr>
              <a:t>Some handy identities for summations:</a:t>
            </a:r>
          </a:p>
        </p:txBody>
      </p:sp>
      <p:graphicFrame>
        <p:nvGraphicFramePr>
          <p:cNvPr id="25605" name="Object 4">
            <a:extLst>
              <a:ext uri="{FF2B5EF4-FFF2-40B4-BE49-F238E27FC236}">
                <a16:creationId xmlns:a16="http://schemas.microsoft.com/office/drawing/2014/main" id="{4CAA603C-01EA-436E-972D-2D06D6F96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743200"/>
          <a:ext cx="5715000" cy="317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67" r:id="rId3" imgW="2311400" imgH="1282700" progId="Equation.3">
                  <p:embed/>
                </p:oleObj>
              </mc:Choice>
              <mc:Fallback>
                <p:oleObj r:id="rId3" imgW="2311400" imgH="1282700" progId="Equation.3">
                  <p:embed/>
                  <p:pic>
                    <p:nvPicPr>
                      <p:cNvPr id="25605" name="Object 4">
                        <a:extLst>
                          <a:ext uri="{FF2B5EF4-FFF2-40B4-BE49-F238E27FC236}">
                            <a16:creationId xmlns:a16="http://schemas.microsoft.com/office/drawing/2014/main" id="{4CAA603C-01EA-436E-972D-2D06D6F96C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5715000" cy="317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5">
            <a:extLst>
              <a:ext uri="{FF2B5EF4-FFF2-40B4-BE49-F238E27FC236}">
                <a16:creationId xmlns:a16="http://schemas.microsoft.com/office/drawing/2014/main" id="{12709041-EE8A-474B-BB49-BA9699DCD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400" y="2819400"/>
            <a:ext cx="2433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(Distributive law.)</a:t>
            </a:r>
          </a:p>
        </p:txBody>
      </p:sp>
      <p:sp>
        <p:nvSpPr>
          <p:cNvPr id="25607" name="Text Box 6">
            <a:extLst>
              <a:ext uri="{FF2B5EF4-FFF2-40B4-BE49-F238E27FC236}">
                <a16:creationId xmlns:a16="http://schemas.microsoft.com/office/drawing/2014/main" id="{8CDA8185-BFCE-4701-8202-B043F227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24225"/>
            <a:ext cx="18288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(An application</a:t>
            </a:r>
            <a:b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of commut-</a:t>
            </a:r>
            <a:b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ativity.)</a:t>
            </a:r>
          </a:p>
        </p:txBody>
      </p:sp>
      <p:sp>
        <p:nvSpPr>
          <p:cNvPr id="25608" name="Text Box 7">
            <a:extLst>
              <a:ext uri="{FF2B5EF4-FFF2-40B4-BE49-F238E27FC236}">
                <a16:creationId xmlns:a16="http://schemas.microsoft.com/office/drawing/2014/main" id="{A38DA3F5-049A-447D-83A1-969300387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388" y="5105400"/>
            <a:ext cx="2163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(Index shifting.)</a:t>
            </a:r>
          </a:p>
        </p:txBody>
      </p:sp>
    </p:spTree>
    <p:extLst>
      <p:ext uri="{BB962C8B-B14F-4D97-AF65-F5344CB8AC3E}">
        <p14:creationId xmlns:p14="http://schemas.microsoft.com/office/powerpoint/2010/main" val="2307417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日期占位符 4">
            <a:extLst>
              <a:ext uri="{FF2B5EF4-FFF2-40B4-BE49-F238E27FC236}">
                <a16:creationId xmlns:a16="http://schemas.microsoft.com/office/drawing/2014/main" id="{C1B8CC96-3570-472A-AD12-4C9C5D3ADB80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F82086A-FEEB-41FC-9890-8E5E224F40EA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页脚占位符 5">
            <a:extLst>
              <a:ext uri="{FF2B5EF4-FFF2-40B4-BE49-F238E27FC236}">
                <a16:creationId xmlns:a16="http://schemas.microsoft.com/office/drawing/2014/main" id="{A27F749E-49E6-46C4-9C59-F8EDB5437A9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F698DFF-2FEF-4306-889E-B80DA2B4B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More Summation Manipulations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E875F8B-84F9-44D8-905B-A747CABA68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folHlink"/>
                </a:solidFill>
              </a:rPr>
              <a:t>Other identities that are sometimes useful:</a:t>
            </a:r>
          </a:p>
        </p:txBody>
      </p:sp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91B506D2-F9A2-40A6-95EF-92B430DC2B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633663"/>
          <a:ext cx="62484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91" r:id="rId3" imgW="2692400" imgH="1384300" progId="Equation.3">
                  <p:embed/>
                </p:oleObj>
              </mc:Choice>
              <mc:Fallback>
                <p:oleObj r:id="rId3" imgW="2692400" imgH="1384300" progId="Equation.3">
                  <p:embed/>
                  <p:pic>
                    <p:nvPicPr>
                      <p:cNvPr id="26629" name="Object 4">
                        <a:extLst>
                          <a:ext uri="{FF2B5EF4-FFF2-40B4-BE49-F238E27FC236}">
                            <a16:creationId xmlns:a16="http://schemas.microsoft.com/office/drawing/2014/main" id="{91B506D2-F9A2-40A6-95EF-92B430DC2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33663"/>
                        <a:ext cx="62484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5">
            <a:extLst>
              <a:ext uri="{FF2B5EF4-FFF2-40B4-BE49-F238E27FC236}">
                <a16:creationId xmlns:a16="http://schemas.microsoft.com/office/drawing/2014/main" id="{2A1A1C9F-7468-4DCE-B6E0-2167BAF14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6738" y="51816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(Grouping.)</a:t>
            </a:r>
          </a:p>
        </p:txBody>
      </p:sp>
      <p:sp>
        <p:nvSpPr>
          <p:cNvPr id="26631" name="Text Box 6">
            <a:extLst>
              <a:ext uri="{FF2B5EF4-FFF2-40B4-BE49-F238E27FC236}">
                <a16:creationId xmlns:a16="http://schemas.microsoft.com/office/drawing/2014/main" id="{B5EB8F60-0230-42BB-977B-06C597257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114800"/>
            <a:ext cx="2214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(Order reversal.)</a:t>
            </a: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5EBE7FA6-B6C2-41F4-BC6C-B428A5628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388" y="3352800"/>
            <a:ext cx="22812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(Series splitting.)</a:t>
            </a:r>
          </a:p>
        </p:txBody>
      </p:sp>
    </p:spTree>
    <p:extLst>
      <p:ext uri="{BB962C8B-B14F-4D97-AF65-F5344CB8AC3E}">
        <p14:creationId xmlns:p14="http://schemas.microsoft.com/office/powerpoint/2010/main" val="376344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10600" cy="11398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dirty="0"/>
              <a:t>2.4 Sequences, Strings, Summations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44625"/>
            <a:ext cx="8496300" cy="48799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Sequences are ordered lists of elements. </a:t>
            </a:r>
          </a:p>
          <a:p>
            <a:pPr lvl="1"/>
            <a:r>
              <a:rPr lang="en-US" dirty="0"/>
              <a:t>  1, 2, 3, 5, 8</a:t>
            </a:r>
          </a:p>
          <a:p>
            <a:pPr lvl="1"/>
            <a:r>
              <a:rPr lang="en-US" dirty="0"/>
              <a:t>   1, 3,  9, 27, 81, …….</a:t>
            </a:r>
          </a:p>
          <a:p>
            <a:r>
              <a:rPr lang="en-US" dirty="0"/>
              <a:t>Sequences arise throughout mathematics, computer science, and in many other disciplines(</a:t>
            </a:r>
            <a:r>
              <a:rPr lang="zh-CN" altLang="en-US" dirty="0"/>
              <a:t>学科</a:t>
            </a:r>
            <a:r>
              <a:rPr lang="en-US" dirty="0"/>
              <a:t>), ranging from botany(</a:t>
            </a:r>
            <a:r>
              <a:rPr lang="zh-CN" altLang="en-US" dirty="0"/>
              <a:t>植物学</a:t>
            </a:r>
            <a:r>
              <a:rPr lang="en-US" dirty="0"/>
              <a:t>) to music.</a:t>
            </a:r>
          </a:p>
          <a:p>
            <a:r>
              <a:rPr lang="en-US" dirty="0"/>
              <a:t>We will introduce the  terminology to represent sequences and sums of the terms in the sequences.</a:t>
            </a:r>
          </a:p>
        </p:txBody>
      </p:sp>
    </p:spTree>
    <p:extLst>
      <p:ext uri="{BB962C8B-B14F-4D97-AF65-F5344CB8AC3E}">
        <p14:creationId xmlns:p14="http://schemas.microsoft.com/office/powerpoint/2010/main" val="392681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日期占位符 4">
            <a:extLst>
              <a:ext uri="{FF2B5EF4-FFF2-40B4-BE49-F238E27FC236}">
                <a16:creationId xmlns:a16="http://schemas.microsoft.com/office/drawing/2014/main" id="{4A778928-847A-4097-B04A-27E10DE88470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EEC240DE-449B-47D0-A50A-7B9004C97811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0" name="页脚占位符 5">
            <a:extLst>
              <a:ext uri="{FF2B5EF4-FFF2-40B4-BE49-F238E27FC236}">
                <a16:creationId xmlns:a16="http://schemas.microsoft.com/office/drawing/2014/main" id="{E22487D9-B0FC-4B68-91A3-25DA08B4E6B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397986B-3C5F-4C21-A988-1518F91FE4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Impress Your Friends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FA0A03B9-2C2E-4632-BB89-09C387D22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Boast, “I’m so smart; give me any 2-digit number</a:t>
            </a:r>
            <a:r>
              <a:rPr lang="en-US" altLang="zh-CN" i="1" dirty="0"/>
              <a:t> n</a:t>
            </a:r>
            <a:r>
              <a:rPr lang="en-US" altLang="zh-CN" dirty="0"/>
              <a:t>, and I’ll add all the numbers from 1 to </a:t>
            </a:r>
            <a:r>
              <a:rPr lang="en-US" altLang="zh-CN" i="1" dirty="0"/>
              <a:t>n</a:t>
            </a:r>
            <a:r>
              <a:rPr lang="en-US" altLang="zh-CN" dirty="0"/>
              <a:t> in my head in just a few seconds.”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solidFill>
                  <a:schemeClr val="folHlink"/>
                </a:solidFill>
              </a:rPr>
              <a:t>I.e.</a:t>
            </a:r>
            <a:r>
              <a:rPr lang="en-US" altLang="zh-CN" dirty="0">
                <a:solidFill>
                  <a:schemeClr val="folHlink"/>
                </a:solidFill>
              </a:rPr>
              <a:t>, Evaluate the summation: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There is a simple closed-form formula for the result, discovered by Euler at age 12!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chemeClr val="folHlink"/>
                </a:solidFill>
              </a:rPr>
              <a:t>And frequently rediscovered by many… </a:t>
            </a:r>
          </a:p>
        </p:txBody>
      </p:sp>
      <p:graphicFrame>
        <p:nvGraphicFramePr>
          <p:cNvPr id="27653" name="Object 4">
            <a:extLst>
              <a:ext uri="{FF2B5EF4-FFF2-40B4-BE49-F238E27FC236}">
                <a16:creationId xmlns:a16="http://schemas.microsoft.com/office/drawing/2014/main" id="{6A8B6E3E-B9CE-44AA-9DFA-C63DB8389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495141"/>
              </p:ext>
            </p:extLst>
          </p:nvPr>
        </p:nvGraphicFramePr>
        <p:xfrm>
          <a:off x="6577012" y="2781300"/>
          <a:ext cx="79692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15" r:id="rId3" imgW="266469" imgH="431425" progId="Equation.3">
                  <p:embed/>
                </p:oleObj>
              </mc:Choice>
              <mc:Fallback>
                <p:oleObj r:id="rId3" imgW="266469" imgH="431425" progId="Equation.3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6A8B6E3E-B9CE-44AA-9DFA-C63DB8389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2" y="2781300"/>
                        <a:ext cx="796925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654" name="Picture 5" descr="euler">
            <a:extLst>
              <a:ext uri="{FF2B5EF4-FFF2-40B4-BE49-F238E27FC236}">
                <a16:creationId xmlns:a16="http://schemas.microsoft.com/office/drawing/2014/main" id="{B05D892C-CE1E-4948-9730-CB8F8BA8C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257800"/>
            <a:ext cx="13271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5" name="Text Box 6">
            <a:extLst>
              <a:ext uri="{FF2B5EF4-FFF2-40B4-BE49-F238E27FC236}">
                <a16:creationId xmlns:a16="http://schemas.microsoft.com/office/drawing/2014/main" id="{98F041DB-63F4-4501-91B1-C92EF172A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5867400"/>
            <a:ext cx="1593850" cy="954088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0" hangingPunct="0">
              <a:buFont typeface="Wingdings" panose="05000000000000000000" pitchFamily="2" charset="2"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Leonhard</a:t>
            </a:r>
            <a:br>
              <a:rPr lang="en-US" altLang="zh-CN" sz="1800">
                <a:latin typeface="Times New Roman" panose="02020603050405020304" pitchFamily="18" charset="0"/>
              </a:rPr>
            </a:br>
            <a:r>
              <a:rPr lang="en-US" altLang="zh-CN" sz="1800">
                <a:latin typeface="Times New Roman" panose="02020603050405020304" pitchFamily="18" charset="0"/>
              </a:rPr>
              <a:t>Euler</a:t>
            </a:r>
            <a:br>
              <a:rPr lang="en-US" altLang="zh-CN" sz="1800">
                <a:latin typeface="Times New Roman" panose="02020603050405020304" pitchFamily="18" charset="0"/>
              </a:rPr>
            </a:br>
            <a:r>
              <a:rPr lang="en-US" altLang="zh-CN" sz="1800">
                <a:latin typeface="Times New Roman" panose="02020603050405020304" pitchFamily="18" charset="0"/>
              </a:rPr>
              <a:t>(1707-1783)</a:t>
            </a:r>
          </a:p>
        </p:txBody>
      </p:sp>
    </p:spTree>
    <p:extLst>
      <p:ext uri="{BB962C8B-B14F-4D97-AF65-F5344CB8AC3E}">
        <p14:creationId xmlns:p14="http://schemas.microsoft.com/office/powerpoint/2010/main" val="27241640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日期占位符 4">
            <a:extLst>
              <a:ext uri="{FF2B5EF4-FFF2-40B4-BE49-F238E27FC236}">
                <a16:creationId xmlns:a16="http://schemas.microsoft.com/office/drawing/2014/main" id="{6E60A5A4-2A2F-4AED-8637-9D388523423D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81F4114-34EF-4E4C-98CC-29D5714E1572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4" name="页脚占位符 5">
            <a:extLst>
              <a:ext uri="{FF2B5EF4-FFF2-40B4-BE49-F238E27FC236}">
                <a16:creationId xmlns:a16="http://schemas.microsoft.com/office/drawing/2014/main" id="{42AD9059-F004-434B-9F2E-0C066BDCBD9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9FBAD8D-BAA0-4687-847E-1F5D49F375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Euler</a:t>
            </a:r>
            <a:r>
              <a:rPr lang="en-US" altLang="zh-CN" dirty="0">
                <a:latin typeface="Times New Roman" panose="02020603050405020304" pitchFamily="18" charset="0"/>
              </a:rPr>
              <a:t>’</a:t>
            </a:r>
            <a:r>
              <a:rPr lang="en-US" altLang="zh-CN" dirty="0"/>
              <a:t>s Trick, Illustrated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E77A765A-DC1D-4CBF-B65F-A48EA8862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620000" cy="41148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Consider the sum:</a:t>
            </a:r>
            <a:br>
              <a:rPr lang="en-US" altLang="zh-CN" sz="2400" dirty="0"/>
            </a:br>
            <a:r>
              <a:rPr lang="en-US" altLang="zh-CN" sz="2400" dirty="0"/>
              <a:t>1+2+…+(</a:t>
            </a:r>
            <a:r>
              <a:rPr lang="en-US" altLang="zh-CN" sz="2400" i="1" dirty="0"/>
              <a:t>n</a:t>
            </a:r>
            <a:r>
              <a:rPr lang="en-US" altLang="zh-CN" sz="2400" dirty="0"/>
              <a:t>/2)+((</a:t>
            </a:r>
            <a:r>
              <a:rPr lang="en-US" altLang="zh-CN" sz="2400" i="1" dirty="0"/>
              <a:t>n</a:t>
            </a:r>
            <a:r>
              <a:rPr lang="en-US" altLang="zh-CN" sz="2400" dirty="0"/>
              <a:t>/2)+1)+…+(</a:t>
            </a:r>
            <a:r>
              <a:rPr lang="en-US" altLang="zh-CN" sz="2400" i="1" dirty="0"/>
              <a:t>n</a:t>
            </a:r>
            <a:r>
              <a:rPr lang="en-US" altLang="zh-CN" sz="2400" dirty="0"/>
              <a:t>-1)+</a:t>
            </a:r>
            <a:r>
              <a:rPr lang="en-US" altLang="zh-CN" sz="2400" i="1" dirty="0"/>
              <a:t>n</a:t>
            </a:r>
          </a:p>
          <a:p>
            <a:pPr eaLnBrk="1" hangingPunct="1"/>
            <a:endParaRPr lang="en-US" altLang="zh-CN" sz="2400" i="1" dirty="0"/>
          </a:p>
          <a:p>
            <a:pPr eaLnBrk="1" hangingPunct="1"/>
            <a:endParaRPr lang="en-US" altLang="zh-CN" sz="2400" i="1" dirty="0"/>
          </a:p>
          <a:p>
            <a:pPr eaLnBrk="1" hangingPunct="1"/>
            <a:endParaRPr lang="en-US" altLang="zh-CN" sz="2400" i="1" dirty="0"/>
          </a:p>
          <a:p>
            <a:pPr eaLnBrk="1" hangingPunct="1"/>
            <a:r>
              <a:rPr lang="en-US" altLang="zh-CN" sz="2400" dirty="0"/>
              <a:t>We have 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/2</a:t>
            </a:r>
            <a:r>
              <a:rPr lang="en-US" altLang="zh-CN" sz="2400" dirty="0"/>
              <a:t> pairs of elements, each pair summing to 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+1</a:t>
            </a:r>
            <a:r>
              <a:rPr lang="en-US" altLang="zh-CN" sz="2400" dirty="0"/>
              <a:t>, for a total of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>
                <a:solidFill>
                  <a:srgbClr val="FF0000"/>
                </a:solidFill>
              </a:rPr>
              <a:t>n</a:t>
            </a:r>
            <a:r>
              <a:rPr lang="en-US" altLang="zh-CN" sz="2400" dirty="0">
                <a:solidFill>
                  <a:srgbClr val="FF0000"/>
                </a:solidFill>
              </a:rPr>
              <a:t>/2)(n+1)</a:t>
            </a:r>
            <a:r>
              <a:rPr lang="en-US" altLang="zh-CN" sz="2400" dirty="0"/>
              <a:t>.</a:t>
            </a:r>
          </a:p>
        </p:txBody>
      </p:sp>
      <p:sp>
        <p:nvSpPr>
          <p:cNvPr id="66564" name="Freeform 4">
            <a:extLst>
              <a:ext uri="{FF2B5EF4-FFF2-40B4-BE49-F238E27FC236}">
                <a16:creationId xmlns:a16="http://schemas.microsoft.com/office/drawing/2014/main" id="{3B1B945F-858D-4BAC-A97B-9A3365FC7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590800"/>
            <a:ext cx="990600" cy="228600"/>
          </a:xfrm>
          <a:custGeom>
            <a:avLst/>
            <a:gdLst>
              <a:gd name="T0" fmla="*/ 0 w 912"/>
              <a:gd name="T1" fmla="*/ 0 h 192"/>
              <a:gd name="T2" fmla="*/ 384 w 912"/>
              <a:gd name="T3" fmla="*/ 192 h 192"/>
              <a:gd name="T4" fmla="*/ 912 w 91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cubicBezTo>
                  <a:pt x="116" y="96"/>
                  <a:pt x="232" y="192"/>
                  <a:pt x="384" y="192"/>
                </a:cubicBezTo>
                <a:cubicBezTo>
                  <a:pt x="536" y="192"/>
                  <a:pt x="724" y="96"/>
                  <a:pt x="91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565" name="Freeform 5">
            <a:extLst>
              <a:ext uri="{FF2B5EF4-FFF2-40B4-BE49-F238E27FC236}">
                <a16:creationId xmlns:a16="http://schemas.microsoft.com/office/drawing/2014/main" id="{526D928A-3C17-41BF-9674-4CE84259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514600"/>
            <a:ext cx="4495800" cy="914400"/>
          </a:xfrm>
          <a:custGeom>
            <a:avLst/>
            <a:gdLst>
              <a:gd name="T0" fmla="*/ 0 w 912"/>
              <a:gd name="T1" fmla="*/ 0 h 192"/>
              <a:gd name="T2" fmla="*/ 384 w 912"/>
              <a:gd name="T3" fmla="*/ 192 h 192"/>
              <a:gd name="T4" fmla="*/ 912 w 91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cubicBezTo>
                  <a:pt x="116" y="96"/>
                  <a:pt x="232" y="192"/>
                  <a:pt x="384" y="192"/>
                </a:cubicBezTo>
                <a:cubicBezTo>
                  <a:pt x="536" y="192"/>
                  <a:pt x="724" y="96"/>
                  <a:pt x="91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566" name="Freeform 6">
            <a:extLst>
              <a:ext uri="{FF2B5EF4-FFF2-40B4-BE49-F238E27FC236}">
                <a16:creationId xmlns:a16="http://schemas.microsoft.com/office/drawing/2014/main" id="{BE9783D2-308D-4A17-8362-490EA33A7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514600"/>
            <a:ext cx="5791200" cy="1143000"/>
          </a:xfrm>
          <a:custGeom>
            <a:avLst/>
            <a:gdLst>
              <a:gd name="T0" fmla="*/ 0 w 912"/>
              <a:gd name="T1" fmla="*/ 0 h 192"/>
              <a:gd name="T2" fmla="*/ 384 w 912"/>
              <a:gd name="T3" fmla="*/ 192 h 192"/>
              <a:gd name="T4" fmla="*/ 912 w 912"/>
              <a:gd name="T5" fmla="*/ 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192">
                <a:moveTo>
                  <a:pt x="0" y="0"/>
                </a:moveTo>
                <a:cubicBezTo>
                  <a:pt x="116" y="96"/>
                  <a:pt x="232" y="192"/>
                  <a:pt x="384" y="192"/>
                </a:cubicBezTo>
                <a:cubicBezTo>
                  <a:pt x="536" y="192"/>
                  <a:pt x="724" y="96"/>
                  <a:pt x="912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6567" name="Text Box 7">
            <a:extLst>
              <a:ext uri="{FF2B5EF4-FFF2-40B4-BE49-F238E27FC236}">
                <a16:creationId xmlns:a16="http://schemas.microsoft.com/office/drawing/2014/main" id="{B19BB44F-1862-4F92-A13E-6DC3962ED47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3421857" y="2899569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6600"/>
                </a:solidFill>
                <a:latin typeface="Times New Roman" panose="02020603050405020304" pitchFamily="18" charset="0"/>
              </a:rPr>
              <a:t>…</a:t>
            </a:r>
            <a:endParaRPr lang="en-US" altLang="zh-CN">
              <a:solidFill>
                <a:srgbClr val="00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8" name="Text Box 8">
            <a:extLst>
              <a:ext uri="{FF2B5EF4-FFF2-40B4-BE49-F238E27FC236}">
                <a16:creationId xmlns:a16="http://schemas.microsoft.com/office/drawing/2014/main" id="{9FAC254E-EE03-4479-86B4-8981920EF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581400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66569" name="Text Box 9">
            <a:extLst>
              <a:ext uri="{FF2B5EF4-FFF2-40B4-BE49-F238E27FC236}">
                <a16:creationId xmlns:a16="http://schemas.microsoft.com/office/drawing/2014/main" id="{D18967E5-8A69-4054-AC28-BD885EC92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76600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66570" name="Text Box 10">
            <a:extLst>
              <a:ext uri="{FF2B5EF4-FFF2-40B4-BE49-F238E27FC236}">
                <a16:creationId xmlns:a16="http://schemas.microsoft.com/office/drawing/2014/main" id="{1850467E-A130-48A4-9F5E-B5605379B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667000"/>
            <a:ext cx="66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</a:rPr>
              <a:t>+1</a:t>
            </a:r>
          </a:p>
        </p:txBody>
      </p:sp>
      <p:sp>
        <p:nvSpPr>
          <p:cNvPr id="66571" name="Oval 11">
            <a:extLst>
              <a:ext uri="{FF2B5EF4-FFF2-40B4-BE49-F238E27FC236}">
                <a16:creationId xmlns:a16="http://schemas.microsoft.com/office/drawing/2014/main" id="{82C992E9-9F18-4EA0-BECB-A672D4058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981200"/>
            <a:ext cx="2286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66572" name="Oval 12">
            <a:extLst>
              <a:ext uri="{FF2B5EF4-FFF2-40B4-BE49-F238E27FC236}">
                <a16:creationId xmlns:a16="http://schemas.microsoft.com/office/drawing/2014/main" id="{35CEB5DD-677A-4CC7-9E2C-B0D8DD82A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057400"/>
            <a:ext cx="3048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66573" name="Oval 13">
            <a:extLst>
              <a:ext uri="{FF2B5EF4-FFF2-40B4-BE49-F238E27FC236}">
                <a16:creationId xmlns:a16="http://schemas.microsoft.com/office/drawing/2014/main" id="{09B195B2-58B5-42D3-9350-71E9EBBF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57400"/>
            <a:ext cx="3048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66574" name="Oval 14">
            <a:extLst>
              <a:ext uri="{FF2B5EF4-FFF2-40B4-BE49-F238E27FC236}">
                <a16:creationId xmlns:a16="http://schemas.microsoft.com/office/drawing/2014/main" id="{86667CC7-DB50-426D-8BE8-6AA7A31C5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8382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66575" name="Oval 15">
            <a:extLst>
              <a:ext uri="{FF2B5EF4-FFF2-40B4-BE49-F238E27FC236}">
                <a16:creationId xmlns:a16="http://schemas.microsoft.com/office/drawing/2014/main" id="{BCC690A3-279F-4D0B-B76A-B90E5CBA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981200"/>
            <a:ext cx="914400" cy="6096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66576" name="Oval 16">
            <a:extLst>
              <a:ext uri="{FF2B5EF4-FFF2-40B4-BE49-F238E27FC236}">
                <a16:creationId xmlns:a16="http://schemas.microsoft.com/office/drawing/2014/main" id="{8A333774-BB5B-41C6-81B3-7E4F93947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905000"/>
            <a:ext cx="1600200" cy="7620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85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6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6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6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7" grpId="0"/>
      <p:bldP spid="66568" grpId="0"/>
      <p:bldP spid="66569" grpId="0"/>
      <p:bldP spid="66570" grpId="0"/>
      <p:bldP spid="66571" grpId="0" animBg="1"/>
      <p:bldP spid="66572" grpId="0" animBg="1"/>
      <p:bldP spid="66573" grpId="0" animBg="1"/>
      <p:bldP spid="66574" grpId="0" animBg="1"/>
      <p:bldP spid="66575" grpId="0" animBg="1"/>
      <p:bldP spid="6657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日期占位符 4">
            <a:extLst>
              <a:ext uri="{FF2B5EF4-FFF2-40B4-BE49-F238E27FC236}">
                <a16:creationId xmlns:a16="http://schemas.microsoft.com/office/drawing/2014/main" id="{BDF6CFCD-433D-467A-88C6-2F374A497B8B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63EA503-0444-49F5-AD09-A05D1B3E8496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8" name="页脚占位符 5">
            <a:extLst>
              <a:ext uri="{FF2B5EF4-FFF2-40B4-BE49-F238E27FC236}">
                <a16:creationId xmlns:a16="http://schemas.microsoft.com/office/drawing/2014/main" id="{2A02A65A-D154-418F-8DCF-4AAC351C44B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EBAC35F0-BC34-42DD-8F74-5C6E972228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Symbolic Derivation of Trick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9E1185B-A83E-4261-82EE-C0D9E44A7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/>
            <a:endParaRPr lang="en-US" altLang="zh-CN"/>
          </a:p>
        </p:txBody>
      </p:sp>
      <p:graphicFrame>
        <p:nvGraphicFramePr>
          <p:cNvPr id="29701" name="Object 4">
            <a:extLst>
              <a:ext uri="{FF2B5EF4-FFF2-40B4-BE49-F238E27FC236}">
                <a16:creationId xmlns:a16="http://schemas.microsoft.com/office/drawing/2014/main" id="{212B5E72-B78F-4F8A-8A9F-2207695629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57400"/>
          <a:ext cx="6858000" cy="393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r:id="rId4" imgW="3276600" imgH="1879600" progId="Equation.3">
                  <p:embed/>
                </p:oleObj>
              </mc:Choice>
              <mc:Fallback>
                <p:oleObj r:id="rId4" imgW="3276600" imgH="1879600" progId="Equation.3">
                  <p:embed/>
                  <p:pic>
                    <p:nvPicPr>
                      <p:cNvPr id="29701" name="Object 4">
                        <a:extLst>
                          <a:ext uri="{FF2B5EF4-FFF2-40B4-BE49-F238E27FC236}">
                            <a16:creationId xmlns:a16="http://schemas.microsoft.com/office/drawing/2014/main" id="{212B5E72-B78F-4F8A-8A9F-2207695629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6858000" cy="393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1E737D09-7F62-43C9-AE3C-3B34A32B756F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981200"/>
            <a:ext cx="1066800" cy="381000"/>
            <a:chOff x="624" y="1248"/>
            <a:chExt cx="672" cy="240"/>
          </a:xfrm>
        </p:grpSpPr>
        <p:sp>
          <p:nvSpPr>
            <p:cNvPr id="29703" name="Oval 6">
              <a:extLst>
                <a:ext uri="{FF2B5EF4-FFF2-40B4-BE49-F238E27FC236}">
                  <a16:creationId xmlns:a16="http://schemas.microsoft.com/office/drawing/2014/main" id="{5CCF2A2F-E311-4658-A97B-83691C206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344"/>
              <a:ext cx="144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04" name="Oval 7">
              <a:extLst>
                <a:ext uri="{FF2B5EF4-FFF2-40B4-BE49-F238E27FC236}">
                  <a16:creationId xmlns:a16="http://schemas.microsoft.com/office/drawing/2014/main" id="{47CFC2AD-3004-4328-BAE7-BB07CF876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344"/>
              <a:ext cx="192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05" name="Freeform 8">
              <a:extLst>
                <a:ext uri="{FF2B5EF4-FFF2-40B4-BE49-F238E27FC236}">
                  <a16:creationId xmlns:a16="http://schemas.microsoft.com/office/drawing/2014/main" id="{8E8F1F97-D2C1-405F-9061-F3BF4CBEB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248"/>
              <a:ext cx="432" cy="96"/>
            </a:xfrm>
            <a:custGeom>
              <a:avLst/>
              <a:gdLst>
                <a:gd name="T0" fmla="*/ 0 w 432"/>
                <a:gd name="T1" fmla="*/ 96 h 96"/>
                <a:gd name="T2" fmla="*/ 240 w 432"/>
                <a:gd name="T3" fmla="*/ 0 h 96"/>
                <a:gd name="T4" fmla="*/ 432 w 432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96">
                  <a:moveTo>
                    <a:pt x="0" y="96"/>
                  </a:moveTo>
                  <a:cubicBezTo>
                    <a:pt x="84" y="48"/>
                    <a:pt x="168" y="0"/>
                    <a:pt x="240" y="0"/>
                  </a:cubicBezTo>
                  <a:cubicBezTo>
                    <a:pt x="312" y="0"/>
                    <a:pt x="372" y="48"/>
                    <a:pt x="432" y="96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2E77437A-4F33-4B17-AC9F-017CDEDA1B42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435100"/>
            <a:ext cx="2590800" cy="1765300"/>
            <a:chOff x="1008" y="904"/>
            <a:chExt cx="1632" cy="1112"/>
          </a:xfrm>
        </p:grpSpPr>
        <p:sp>
          <p:nvSpPr>
            <p:cNvPr id="29707" name="Oval 10">
              <a:extLst>
                <a:ext uri="{FF2B5EF4-FFF2-40B4-BE49-F238E27FC236}">
                  <a16:creationId xmlns:a16="http://schemas.microsoft.com/office/drawing/2014/main" id="{D87DD11D-0F61-4E5B-9ED7-E54CFCB15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296"/>
              <a:ext cx="576" cy="57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08" name="Oval 11">
              <a:extLst>
                <a:ext uri="{FF2B5EF4-FFF2-40B4-BE49-F238E27FC236}">
                  <a16:creationId xmlns:a16="http://schemas.microsoft.com/office/drawing/2014/main" id="{2B8143F1-7F70-4F59-9D23-504D57A5D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296"/>
              <a:ext cx="432" cy="62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09" name="Oval 12">
              <a:extLst>
                <a:ext uri="{FF2B5EF4-FFF2-40B4-BE49-F238E27FC236}">
                  <a16:creationId xmlns:a16="http://schemas.microsoft.com/office/drawing/2014/main" id="{418601BD-BAA5-4FF9-90C3-006687FA1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296"/>
              <a:ext cx="432" cy="720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10" name="Freeform 13">
              <a:extLst>
                <a:ext uri="{FF2B5EF4-FFF2-40B4-BE49-F238E27FC236}">
                  <a16:creationId xmlns:a16="http://schemas.microsoft.com/office/drawing/2014/main" id="{16299402-0FAB-4ABF-AD73-6B58F5E28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104"/>
              <a:ext cx="528" cy="192"/>
            </a:xfrm>
            <a:custGeom>
              <a:avLst/>
              <a:gdLst>
                <a:gd name="T0" fmla="*/ 0 w 528"/>
                <a:gd name="T1" fmla="*/ 192 h 192"/>
                <a:gd name="T2" fmla="*/ 288 w 528"/>
                <a:gd name="T3" fmla="*/ 0 h 192"/>
                <a:gd name="T4" fmla="*/ 528 w 528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28" h="192">
                  <a:moveTo>
                    <a:pt x="0" y="192"/>
                  </a:moveTo>
                  <a:cubicBezTo>
                    <a:pt x="100" y="96"/>
                    <a:pt x="200" y="0"/>
                    <a:pt x="288" y="0"/>
                  </a:cubicBezTo>
                  <a:cubicBezTo>
                    <a:pt x="376" y="0"/>
                    <a:pt x="452" y="96"/>
                    <a:pt x="528" y="192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9711" name="Freeform 14">
              <a:extLst>
                <a:ext uri="{FF2B5EF4-FFF2-40B4-BE49-F238E27FC236}">
                  <a16:creationId xmlns:a16="http://schemas.microsoft.com/office/drawing/2014/main" id="{F7FCE276-71FA-4711-BC07-52DDB8D67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904"/>
              <a:ext cx="1056" cy="392"/>
            </a:xfrm>
            <a:custGeom>
              <a:avLst/>
              <a:gdLst>
                <a:gd name="T0" fmla="*/ 0 w 1056"/>
                <a:gd name="T1" fmla="*/ 392 h 392"/>
                <a:gd name="T2" fmla="*/ 288 w 1056"/>
                <a:gd name="T3" fmla="*/ 56 h 392"/>
                <a:gd name="T4" fmla="*/ 816 w 1056"/>
                <a:gd name="T5" fmla="*/ 56 h 392"/>
                <a:gd name="T6" fmla="*/ 1056 w 1056"/>
                <a:gd name="T7" fmla="*/ 39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6" h="392">
                  <a:moveTo>
                    <a:pt x="0" y="392"/>
                  </a:moveTo>
                  <a:cubicBezTo>
                    <a:pt x="76" y="252"/>
                    <a:pt x="152" y="112"/>
                    <a:pt x="288" y="56"/>
                  </a:cubicBezTo>
                  <a:cubicBezTo>
                    <a:pt x="424" y="0"/>
                    <a:pt x="688" y="0"/>
                    <a:pt x="816" y="56"/>
                  </a:cubicBezTo>
                  <a:cubicBezTo>
                    <a:pt x="944" y="112"/>
                    <a:pt x="1000" y="252"/>
                    <a:pt x="1056" y="392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1AD33C64-A33A-47C8-A279-10D8EC7906C1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057400"/>
            <a:ext cx="3581400" cy="914400"/>
            <a:chOff x="2352" y="1296"/>
            <a:chExt cx="2256" cy="576"/>
          </a:xfrm>
        </p:grpSpPr>
        <p:sp>
          <p:nvSpPr>
            <p:cNvPr id="29713" name="Oval 16">
              <a:extLst>
                <a:ext uri="{FF2B5EF4-FFF2-40B4-BE49-F238E27FC236}">
                  <a16:creationId xmlns:a16="http://schemas.microsoft.com/office/drawing/2014/main" id="{C02566DE-8BA9-40A2-A020-2B9E9FE5F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28"/>
              <a:ext cx="240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14" name="Oval 17">
              <a:extLst>
                <a:ext uri="{FF2B5EF4-FFF2-40B4-BE49-F238E27FC236}">
                  <a16:creationId xmlns:a16="http://schemas.microsoft.com/office/drawing/2014/main" id="{EF58EC31-61F2-44B7-AE5F-472080563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344"/>
              <a:ext cx="144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15" name="Oval 18">
              <a:extLst>
                <a:ext uri="{FF2B5EF4-FFF2-40B4-BE49-F238E27FC236}">
                  <a16:creationId xmlns:a16="http://schemas.microsoft.com/office/drawing/2014/main" id="{35EABA43-502D-4B5C-95CC-8FF279F28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488"/>
              <a:ext cx="144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16" name="Oval 19">
              <a:extLst>
                <a:ext uri="{FF2B5EF4-FFF2-40B4-BE49-F238E27FC236}">
                  <a16:creationId xmlns:a16="http://schemas.microsoft.com/office/drawing/2014/main" id="{AED0A0E3-253B-4569-8F43-991702D6B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728"/>
              <a:ext cx="144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17" name="Oval 20">
              <a:extLst>
                <a:ext uri="{FF2B5EF4-FFF2-40B4-BE49-F238E27FC236}">
                  <a16:creationId xmlns:a16="http://schemas.microsoft.com/office/drawing/2014/main" id="{E82CCA05-3AD6-42D7-916C-2D0D18C78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1296"/>
              <a:ext cx="384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18" name="Oval 21">
              <a:extLst>
                <a:ext uri="{FF2B5EF4-FFF2-40B4-BE49-F238E27FC236}">
                  <a16:creationId xmlns:a16="http://schemas.microsoft.com/office/drawing/2014/main" id="{0A255E37-DCD1-40BE-9B87-2F27C63AA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440"/>
              <a:ext cx="672" cy="33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61258C42-C3F4-45AE-B1DE-AEF3AB30FC64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286000"/>
            <a:ext cx="2895600" cy="1600200"/>
            <a:chOff x="2160" y="1440"/>
            <a:chExt cx="1824" cy="1008"/>
          </a:xfrm>
        </p:grpSpPr>
        <p:sp>
          <p:nvSpPr>
            <p:cNvPr id="29720" name="Oval 23">
              <a:extLst>
                <a:ext uri="{FF2B5EF4-FFF2-40B4-BE49-F238E27FC236}">
                  <a16:creationId xmlns:a16="http://schemas.microsoft.com/office/drawing/2014/main" id="{D219EDE8-FF99-43B6-8BA4-FBA8500AB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1440"/>
              <a:ext cx="192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21" name="Oval 24">
              <a:extLst>
                <a:ext uri="{FF2B5EF4-FFF2-40B4-BE49-F238E27FC236}">
                  <a16:creationId xmlns:a16="http://schemas.microsoft.com/office/drawing/2014/main" id="{CC769E47-D364-4336-807D-4D2BEE00D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16"/>
              <a:ext cx="1248" cy="43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22" name="Freeform 25">
              <a:extLst>
                <a:ext uri="{FF2B5EF4-FFF2-40B4-BE49-F238E27FC236}">
                  <a16:creationId xmlns:a16="http://schemas.microsoft.com/office/drawing/2014/main" id="{2F6108BF-2893-4206-B5A7-039E920DA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28"/>
              <a:ext cx="808" cy="288"/>
            </a:xfrm>
            <a:custGeom>
              <a:avLst/>
              <a:gdLst>
                <a:gd name="T0" fmla="*/ 768 w 808"/>
                <a:gd name="T1" fmla="*/ 0 h 288"/>
                <a:gd name="T2" fmla="*/ 720 w 808"/>
                <a:gd name="T3" fmla="*/ 240 h 288"/>
                <a:gd name="T4" fmla="*/ 240 w 808"/>
                <a:gd name="T5" fmla="*/ 192 h 288"/>
                <a:gd name="T6" fmla="*/ 0 w 808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08" h="288">
                  <a:moveTo>
                    <a:pt x="768" y="0"/>
                  </a:moveTo>
                  <a:cubicBezTo>
                    <a:pt x="788" y="104"/>
                    <a:pt x="808" y="208"/>
                    <a:pt x="720" y="240"/>
                  </a:cubicBezTo>
                  <a:cubicBezTo>
                    <a:pt x="632" y="272"/>
                    <a:pt x="360" y="184"/>
                    <a:pt x="240" y="192"/>
                  </a:cubicBezTo>
                  <a:cubicBezTo>
                    <a:pt x="120" y="200"/>
                    <a:pt x="60" y="244"/>
                    <a:pt x="0" y="288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9FA25EEF-5620-4B67-81CD-581956A887AE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76600"/>
            <a:ext cx="2743200" cy="533400"/>
            <a:chOff x="2352" y="2064"/>
            <a:chExt cx="1728" cy="336"/>
          </a:xfrm>
        </p:grpSpPr>
        <p:sp>
          <p:nvSpPr>
            <p:cNvPr id="29724" name="Oval 27">
              <a:extLst>
                <a:ext uri="{FF2B5EF4-FFF2-40B4-BE49-F238E27FC236}">
                  <a16:creationId xmlns:a16="http://schemas.microsoft.com/office/drawing/2014/main" id="{C6243E25-C5F2-43A4-81DA-E4C4309B3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064"/>
              <a:ext cx="720" cy="33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25" name="Oval 28">
              <a:extLst>
                <a:ext uri="{FF2B5EF4-FFF2-40B4-BE49-F238E27FC236}">
                  <a16:creationId xmlns:a16="http://schemas.microsoft.com/office/drawing/2014/main" id="{8CB008A4-28DF-408A-9BF4-344640C574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064"/>
              <a:ext cx="576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grpSp>
        <p:nvGrpSpPr>
          <p:cNvPr id="7" name="Group 29">
            <a:extLst>
              <a:ext uri="{FF2B5EF4-FFF2-40B4-BE49-F238E27FC236}">
                <a16:creationId xmlns:a16="http://schemas.microsoft.com/office/drawing/2014/main" id="{23B2D057-5F52-499E-A31D-FB6365877F7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4038600"/>
            <a:ext cx="4343400" cy="914400"/>
            <a:chOff x="1728" y="2544"/>
            <a:chExt cx="2736" cy="576"/>
          </a:xfrm>
        </p:grpSpPr>
        <p:sp>
          <p:nvSpPr>
            <p:cNvPr id="29727" name="Oval 30">
              <a:extLst>
                <a:ext uri="{FF2B5EF4-FFF2-40B4-BE49-F238E27FC236}">
                  <a16:creationId xmlns:a16="http://schemas.microsoft.com/office/drawing/2014/main" id="{1F3F804D-A74D-4918-9D56-58B7A389E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44"/>
              <a:ext cx="480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28" name="Oval 31">
              <a:extLst>
                <a:ext uri="{FF2B5EF4-FFF2-40B4-BE49-F238E27FC236}">
                  <a16:creationId xmlns:a16="http://schemas.microsoft.com/office/drawing/2014/main" id="{72EF127D-42E3-4698-B6D3-7FE2D0DF4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976"/>
              <a:ext cx="144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29" name="Oval 32">
              <a:extLst>
                <a:ext uri="{FF2B5EF4-FFF2-40B4-BE49-F238E27FC236}">
                  <a16:creationId xmlns:a16="http://schemas.microsoft.com/office/drawing/2014/main" id="{ACEDB243-EF12-4653-85B7-B7471E596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736"/>
              <a:ext cx="144" cy="240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30" name="Oval 33">
              <a:extLst>
                <a:ext uri="{FF2B5EF4-FFF2-40B4-BE49-F238E27FC236}">
                  <a16:creationId xmlns:a16="http://schemas.microsoft.com/office/drawing/2014/main" id="{BABC72E8-9EEB-4969-97D2-028BEDD87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592"/>
              <a:ext cx="288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31" name="Oval 34">
              <a:extLst>
                <a:ext uri="{FF2B5EF4-FFF2-40B4-BE49-F238E27FC236}">
                  <a16:creationId xmlns:a16="http://schemas.microsoft.com/office/drawing/2014/main" id="{0DAC771A-ED40-47F5-8E7A-BBBAFA92B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976"/>
              <a:ext cx="96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32" name="Oval 35">
              <a:extLst>
                <a:ext uri="{FF2B5EF4-FFF2-40B4-BE49-F238E27FC236}">
                  <a16:creationId xmlns:a16="http://schemas.microsoft.com/office/drawing/2014/main" id="{5F0320F0-ECB0-4113-A30D-D1741960D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736"/>
              <a:ext cx="432" cy="240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grpSp>
        <p:nvGrpSpPr>
          <p:cNvPr id="8" name="Group 36">
            <a:extLst>
              <a:ext uri="{FF2B5EF4-FFF2-40B4-BE49-F238E27FC236}">
                <a16:creationId xmlns:a16="http://schemas.microsoft.com/office/drawing/2014/main" id="{326C8B74-D805-43D6-B381-8DD99467343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343400"/>
            <a:ext cx="4038600" cy="1447800"/>
            <a:chOff x="1968" y="2736"/>
            <a:chExt cx="2544" cy="912"/>
          </a:xfrm>
        </p:grpSpPr>
        <p:sp>
          <p:nvSpPr>
            <p:cNvPr id="29734" name="Oval 37">
              <a:extLst>
                <a:ext uri="{FF2B5EF4-FFF2-40B4-BE49-F238E27FC236}">
                  <a16:creationId xmlns:a16="http://schemas.microsoft.com/office/drawing/2014/main" id="{4D85389F-FA34-4DFD-95BA-8D49EF28D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736"/>
              <a:ext cx="816" cy="240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35" name="Oval 38">
              <a:extLst>
                <a:ext uri="{FF2B5EF4-FFF2-40B4-BE49-F238E27FC236}">
                  <a16:creationId xmlns:a16="http://schemas.microsoft.com/office/drawing/2014/main" id="{09FC6C51-FBD7-4BD2-A361-9B43837EF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312"/>
              <a:ext cx="768" cy="33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36" name="Freeform 39">
              <a:extLst>
                <a:ext uri="{FF2B5EF4-FFF2-40B4-BE49-F238E27FC236}">
                  <a16:creationId xmlns:a16="http://schemas.microsoft.com/office/drawing/2014/main" id="{18B133DB-A3D7-4E9F-99B7-C1BBE75D9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976"/>
              <a:ext cx="1392" cy="336"/>
            </a:xfrm>
            <a:custGeom>
              <a:avLst/>
              <a:gdLst>
                <a:gd name="T0" fmla="*/ 1392 w 1392"/>
                <a:gd name="T1" fmla="*/ 0 h 336"/>
                <a:gd name="T2" fmla="*/ 1152 w 1392"/>
                <a:gd name="T3" fmla="*/ 192 h 336"/>
                <a:gd name="T4" fmla="*/ 768 w 1392"/>
                <a:gd name="T5" fmla="*/ 144 h 336"/>
                <a:gd name="T6" fmla="*/ 192 w 1392"/>
                <a:gd name="T7" fmla="*/ 240 h 336"/>
                <a:gd name="T8" fmla="*/ 0 w 1392"/>
                <a:gd name="T9" fmla="*/ 33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92" h="336">
                  <a:moveTo>
                    <a:pt x="1392" y="0"/>
                  </a:moveTo>
                  <a:cubicBezTo>
                    <a:pt x="1324" y="84"/>
                    <a:pt x="1256" y="168"/>
                    <a:pt x="1152" y="192"/>
                  </a:cubicBezTo>
                  <a:cubicBezTo>
                    <a:pt x="1048" y="216"/>
                    <a:pt x="928" y="136"/>
                    <a:pt x="768" y="144"/>
                  </a:cubicBezTo>
                  <a:cubicBezTo>
                    <a:pt x="608" y="152"/>
                    <a:pt x="320" y="208"/>
                    <a:pt x="192" y="240"/>
                  </a:cubicBezTo>
                  <a:cubicBezTo>
                    <a:pt x="64" y="272"/>
                    <a:pt x="32" y="304"/>
                    <a:pt x="0" y="336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9" name="Group 40">
            <a:extLst>
              <a:ext uri="{FF2B5EF4-FFF2-40B4-BE49-F238E27FC236}">
                <a16:creationId xmlns:a16="http://schemas.microsoft.com/office/drawing/2014/main" id="{BD1C4A8C-71A9-4DAF-BDCC-04FEB421B2A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003800"/>
            <a:ext cx="3276600" cy="330200"/>
            <a:chOff x="1728" y="3152"/>
            <a:chExt cx="2064" cy="208"/>
          </a:xfrm>
        </p:grpSpPr>
        <p:sp>
          <p:nvSpPr>
            <p:cNvPr id="29738" name="Oval 41">
              <a:extLst>
                <a:ext uri="{FF2B5EF4-FFF2-40B4-BE49-F238E27FC236}">
                  <a16:creationId xmlns:a16="http://schemas.microsoft.com/office/drawing/2014/main" id="{4373A40B-AE9F-4052-BCCB-F91AF4B78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3216"/>
              <a:ext cx="288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39" name="Oval 42">
              <a:extLst>
                <a:ext uri="{FF2B5EF4-FFF2-40B4-BE49-F238E27FC236}">
                  <a16:creationId xmlns:a16="http://schemas.microsoft.com/office/drawing/2014/main" id="{F830ED5A-AAB2-426D-AA08-8293FE2C3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3216"/>
              <a:ext cx="192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40" name="Freeform 43">
              <a:extLst>
                <a:ext uri="{FF2B5EF4-FFF2-40B4-BE49-F238E27FC236}">
                  <a16:creationId xmlns:a16="http://schemas.microsoft.com/office/drawing/2014/main" id="{A8133CF6-217C-42E2-941E-321E4ED62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152"/>
              <a:ext cx="1680" cy="112"/>
            </a:xfrm>
            <a:custGeom>
              <a:avLst/>
              <a:gdLst>
                <a:gd name="T0" fmla="*/ 0 w 1680"/>
                <a:gd name="T1" fmla="*/ 112 h 112"/>
                <a:gd name="T2" fmla="*/ 432 w 1680"/>
                <a:gd name="T3" fmla="*/ 16 h 112"/>
                <a:gd name="T4" fmla="*/ 1440 w 1680"/>
                <a:gd name="T5" fmla="*/ 16 h 112"/>
                <a:gd name="T6" fmla="*/ 1680 w 1680"/>
                <a:gd name="T7" fmla="*/ 6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0" h="112">
                  <a:moveTo>
                    <a:pt x="0" y="112"/>
                  </a:moveTo>
                  <a:cubicBezTo>
                    <a:pt x="96" y="72"/>
                    <a:pt x="192" y="32"/>
                    <a:pt x="432" y="16"/>
                  </a:cubicBezTo>
                  <a:cubicBezTo>
                    <a:pt x="672" y="0"/>
                    <a:pt x="1232" y="8"/>
                    <a:pt x="1440" y="16"/>
                  </a:cubicBezTo>
                  <a:cubicBezTo>
                    <a:pt x="1648" y="24"/>
                    <a:pt x="1664" y="44"/>
                    <a:pt x="1680" y="64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10" name="Group 44">
            <a:extLst>
              <a:ext uri="{FF2B5EF4-FFF2-40B4-BE49-F238E27FC236}">
                <a16:creationId xmlns:a16="http://schemas.microsoft.com/office/drawing/2014/main" id="{B20DB892-BA3D-4638-89C0-06559401A584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3124200"/>
            <a:ext cx="3352800" cy="1676400"/>
            <a:chOff x="2064" y="1968"/>
            <a:chExt cx="2112" cy="1056"/>
          </a:xfrm>
        </p:grpSpPr>
        <p:sp>
          <p:nvSpPr>
            <p:cNvPr id="29742" name="Oval 45">
              <a:extLst>
                <a:ext uri="{FF2B5EF4-FFF2-40B4-BE49-F238E27FC236}">
                  <a16:creationId xmlns:a16="http://schemas.microsoft.com/office/drawing/2014/main" id="{265C17B2-D3B6-41D2-B1ED-8EBFC5A75F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688"/>
              <a:ext cx="576" cy="33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43" name="Oval 46">
              <a:extLst>
                <a:ext uri="{FF2B5EF4-FFF2-40B4-BE49-F238E27FC236}">
                  <a16:creationId xmlns:a16="http://schemas.microsoft.com/office/drawing/2014/main" id="{5B8C7290-30FB-4A71-B83A-CD39994A8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968"/>
              <a:ext cx="2112" cy="52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29744" name="Line 47">
              <a:extLst>
                <a:ext uri="{FF2B5EF4-FFF2-40B4-BE49-F238E27FC236}">
                  <a16:creationId xmlns:a16="http://schemas.microsoft.com/office/drawing/2014/main" id="{6CEBCF3C-5F0F-4110-9992-3B40DEC693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496"/>
              <a:ext cx="96" cy="240"/>
            </a:xfrm>
            <a:prstGeom prst="lin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45" name="Text Box 48">
            <a:extLst>
              <a:ext uri="{FF2B5EF4-FFF2-40B4-BE49-F238E27FC236}">
                <a16:creationId xmlns:a16="http://schemas.microsoft.com/office/drawing/2014/main" id="{80C9739C-546C-4139-92CB-456C14AF7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524000"/>
            <a:ext cx="3530600" cy="495300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</a:rPr>
              <a:t>For case where </a:t>
            </a:r>
            <a:r>
              <a:rPr lang="en-US" altLang="zh-CN" i="1">
                <a:solidFill>
                  <a:srgbClr val="0066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06600"/>
                </a:solidFill>
                <a:latin typeface="Times New Roman" panose="02020603050405020304" pitchFamily="18" charset="0"/>
              </a:rPr>
              <a:t> is even…</a:t>
            </a:r>
          </a:p>
        </p:txBody>
      </p:sp>
    </p:spTree>
    <p:extLst>
      <p:ext uri="{BB962C8B-B14F-4D97-AF65-F5344CB8AC3E}">
        <p14:creationId xmlns:p14="http://schemas.microsoft.com/office/powerpoint/2010/main" val="155323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日期占位符 4">
            <a:extLst>
              <a:ext uri="{FF2B5EF4-FFF2-40B4-BE49-F238E27FC236}">
                <a16:creationId xmlns:a16="http://schemas.microsoft.com/office/drawing/2014/main" id="{658440B7-1D11-4565-B8F8-4889078E67D2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CB89C848-F5F4-4048-97EA-B606934CD320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2" name="页脚占位符 5">
            <a:extLst>
              <a:ext uri="{FF2B5EF4-FFF2-40B4-BE49-F238E27FC236}">
                <a16:creationId xmlns:a16="http://schemas.microsoft.com/office/drawing/2014/main" id="{89E9E5BC-49AC-41B8-95E0-B188F4D2CB9A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9D6241A-D73F-47F7-AE2E-B652D05E5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Concluding Euler</a:t>
            </a:r>
            <a:r>
              <a:rPr lang="en-US" altLang="zh-CN">
                <a:latin typeface="Times New Roman" panose="02020603050405020304" pitchFamily="18" charset="0"/>
              </a:rPr>
              <a:t>’</a:t>
            </a:r>
            <a:r>
              <a:rPr lang="en-US" altLang="zh-CN"/>
              <a:t>s Derivation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5515E05C-FFE9-434D-A338-037B812A7E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So, you only have to do 1 easy multiplication in your head, then cut in half.</a:t>
            </a:r>
          </a:p>
          <a:p>
            <a:pPr eaLnBrk="1" hangingPunct="1"/>
            <a:r>
              <a:rPr lang="en-US" altLang="zh-CN"/>
              <a:t>Also works for odd </a:t>
            </a:r>
            <a:r>
              <a:rPr lang="en-US" altLang="zh-CN" i="1"/>
              <a:t>n</a:t>
            </a:r>
            <a:r>
              <a:rPr lang="en-US" altLang="zh-CN"/>
              <a:t> (prove this at home).</a:t>
            </a:r>
          </a:p>
        </p:txBody>
      </p:sp>
      <p:graphicFrame>
        <p:nvGraphicFramePr>
          <p:cNvPr id="30725" name="Object 4">
            <a:extLst>
              <a:ext uri="{FF2B5EF4-FFF2-40B4-BE49-F238E27FC236}">
                <a16:creationId xmlns:a16="http://schemas.microsoft.com/office/drawing/2014/main" id="{88FBE326-DA30-4268-8D2F-B32D94027C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0751328"/>
              </p:ext>
            </p:extLst>
          </p:nvPr>
        </p:nvGraphicFramePr>
        <p:xfrm>
          <a:off x="901700" y="1435100"/>
          <a:ext cx="5435600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4" r:id="rId4" imgW="2705100" imgH="1130300" progId="Equation.3">
                  <p:embed/>
                </p:oleObj>
              </mc:Choice>
              <mc:Fallback>
                <p:oleObj r:id="rId4" imgW="2705100" imgH="1130300" progId="Equation.3">
                  <p:embed/>
                  <p:pic>
                    <p:nvPicPr>
                      <p:cNvPr id="30725" name="Object 4">
                        <a:extLst>
                          <a:ext uri="{FF2B5EF4-FFF2-40B4-BE49-F238E27FC236}">
                            <a16:creationId xmlns:a16="http://schemas.microsoft.com/office/drawing/2014/main" id="{88FBE326-DA30-4268-8D2F-B32D94027C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435100"/>
                        <a:ext cx="5435600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9F46F2D5-743C-4797-802E-3B097E59C7A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143000"/>
            <a:ext cx="4267200" cy="977900"/>
            <a:chOff x="1344" y="1160"/>
            <a:chExt cx="2688" cy="616"/>
          </a:xfrm>
        </p:grpSpPr>
        <p:sp>
          <p:nvSpPr>
            <p:cNvPr id="30727" name="Oval 6">
              <a:extLst>
                <a:ext uri="{FF2B5EF4-FFF2-40B4-BE49-F238E27FC236}">
                  <a16:creationId xmlns:a16="http://schemas.microsoft.com/office/drawing/2014/main" id="{B05A1341-57DE-4470-BA66-4394224E6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488"/>
              <a:ext cx="144" cy="240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0728" name="Oval 7">
              <a:extLst>
                <a:ext uri="{FF2B5EF4-FFF2-40B4-BE49-F238E27FC236}">
                  <a16:creationId xmlns:a16="http://schemas.microsoft.com/office/drawing/2014/main" id="{2F8BD852-6059-4A36-83A9-1DB144EA6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488"/>
              <a:ext cx="720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0729" name="Oval 8">
              <a:extLst>
                <a:ext uri="{FF2B5EF4-FFF2-40B4-BE49-F238E27FC236}">
                  <a16:creationId xmlns:a16="http://schemas.microsoft.com/office/drawing/2014/main" id="{E4DF1668-9B23-4706-BF34-771F6BA5E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88"/>
              <a:ext cx="1008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0730" name="Freeform 9">
              <a:extLst>
                <a:ext uri="{FF2B5EF4-FFF2-40B4-BE49-F238E27FC236}">
                  <a16:creationId xmlns:a16="http://schemas.microsoft.com/office/drawing/2014/main" id="{1F031CA6-D46A-4975-918C-3B88EE78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368"/>
              <a:ext cx="672" cy="168"/>
            </a:xfrm>
            <a:custGeom>
              <a:avLst/>
              <a:gdLst>
                <a:gd name="T0" fmla="*/ 0 w 672"/>
                <a:gd name="T1" fmla="*/ 168 h 168"/>
                <a:gd name="T2" fmla="*/ 192 w 672"/>
                <a:gd name="T3" fmla="*/ 24 h 168"/>
                <a:gd name="T4" fmla="*/ 528 w 672"/>
                <a:gd name="T5" fmla="*/ 24 h 168"/>
                <a:gd name="T6" fmla="*/ 672 w 672"/>
                <a:gd name="T7" fmla="*/ 12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2" h="168">
                  <a:moveTo>
                    <a:pt x="0" y="168"/>
                  </a:moveTo>
                  <a:cubicBezTo>
                    <a:pt x="52" y="108"/>
                    <a:pt x="104" y="48"/>
                    <a:pt x="192" y="24"/>
                  </a:cubicBezTo>
                  <a:cubicBezTo>
                    <a:pt x="280" y="0"/>
                    <a:pt x="448" y="8"/>
                    <a:pt x="528" y="24"/>
                  </a:cubicBezTo>
                  <a:cubicBezTo>
                    <a:pt x="608" y="40"/>
                    <a:pt x="640" y="80"/>
                    <a:pt x="672" y="120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31" name="Freeform 10">
              <a:extLst>
                <a:ext uri="{FF2B5EF4-FFF2-40B4-BE49-F238E27FC236}">
                  <a16:creationId xmlns:a16="http://schemas.microsoft.com/office/drawing/2014/main" id="{85EA0DF3-E1B1-4EAE-B6C1-50DA1AE35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160"/>
              <a:ext cx="1872" cy="328"/>
            </a:xfrm>
            <a:custGeom>
              <a:avLst/>
              <a:gdLst>
                <a:gd name="T0" fmla="*/ 0 w 2208"/>
                <a:gd name="T1" fmla="*/ 328 h 328"/>
                <a:gd name="T2" fmla="*/ 720 w 2208"/>
                <a:gd name="T3" fmla="*/ 40 h 328"/>
                <a:gd name="T4" fmla="*/ 1872 w 2208"/>
                <a:gd name="T5" fmla="*/ 88 h 328"/>
                <a:gd name="T6" fmla="*/ 2208 w 2208"/>
                <a:gd name="T7" fmla="*/ 328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08" h="328">
                  <a:moveTo>
                    <a:pt x="0" y="328"/>
                  </a:moveTo>
                  <a:cubicBezTo>
                    <a:pt x="204" y="204"/>
                    <a:pt x="408" y="80"/>
                    <a:pt x="720" y="40"/>
                  </a:cubicBezTo>
                  <a:cubicBezTo>
                    <a:pt x="1032" y="0"/>
                    <a:pt x="1624" y="40"/>
                    <a:pt x="1872" y="88"/>
                  </a:cubicBezTo>
                  <a:cubicBezTo>
                    <a:pt x="2120" y="136"/>
                    <a:pt x="2164" y="232"/>
                    <a:pt x="2208" y="328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169B6E37-C3AE-4134-A973-6074950FC29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663700"/>
            <a:ext cx="1447800" cy="457200"/>
            <a:chOff x="3024" y="1488"/>
            <a:chExt cx="912" cy="288"/>
          </a:xfrm>
        </p:grpSpPr>
        <p:sp>
          <p:nvSpPr>
            <p:cNvPr id="30733" name="Oval 12">
              <a:extLst>
                <a:ext uri="{FF2B5EF4-FFF2-40B4-BE49-F238E27FC236}">
                  <a16:creationId xmlns:a16="http://schemas.microsoft.com/office/drawing/2014/main" id="{11B4072C-FB16-4123-A622-AD24EBE17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88"/>
              <a:ext cx="192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0734" name="Oval 13">
              <a:extLst>
                <a:ext uri="{FF2B5EF4-FFF2-40B4-BE49-F238E27FC236}">
                  <a16:creationId xmlns:a16="http://schemas.microsoft.com/office/drawing/2014/main" id="{57A842F6-2B31-403B-9A66-7FE320643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488"/>
              <a:ext cx="288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EEE29295-69CC-460F-82F4-FB0B14EF6B5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663700"/>
            <a:ext cx="4267200" cy="1371600"/>
            <a:chOff x="1296" y="1488"/>
            <a:chExt cx="2688" cy="864"/>
          </a:xfrm>
        </p:grpSpPr>
        <p:sp>
          <p:nvSpPr>
            <p:cNvPr id="30736" name="Oval 15">
              <a:extLst>
                <a:ext uri="{FF2B5EF4-FFF2-40B4-BE49-F238E27FC236}">
                  <a16:creationId xmlns:a16="http://schemas.microsoft.com/office/drawing/2014/main" id="{DE13171D-D2B3-4D05-9D65-979C362A3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488"/>
              <a:ext cx="960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0737" name="Oval 16">
              <a:extLst>
                <a:ext uri="{FF2B5EF4-FFF2-40B4-BE49-F238E27FC236}">
                  <a16:creationId xmlns:a16="http://schemas.microsoft.com/office/drawing/2014/main" id="{C5F30D16-EB1A-47A6-AC9A-890DFB4B96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064"/>
              <a:ext cx="480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0738" name="Freeform 17">
              <a:extLst>
                <a:ext uri="{FF2B5EF4-FFF2-40B4-BE49-F238E27FC236}">
                  <a16:creationId xmlns:a16="http://schemas.microsoft.com/office/drawing/2014/main" id="{68DEC9CD-311E-4A68-9474-E4E8F9344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1632" cy="288"/>
            </a:xfrm>
            <a:custGeom>
              <a:avLst/>
              <a:gdLst>
                <a:gd name="T0" fmla="*/ 1632 w 1632"/>
                <a:gd name="T1" fmla="*/ 0 h 288"/>
                <a:gd name="T2" fmla="*/ 1344 w 1632"/>
                <a:gd name="T3" fmla="*/ 240 h 288"/>
                <a:gd name="T4" fmla="*/ 384 w 1632"/>
                <a:gd name="T5" fmla="*/ 144 h 288"/>
                <a:gd name="T6" fmla="*/ 0 w 1632"/>
                <a:gd name="T7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32" h="288">
                  <a:moveTo>
                    <a:pt x="1632" y="0"/>
                  </a:moveTo>
                  <a:cubicBezTo>
                    <a:pt x="1592" y="108"/>
                    <a:pt x="1552" y="216"/>
                    <a:pt x="1344" y="240"/>
                  </a:cubicBezTo>
                  <a:cubicBezTo>
                    <a:pt x="1136" y="264"/>
                    <a:pt x="608" y="136"/>
                    <a:pt x="384" y="144"/>
                  </a:cubicBezTo>
                  <a:cubicBezTo>
                    <a:pt x="160" y="152"/>
                    <a:pt x="80" y="220"/>
                    <a:pt x="0" y="288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CE9F3453-A00F-4A25-9447-699DFD632D8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298700"/>
            <a:ext cx="2286000" cy="965200"/>
            <a:chOff x="1104" y="1888"/>
            <a:chExt cx="1440" cy="608"/>
          </a:xfrm>
        </p:grpSpPr>
        <p:grpSp>
          <p:nvGrpSpPr>
            <p:cNvPr id="30740" name="Group 19">
              <a:extLst>
                <a:ext uri="{FF2B5EF4-FFF2-40B4-BE49-F238E27FC236}">
                  <a16:creationId xmlns:a16="http://schemas.microsoft.com/office/drawing/2014/main" id="{CA9318B3-0EFC-47B0-8762-6C17761355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968"/>
              <a:ext cx="672" cy="528"/>
              <a:chOff x="1104" y="1968"/>
              <a:chExt cx="672" cy="528"/>
            </a:xfrm>
          </p:grpSpPr>
          <p:sp>
            <p:nvSpPr>
              <p:cNvPr id="30741" name="Oval 20">
                <a:extLst>
                  <a:ext uri="{FF2B5EF4-FFF2-40B4-BE49-F238E27FC236}">
                    <a16:creationId xmlns:a16="http://schemas.microsoft.com/office/drawing/2014/main" id="{748F3A17-37E5-4E96-8A75-C6060E35E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968"/>
                <a:ext cx="192" cy="528"/>
              </a:xfrm>
              <a:prstGeom prst="ellipse">
                <a:avLst/>
              </a:prstGeom>
              <a:noFill/>
              <a:ln w="38100">
                <a:solidFill>
                  <a:srgbClr val="FF0000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  <p:sp>
            <p:nvSpPr>
              <p:cNvPr id="30742" name="Oval 21">
                <a:extLst>
                  <a:ext uri="{FF2B5EF4-FFF2-40B4-BE49-F238E27FC236}">
                    <a16:creationId xmlns:a16="http://schemas.microsoft.com/office/drawing/2014/main" id="{BB0B2377-71A3-4CBC-BF18-38D03CBD6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112"/>
                <a:ext cx="480" cy="192"/>
              </a:xfrm>
              <a:prstGeom prst="ellipse">
                <a:avLst/>
              </a:prstGeom>
              <a:noFill/>
              <a:ln w="38100">
                <a:solidFill>
                  <a:srgbClr val="FF0000">
                    <a:alpha val="50195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buFont typeface="Wingdings" panose="05000000000000000000" pitchFamily="2" charset="2"/>
                  <a:buNone/>
                </a:pPr>
                <a:endParaRPr lang="zh-CN" altLang="en-US"/>
              </a:p>
            </p:txBody>
          </p:sp>
        </p:grpSp>
        <p:sp>
          <p:nvSpPr>
            <p:cNvPr id="30743" name="Freeform 22">
              <a:extLst>
                <a:ext uri="{FF2B5EF4-FFF2-40B4-BE49-F238E27FC236}">
                  <a16:creationId xmlns:a16="http://schemas.microsoft.com/office/drawing/2014/main" id="{967B1A54-FC00-4237-B903-B63F78B4E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888"/>
              <a:ext cx="864" cy="272"/>
            </a:xfrm>
            <a:custGeom>
              <a:avLst/>
              <a:gdLst>
                <a:gd name="T0" fmla="*/ 0 w 864"/>
                <a:gd name="T1" fmla="*/ 272 h 272"/>
                <a:gd name="T2" fmla="*/ 144 w 864"/>
                <a:gd name="T3" fmla="*/ 32 h 272"/>
                <a:gd name="T4" fmla="*/ 720 w 864"/>
                <a:gd name="T5" fmla="*/ 80 h 272"/>
                <a:gd name="T6" fmla="*/ 864 w 864"/>
                <a:gd name="T7" fmla="*/ 224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4" h="272">
                  <a:moveTo>
                    <a:pt x="0" y="272"/>
                  </a:moveTo>
                  <a:cubicBezTo>
                    <a:pt x="12" y="168"/>
                    <a:pt x="24" y="64"/>
                    <a:pt x="144" y="32"/>
                  </a:cubicBezTo>
                  <a:cubicBezTo>
                    <a:pt x="264" y="0"/>
                    <a:pt x="600" y="48"/>
                    <a:pt x="720" y="80"/>
                  </a:cubicBezTo>
                  <a:cubicBezTo>
                    <a:pt x="840" y="112"/>
                    <a:pt x="852" y="168"/>
                    <a:pt x="864" y="224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744" name="Oval 23">
              <a:extLst>
                <a:ext uri="{FF2B5EF4-FFF2-40B4-BE49-F238E27FC236}">
                  <a16:creationId xmlns:a16="http://schemas.microsoft.com/office/drawing/2014/main" id="{859E354C-66BE-4B0D-BDE1-DCDADF2A3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12"/>
              <a:ext cx="672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A6C6C0AD-EA9A-42A1-AC7E-484BF1069E6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578100"/>
            <a:ext cx="1447800" cy="698500"/>
            <a:chOff x="1920" y="2064"/>
            <a:chExt cx="912" cy="440"/>
          </a:xfrm>
        </p:grpSpPr>
        <p:sp>
          <p:nvSpPr>
            <p:cNvPr id="30746" name="Oval 25">
              <a:extLst>
                <a:ext uri="{FF2B5EF4-FFF2-40B4-BE49-F238E27FC236}">
                  <a16:creationId xmlns:a16="http://schemas.microsoft.com/office/drawing/2014/main" id="{84CF793D-2977-4CF7-B2D5-9B59BCE41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064"/>
              <a:ext cx="144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0747" name="Oval 26">
              <a:extLst>
                <a:ext uri="{FF2B5EF4-FFF2-40B4-BE49-F238E27FC236}">
                  <a16:creationId xmlns:a16="http://schemas.microsoft.com/office/drawing/2014/main" id="{2BBF2942-005D-49E4-83C6-140BB7DFF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064"/>
              <a:ext cx="144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0748" name="Freeform 27">
              <a:extLst>
                <a:ext uri="{FF2B5EF4-FFF2-40B4-BE49-F238E27FC236}">
                  <a16:creationId xmlns:a16="http://schemas.microsoft.com/office/drawing/2014/main" id="{400CDBF5-8C25-4633-9537-4458F97C7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304"/>
              <a:ext cx="672" cy="200"/>
            </a:xfrm>
            <a:custGeom>
              <a:avLst/>
              <a:gdLst>
                <a:gd name="T0" fmla="*/ 0 w 672"/>
                <a:gd name="T1" fmla="*/ 48 h 200"/>
                <a:gd name="T2" fmla="*/ 288 w 672"/>
                <a:gd name="T3" fmla="*/ 192 h 200"/>
                <a:gd name="T4" fmla="*/ 672 w 672"/>
                <a:gd name="T5" fmla="*/ 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72" h="200">
                  <a:moveTo>
                    <a:pt x="0" y="48"/>
                  </a:moveTo>
                  <a:cubicBezTo>
                    <a:pt x="88" y="124"/>
                    <a:pt x="176" y="200"/>
                    <a:pt x="288" y="192"/>
                  </a:cubicBezTo>
                  <a:cubicBezTo>
                    <a:pt x="400" y="184"/>
                    <a:pt x="536" y="92"/>
                    <a:pt x="672" y="0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06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日期占位符 4">
            <a:extLst>
              <a:ext uri="{FF2B5EF4-FFF2-40B4-BE49-F238E27FC236}">
                <a16:creationId xmlns:a16="http://schemas.microsoft.com/office/drawing/2014/main" id="{3E152366-2221-4542-BFBF-82EB81C079EB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7657567-1935-45FC-A958-C0B52EA93D25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6" name="页脚占位符 5">
            <a:extLst>
              <a:ext uri="{FF2B5EF4-FFF2-40B4-BE49-F238E27FC236}">
                <a16:creationId xmlns:a16="http://schemas.microsoft.com/office/drawing/2014/main" id="{2010F0D0-DFDE-40D1-9214-00FDBD3348E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BEA213CB-2935-48A9-8977-05BDF8DB5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Geometric Progression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8CC3309-ACB2-4173-9DF9-CB92392831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</a:t>
            </a:r>
            <a:r>
              <a:rPr lang="en-US" altLang="zh-CN" i="1"/>
              <a:t>geometric progression </a:t>
            </a:r>
            <a:r>
              <a:rPr lang="en-US" altLang="zh-CN"/>
              <a:t>is a series of the form 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ar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ar</a:t>
            </a:r>
            <a:r>
              <a:rPr lang="en-US" altLang="zh-CN" i="1" baseline="30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en-US" altLang="zh-CN" i="1">
                <a:solidFill>
                  <a:srgbClr val="FF0000"/>
                </a:solidFill>
              </a:rPr>
              <a:t>ar</a:t>
            </a:r>
            <a:r>
              <a:rPr lang="en-US" altLang="zh-CN" i="1" baseline="30000">
                <a:solidFill>
                  <a:srgbClr val="FF0000"/>
                </a:solidFill>
              </a:rPr>
              <a:t>3</a:t>
            </a:r>
            <a:r>
              <a:rPr lang="en-US" altLang="zh-CN">
                <a:solidFill>
                  <a:srgbClr val="FF0000"/>
                </a:solidFill>
              </a:rPr>
              <a:t>, …, </a:t>
            </a:r>
            <a:r>
              <a:rPr lang="en-US" altLang="zh-CN" i="1">
                <a:solidFill>
                  <a:srgbClr val="FF0000"/>
                </a:solidFill>
              </a:rPr>
              <a:t>ar</a:t>
            </a:r>
            <a:r>
              <a:rPr lang="en-US" altLang="zh-CN" i="1" baseline="30000">
                <a:solidFill>
                  <a:srgbClr val="FF0000"/>
                </a:solidFill>
              </a:rPr>
              <a:t>k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where 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a,r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>
                <a:sym typeface="Symbol" panose="05050102010706020507" pitchFamily="18" charset="2"/>
              </a:rPr>
              <a:t>.</a:t>
            </a:r>
          </a:p>
          <a:p>
            <a:pPr eaLnBrk="1" hangingPunct="1"/>
            <a:r>
              <a:rPr lang="en-US" altLang="zh-CN"/>
              <a:t>The sum of such a series is given by: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We can reduce this to </a:t>
            </a:r>
            <a:r>
              <a:rPr lang="en-US" altLang="zh-CN" i="1"/>
              <a:t>closed form</a:t>
            </a:r>
            <a:r>
              <a:rPr lang="en-US" altLang="zh-CN"/>
              <a:t> via clever manipulation of summations... </a:t>
            </a:r>
          </a:p>
        </p:txBody>
      </p:sp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1C9B231F-033B-4A41-B0CD-5A158D10D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573653"/>
              </p:ext>
            </p:extLst>
          </p:nvPr>
        </p:nvGraphicFramePr>
        <p:xfrm>
          <a:off x="3352800" y="2895600"/>
          <a:ext cx="20574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88" r:id="rId3" imgW="672808" imgH="431613" progId="Equation.3">
                  <p:embed/>
                </p:oleObj>
              </mc:Choice>
              <mc:Fallback>
                <p:oleObj r:id="rId3" imgW="672808" imgH="431613" progId="Equation.3">
                  <p:embed/>
                  <p:pic>
                    <p:nvPicPr>
                      <p:cNvPr id="31749" name="Object 4">
                        <a:extLst>
                          <a:ext uri="{FF2B5EF4-FFF2-40B4-BE49-F238E27FC236}">
                            <a16:creationId xmlns:a16="http://schemas.microsoft.com/office/drawing/2014/main" id="{1C9B231F-033B-4A41-B0CD-5A158D10DF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895600"/>
                        <a:ext cx="20574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87961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日期占位符 4">
            <a:extLst>
              <a:ext uri="{FF2B5EF4-FFF2-40B4-BE49-F238E27FC236}">
                <a16:creationId xmlns:a16="http://schemas.microsoft.com/office/drawing/2014/main" id="{4BD267F7-E12C-440E-8EF1-AA40706C4C68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AB5A871-4411-4CFE-8253-318D498E6CDA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0" name="页脚占位符 5">
            <a:extLst>
              <a:ext uri="{FF2B5EF4-FFF2-40B4-BE49-F238E27FC236}">
                <a16:creationId xmlns:a16="http://schemas.microsoft.com/office/drawing/2014/main" id="{DC4C72D4-B2D5-4704-B163-E98C9A4676E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0204520C-5A2C-47FF-8EE2-AA73B4613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Here</a:t>
            </a:r>
            <a:br>
              <a:rPr lang="en-US" altLang="zh-CN"/>
            </a:br>
            <a:r>
              <a:rPr lang="en-US" altLang="zh-CN"/>
              <a:t>we</a:t>
            </a:r>
            <a:br>
              <a:rPr lang="en-US" altLang="zh-CN"/>
            </a:br>
            <a:r>
              <a:rPr lang="en-US" altLang="zh-CN"/>
              <a:t>go...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90BCE92F-BBFA-47EA-9000-A562A213C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Geometric Sum Derivation</a:t>
            </a:r>
          </a:p>
        </p:txBody>
      </p:sp>
      <p:graphicFrame>
        <p:nvGraphicFramePr>
          <p:cNvPr id="32773" name="Object 4">
            <a:extLst>
              <a:ext uri="{FF2B5EF4-FFF2-40B4-BE49-F238E27FC236}">
                <a16:creationId xmlns:a16="http://schemas.microsoft.com/office/drawing/2014/main" id="{9007444E-FB12-4F70-9FAA-46485502CF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057400"/>
          <a:ext cx="5995988" cy="390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1" r:id="rId4" imgW="2768600" imgH="1803400" progId="Equation.3">
                  <p:embed/>
                </p:oleObj>
              </mc:Choice>
              <mc:Fallback>
                <p:oleObj r:id="rId4" imgW="2768600" imgH="1803400" progId="Equation.3">
                  <p:embed/>
                  <p:pic>
                    <p:nvPicPr>
                      <p:cNvPr id="32773" name="Object 4">
                        <a:extLst>
                          <a:ext uri="{FF2B5EF4-FFF2-40B4-BE49-F238E27FC236}">
                            <a16:creationId xmlns:a16="http://schemas.microsoft.com/office/drawing/2014/main" id="{9007444E-FB12-4F70-9FAA-46485502C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57400"/>
                        <a:ext cx="5995988" cy="390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C79C0116-6396-4BA0-B08B-148F55250D12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352800"/>
            <a:ext cx="914400" cy="304800"/>
            <a:chOff x="1488" y="2112"/>
            <a:chExt cx="576" cy="192"/>
          </a:xfrm>
        </p:grpSpPr>
        <p:sp>
          <p:nvSpPr>
            <p:cNvPr id="32775" name="Oval 6">
              <a:extLst>
                <a:ext uri="{FF2B5EF4-FFF2-40B4-BE49-F238E27FC236}">
                  <a16:creationId xmlns:a16="http://schemas.microsoft.com/office/drawing/2014/main" id="{1466E6DC-B4CB-42BD-8956-C8CB424E6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112"/>
              <a:ext cx="144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776" name="Oval 7">
              <a:extLst>
                <a:ext uri="{FF2B5EF4-FFF2-40B4-BE49-F238E27FC236}">
                  <a16:creationId xmlns:a16="http://schemas.microsoft.com/office/drawing/2014/main" id="{1FF9AC25-DEF1-4BC1-833E-F5122B1CC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112"/>
              <a:ext cx="144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sp>
        <p:nvSpPr>
          <p:cNvPr id="70664" name="Freeform 8">
            <a:extLst>
              <a:ext uri="{FF2B5EF4-FFF2-40B4-BE49-F238E27FC236}">
                <a16:creationId xmlns:a16="http://schemas.microsoft.com/office/drawing/2014/main" id="{B1A28183-DAAD-4956-A155-7AFECC682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959100"/>
            <a:ext cx="1676400" cy="469900"/>
          </a:xfrm>
          <a:custGeom>
            <a:avLst/>
            <a:gdLst>
              <a:gd name="T0" fmla="*/ 0 w 1056"/>
              <a:gd name="T1" fmla="*/ 296 h 296"/>
              <a:gd name="T2" fmla="*/ 528 w 1056"/>
              <a:gd name="T3" fmla="*/ 8 h 296"/>
              <a:gd name="T4" fmla="*/ 1056 w 1056"/>
              <a:gd name="T5" fmla="*/ 2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96">
                <a:moveTo>
                  <a:pt x="0" y="296"/>
                </a:moveTo>
                <a:cubicBezTo>
                  <a:pt x="176" y="156"/>
                  <a:pt x="352" y="16"/>
                  <a:pt x="528" y="8"/>
                </a:cubicBezTo>
                <a:cubicBezTo>
                  <a:pt x="704" y="0"/>
                  <a:pt x="880" y="124"/>
                  <a:pt x="1056" y="248"/>
                </a:cubicBezTo>
              </a:path>
            </a:pathLst>
          </a:custGeom>
          <a:noFill/>
          <a:ln w="38100">
            <a:solidFill>
              <a:srgbClr val="FF0000">
                <a:alpha val="50195"/>
              </a:srgbClr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0665" name="Freeform 9">
            <a:extLst>
              <a:ext uri="{FF2B5EF4-FFF2-40B4-BE49-F238E27FC236}">
                <a16:creationId xmlns:a16="http://schemas.microsoft.com/office/drawing/2014/main" id="{56AC6DEC-5647-46F2-8F97-9BCE91188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95600"/>
            <a:ext cx="1447800" cy="533400"/>
          </a:xfrm>
          <a:custGeom>
            <a:avLst/>
            <a:gdLst>
              <a:gd name="T0" fmla="*/ 0 w 1056"/>
              <a:gd name="T1" fmla="*/ 296 h 296"/>
              <a:gd name="T2" fmla="*/ 528 w 1056"/>
              <a:gd name="T3" fmla="*/ 8 h 296"/>
              <a:gd name="T4" fmla="*/ 1056 w 1056"/>
              <a:gd name="T5" fmla="*/ 2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96">
                <a:moveTo>
                  <a:pt x="0" y="296"/>
                </a:moveTo>
                <a:cubicBezTo>
                  <a:pt x="176" y="156"/>
                  <a:pt x="352" y="16"/>
                  <a:pt x="528" y="8"/>
                </a:cubicBezTo>
                <a:cubicBezTo>
                  <a:pt x="704" y="0"/>
                  <a:pt x="880" y="124"/>
                  <a:pt x="1056" y="248"/>
                </a:cubicBezTo>
              </a:path>
            </a:pathLst>
          </a:custGeom>
          <a:noFill/>
          <a:ln w="38100">
            <a:solidFill>
              <a:srgbClr val="FF0000">
                <a:alpha val="50195"/>
              </a:srgbClr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0666" name="Freeform 10">
            <a:extLst>
              <a:ext uri="{FF2B5EF4-FFF2-40B4-BE49-F238E27FC236}">
                <a16:creationId xmlns:a16="http://schemas.microsoft.com/office/drawing/2014/main" id="{17684506-AC6F-47E4-A008-4F5F5699B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819400"/>
            <a:ext cx="1295400" cy="609600"/>
          </a:xfrm>
          <a:custGeom>
            <a:avLst/>
            <a:gdLst>
              <a:gd name="T0" fmla="*/ 0 w 1056"/>
              <a:gd name="T1" fmla="*/ 296 h 296"/>
              <a:gd name="T2" fmla="*/ 528 w 1056"/>
              <a:gd name="T3" fmla="*/ 8 h 296"/>
              <a:gd name="T4" fmla="*/ 1056 w 1056"/>
              <a:gd name="T5" fmla="*/ 248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96">
                <a:moveTo>
                  <a:pt x="0" y="296"/>
                </a:moveTo>
                <a:cubicBezTo>
                  <a:pt x="176" y="156"/>
                  <a:pt x="352" y="16"/>
                  <a:pt x="528" y="8"/>
                </a:cubicBezTo>
                <a:cubicBezTo>
                  <a:pt x="704" y="0"/>
                  <a:pt x="880" y="124"/>
                  <a:pt x="1056" y="248"/>
                </a:cubicBezTo>
              </a:path>
            </a:pathLst>
          </a:custGeom>
          <a:noFill/>
          <a:ln w="38100">
            <a:solidFill>
              <a:srgbClr val="FF0000">
                <a:alpha val="50195"/>
              </a:srgbClr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3E753887-5CCC-4B0F-8EE5-ADC0E2EB44CC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3276600"/>
            <a:ext cx="4419600" cy="1447800"/>
            <a:chOff x="2256" y="2064"/>
            <a:chExt cx="2784" cy="912"/>
          </a:xfrm>
        </p:grpSpPr>
        <p:sp>
          <p:nvSpPr>
            <p:cNvPr id="32781" name="Oval 12">
              <a:extLst>
                <a:ext uri="{FF2B5EF4-FFF2-40B4-BE49-F238E27FC236}">
                  <a16:creationId xmlns:a16="http://schemas.microsoft.com/office/drawing/2014/main" id="{4A5351F6-7733-4D80-A1EF-3B3C9C56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640"/>
              <a:ext cx="336" cy="33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782" name="Oval 13">
              <a:extLst>
                <a:ext uri="{FF2B5EF4-FFF2-40B4-BE49-F238E27FC236}">
                  <a16:creationId xmlns:a16="http://schemas.microsoft.com/office/drawing/2014/main" id="{1C880340-863D-4333-8F70-6F40A6449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2064"/>
              <a:ext cx="384" cy="240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783" name="Freeform 14">
              <a:extLst>
                <a:ext uri="{FF2B5EF4-FFF2-40B4-BE49-F238E27FC236}">
                  <a16:creationId xmlns:a16="http://schemas.microsoft.com/office/drawing/2014/main" id="{41381F12-CDC8-452C-82E2-720E7BFD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04"/>
              <a:ext cx="2296" cy="384"/>
            </a:xfrm>
            <a:custGeom>
              <a:avLst/>
              <a:gdLst>
                <a:gd name="T0" fmla="*/ 2208 w 2296"/>
                <a:gd name="T1" fmla="*/ 0 h 384"/>
                <a:gd name="T2" fmla="*/ 2016 w 2296"/>
                <a:gd name="T3" fmla="*/ 288 h 384"/>
                <a:gd name="T4" fmla="*/ 528 w 2296"/>
                <a:gd name="T5" fmla="*/ 192 h 384"/>
                <a:gd name="T6" fmla="*/ 0 w 2296"/>
                <a:gd name="T7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6" h="384">
                  <a:moveTo>
                    <a:pt x="2208" y="0"/>
                  </a:moveTo>
                  <a:cubicBezTo>
                    <a:pt x="2252" y="128"/>
                    <a:pt x="2296" y="256"/>
                    <a:pt x="2016" y="288"/>
                  </a:cubicBezTo>
                  <a:cubicBezTo>
                    <a:pt x="1736" y="320"/>
                    <a:pt x="864" y="176"/>
                    <a:pt x="528" y="192"/>
                  </a:cubicBezTo>
                  <a:cubicBezTo>
                    <a:pt x="192" y="208"/>
                    <a:pt x="96" y="296"/>
                    <a:pt x="0" y="384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4" name="Group 15">
            <a:extLst>
              <a:ext uri="{FF2B5EF4-FFF2-40B4-BE49-F238E27FC236}">
                <a16:creationId xmlns:a16="http://schemas.microsoft.com/office/drawing/2014/main" id="{50D23899-D161-4E87-8ADA-0B2679C67075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038600"/>
            <a:ext cx="914400" cy="914400"/>
            <a:chOff x="1968" y="2544"/>
            <a:chExt cx="576" cy="576"/>
          </a:xfrm>
        </p:grpSpPr>
        <p:sp>
          <p:nvSpPr>
            <p:cNvPr id="32785" name="Oval 16">
              <a:extLst>
                <a:ext uri="{FF2B5EF4-FFF2-40B4-BE49-F238E27FC236}">
                  <a16:creationId xmlns:a16="http://schemas.microsoft.com/office/drawing/2014/main" id="{96BA8003-60F3-4978-8F38-815E41E94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640"/>
              <a:ext cx="96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786" name="Oval 17">
              <a:extLst>
                <a:ext uri="{FF2B5EF4-FFF2-40B4-BE49-F238E27FC236}">
                  <a16:creationId xmlns:a16="http://schemas.microsoft.com/office/drawing/2014/main" id="{582DAA3E-B449-475A-9424-A23BB8E39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928"/>
              <a:ext cx="120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787" name="Oval 18">
              <a:extLst>
                <a:ext uri="{FF2B5EF4-FFF2-40B4-BE49-F238E27FC236}">
                  <a16:creationId xmlns:a16="http://schemas.microsoft.com/office/drawing/2014/main" id="{52485390-9574-4536-BDF9-F8216B518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2544"/>
              <a:ext cx="120" cy="14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B4168A47-0C21-4F80-8D13-108B46A49A0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962400"/>
            <a:ext cx="1371600" cy="990600"/>
            <a:chOff x="2736" y="2496"/>
            <a:chExt cx="864" cy="624"/>
          </a:xfrm>
        </p:grpSpPr>
        <p:sp>
          <p:nvSpPr>
            <p:cNvPr id="32789" name="Oval 20">
              <a:extLst>
                <a:ext uri="{FF2B5EF4-FFF2-40B4-BE49-F238E27FC236}">
                  <a16:creationId xmlns:a16="http://schemas.microsoft.com/office/drawing/2014/main" id="{B2A629C2-3EAA-47A6-99B0-822EB7038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928"/>
              <a:ext cx="96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790" name="Oval 21">
              <a:extLst>
                <a:ext uri="{FF2B5EF4-FFF2-40B4-BE49-F238E27FC236}">
                  <a16:creationId xmlns:a16="http://schemas.microsoft.com/office/drawing/2014/main" id="{6F3B07FC-F73C-4358-9251-F01927671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96"/>
              <a:ext cx="288" cy="240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791" name="Oval 22">
              <a:extLst>
                <a:ext uri="{FF2B5EF4-FFF2-40B4-BE49-F238E27FC236}">
                  <a16:creationId xmlns:a16="http://schemas.microsoft.com/office/drawing/2014/main" id="{9AC20568-2276-4981-BCE1-D77F9A90F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40"/>
              <a:ext cx="288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ED66EDBD-300B-4C55-9A71-16C123EAD168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962400"/>
            <a:ext cx="3276600" cy="1219200"/>
            <a:chOff x="2304" y="2496"/>
            <a:chExt cx="2064" cy="768"/>
          </a:xfrm>
        </p:grpSpPr>
        <p:sp>
          <p:nvSpPr>
            <p:cNvPr id="32793" name="Oval 24">
              <a:extLst>
                <a:ext uri="{FF2B5EF4-FFF2-40B4-BE49-F238E27FC236}">
                  <a16:creationId xmlns:a16="http://schemas.microsoft.com/office/drawing/2014/main" id="{E24F64BA-8542-4DD2-8735-389CDF1B4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496"/>
              <a:ext cx="624" cy="62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794" name="Freeform 25">
              <a:extLst>
                <a:ext uri="{FF2B5EF4-FFF2-40B4-BE49-F238E27FC236}">
                  <a16:creationId xmlns:a16="http://schemas.microsoft.com/office/drawing/2014/main" id="{6023AB85-11DD-42B2-9297-900ADCF77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928"/>
              <a:ext cx="1440" cy="240"/>
            </a:xfrm>
            <a:custGeom>
              <a:avLst/>
              <a:gdLst>
                <a:gd name="T0" fmla="*/ 1440 w 1440"/>
                <a:gd name="T1" fmla="*/ 0 h 240"/>
                <a:gd name="T2" fmla="*/ 1056 w 1440"/>
                <a:gd name="T3" fmla="*/ 144 h 240"/>
                <a:gd name="T4" fmla="*/ 288 w 1440"/>
                <a:gd name="T5" fmla="*/ 96 h 240"/>
                <a:gd name="T6" fmla="*/ 0 w 1440"/>
                <a:gd name="T7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0" h="240">
                  <a:moveTo>
                    <a:pt x="1440" y="0"/>
                  </a:moveTo>
                  <a:cubicBezTo>
                    <a:pt x="1344" y="64"/>
                    <a:pt x="1248" y="128"/>
                    <a:pt x="1056" y="144"/>
                  </a:cubicBezTo>
                  <a:cubicBezTo>
                    <a:pt x="864" y="160"/>
                    <a:pt x="464" y="80"/>
                    <a:pt x="288" y="96"/>
                  </a:cubicBezTo>
                  <a:cubicBezTo>
                    <a:pt x="112" y="112"/>
                    <a:pt x="56" y="176"/>
                    <a:pt x="0" y="240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795" name="Freeform 26">
              <a:extLst>
                <a:ext uri="{FF2B5EF4-FFF2-40B4-BE49-F238E27FC236}">
                  <a16:creationId xmlns:a16="http://schemas.microsoft.com/office/drawing/2014/main" id="{090A24B5-0958-492E-AED0-76831DBF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976"/>
              <a:ext cx="664" cy="288"/>
            </a:xfrm>
            <a:custGeom>
              <a:avLst/>
              <a:gdLst>
                <a:gd name="T0" fmla="*/ 624 w 664"/>
                <a:gd name="T1" fmla="*/ 0 h 288"/>
                <a:gd name="T2" fmla="*/ 624 w 664"/>
                <a:gd name="T3" fmla="*/ 48 h 288"/>
                <a:gd name="T4" fmla="*/ 384 w 664"/>
                <a:gd name="T5" fmla="*/ 144 h 288"/>
                <a:gd name="T6" fmla="*/ 144 w 664"/>
                <a:gd name="T7" fmla="*/ 144 h 288"/>
                <a:gd name="T8" fmla="*/ 0 w 664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4" h="288">
                  <a:moveTo>
                    <a:pt x="624" y="0"/>
                  </a:moveTo>
                  <a:cubicBezTo>
                    <a:pt x="644" y="12"/>
                    <a:pt x="664" y="24"/>
                    <a:pt x="624" y="48"/>
                  </a:cubicBezTo>
                  <a:cubicBezTo>
                    <a:pt x="584" y="72"/>
                    <a:pt x="464" y="128"/>
                    <a:pt x="384" y="144"/>
                  </a:cubicBezTo>
                  <a:cubicBezTo>
                    <a:pt x="304" y="160"/>
                    <a:pt x="208" y="120"/>
                    <a:pt x="144" y="144"/>
                  </a:cubicBezTo>
                  <a:cubicBezTo>
                    <a:pt x="80" y="168"/>
                    <a:pt x="40" y="228"/>
                    <a:pt x="0" y="288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" name="Group 27">
            <a:extLst>
              <a:ext uri="{FF2B5EF4-FFF2-40B4-BE49-F238E27FC236}">
                <a16:creationId xmlns:a16="http://schemas.microsoft.com/office/drawing/2014/main" id="{A8EEC12C-CF27-4F7E-8252-4073B52A7E2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4622800"/>
            <a:ext cx="2971800" cy="1473200"/>
            <a:chOff x="2736" y="2912"/>
            <a:chExt cx="1872" cy="928"/>
          </a:xfrm>
        </p:grpSpPr>
        <p:sp>
          <p:nvSpPr>
            <p:cNvPr id="32797" name="Oval 28">
              <a:extLst>
                <a:ext uri="{FF2B5EF4-FFF2-40B4-BE49-F238E27FC236}">
                  <a16:creationId xmlns:a16="http://schemas.microsoft.com/office/drawing/2014/main" id="{60015BDF-4558-4BF6-B732-A6E538E98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120"/>
              <a:ext cx="672" cy="720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798" name="Freeform 29">
              <a:extLst>
                <a:ext uri="{FF2B5EF4-FFF2-40B4-BE49-F238E27FC236}">
                  <a16:creationId xmlns:a16="http://schemas.microsoft.com/office/drawing/2014/main" id="{CB0E1F18-6A29-4A52-8DE8-40CDA3A4E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912"/>
              <a:ext cx="1344" cy="400"/>
            </a:xfrm>
            <a:custGeom>
              <a:avLst/>
              <a:gdLst>
                <a:gd name="T0" fmla="*/ 48 w 1344"/>
                <a:gd name="T1" fmla="*/ 352 h 400"/>
                <a:gd name="T2" fmla="*/ 144 w 1344"/>
                <a:gd name="T3" fmla="*/ 304 h 400"/>
                <a:gd name="T4" fmla="*/ 912 w 1344"/>
                <a:gd name="T5" fmla="*/ 16 h 400"/>
                <a:gd name="T6" fmla="*/ 1344 w 1344"/>
                <a:gd name="T7" fmla="*/ 40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400">
                  <a:moveTo>
                    <a:pt x="48" y="352"/>
                  </a:moveTo>
                  <a:cubicBezTo>
                    <a:pt x="24" y="356"/>
                    <a:pt x="0" y="360"/>
                    <a:pt x="144" y="304"/>
                  </a:cubicBezTo>
                  <a:cubicBezTo>
                    <a:pt x="288" y="248"/>
                    <a:pt x="712" y="0"/>
                    <a:pt x="912" y="16"/>
                  </a:cubicBezTo>
                  <a:cubicBezTo>
                    <a:pt x="1112" y="32"/>
                    <a:pt x="1228" y="216"/>
                    <a:pt x="1344" y="400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FF07E838-D054-4642-BCDB-C8C3973605BC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133600"/>
            <a:ext cx="2057400" cy="1905000"/>
            <a:chOff x="1344" y="1344"/>
            <a:chExt cx="1296" cy="1200"/>
          </a:xfrm>
        </p:grpSpPr>
        <p:sp>
          <p:nvSpPr>
            <p:cNvPr id="32800" name="Oval 31">
              <a:extLst>
                <a:ext uri="{FF2B5EF4-FFF2-40B4-BE49-F238E27FC236}">
                  <a16:creationId xmlns:a16="http://schemas.microsoft.com/office/drawing/2014/main" id="{476F53FF-4C5D-4BE9-ADF3-B7D0F87182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344"/>
              <a:ext cx="1104" cy="57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2801" name="Oval 32">
              <a:extLst>
                <a:ext uri="{FF2B5EF4-FFF2-40B4-BE49-F238E27FC236}">
                  <a16:creationId xmlns:a16="http://schemas.microsoft.com/office/drawing/2014/main" id="{A7F95EC7-F65F-4745-BDFA-9CD9FB96C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872"/>
              <a:ext cx="1296" cy="67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grpSp>
        <p:nvGrpSpPr>
          <p:cNvPr id="9" name="Group 33">
            <a:extLst>
              <a:ext uri="{FF2B5EF4-FFF2-40B4-BE49-F238E27FC236}">
                <a16:creationId xmlns:a16="http://schemas.microsoft.com/office/drawing/2014/main" id="{DD49E748-8831-48BD-9F52-C44C710B46D9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810000"/>
            <a:ext cx="1752600" cy="685800"/>
            <a:chOff x="3168" y="2400"/>
            <a:chExt cx="1104" cy="432"/>
          </a:xfrm>
        </p:grpSpPr>
        <p:sp>
          <p:nvSpPr>
            <p:cNvPr id="32803" name="Freeform 34">
              <a:extLst>
                <a:ext uri="{FF2B5EF4-FFF2-40B4-BE49-F238E27FC236}">
                  <a16:creationId xmlns:a16="http://schemas.microsoft.com/office/drawing/2014/main" id="{0EB307F6-8352-4B53-AF14-4F0FEB8F4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400"/>
              <a:ext cx="768" cy="240"/>
            </a:xfrm>
            <a:custGeom>
              <a:avLst/>
              <a:gdLst>
                <a:gd name="T0" fmla="*/ 0 w 768"/>
                <a:gd name="T1" fmla="*/ 240 h 240"/>
                <a:gd name="T2" fmla="*/ 528 w 768"/>
                <a:gd name="T3" fmla="*/ 0 h 240"/>
                <a:gd name="T4" fmla="*/ 768 w 768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68" h="240">
                  <a:moveTo>
                    <a:pt x="0" y="240"/>
                  </a:moveTo>
                  <a:cubicBezTo>
                    <a:pt x="200" y="120"/>
                    <a:pt x="400" y="0"/>
                    <a:pt x="528" y="0"/>
                  </a:cubicBezTo>
                  <a:cubicBezTo>
                    <a:pt x="656" y="0"/>
                    <a:pt x="712" y="120"/>
                    <a:pt x="768" y="240"/>
                  </a:cubicBezTo>
                </a:path>
              </a:pathLst>
            </a:cu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804" name="Oval 35">
              <a:extLst>
                <a:ext uri="{FF2B5EF4-FFF2-40B4-BE49-F238E27FC236}">
                  <a16:creationId xmlns:a16="http://schemas.microsoft.com/office/drawing/2014/main" id="{8F0E4145-34FA-46F1-9BA5-5950C0585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640"/>
              <a:ext cx="480" cy="192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91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日期占位符 4">
            <a:extLst>
              <a:ext uri="{FF2B5EF4-FFF2-40B4-BE49-F238E27FC236}">
                <a16:creationId xmlns:a16="http://schemas.microsoft.com/office/drawing/2014/main" id="{D7CF6D55-AA73-48C0-AD77-0FF76FA89FD7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5FF15ED-33F8-4465-891D-93EDE8EBCEB5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4" name="页脚占位符 5">
            <a:extLst>
              <a:ext uri="{FF2B5EF4-FFF2-40B4-BE49-F238E27FC236}">
                <a16:creationId xmlns:a16="http://schemas.microsoft.com/office/drawing/2014/main" id="{73F5D0EC-7BDF-434F-8DB9-FA8A0F52FBD7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AC2C637-190E-4968-A3F4-D70E74DA1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Derivation example cont...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E0B6DB6B-4CD3-4E94-96D9-842722F71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CF792F0F-D881-474D-83C4-DDC010A884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057400"/>
          <a:ext cx="6705600" cy="394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5" r:id="rId4" imgW="3200400" imgH="1879600" progId="Equation.3">
                  <p:embed/>
                </p:oleObj>
              </mc:Choice>
              <mc:Fallback>
                <p:oleObj r:id="rId4" imgW="3200400" imgH="1879600" progId="Equation.3">
                  <p:embed/>
                  <p:pic>
                    <p:nvPicPr>
                      <p:cNvPr id="33797" name="Object 4">
                        <a:extLst>
                          <a:ext uri="{FF2B5EF4-FFF2-40B4-BE49-F238E27FC236}">
                            <a16:creationId xmlns:a16="http://schemas.microsoft.com/office/drawing/2014/main" id="{CF792F0F-D881-474D-83C4-DDC010A884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057400"/>
                        <a:ext cx="6705600" cy="394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5" name="Oval 5">
            <a:extLst>
              <a:ext uri="{FF2B5EF4-FFF2-40B4-BE49-F238E27FC236}">
                <a16:creationId xmlns:a16="http://schemas.microsoft.com/office/drawing/2014/main" id="{73A3F974-DE4E-4A36-8571-E1B0704F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209800"/>
            <a:ext cx="1524000" cy="685800"/>
          </a:xfrm>
          <a:prstGeom prst="ellipse">
            <a:avLst/>
          </a:prstGeom>
          <a:noFill/>
          <a:ln w="38100">
            <a:solidFill>
              <a:srgbClr val="FF0000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 typeface="Wingdings" panose="05000000000000000000" pitchFamily="2" charset="2"/>
              <a:buNone/>
            </a:pPr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7571E030-786B-4679-8098-63FDBE2DD0E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286000"/>
            <a:ext cx="990600" cy="1524000"/>
            <a:chOff x="2640" y="1440"/>
            <a:chExt cx="624" cy="960"/>
          </a:xfrm>
        </p:grpSpPr>
        <p:sp>
          <p:nvSpPr>
            <p:cNvPr id="33800" name="Oval 7">
              <a:extLst>
                <a:ext uri="{FF2B5EF4-FFF2-40B4-BE49-F238E27FC236}">
                  <a16:creationId xmlns:a16="http://schemas.microsoft.com/office/drawing/2014/main" id="{355598E7-E921-45F0-90DB-99502D8DC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440"/>
              <a:ext cx="528" cy="384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3801" name="Line 8">
              <a:extLst>
                <a:ext uri="{FF2B5EF4-FFF2-40B4-BE49-F238E27FC236}">
                  <a16:creationId xmlns:a16="http://schemas.microsoft.com/office/drawing/2014/main" id="{A1CD86BB-B0DD-499F-9B6B-A38B6B4F16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8" y="1824"/>
              <a:ext cx="48" cy="288"/>
            </a:xfrm>
            <a:prstGeom prst="lin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Oval 9">
              <a:extLst>
                <a:ext uri="{FF2B5EF4-FFF2-40B4-BE49-F238E27FC236}">
                  <a16:creationId xmlns:a16="http://schemas.microsoft.com/office/drawing/2014/main" id="{3DCB340A-DB45-4CD3-97CD-81F159D033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64"/>
              <a:ext cx="576" cy="33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4DC86E0E-E13C-4044-A91A-33CBA71ED7C0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200400"/>
            <a:ext cx="3810000" cy="1981200"/>
            <a:chOff x="864" y="2016"/>
            <a:chExt cx="2400" cy="1248"/>
          </a:xfrm>
        </p:grpSpPr>
        <p:sp>
          <p:nvSpPr>
            <p:cNvPr id="33804" name="Oval 11">
              <a:extLst>
                <a:ext uri="{FF2B5EF4-FFF2-40B4-BE49-F238E27FC236}">
                  <a16:creationId xmlns:a16="http://schemas.microsoft.com/office/drawing/2014/main" id="{7D0E3545-A21A-42AD-9413-D5A3A4BF4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016"/>
              <a:ext cx="432" cy="33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3805" name="Oval 12">
              <a:extLst>
                <a:ext uri="{FF2B5EF4-FFF2-40B4-BE49-F238E27FC236}">
                  <a16:creationId xmlns:a16="http://schemas.microsoft.com/office/drawing/2014/main" id="{23E807B5-6DBD-494E-A3E2-93334C77C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48"/>
              <a:ext cx="816" cy="81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3806" name="Line 13">
              <a:extLst>
                <a:ext uri="{FF2B5EF4-FFF2-40B4-BE49-F238E27FC236}">
                  <a16:creationId xmlns:a16="http://schemas.microsoft.com/office/drawing/2014/main" id="{BACACDAA-CA98-4881-913B-EAE0A1C1B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352"/>
              <a:ext cx="48" cy="144"/>
            </a:xfrm>
            <a:prstGeom prst="lin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4">
              <a:extLst>
                <a:ext uri="{FF2B5EF4-FFF2-40B4-BE49-F238E27FC236}">
                  <a16:creationId xmlns:a16="http://schemas.microsoft.com/office/drawing/2014/main" id="{75C3B8F0-EAA6-48E4-9978-C3C00EC9D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288" cy="480"/>
            </a:xfrm>
            <a:prstGeom prst="lin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695" name="Freeform 15">
            <a:extLst>
              <a:ext uri="{FF2B5EF4-FFF2-40B4-BE49-F238E27FC236}">
                <a16:creationId xmlns:a16="http://schemas.microsoft.com/office/drawing/2014/main" id="{8AC72E6A-A23F-46A8-A9D4-0C3022E6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800600"/>
            <a:ext cx="1828800" cy="457200"/>
          </a:xfrm>
          <a:custGeom>
            <a:avLst/>
            <a:gdLst>
              <a:gd name="T0" fmla="*/ 0 w 1152"/>
              <a:gd name="T1" fmla="*/ 288 h 288"/>
              <a:gd name="T2" fmla="*/ 624 w 1152"/>
              <a:gd name="T3" fmla="*/ 0 h 288"/>
              <a:gd name="T4" fmla="*/ 1152 w 1152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288">
                <a:moveTo>
                  <a:pt x="0" y="288"/>
                </a:moveTo>
                <a:cubicBezTo>
                  <a:pt x="216" y="144"/>
                  <a:pt x="432" y="0"/>
                  <a:pt x="624" y="0"/>
                </a:cubicBezTo>
                <a:cubicBezTo>
                  <a:pt x="816" y="0"/>
                  <a:pt x="984" y="144"/>
                  <a:pt x="1152" y="288"/>
                </a:cubicBezTo>
              </a:path>
            </a:pathLst>
          </a:custGeom>
          <a:noFill/>
          <a:ln w="38100">
            <a:solidFill>
              <a:srgbClr val="FF0000">
                <a:alpha val="50195"/>
              </a:srgbClr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A27FF9AA-5403-48D3-9403-EEDA97BD6DF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962400"/>
            <a:ext cx="4038600" cy="2133600"/>
            <a:chOff x="864" y="2496"/>
            <a:chExt cx="2544" cy="1344"/>
          </a:xfrm>
        </p:grpSpPr>
        <p:sp>
          <p:nvSpPr>
            <p:cNvPr id="33810" name="Oval 17">
              <a:extLst>
                <a:ext uri="{FF2B5EF4-FFF2-40B4-BE49-F238E27FC236}">
                  <a16:creationId xmlns:a16="http://schemas.microsoft.com/office/drawing/2014/main" id="{FDB20D57-9E30-4882-A18C-842DF0114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96"/>
              <a:ext cx="1680" cy="76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3811" name="Oval 18">
              <a:extLst>
                <a:ext uri="{FF2B5EF4-FFF2-40B4-BE49-F238E27FC236}">
                  <a16:creationId xmlns:a16="http://schemas.microsoft.com/office/drawing/2014/main" id="{043C1F62-0603-46EF-86C3-60205E0E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3120"/>
              <a:ext cx="816" cy="720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3812" name="Oval 19">
              <a:extLst>
                <a:ext uri="{FF2B5EF4-FFF2-40B4-BE49-F238E27FC236}">
                  <a16:creationId xmlns:a16="http://schemas.microsoft.com/office/drawing/2014/main" id="{33673680-0774-4B8E-9F42-57C1AA654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688"/>
              <a:ext cx="768" cy="288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3813" name="Oval 20">
              <a:extLst>
                <a:ext uri="{FF2B5EF4-FFF2-40B4-BE49-F238E27FC236}">
                  <a16:creationId xmlns:a16="http://schemas.microsoft.com/office/drawing/2014/main" id="{687B7AE1-9A05-4E4B-8ACF-71CAD3A60E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312"/>
              <a:ext cx="864" cy="336"/>
            </a:xfrm>
            <a:prstGeom prst="ellips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 typeface="Wingdings" panose="05000000000000000000" pitchFamily="2" charset="2"/>
                <a:buNone/>
              </a:pPr>
              <a:endParaRPr lang="zh-CN" altLang="en-US"/>
            </a:p>
          </p:txBody>
        </p:sp>
        <p:sp>
          <p:nvSpPr>
            <p:cNvPr id="33814" name="Line 21">
              <a:extLst>
                <a:ext uri="{FF2B5EF4-FFF2-40B4-BE49-F238E27FC236}">
                  <a16:creationId xmlns:a16="http://schemas.microsoft.com/office/drawing/2014/main" id="{2AAA90BD-03A7-4753-B30D-83D7F93CFC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6" y="2928"/>
              <a:ext cx="240" cy="384"/>
            </a:xfrm>
            <a:prstGeom prst="line">
              <a:avLst/>
            </a:prstGeom>
            <a:noFill/>
            <a:ln w="38100">
              <a:solidFill>
                <a:srgbClr val="FF0000">
                  <a:alpha val="50195"/>
                </a:srgbClr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1702" name="Freeform 22">
            <a:extLst>
              <a:ext uri="{FF2B5EF4-FFF2-40B4-BE49-F238E27FC236}">
                <a16:creationId xmlns:a16="http://schemas.microsoft.com/office/drawing/2014/main" id="{1190C7B9-AEE6-48DF-A15A-B263F0F22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2222500" cy="533400"/>
          </a:xfrm>
          <a:custGeom>
            <a:avLst/>
            <a:gdLst>
              <a:gd name="T0" fmla="*/ 1488 w 1592"/>
              <a:gd name="T1" fmla="*/ 0 h 336"/>
              <a:gd name="T2" fmla="*/ 1392 w 1592"/>
              <a:gd name="T3" fmla="*/ 192 h 336"/>
              <a:gd name="T4" fmla="*/ 288 w 1592"/>
              <a:gd name="T5" fmla="*/ 240 h 336"/>
              <a:gd name="T6" fmla="*/ 0 w 1592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92" h="336">
                <a:moveTo>
                  <a:pt x="1488" y="0"/>
                </a:moveTo>
                <a:cubicBezTo>
                  <a:pt x="1540" y="76"/>
                  <a:pt x="1592" y="152"/>
                  <a:pt x="1392" y="192"/>
                </a:cubicBezTo>
                <a:cubicBezTo>
                  <a:pt x="1192" y="232"/>
                  <a:pt x="520" y="216"/>
                  <a:pt x="288" y="240"/>
                </a:cubicBezTo>
                <a:cubicBezTo>
                  <a:pt x="56" y="264"/>
                  <a:pt x="28" y="300"/>
                  <a:pt x="0" y="336"/>
                </a:cubicBezTo>
              </a:path>
            </a:pathLst>
          </a:custGeom>
          <a:noFill/>
          <a:ln w="38100">
            <a:solidFill>
              <a:srgbClr val="FF0000">
                <a:alpha val="50195"/>
              </a:srgbClr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62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日期占位符 4">
            <a:extLst>
              <a:ext uri="{FF2B5EF4-FFF2-40B4-BE49-F238E27FC236}">
                <a16:creationId xmlns:a16="http://schemas.microsoft.com/office/drawing/2014/main" id="{68E7ADC1-FE51-4145-8612-FEB316C4EB34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667F4282-7A72-4EFE-9088-820E42B0429C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8" name="页脚占位符 5">
            <a:extLst>
              <a:ext uri="{FF2B5EF4-FFF2-40B4-BE49-F238E27FC236}">
                <a16:creationId xmlns:a16="http://schemas.microsoft.com/office/drawing/2014/main" id="{17575F03-FE79-427D-809C-77888C58AAC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D3B6F03-4B5D-461C-ABA7-E3A75AEDA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Concluding long derivation...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5932B23-CF27-47F8-AA26-7A889E1314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34821" name="Object 4">
            <a:extLst>
              <a:ext uri="{FF2B5EF4-FFF2-40B4-BE49-F238E27FC236}">
                <a16:creationId xmlns:a16="http://schemas.microsoft.com/office/drawing/2014/main" id="{A58AF518-B1E7-4D2C-B69E-DA530BC8A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393654"/>
              </p:ext>
            </p:extLst>
          </p:nvPr>
        </p:nvGraphicFramePr>
        <p:xfrm>
          <a:off x="656612" y="1627695"/>
          <a:ext cx="7830775" cy="425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60" r:id="rId3" imgW="3060700" imgH="1663700" progId="Equation.3">
                  <p:embed/>
                </p:oleObj>
              </mc:Choice>
              <mc:Fallback>
                <p:oleObj r:id="rId3" imgW="3060700" imgH="1663700" progId="Equation.3">
                  <p:embed/>
                  <p:pic>
                    <p:nvPicPr>
                      <p:cNvPr id="34821" name="Object 4">
                        <a:extLst>
                          <a:ext uri="{FF2B5EF4-FFF2-40B4-BE49-F238E27FC236}">
                            <a16:creationId xmlns:a16="http://schemas.microsoft.com/office/drawing/2014/main" id="{A58AF518-B1E7-4D2C-B69E-DA530BC8AE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612" y="1627695"/>
                        <a:ext cx="7830775" cy="4258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20253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日期占位符 4">
            <a:extLst>
              <a:ext uri="{FF2B5EF4-FFF2-40B4-BE49-F238E27FC236}">
                <a16:creationId xmlns:a16="http://schemas.microsoft.com/office/drawing/2014/main" id="{FC59E96C-80E7-49CE-8DD9-6322701720B2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22BB8E30-7093-4989-A67F-BFAE6CA76F91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2" name="页脚占位符 5">
            <a:extLst>
              <a:ext uri="{FF2B5EF4-FFF2-40B4-BE49-F238E27FC236}">
                <a16:creationId xmlns:a16="http://schemas.microsoft.com/office/drawing/2014/main" id="{97733958-CD85-4F9B-B55D-8FBE4C610E22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D5001607-66FE-4AA2-B673-1460D5CE8C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Nested Summations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F1625B39-F4F8-451C-A1F0-9AD5A7897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3060" y="1417638"/>
            <a:ext cx="8229600" cy="4530725"/>
          </a:xfrm>
        </p:spPr>
        <p:txBody>
          <a:bodyPr/>
          <a:lstStyle/>
          <a:p>
            <a:pPr eaLnBrk="1" hangingPunct="1"/>
            <a:r>
              <a:rPr lang="en-US" altLang="zh-CN" dirty="0"/>
              <a:t>These have the meaning you’d expect.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 issues of free vs. bound variables, just like in quantified expressions, integrals, etc.</a:t>
            </a:r>
          </a:p>
        </p:txBody>
      </p:sp>
      <p:graphicFrame>
        <p:nvGraphicFramePr>
          <p:cNvPr id="35845" name="Object 4">
            <a:extLst>
              <a:ext uri="{FF2B5EF4-FFF2-40B4-BE49-F238E27FC236}">
                <a16:creationId xmlns:a16="http://schemas.microsoft.com/office/drawing/2014/main" id="{3EA1A05A-4462-455C-A852-358E7D86B6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50469"/>
              </p:ext>
            </p:extLst>
          </p:nvPr>
        </p:nvGraphicFramePr>
        <p:xfrm>
          <a:off x="990600" y="1981200"/>
          <a:ext cx="6215063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4" r:id="rId3" imgW="2959100" imgH="1130300" progId="Equation.3">
                  <p:embed/>
                </p:oleObj>
              </mc:Choice>
              <mc:Fallback>
                <p:oleObj r:id="rId3" imgW="2959100" imgH="1130300" progId="Equation.3">
                  <p:embed/>
                  <p:pic>
                    <p:nvPicPr>
                      <p:cNvPr id="35845" name="Object 4">
                        <a:extLst>
                          <a:ext uri="{FF2B5EF4-FFF2-40B4-BE49-F238E27FC236}">
                            <a16:creationId xmlns:a16="http://schemas.microsoft.com/office/drawing/2014/main" id="{3EA1A05A-4462-455C-A852-358E7D86B6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6215063" cy="237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3408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日期占位符 4">
            <a:extLst>
              <a:ext uri="{FF2B5EF4-FFF2-40B4-BE49-F238E27FC236}">
                <a16:creationId xmlns:a16="http://schemas.microsoft.com/office/drawing/2014/main" id="{B6BB5CE6-5527-4C01-9E26-7E472B33C709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9DE528BA-4942-4692-8F16-261EB6D6E6D3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6" name="页脚占位符 5">
            <a:extLst>
              <a:ext uri="{FF2B5EF4-FFF2-40B4-BE49-F238E27FC236}">
                <a16:creationId xmlns:a16="http://schemas.microsoft.com/office/drawing/2014/main" id="{79019937-F870-451C-BCAB-8B54773ABE65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68972F3B-BC19-47C8-86BA-7ECBC2F0C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Some Shortcut Expressions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A99E8EB2-CEE4-43A4-B308-9BBDF4A871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graphicFrame>
        <p:nvGraphicFramePr>
          <p:cNvPr id="36869" name="Object 4">
            <a:extLst>
              <a:ext uri="{FF2B5EF4-FFF2-40B4-BE49-F238E27FC236}">
                <a16:creationId xmlns:a16="http://schemas.microsoft.com/office/drawing/2014/main" id="{5B706B9E-09CE-4D2A-8E0A-BAA056C5A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635731"/>
              </p:ext>
            </p:extLst>
          </p:nvPr>
        </p:nvGraphicFramePr>
        <p:xfrm>
          <a:off x="873919" y="1981200"/>
          <a:ext cx="4343400" cy="397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r:id="rId3" imgW="1943100" imgH="1778000" progId="Equation.3">
                  <p:embed/>
                </p:oleObj>
              </mc:Choice>
              <mc:Fallback>
                <p:oleObj r:id="rId3" imgW="1943100" imgH="1778000" progId="Equation.3">
                  <p:embed/>
                  <p:pic>
                    <p:nvPicPr>
                      <p:cNvPr id="36869" name="Object 4">
                        <a:extLst>
                          <a:ext uri="{FF2B5EF4-FFF2-40B4-BE49-F238E27FC236}">
                            <a16:creationId xmlns:a16="http://schemas.microsoft.com/office/drawing/2014/main" id="{5B706B9E-09CE-4D2A-8E0A-BAA056C5AF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9" y="1981200"/>
                        <a:ext cx="4343400" cy="397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Text Box 5">
            <a:extLst>
              <a:ext uri="{FF2B5EF4-FFF2-40B4-BE49-F238E27FC236}">
                <a16:creationId xmlns:a16="http://schemas.microsoft.com/office/drawing/2014/main" id="{790D4719-0F65-4197-A2E3-67DA45DC6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038" y="2286000"/>
            <a:ext cx="231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Geometric series.</a:t>
            </a:r>
          </a:p>
        </p:txBody>
      </p:sp>
      <p:sp>
        <p:nvSpPr>
          <p:cNvPr id="36871" name="Text Box 6">
            <a:extLst>
              <a:ext uri="{FF2B5EF4-FFF2-40B4-BE49-F238E27FC236}">
                <a16:creationId xmlns:a16="http://schemas.microsoft.com/office/drawing/2014/main" id="{1FB7A62D-8E7E-4D55-8B74-639156EB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200400"/>
            <a:ext cx="1773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Euler’s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trick.</a:t>
            </a:r>
          </a:p>
        </p:txBody>
      </p:sp>
      <p:sp>
        <p:nvSpPr>
          <p:cNvPr id="36872" name="Text Box 7">
            <a:extLst>
              <a:ext uri="{FF2B5EF4-FFF2-40B4-BE49-F238E27FC236}">
                <a16:creationId xmlns:a16="http://schemas.microsoft.com/office/drawing/2014/main" id="{1153C8AD-E564-426E-A225-A87FDE20E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91000"/>
            <a:ext cx="2230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Quadratic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series.</a:t>
            </a:r>
          </a:p>
        </p:txBody>
      </p:sp>
      <p:sp>
        <p:nvSpPr>
          <p:cNvPr id="36873" name="Text Box 8">
            <a:extLst>
              <a:ext uri="{FF2B5EF4-FFF2-40B4-BE49-F238E27FC236}">
                <a16:creationId xmlns:a16="http://schemas.microsoft.com/office/drawing/2014/main" id="{F230FC9E-8DD6-4076-8C55-2B9FFE1AE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5181600"/>
            <a:ext cx="175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Cubic</a:t>
            </a:r>
            <a:r>
              <a:rPr lang="en-US" altLang="zh-CN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folHlink"/>
                </a:solidFill>
                <a:latin typeface="Times New Roman" panose="02020603050405020304" pitchFamily="18" charset="0"/>
              </a:rPr>
              <a:t>series.</a:t>
            </a:r>
          </a:p>
        </p:txBody>
      </p:sp>
    </p:spTree>
    <p:extLst>
      <p:ext uri="{BB962C8B-B14F-4D97-AF65-F5344CB8AC3E}">
        <p14:creationId xmlns:p14="http://schemas.microsoft.com/office/powerpoint/2010/main" val="50466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1276" y="1417638"/>
                <a:ext cx="8305800" cy="518160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  Definition</a:t>
                </a:r>
                <a:r>
                  <a:rPr lang="en-US" dirty="0"/>
                  <a:t>: A </a:t>
                </a:r>
                <a:r>
                  <a:rPr lang="en-US" i="1" dirty="0"/>
                  <a:t>sequence</a:t>
                </a:r>
                <a:r>
                  <a:rPr lang="en-US" dirty="0"/>
                  <a:t> is a function from a subset of the integers (usually either the set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0, 1, 2, 3, 4, </a:t>
                </a:r>
                <a:r>
                  <a:rPr lang="en-US" dirty="0"/>
                  <a:t>…..} or  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1, 2, 3, 4, </a:t>
                </a:r>
                <a:r>
                  <a:rPr lang="en-US" dirty="0"/>
                  <a:t>….} ) to a set </a:t>
                </a:r>
                <a:r>
                  <a:rPr lang="en-US" i="1" dirty="0"/>
                  <a:t>S</a:t>
                </a:r>
                <a:r>
                  <a:rPr lang="en-US" dirty="0"/>
                  <a:t>.</a:t>
                </a:r>
              </a:p>
              <a:p>
                <a:pPr>
                  <a:buNone/>
                </a:pPr>
                <a:r>
                  <a:rPr lang="en-US" dirty="0"/>
                  <a:t>                 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/>
                  <a:t>: </a:t>
                </a:r>
                <a:r>
                  <a:rPr lang="en-US" altLang="zh-CN" b="1" dirty="0"/>
                  <a:t>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S</a:t>
                </a:r>
              </a:p>
              <a:p>
                <a:pPr>
                  <a:buNone/>
                </a:pPr>
                <a:r>
                  <a:rPr lang="en-US" altLang="zh-CN" dirty="0"/>
                  <a:t>                     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n-US" altLang="zh-CN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altLang="zh-CN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The notation </a:t>
                </a:r>
                <a:r>
                  <a:rPr lang="en-US" i="1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is used to denote the image of the integer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.  We can think of </a:t>
                </a:r>
                <a:r>
                  <a:rPr lang="en-US" i="1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/>
                  <a:t>   as the equivalent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dirty="0"/>
                  <a:t> </a:t>
                </a:r>
                <a:r>
                  <a:rPr lang="zh-CN" altLang="en-US" dirty="0"/>
                  <a:t>（</a:t>
                </a:r>
                <a:r>
                  <a:rPr lang="en-US" altLang="zh-CN" i="1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 a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/>
                  <a:t>）</a:t>
                </a:r>
                <a:r>
                  <a:rPr lang="en-US" dirty="0"/>
                  <a:t>where </a:t>
                </a:r>
                <a:r>
                  <a:rPr lang="en-US" i="1" dirty="0"/>
                  <a:t>f</a:t>
                </a:r>
                <a:r>
                  <a:rPr lang="en-US" dirty="0"/>
                  <a:t> is a function from  {</a:t>
                </a:r>
                <a:r>
                  <a:rPr lang="en-US" dirty="0">
                    <a:latin typeface="Cambria Math" pitchFamily="18" charset="0"/>
                    <a:ea typeface="Cambria Math" pitchFamily="18" charset="0"/>
                  </a:rPr>
                  <a:t>0,1,2</a:t>
                </a:r>
                <a:r>
                  <a:rPr lang="en-US" dirty="0"/>
                  <a:t>,…..} to </a:t>
                </a:r>
                <a:r>
                  <a:rPr lang="en-US" i="1" dirty="0"/>
                  <a:t>S</a:t>
                </a:r>
                <a:r>
                  <a:rPr lang="en-US" dirty="0"/>
                  <a:t>.  We call </a:t>
                </a:r>
                <a:r>
                  <a:rPr lang="en-US" i="1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i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 a </a:t>
                </a:r>
                <a:r>
                  <a:rPr lang="en-US" i="1" dirty="0"/>
                  <a:t>term</a:t>
                </a:r>
                <a:r>
                  <a:rPr lang="en-US" dirty="0"/>
                  <a:t> of the sequence.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276" y="1417638"/>
                <a:ext cx="8305800" cy="5181600"/>
              </a:xfrm>
              <a:blipFill>
                <a:blip r:embed="rId2"/>
                <a:stretch>
                  <a:fillRect l="-734" t="-1294" r="-2790" b="-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0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日期占位符 4">
            <a:extLst>
              <a:ext uri="{FF2B5EF4-FFF2-40B4-BE49-F238E27FC236}">
                <a16:creationId xmlns:a16="http://schemas.microsoft.com/office/drawing/2014/main" id="{72BE56F0-9305-4F43-9EF2-948E5BC0B92E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3113AF0D-A361-4D57-B0B8-E64DCF92716D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0" name="页脚占位符 5">
            <a:extLst>
              <a:ext uri="{FF2B5EF4-FFF2-40B4-BE49-F238E27FC236}">
                <a16:creationId xmlns:a16="http://schemas.microsoft.com/office/drawing/2014/main" id="{472771C8-51B3-4754-86B8-A5BEB51A57AE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E6B7498-D766-4536-8EDE-DBDFF1FA0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Using the Shortcuts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B95EDEF-0F25-4FD7-BA10-474B0197C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Evaluate            .</a:t>
            </a: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</a:rPr>
              <a:t>Use series splitting.</a:t>
            </a: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</a:rPr>
              <a:t>Solve for desired</a:t>
            </a:r>
            <a:br>
              <a:rPr lang="en-US" altLang="zh-CN">
                <a:solidFill>
                  <a:schemeClr val="folHlink"/>
                </a:solidFill>
              </a:rPr>
            </a:br>
            <a:r>
              <a:rPr lang="en-US" altLang="zh-CN">
                <a:solidFill>
                  <a:schemeClr val="folHlink"/>
                </a:solidFill>
              </a:rPr>
              <a:t>summation.</a:t>
            </a: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</a:rPr>
              <a:t>Apply quadratic</a:t>
            </a:r>
            <a:br>
              <a:rPr lang="en-US" altLang="zh-CN">
                <a:solidFill>
                  <a:schemeClr val="folHlink"/>
                </a:solidFill>
              </a:rPr>
            </a:br>
            <a:r>
              <a:rPr lang="en-US" altLang="zh-CN">
                <a:solidFill>
                  <a:schemeClr val="folHlink"/>
                </a:solidFill>
              </a:rPr>
              <a:t>series rule.</a:t>
            </a:r>
          </a:p>
          <a:p>
            <a:pPr lvl="1" eaLnBrk="1" hangingPunct="1"/>
            <a:r>
              <a:rPr lang="en-US" altLang="zh-CN">
                <a:solidFill>
                  <a:schemeClr val="folHlink"/>
                </a:solidFill>
              </a:rPr>
              <a:t>Evaluate.</a:t>
            </a:r>
          </a:p>
        </p:txBody>
      </p:sp>
      <p:graphicFrame>
        <p:nvGraphicFramePr>
          <p:cNvPr id="37893" name="Object 4">
            <a:extLst>
              <a:ext uri="{FF2B5EF4-FFF2-40B4-BE49-F238E27FC236}">
                <a16:creationId xmlns:a16="http://schemas.microsoft.com/office/drawing/2014/main" id="{7F295561-77BD-4B5C-BFE6-3087A2129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575872"/>
              </p:ext>
            </p:extLst>
          </p:nvPr>
        </p:nvGraphicFramePr>
        <p:xfrm>
          <a:off x="4643438" y="1905000"/>
          <a:ext cx="781763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4" r:id="rId4" imgW="393529" imgH="431613" progId="Equation.3">
                  <p:embed/>
                </p:oleObj>
              </mc:Choice>
              <mc:Fallback>
                <p:oleObj r:id="rId4" imgW="393529" imgH="431613" progId="Equation.3">
                  <p:embed/>
                  <p:pic>
                    <p:nvPicPr>
                      <p:cNvPr id="37893" name="Object 4">
                        <a:extLst>
                          <a:ext uri="{FF2B5EF4-FFF2-40B4-BE49-F238E27FC236}">
                            <a16:creationId xmlns:a16="http://schemas.microsoft.com/office/drawing/2014/main" id="{7F295561-77BD-4B5C-BFE6-3087A21292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905000"/>
                        <a:ext cx="781763" cy="8588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E91AFADB-7681-48CE-98FF-960B78E96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0174901"/>
              </p:ext>
            </p:extLst>
          </p:nvPr>
        </p:nvGraphicFramePr>
        <p:xfrm>
          <a:off x="4643438" y="2808288"/>
          <a:ext cx="4500562" cy="379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55" r:id="rId6" imgW="2108200" imgH="1778000" progId="Equation.3">
                  <p:embed/>
                </p:oleObj>
              </mc:Choice>
              <mc:Fallback>
                <p:oleObj r:id="rId6" imgW="2108200" imgH="1778000" progId="Equation.3">
                  <p:embed/>
                  <p:pic>
                    <p:nvPicPr>
                      <p:cNvPr id="75781" name="Object 5">
                        <a:extLst>
                          <a:ext uri="{FF2B5EF4-FFF2-40B4-BE49-F238E27FC236}">
                            <a16:creationId xmlns:a16="http://schemas.microsoft.com/office/drawing/2014/main" id="{E91AFADB-7681-48CE-98FF-960B78E96E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808288"/>
                        <a:ext cx="4500562" cy="37966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5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Useful Summation Formulae </a:t>
            </a:r>
          </a:p>
        </p:txBody>
      </p:sp>
      <p:pic>
        <p:nvPicPr>
          <p:cNvPr id="4" name="Content Placeholder 3" descr="table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24000" y="1933581"/>
            <a:ext cx="3673602" cy="4162419"/>
          </a:xfrm>
        </p:spPr>
      </p:pic>
      <p:sp>
        <p:nvSpPr>
          <p:cNvPr id="5" name="TextBox 4"/>
          <p:cNvSpPr txBox="1"/>
          <p:nvPr/>
        </p:nvSpPr>
        <p:spPr>
          <a:xfrm>
            <a:off x="6096000" y="3076581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 we will prove some of these by induction.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5257800" y="3305181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5257800" y="3686181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5257800" y="4371981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498158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in text </a:t>
            </a:r>
          </a:p>
          <a:p>
            <a:r>
              <a:rPr lang="en-US" dirty="0"/>
              <a:t>(requires calculus)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5181600" y="5057781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181600" y="5438781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216218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Geometric Series: We just proved this.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5143500" y="2505081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0960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15457" y="1600200"/>
            <a:ext cx="8229600" cy="4648200"/>
          </a:xfrm>
        </p:spPr>
        <p:txBody>
          <a:bodyPr/>
          <a:lstStyle/>
          <a:p>
            <a:r>
              <a:rPr lang="en-US" dirty="0"/>
              <a:t>Product of the terms 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kern="100" dirty="0"/>
              <a:t>from the sequence</a:t>
            </a:r>
          </a:p>
          <a:p>
            <a:endParaRPr lang="en-US" kern="100" dirty="0"/>
          </a:p>
          <a:p>
            <a:r>
              <a:rPr lang="en-US" kern="100" dirty="0"/>
              <a:t>The notation:</a:t>
            </a:r>
          </a:p>
          <a:p>
            <a:pPr>
              <a:buNone/>
            </a:pPr>
            <a:endParaRPr lang="en-US" kern="100" dirty="0"/>
          </a:p>
          <a:p>
            <a:endParaRPr lang="en-US" kern="100" dirty="0"/>
          </a:p>
          <a:p>
            <a:pPr>
              <a:buNone/>
            </a:pPr>
            <a:endParaRPr lang="en-US" kern="100" dirty="0"/>
          </a:p>
          <a:p>
            <a:pPr>
              <a:buNone/>
            </a:pPr>
            <a:r>
              <a:rPr lang="en-US" kern="100" dirty="0"/>
              <a:t>     represents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Notation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890071" y="1781651"/>
            <a:ext cx="2734628" cy="26003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890071" y="2266192"/>
            <a:ext cx="734378" cy="382905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352800" y="5356384"/>
            <a:ext cx="3557588" cy="28003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600200" y="3886200"/>
            <a:ext cx="1025843" cy="1094423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657600" y="4267200"/>
            <a:ext cx="1383030" cy="477203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943600" y="4191000"/>
            <a:ext cx="181165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927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日期占位符 4">
            <a:extLst>
              <a:ext uri="{FF2B5EF4-FFF2-40B4-BE49-F238E27FC236}">
                <a16:creationId xmlns:a16="http://schemas.microsoft.com/office/drawing/2014/main" id="{BD2998DE-7D67-4333-8B33-790AA91856F1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52D8B79-7413-41F5-8D0C-9BEA807C01C1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8" name="页脚占位符 5">
            <a:extLst>
              <a:ext uri="{FF2B5EF4-FFF2-40B4-BE49-F238E27FC236}">
                <a16:creationId xmlns:a16="http://schemas.microsoft.com/office/drawing/2014/main" id="{53FCC804-DD6C-495B-93EC-DE363D63E0D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63B31A7-0D7B-4778-A15A-D4770185B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38DCADD-CD95-48EC-A1B6-2787C0F7C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88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noProof="1"/>
              <a:t>§2.4 </a:t>
            </a:r>
          </a:p>
          <a:p>
            <a:pPr lvl="1" eaLnBrk="1" hangingPunct="1"/>
            <a:r>
              <a:rPr lang="en-US" altLang="zh-CN" strike="dblStrike" noProof="1"/>
              <a:t> 6(</a:t>
            </a:r>
            <a:r>
              <a:rPr lang="en-US" altLang="zh-CN" i="1" strike="dblStrike" noProof="1"/>
              <a:t>a,c,e,g</a:t>
            </a:r>
            <a:r>
              <a:rPr lang="en-US" altLang="zh-CN" strike="dblStrike" noProof="1"/>
              <a:t>)</a:t>
            </a:r>
            <a:r>
              <a:rPr lang="en-US" altLang="zh-CN" noProof="1"/>
              <a:t>, 12(</a:t>
            </a:r>
            <a:r>
              <a:rPr lang="en-US" altLang="zh-CN" i="1" noProof="1"/>
              <a:t>a,d</a:t>
            </a:r>
            <a:r>
              <a:rPr lang="en-US" altLang="zh-CN" noProof="1"/>
              <a:t>), </a:t>
            </a:r>
            <a:r>
              <a:rPr lang="en-US" altLang="zh-CN" strike="dblStrike" noProof="1"/>
              <a:t>18</a:t>
            </a:r>
            <a:r>
              <a:rPr lang="en-US" altLang="zh-CN" noProof="1"/>
              <a:t>,</a:t>
            </a:r>
          </a:p>
          <a:p>
            <a:pPr lvl="1" eaLnBrk="1" hangingPunct="1"/>
            <a:r>
              <a:rPr lang="en-US" altLang="zh-CN" noProof="1"/>
              <a:t> </a:t>
            </a:r>
            <a:r>
              <a:rPr lang="en-US" altLang="zh-CN" strike="dblStrike" noProof="1"/>
              <a:t>26(</a:t>
            </a:r>
            <a:r>
              <a:rPr lang="en-US" altLang="zh-CN" i="1" strike="dblStrike" noProof="1"/>
              <a:t>a,f</a:t>
            </a:r>
            <a:r>
              <a:rPr lang="en-US" altLang="zh-CN" strike="dblStrike" noProof="1"/>
              <a:t>)</a:t>
            </a:r>
            <a:r>
              <a:rPr lang="en-US" altLang="zh-CN" noProof="1"/>
              <a:t>, 30(b,d), 34(b)</a:t>
            </a:r>
          </a:p>
          <a:p>
            <a:pPr lvl="1" eaLnBrk="1" hangingPunct="1"/>
            <a:endParaRPr lang="en-US" altLang="zh-CN" noProof="1"/>
          </a:p>
          <a:p>
            <a:pPr lvl="1" eaLnBrk="1" hangingPunct="1"/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179863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日期占位符 4">
            <a:extLst>
              <a:ext uri="{FF2B5EF4-FFF2-40B4-BE49-F238E27FC236}">
                <a16:creationId xmlns:a16="http://schemas.microsoft.com/office/drawing/2014/main" id="{BE28AD2E-4959-48B5-976D-30D33E3D4937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4CE3BA4F-556E-4A44-97E5-51EE4F2C1ACF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0" name="页脚占位符 5">
            <a:extLst>
              <a:ext uri="{FF2B5EF4-FFF2-40B4-BE49-F238E27FC236}">
                <a16:creationId xmlns:a16="http://schemas.microsoft.com/office/drawing/2014/main" id="{BF43C963-29AB-44F9-B3F8-777D0D5A9F54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00EAA02-B60A-4056-B2FB-A2BC211C3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Sequence Examples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9BF9F9E2-E102-4A39-8326-2DD165600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Some authors write “the sequence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, …</a:t>
            </a:r>
            <a:r>
              <a:rPr lang="en-US" altLang="zh-CN" dirty="0"/>
              <a:t>” instead of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, to ensure that the set of indices is clear.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Be careful:  Our book often leaves the indices ambiguous.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An example of an infinite series: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Consider the series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} =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, …</a:t>
            </a:r>
            <a:r>
              <a:rPr lang="en-US" altLang="zh-CN" dirty="0"/>
              <a:t>, where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1</a:t>
            </a:r>
            <a:r>
              <a:rPr lang="en-US" altLang="zh-CN" dirty="0">
                <a:solidFill>
                  <a:srgbClr val="FF0000"/>
                </a:solidFill>
              </a:rPr>
              <a:t>)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= </a:t>
            </a:r>
            <a:r>
              <a:rPr lang="en-US" altLang="zh-CN" i="1" dirty="0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) = 1/</a:t>
            </a:r>
            <a:r>
              <a:rPr lang="en-US" altLang="zh-CN" i="1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Then, we have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} = 1, 1/2, 1/3, …</a:t>
            </a:r>
          </a:p>
        </p:txBody>
      </p:sp>
    </p:spTree>
    <p:extLst>
      <p:ext uri="{BB962C8B-B14F-4D97-AF65-F5344CB8AC3E}">
        <p14:creationId xmlns:p14="http://schemas.microsoft.com/office/powerpoint/2010/main" val="166805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Consider the sequence            where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</a:t>
            </a: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817995" y="1682433"/>
            <a:ext cx="734378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447800" y="3048000"/>
            <a:ext cx="1385888" cy="77152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684309" y="3267620"/>
            <a:ext cx="389477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124200" y="4572000"/>
            <a:ext cx="1983105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1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日期占位符 4">
            <a:extLst>
              <a:ext uri="{FF2B5EF4-FFF2-40B4-BE49-F238E27FC236}">
                <a16:creationId xmlns:a16="http://schemas.microsoft.com/office/drawing/2014/main" id="{53F39BF5-8B97-4892-8D81-983FD80B4A8D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7CE67F7D-5204-44C0-B265-C981FDF65663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4" name="页脚占位符 5">
            <a:extLst>
              <a:ext uri="{FF2B5EF4-FFF2-40B4-BE49-F238E27FC236}">
                <a16:creationId xmlns:a16="http://schemas.microsoft.com/office/drawing/2014/main" id="{44D3FBD5-4912-4AA1-B3C5-25237656F586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DC1C72BF-F590-456C-B0F8-C4FDC4D2E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with Repetitions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32A53C68-51F4-44EB-AC37-5267768ED4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Like tuples, but unlike sets, a sequence may contain </a:t>
            </a:r>
            <a:r>
              <a:rPr lang="en-US" altLang="zh-CN" i="1" dirty="0"/>
              <a:t>repeated</a:t>
            </a:r>
            <a:r>
              <a:rPr lang="en-US" altLang="zh-CN" dirty="0"/>
              <a:t> instances of an element.</a:t>
            </a:r>
          </a:p>
          <a:p>
            <a:pPr eaLnBrk="1" hangingPunct="1"/>
            <a:r>
              <a:rPr lang="en-US" altLang="zh-CN" dirty="0"/>
              <a:t>Consider the sequence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  <a:r>
              <a:rPr lang="en-US" altLang="zh-CN" i="1" dirty="0">
                <a:solidFill>
                  <a:srgbClr val="FF0000"/>
                </a:solidFill>
              </a:rPr>
              <a:t> b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, …</a:t>
            </a:r>
            <a:r>
              <a:rPr lang="en-US" altLang="zh-CN" dirty="0"/>
              <a:t> (note that 0 is an index) where 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i="1" baseline="-25000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 (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</a:rPr>
              <a:t>1)</a:t>
            </a:r>
            <a:r>
              <a:rPr lang="en-US" altLang="zh-CN" i="1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en-US" altLang="zh-CN" dirty="0"/>
              <a:t>Thus,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= 1,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</a:rPr>
              <a:t>1, 1,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</a:rPr>
              <a:t>1, …</a:t>
            </a:r>
          </a:p>
          <a:p>
            <a:pPr lvl="2" eaLnBrk="1" hangingPunct="1"/>
            <a:r>
              <a:rPr lang="en-US" altLang="zh-CN" dirty="0"/>
              <a:t>Note repetitions! </a:t>
            </a:r>
          </a:p>
          <a:p>
            <a:pPr lvl="1" eaLnBrk="1" hangingPunct="1"/>
            <a:r>
              <a:rPr lang="en-US" altLang="zh-CN" dirty="0"/>
              <a:t>This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i="1" dirty="0" err="1">
                <a:solidFill>
                  <a:srgbClr val="FF0000"/>
                </a:solidFill>
              </a:rPr>
              <a:t>b</a:t>
            </a:r>
            <a:r>
              <a:rPr lang="en-US" altLang="zh-CN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 denotes an infinite sequence of 1’s and 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1’s, </a:t>
            </a:r>
            <a:r>
              <a:rPr lang="en-US" altLang="zh-CN" i="1" dirty="0"/>
              <a:t>not</a:t>
            </a:r>
            <a:r>
              <a:rPr lang="en-US" altLang="zh-CN" dirty="0"/>
              <a:t> the 2-element set </a:t>
            </a:r>
            <a:r>
              <a:rPr lang="en-US" altLang="zh-CN" dirty="0">
                <a:solidFill>
                  <a:srgbClr val="FF0000"/>
                </a:solidFill>
              </a:rPr>
              <a:t>{1,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FF0000"/>
                </a:solidFill>
              </a:rPr>
              <a:t>1}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115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日期占位符 4">
            <a:extLst>
              <a:ext uri="{FF2B5EF4-FFF2-40B4-BE49-F238E27FC236}">
                <a16:creationId xmlns:a16="http://schemas.microsoft.com/office/drawing/2014/main" id="{0FEF64F8-AE9C-4427-B6C6-DD7314B2401C}"/>
              </a:ext>
            </a:extLst>
          </p:cNvPr>
          <p:cNvSpPr>
            <a:spLocks noGrp="1" noChangeArrowheads="1"/>
          </p:cNvSpPr>
          <p:nvPr>
            <p:ph type="dt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fld id="{AAA06924-20BC-4448-814F-31A755435B3C}" type="datetime1">
              <a:rPr lang="zh-CN" altLang="en-US" sz="1000" smtClean="0">
                <a:solidFill>
                  <a:srgbClr val="009999"/>
                </a:solidFill>
                <a:latin typeface="Arial Narrow" panose="020B0606020202030204" pitchFamily="34" charset="0"/>
              </a:rPr>
              <a:pPr>
                <a:buFont typeface="Arial" panose="020B0604020202020204" pitchFamily="34" charset="0"/>
                <a:buNone/>
              </a:pPr>
              <a:t>2018/5/5</a:t>
            </a:fld>
            <a:endParaRPr lang="zh-CN" altLang="en-US" sz="100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8" name="页脚占位符 5">
            <a:extLst>
              <a:ext uri="{FF2B5EF4-FFF2-40B4-BE49-F238E27FC236}">
                <a16:creationId xmlns:a16="http://schemas.microsoft.com/office/drawing/2014/main" id="{ED950664-50EE-4A9C-9A3D-867F1184DBF9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en-US" altLang="zh-CN" sz="1200">
                <a:solidFill>
                  <a:srgbClr val="009999"/>
                </a:solidFill>
                <a:latin typeface="Arial Narrow" panose="020B0606020202030204" pitchFamily="34" charset="0"/>
              </a:rPr>
              <a:t>College of Computer Science &amp; Technology, BUPT -- © Copyright  Yang Juan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727C7D9-1F27-4752-AD4C-C9A0DC20D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Recognizing Sequences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E8AA881-E487-4903-89F6-9E85C795F9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828800"/>
            <a:ext cx="8763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Sometimes, you’re given the first few terms of a sequence,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and you are asked to find the sequence’s generating function,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or a procedure to enumerate the sequence.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Examples: What’s the next number?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1,2,3,4,…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1,3,5,7,9,…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2,3,5,7,11,... 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18B00A02-549E-474F-8C32-B963F87F7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346" y="4196464"/>
            <a:ext cx="3932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5 (the 5th smallest number &gt;0)</a:t>
            </a: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ED772CA2-F830-45C3-9A8B-03E91563E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1741" y="4636895"/>
            <a:ext cx="4618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11 (the 6th smallest odd number &gt;0)</a:t>
            </a: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24F7FF60-127F-4B68-9D66-CD90D44A0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0021" y="5051674"/>
            <a:ext cx="447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13 (the 6th smallest prime number)</a:t>
            </a:r>
          </a:p>
        </p:txBody>
      </p:sp>
    </p:spTree>
    <p:extLst>
      <p:ext uri="{BB962C8B-B14F-4D97-AF65-F5344CB8AC3E}">
        <p14:creationId xmlns:p14="http://schemas.microsoft.com/office/powerpoint/2010/main" val="3296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  <p:bldP spid="5120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s_n\} \; =\; \{s_0, s_1, s_2, s_3, s_4, \dots\} \;=\; &#10;\{-1, 3, 7, 11, 15, \ldots\}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t_n\} = \{t_0, t_1, t_2, t_3, t_4, \dots\} =&#10;\{7, 4, 1, -2, -5, \ldots\}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u_n\} = \{u_0, u_1, u_2, u_3, u_4, \dots\} =&#10;\{1, 3, 5, 7, 9, \ldots\}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sum_{j=m}^{n} a_j   $$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j=m}^{n} a_j   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m \leq j \leq n} a_j   $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+ a_{m+1} +  \dots + a_n$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a_n\;=\; \frac{1}{n}$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\times a_{m+1} \times \dots \times a_n$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prod_{j=m}^{n} a_j   $$&#10;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j=m}^{n} a_j   $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m \leq j \leq n} a_j   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{a_n\} \;=\; \{a_1, a_2, a_3, \ldots\}$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, \frac{1}{2}, \frac{1}{3}, \frac{1}{4} \ldots $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r, ar^{2}, \ldots, ar^{n}, \ldots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b_n\} \; =\; \{b_0, b_1, b_2, b_3, b_4, \dots\} \;=\; &#10;\{1, -1, 1, -1, 1, \ldots\}$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c_n\} = \{c_0, c_1, c_2, c_3, c_4, \dots\} =&#10;\{2, 10, 50, 250, 1250, \ldots\}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d_n\} = \{d_0, d_1, d_2, d_3, d_4, \dots\} =&#10;\{6, 2, \frac{2}{3}, \frac{2}{9}, \frac{2}{27}, \ldots\}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 + d, a + 2d, \ldots, a + nd, \ldots$$&#10;&#10;\end{document}"/>
  <p:tag name="IGUANATEXSIZE" val="20"/>
</p:tagLst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3684</TotalTime>
  <Words>3362</Words>
  <Application>Microsoft Office PowerPoint</Application>
  <PresentationFormat>全屏显示(4:3)</PresentationFormat>
  <Paragraphs>370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8" baseType="lpstr">
      <vt:lpstr>等线</vt:lpstr>
      <vt:lpstr>宋体</vt:lpstr>
      <vt:lpstr>Arial</vt:lpstr>
      <vt:lpstr>Arial Narrow</vt:lpstr>
      <vt:lpstr>Cambria Math</vt:lpstr>
      <vt:lpstr>Comic Sans MS</vt:lpstr>
      <vt:lpstr>Garamond</vt:lpstr>
      <vt:lpstr>Symbol</vt:lpstr>
      <vt:lpstr>Tahoma</vt:lpstr>
      <vt:lpstr>Times New Roman</vt:lpstr>
      <vt:lpstr>Verdana</vt:lpstr>
      <vt:lpstr>Wingdings</vt:lpstr>
      <vt:lpstr>Level</vt:lpstr>
      <vt:lpstr>1_Default Design</vt:lpstr>
      <vt:lpstr>Equation.3</vt:lpstr>
      <vt:lpstr>Discrete Mathematics and Its Application                         7th edition, 2001</vt:lpstr>
      <vt:lpstr>Welcome to Discrete Mathematics  Spring 2018</vt:lpstr>
      <vt:lpstr>§2.4 Sequences, Strings, Summations</vt:lpstr>
      <vt:lpstr>§2.4 Sequences, Strings, Summations</vt:lpstr>
      <vt:lpstr>Sequences</vt:lpstr>
      <vt:lpstr>Sequence Examples</vt:lpstr>
      <vt:lpstr>Sequences </vt:lpstr>
      <vt:lpstr>Example with Repetitions</vt:lpstr>
      <vt:lpstr>Recognizing Sequences</vt:lpstr>
      <vt:lpstr>Strings</vt:lpstr>
      <vt:lpstr>Geometric Progression</vt:lpstr>
      <vt:lpstr>Arithmetic Progression</vt:lpstr>
      <vt:lpstr>Recurrence Relations（递推关系）</vt:lpstr>
      <vt:lpstr>Questions about Recurrence Relations</vt:lpstr>
      <vt:lpstr>Questions about Recurrence Relations</vt:lpstr>
      <vt:lpstr>Fibonacci sequence</vt:lpstr>
      <vt:lpstr>Fibonacci Sequence</vt:lpstr>
      <vt:lpstr>Factorial sequence</vt:lpstr>
      <vt:lpstr>Solving Recurrence Relations</vt:lpstr>
      <vt:lpstr>Explicit formula</vt:lpstr>
      <vt:lpstr>Iterative(迭代) Solution Example</vt:lpstr>
      <vt:lpstr>Iterative Solution Example</vt:lpstr>
      <vt:lpstr>EXAMPLE 9 </vt:lpstr>
      <vt:lpstr>PowerPoint 演示文稿</vt:lpstr>
      <vt:lpstr>Financial Application</vt:lpstr>
      <vt:lpstr>Special Integer Sequences</vt:lpstr>
      <vt:lpstr>Questions on Special Integer Sequences</vt:lpstr>
      <vt:lpstr>Questions on Special Integer Sequences</vt:lpstr>
      <vt:lpstr>Questions on Special Integer Sequences</vt:lpstr>
      <vt:lpstr>Useful Sequences</vt:lpstr>
      <vt:lpstr>Guessing Sequences (optional)</vt:lpstr>
      <vt:lpstr>Special integer sequences</vt:lpstr>
      <vt:lpstr>Special integer sequences</vt:lpstr>
      <vt:lpstr>Summation Notation</vt:lpstr>
      <vt:lpstr>Generalized Summations</vt:lpstr>
      <vt:lpstr>Simple Summation Example</vt:lpstr>
      <vt:lpstr>More Summation Examples</vt:lpstr>
      <vt:lpstr>Summation Manipulations</vt:lpstr>
      <vt:lpstr>More Summation Manipulations</vt:lpstr>
      <vt:lpstr>Example: Impress Your Friends</vt:lpstr>
      <vt:lpstr>Euler’s Trick, Illustrated</vt:lpstr>
      <vt:lpstr>Symbolic Derivation of Trick</vt:lpstr>
      <vt:lpstr>Concluding Euler’s Derivation</vt:lpstr>
      <vt:lpstr>Example: Geometric Progression</vt:lpstr>
      <vt:lpstr>Geometric Sum Derivation</vt:lpstr>
      <vt:lpstr>Derivation example cont...</vt:lpstr>
      <vt:lpstr>Concluding long derivation...</vt:lpstr>
      <vt:lpstr>Nested Summations</vt:lpstr>
      <vt:lpstr>Some Shortcut Expressions</vt:lpstr>
      <vt:lpstr>Using the Shortcuts</vt:lpstr>
      <vt:lpstr>Some Useful Summation Formulae </vt:lpstr>
      <vt:lpstr>Product Notation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szniu</cp:lastModifiedBy>
  <cp:revision>561</cp:revision>
  <cp:lastPrinted>2018-04-08T03:06:08Z</cp:lastPrinted>
  <dcterms:created xsi:type="dcterms:W3CDTF">2002-05-12T10:17:07Z</dcterms:created>
  <dcterms:modified xsi:type="dcterms:W3CDTF">2018-05-05T08:41:05Z</dcterms:modified>
</cp:coreProperties>
</file>