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32"/>
  </p:notesMasterIdLst>
  <p:sldIdLst>
    <p:sldId id="256" r:id="rId3"/>
    <p:sldId id="309" r:id="rId4"/>
    <p:sldId id="475" r:id="rId5"/>
    <p:sldId id="423" r:id="rId6"/>
    <p:sldId id="348" r:id="rId7"/>
    <p:sldId id="349" r:id="rId8"/>
    <p:sldId id="350" r:id="rId9"/>
    <p:sldId id="353" r:id="rId10"/>
    <p:sldId id="424" r:id="rId11"/>
    <p:sldId id="354" r:id="rId12"/>
    <p:sldId id="477" r:id="rId13"/>
    <p:sldId id="355" r:id="rId14"/>
    <p:sldId id="505" r:id="rId15"/>
    <p:sldId id="508" r:id="rId16"/>
    <p:sldId id="428" r:id="rId17"/>
    <p:sldId id="479" r:id="rId18"/>
    <p:sldId id="509" r:id="rId19"/>
    <p:sldId id="430" r:id="rId20"/>
    <p:sldId id="431" r:id="rId21"/>
    <p:sldId id="356" r:id="rId22"/>
    <p:sldId id="357" r:id="rId23"/>
    <p:sldId id="358" r:id="rId24"/>
    <p:sldId id="511" r:id="rId25"/>
    <p:sldId id="510" r:id="rId26"/>
    <p:sldId id="359" r:id="rId27"/>
    <p:sldId id="506" r:id="rId28"/>
    <p:sldId id="360" r:id="rId29"/>
    <p:sldId id="480" r:id="rId30"/>
    <p:sldId id="361" r:id="rId31"/>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31" autoAdjust="0"/>
  </p:normalViewPr>
  <p:slideViewPr>
    <p:cSldViewPr>
      <p:cViewPr varScale="1">
        <p:scale>
          <a:sx n="68" d="100"/>
          <a:sy n="68" d="100"/>
        </p:scale>
        <p:origin x="1240" y="60"/>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altLang="zh-CN" sz="1200" dirty="0">
                <a:latin typeface="Arial" panose="020B0604020202020204" pitchFamily="34" charset="0"/>
              </a:rPr>
              <a:t>21</a:t>
            </a:fld>
            <a:endParaRPr lang="en-US" altLang="zh-CN" sz="1200" dirty="0">
              <a:latin typeface="Arial" panose="020B0604020202020204" pitchFamily="34" charset="0"/>
            </a:endParaRPr>
          </a:p>
        </p:txBody>
      </p:sp>
      <p:sp>
        <p:nvSpPr>
          <p:cNvPr id="23555" name="Rectangle 2"/>
          <p:cNvSpPr>
            <a:spLocks noGrp="1" noRot="1" noChangeAspect="1" noTextEdit="1"/>
          </p:cNvSpPr>
          <p:nvPr>
            <p:ph type="sldImg"/>
          </p:nvPr>
        </p:nvSpPr>
        <p:spPr>
          <a:xfrm>
            <a:off x="1138238" y="701675"/>
            <a:ext cx="4583112" cy="3436938"/>
          </a:xfrm>
          <a:ln/>
        </p:spPr>
      </p:sp>
      <p:sp>
        <p:nvSpPr>
          <p:cNvPr id="23556" name="Rectangle 3"/>
          <p:cNvSpPr>
            <a:spLocks noGrp="1"/>
          </p:cNvSpPr>
          <p:nvPr>
            <p:ph type="body" idx="1"/>
          </p:nvPr>
        </p:nvSpPr>
        <p:spPr>
          <a:xfrm>
            <a:off x="914400" y="4371975"/>
            <a:ext cx="5029200" cy="4060825"/>
          </a:xfrm>
          <a:ln/>
        </p:spPr>
        <p:txBody>
          <a:bodyPr wrap="square" lIns="91440" tIns="45720" rIns="91440" bIns="45720" anchor="t"/>
          <a:lstStyle/>
          <a:p>
            <a:pPr lvl="0" eaLnBrk="1" hangingPunct="1"/>
            <a:r>
              <a:rPr lang="en-US" altLang="zh-CN" dirty="0"/>
              <a:t>Why? Because it</a:t>
            </a:r>
            <a:r>
              <a:rPr lang="en-US" altLang="zh-CN" dirty="0">
                <a:latin typeface="Times New Roman" panose="02020603050405020304" pitchFamily="18" charset="0"/>
              </a:rPr>
              <a:t>’</a:t>
            </a:r>
            <a:r>
              <a:rPr lang="en-US" altLang="zh-CN" dirty="0"/>
              <a:t>s first digit is different from the first digit of r1, its second digit is different from the second digit of r2, and in general its nth digit is different from the nth digit of rn.  Therefore it is different from every number in the list.  We may want to restrict ourselves to change the digit to one other than 9 because if we change it to a nine, the resulting number could be say .1239999999999</a:t>
            </a:r>
            <a:r>
              <a:rPr lang="en-US" altLang="zh-CN" dirty="0">
                <a:latin typeface="Times New Roman" panose="02020603050405020304" pitchFamily="18" charset="0"/>
              </a:rPr>
              <a:t>…</a:t>
            </a:r>
            <a:r>
              <a:rPr lang="en-US" altLang="zh-CN" dirty="0"/>
              <a:t> infinitely which is equal to .1240000000000</a:t>
            </a:r>
            <a:r>
              <a:rPr lang="en-US" altLang="zh-CN" dirty="0">
                <a:latin typeface="Times New Roman" panose="02020603050405020304" pitchFamily="18" charset="0"/>
              </a:rPr>
              <a:t>…</a:t>
            </a:r>
            <a:r>
              <a:rPr lang="en-US" altLang="zh-CN" dirty="0"/>
              <a:t> (which could be in the list) even though the digits don</a:t>
            </a:r>
            <a:r>
              <a:rPr lang="en-US" altLang="zh-CN" dirty="0">
                <a:latin typeface="Times New Roman" panose="02020603050405020304" pitchFamily="18" charset="0"/>
              </a:rPr>
              <a:t>’</a:t>
            </a:r>
            <a:r>
              <a:rPr lang="en-US" altLang="zh-CN" dirty="0"/>
              <a:t>t match.  But, actually this imagined problem doesn</a:t>
            </a:r>
            <a:r>
              <a:rPr lang="en-US" altLang="zh-CN" dirty="0">
                <a:latin typeface="Times New Roman" panose="02020603050405020304" pitchFamily="18" charset="0"/>
              </a:rPr>
              <a:t>’</a:t>
            </a:r>
            <a:r>
              <a:rPr lang="en-US" altLang="zh-CN" dirty="0"/>
              <a:t>t actually arise because since there are an infinite number of reals that don</a:t>
            </a:r>
            <a:r>
              <a:rPr lang="en-US" altLang="zh-CN" dirty="0">
                <a:latin typeface="Times New Roman" panose="02020603050405020304" pitchFamily="18" charset="0"/>
              </a:rPr>
              <a:t>’</a:t>
            </a:r>
            <a:r>
              <a:rPr lang="en-US" altLang="zh-CN" dirty="0"/>
              <a:t>t include </a:t>
            </a:r>
            <a:r>
              <a:rPr lang="en-US" altLang="zh-CN" i="1" dirty="0"/>
              <a:t>any</a:t>
            </a:r>
            <a:r>
              <a:rPr lang="en-US" altLang="zh-CN" dirty="0"/>
              <a:t> 9</a:t>
            </a:r>
            <a:r>
              <a:rPr lang="en-US" altLang="zh-CN" dirty="0">
                <a:latin typeface="Times New Roman" panose="02020603050405020304" pitchFamily="18" charset="0"/>
              </a:rPr>
              <a:t>’</a:t>
            </a:r>
            <a:r>
              <a:rPr lang="en-US" altLang="zh-CN" dirty="0"/>
              <a:t>s, it is impossible for the diagonal to be all 9</a:t>
            </a:r>
            <a:r>
              <a:rPr lang="en-US" altLang="zh-CN" dirty="0">
                <a:latin typeface="Times New Roman" panose="02020603050405020304" pitchFamily="18" charset="0"/>
              </a:rPr>
              <a:t>’</a:t>
            </a:r>
            <a:r>
              <a:rPr lang="en-US" altLang="zh-CN" dirty="0"/>
              <a:t>s beyond some finite point.  </a:t>
            </a:r>
          </a:p>
        </p:txBody>
      </p:sp>
    </p:spTree>
    <p:extLst>
      <p:ext uri="{BB962C8B-B14F-4D97-AF65-F5344CB8AC3E}">
        <p14:creationId xmlns:p14="http://schemas.microsoft.com/office/powerpoint/2010/main" val="286128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altLang="zh-CN" sz="1200" dirty="0">
                <a:latin typeface="Arial" panose="020B0604020202020204" pitchFamily="34" charset="0"/>
              </a:rPr>
              <a:t>25</a:t>
            </a:fld>
            <a:endParaRPr lang="en-US" altLang="zh-CN" sz="1200" dirty="0">
              <a:latin typeface="Arial" panose="020B0604020202020204" pitchFamily="34" charset="0"/>
            </a:endParaRPr>
          </a:p>
        </p:txBody>
      </p:sp>
      <p:sp>
        <p:nvSpPr>
          <p:cNvPr id="26627" name="Rectangle 2"/>
          <p:cNvSpPr>
            <a:spLocks noGrp="1" noRot="1" noChangeAspect="1" noTextEdit="1"/>
          </p:cNvSpPr>
          <p:nvPr>
            <p:ph type="sldImg"/>
          </p:nvPr>
        </p:nvSpPr>
        <p:spPr>
          <a:xfrm>
            <a:off x="1138238" y="701675"/>
            <a:ext cx="4583112" cy="3436938"/>
          </a:xfrm>
          <a:ln/>
        </p:spPr>
      </p:sp>
      <p:sp>
        <p:nvSpPr>
          <p:cNvPr id="26628" name="Rectangle 3"/>
          <p:cNvSpPr>
            <a:spLocks noGrp="1"/>
          </p:cNvSpPr>
          <p:nvPr>
            <p:ph type="body" idx="1"/>
          </p:nvPr>
        </p:nvSpPr>
        <p:spPr>
          <a:xfrm>
            <a:off x="914400" y="4371975"/>
            <a:ext cx="5029200" cy="4060825"/>
          </a:xfrm>
          <a:ln/>
        </p:spPr>
        <p:txBody>
          <a:bodyPr wrap="square" lIns="91440" tIns="45720" rIns="91440" bIns="45720" anchor="t"/>
          <a:lstStyle/>
          <a:p>
            <a:pPr lvl="0" eaLnBrk="1" hangingPunct="1"/>
            <a:r>
              <a:rPr lang="en-US" altLang="zh-CN" dirty="0"/>
              <a:t>In other words, the continuum hypothesis has been shown to be independent from the other axioms of set theory that led to the definition of transfinite cardinals.</a:t>
            </a:r>
          </a:p>
        </p:txBody>
      </p:sp>
    </p:spTree>
    <p:extLst>
      <p:ext uri="{BB962C8B-B14F-4D97-AF65-F5344CB8AC3E}">
        <p14:creationId xmlns:p14="http://schemas.microsoft.com/office/powerpoint/2010/main" val="291554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home.moravian.edu/public/math/ClubsEvents/Conference/Cantor.gif"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9459"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19460"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Countable versus Uncountable</a:t>
            </a:r>
          </a:p>
        </p:txBody>
      </p:sp>
      <p:sp>
        <p:nvSpPr>
          <p:cNvPr id="17413" name="Rectangle 3"/>
          <p:cNvSpPr>
            <a:spLocks noGrp="1" noRot="1" noChangeAspect="1" noMove="1" noResize="1" noEditPoints="1" noAdjustHandles="1" noChangeArrowheads="1" noChangeShapeType="1" noTextEdit="1"/>
          </p:cNvSpPr>
          <p:nvPr>
            <p:ph idx="1"/>
          </p:nvPr>
        </p:nvSpPr>
        <p:spPr bwMode="auto">
          <a:xfrm>
            <a:off x="685800" y="1981200"/>
            <a:ext cx="7848600" cy="4191000"/>
          </a:xfrm>
          <a:blipFill rotWithShape="0">
            <a:blip r:embed="rId2"/>
            <a:stretch>
              <a:fillRect l="-389" t="-1453" r="-2253" b="-1890"/>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Tree>
    <p:extLst>
      <p:ext uri="{BB962C8B-B14F-4D97-AF65-F5344CB8AC3E}">
        <p14:creationId xmlns:p14="http://schemas.microsoft.com/office/powerpoint/2010/main" val="270199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p>
        </p:txBody>
      </p:sp>
      <p:sp>
        <p:nvSpPr>
          <p:cNvPr id="10" name="Content Placeholder 9"/>
          <p:cNvSpPr>
            <a:spLocks noGrp="1"/>
          </p:cNvSpPr>
          <p:nvPr>
            <p:ph idx="1"/>
          </p:nvPr>
        </p:nvSpPr>
        <p:spPr>
          <a:xfrm>
            <a:off x="457200" y="1676400"/>
            <a:ext cx="8229600" cy="4389120"/>
          </a:xfrm>
        </p:spPr>
        <p:txBody>
          <a:bodyPr>
            <a:normAutofit/>
          </a:bodyPr>
          <a:lstStyle/>
          <a:p>
            <a:r>
              <a:rPr lang="en-US" dirty="0"/>
              <a:t> 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latin typeface="Cambria Math" pitchFamily="18" charset="0"/>
                <a:ea typeface="Cambria Math" pitchFamily="18" charset="0"/>
              </a:rPr>
              <a:t>1</a:t>
            </a:r>
            <a:r>
              <a:rPr lang="en-US" dirty="0"/>
              <a:t>)</a:t>
            </a:r>
            <a:r>
              <a:rPr lang="en-US" i="1" dirty="0"/>
              <a:t>, a</a:t>
            </a:r>
            <a:r>
              <a:rPr lang="en-US" baseline="-25000" dirty="0"/>
              <a:t>2</a:t>
            </a:r>
            <a:r>
              <a:rPr lang="en-US" i="1" dirty="0"/>
              <a:t>  = f</a:t>
            </a:r>
            <a:r>
              <a:rPr lang="en-US" dirty="0"/>
              <a:t>(</a:t>
            </a:r>
            <a:r>
              <a:rPr lang="en-US" dirty="0">
                <a:latin typeface="Cambria Math" pitchFamily="18" charset="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 </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25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0483"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20484"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Countable Sets: Examples</a:t>
            </a:r>
          </a:p>
        </p:txBody>
      </p:sp>
      <p:sp>
        <p:nvSpPr>
          <p:cNvPr id="18437" name="Rectangle 3"/>
          <p:cNvSpPr>
            <a:spLocks noGrp="1" noRot="1" noChangeAspect="1" noMove="1" noResize="1" noEditPoints="1" noAdjustHandles="1" noChangeArrowheads="1" noChangeShapeType="1" noTextEdit="1"/>
          </p:cNvSpPr>
          <p:nvPr>
            <p:ph idx="1"/>
          </p:nvPr>
        </p:nvSpPr>
        <p:spPr bwMode="auto">
          <a:blipFill rotWithShape="0">
            <a:blip r:embed="rId2"/>
            <a:stretch>
              <a:fillRect l="-549" t="-2074" r="-78" b="-296"/>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Tree>
    <p:extLst>
      <p:ext uri="{BB962C8B-B14F-4D97-AF65-F5344CB8AC3E}">
        <p14:creationId xmlns:p14="http://schemas.microsoft.com/office/powerpoint/2010/main" val="343271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Hilbert’s Grand Hotel</a:t>
            </a:r>
          </a:p>
        </p:txBody>
      </p:sp>
      <p:pic>
        <p:nvPicPr>
          <p:cNvPr id="8" name="Picture 7" descr="hilbert.jpg"/>
          <p:cNvPicPr>
            <a:picLocks noChangeAspect="1"/>
          </p:cNvPicPr>
          <p:nvPr/>
        </p:nvPicPr>
        <p:blipFill>
          <a:blip r:embed="rId2" cstate="print"/>
          <a:stretch>
            <a:fillRect/>
          </a:stretch>
        </p:blipFill>
        <p:spPr>
          <a:xfrm>
            <a:off x="7391400" y="457200"/>
            <a:ext cx="902208" cy="1280160"/>
          </a:xfrm>
          <a:prstGeom prst="rect">
            <a:avLst/>
          </a:prstGeom>
        </p:spPr>
      </p:pic>
      <p:sp>
        <p:nvSpPr>
          <p:cNvPr id="10" name="Content Placeholder 9"/>
          <p:cNvSpPr>
            <a:spLocks noGrp="1"/>
          </p:cNvSpPr>
          <p:nvPr>
            <p:ph idx="1"/>
          </p:nvPr>
        </p:nvSpPr>
        <p:spPr>
          <a:xfrm>
            <a:off x="228600" y="1905000"/>
            <a:ext cx="8686800" cy="4389120"/>
          </a:xfrm>
        </p:spPr>
        <p:txBody>
          <a:bodyPr>
            <a:normAutofit/>
          </a:bodyPr>
          <a:lstStyle/>
          <a:p>
            <a:pPr>
              <a:buNone/>
            </a:pPr>
            <a:r>
              <a:rPr lang="en-US" dirty="0"/>
              <a:t>   </a:t>
            </a:r>
            <a:r>
              <a:rPr lang="en-US" sz="1800" dirty="0"/>
              <a:t>The Grand Hotel (example due to David Hilbert) has </a:t>
            </a:r>
            <a:r>
              <a:rPr lang="en-US" sz="1800" dirty="0" err="1"/>
              <a:t>countably</a:t>
            </a:r>
            <a:r>
              <a:rPr lang="en-US" sz="1800" dirty="0"/>
              <a:t> infinite number of rooms, each occupied by a guest. We can always  accommodate a new guest at this hotel. How is this possible?</a:t>
            </a:r>
          </a:p>
          <a:p>
            <a:endParaRPr lang="en-US" dirty="0"/>
          </a:p>
          <a:p>
            <a:endParaRPr lang="en-US" dirty="0"/>
          </a:p>
          <a:p>
            <a:endParaRPr lang="en-US" dirty="0"/>
          </a:p>
          <a:p>
            <a:endParaRPr lang="en-US" dirty="0"/>
          </a:p>
          <a:p>
            <a:endParaRPr lang="en-US" dirty="0"/>
          </a:p>
          <a:p>
            <a:endParaRPr lang="en-US" dirty="0"/>
          </a:p>
        </p:txBody>
      </p:sp>
      <p:sp>
        <p:nvSpPr>
          <p:cNvPr id="11" name="TextBox 10"/>
          <p:cNvSpPr txBox="1"/>
          <p:nvPr/>
        </p:nvSpPr>
        <p:spPr>
          <a:xfrm>
            <a:off x="7086600" y="1447800"/>
            <a:ext cx="1905000" cy="369332"/>
          </a:xfrm>
          <a:prstGeom prst="rect">
            <a:avLst/>
          </a:prstGeom>
          <a:noFill/>
        </p:spPr>
        <p:txBody>
          <a:bodyPr wrap="square" rtlCol="0">
            <a:spAutoFit/>
          </a:bodyPr>
          <a:lstStyle/>
          <a:p>
            <a:r>
              <a:rPr lang="en-US" dirty="0"/>
              <a:t>David Hilbert</a:t>
            </a:r>
          </a:p>
        </p:txBody>
      </p:sp>
      <p:pic>
        <p:nvPicPr>
          <p:cNvPr id="6" name="Content Placeholder 6" descr="hilberthotel.jpg"/>
          <p:cNvPicPr>
            <a:picLocks noChangeAspect="1"/>
          </p:cNvPicPr>
          <p:nvPr/>
        </p:nvPicPr>
        <p:blipFill>
          <a:blip r:embed="rId3" cstate="print"/>
          <a:stretch>
            <a:fillRect/>
          </a:stretch>
        </p:blipFill>
        <p:spPr>
          <a:xfrm>
            <a:off x="4724400" y="3200400"/>
            <a:ext cx="3899916" cy="1752600"/>
          </a:xfrm>
          <a:prstGeom prst="rect">
            <a:avLst/>
          </a:prstGeom>
        </p:spPr>
      </p:pic>
      <p:sp>
        <p:nvSpPr>
          <p:cNvPr id="7" name="TextBox 6"/>
          <p:cNvSpPr txBox="1"/>
          <p:nvPr/>
        </p:nvSpPr>
        <p:spPr>
          <a:xfrm>
            <a:off x="304800" y="3124200"/>
            <a:ext cx="4267200" cy="2308324"/>
          </a:xfrm>
          <a:prstGeom prst="rect">
            <a:avLst/>
          </a:prstGeom>
          <a:noFill/>
        </p:spPr>
        <p:txBody>
          <a:bodyPr wrap="square" rtlCol="0">
            <a:spAutoFit/>
          </a:bodyPr>
          <a:lstStyle/>
          <a:p>
            <a:r>
              <a:rPr lang="en-US" sz="1600" b="1" dirty="0"/>
              <a:t>Explanation</a:t>
            </a:r>
            <a:r>
              <a:rPr lang="en-US" sz="1600" dirty="0"/>
              <a:t>: Because the rooms of Grand Hotel are countable, we can list them as Room </a:t>
            </a:r>
            <a:r>
              <a:rPr lang="en-US" sz="1600" dirty="0">
                <a:latin typeface="Cambria Math" pitchFamily="18" charset="0"/>
                <a:ea typeface="Cambria Math" pitchFamily="18" charset="0"/>
              </a:rPr>
              <a:t>1</a:t>
            </a:r>
            <a:r>
              <a:rPr lang="en-US" sz="1600" dirty="0"/>
              <a:t>, Room </a:t>
            </a:r>
            <a:r>
              <a:rPr lang="en-US" sz="1600" dirty="0">
                <a:latin typeface="Cambria Math" pitchFamily="18" charset="0"/>
                <a:ea typeface="Cambria Math" pitchFamily="18" charset="0"/>
              </a:rPr>
              <a:t>2</a:t>
            </a:r>
            <a:r>
              <a:rPr lang="en-US" sz="1600" dirty="0"/>
              <a:t>, Room  </a:t>
            </a:r>
            <a:r>
              <a:rPr lang="en-US" sz="1600" dirty="0">
                <a:latin typeface="Cambria Math" pitchFamily="18" charset="0"/>
                <a:ea typeface="Cambria Math" pitchFamily="18" charset="0"/>
              </a:rPr>
              <a:t>3</a:t>
            </a:r>
            <a:r>
              <a:rPr lang="en-US" sz="1600" dirty="0"/>
              <a:t>, and so on. When a new guest arrives, we move the guest in Room </a:t>
            </a:r>
            <a:r>
              <a:rPr lang="en-US" sz="1600" dirty="0">
                <a:latin typeface="Cambria Math" pitchFamily="18" charset="0"/>
                <a:ea typeface="Cambria Math" pitchFamily="18" charset="0"/>
              </a:rPr>
              <a:t>1</a:t>
            </a:r>
            <a:r>
              <a:rPr lang="en-US" sz="1600" dirty="0"/>
              <a:t> to Room </a:t>
            </a:r>
            <a:r>
              <a:rPr lang="en-US" sz="1600" dirty="0">
                <a:latin typeface="Cambria Math" pitchFamily="18" charset="0"/>
                <a:ea typeface="Cambria Math" pitchFamily="18" charset="0"/>
              </a:rPr>
              <a:t>2</a:t>
            </a:r>
            <a:r>
              <a:rPr lang="en-US" sz="1600" dirty="0"/>
              <a:t>, the guest in Room </a:t>
            </a:r>
            <a:r>
              <a:rPr lang="en-US" sz="1600" dirty="0">
                <a:latin typeface="Cambria Math" pitchFamily="18" charset="0"/>
                <a:ea typeface="Cambria Math" pitchFamily="18" charset="0"/>
              </a:rPr>
              <a:t>2</a:t>
            </a:r>
            <a:r>
              <a:rPr lang="en-US" sz="1600" dirty="0"/>
              <a:t> to Room </a:t>
            </a:r>
            <a:r>
              <a:rPr lang="en-US" sz="1600" dirty="0">
                <a:latin typeface="Cambria Math" pitchFamily="18" charset="0"/>
                <a:ea typeface="Cambria Math" pitchFamily="18" charset="0"/>
              </a:rPr>
              <a:t>3</a:t>
            </a:r>
            <a:r>
              <a:rPr lang="en-US" sz="1600" dirty="0"/>
              <a:t>, and in general the guest in Room </a:t>
            </a:r>
            <a:r>
              <a:rPr lang="en-US" sz="1600" i="1" dirty="0"/>
              <a:t>n</a:t>
            </a:r>
            <a:r>
              <a:rPr lang="en-US" sz="1600" dirty="0"/>
              <a:t> to Room </a:t>
            </a:r>
            <a:r>
              <a:rPr lang="en-US" sz="1600" i="1" dirty="0"/>
              <a:t>n + </a:t>
            </a:r>
            <a:r>
              <a:rPr lang="en-US" sz="1600" dirty="0">
                <a:latin typeface="Cambria Math" pitchFamily="18" charset="0"/>
                <a:ea typeface="Cambria Math" pitchFamily="18" charset="0"/>
              </a:rPr>
              <a:t>1</a:t>
            </a:r>
            <a:r>
              <a:rPr lang="en-US" sz="1600" dirty="0"/>
              <a:t>, for all positive integers </a:t>
            </a:r>
            <a:r>
              <a:rPr lang="en-US" sz="1600" i="1" dirty="0"/>
              <a:t>n</a:t>
            </a:r>
            <a:r>
              <a:rPr lang="en-US" sz="1600" dirty="0"/>
              <a:t>.   This frees up Room </a:t>
            </a:r>
            <a:r>
              <a:rPr lang="en-US" sz="1600" dirty="0">
                <a:latin typeface="Cambria Math" pitchFamily="18" charset="0"/>
                <a:ea typeface="Cambria Math" pitchFamily="18" charset="0"/>
              </a:rPr>
              <a:t>1</a:t>
            </a:r>
            <a:r>
              <a:rPr lang="en-US" sz="1600" dirty="0"/>
              <a:t>, which we assign to the new guest, and all the current guests still have rooms. </a:t>
            </a:r>
          </a:p>
        </p:txBody>
      </p:sp>
      <p:sp>
        <p:nvSpPr>
          <p:cNvPr id="14" name="TextBox 13"/>
          <p:cNvSpPr txBox="1"/>
          <p:nvPr/>
        </p:nvSpPr>
        <p:spPr>
          <a:xfrm>
            <a:off x="4953000" y="5181600"/>
            <a:ext cx="3505200" cy="1169551"/>
          </a:xfrm>
          <a:prstGeom prst="rect">
            <a:avLst/>
          </a:prstGeom>
          <a:noFill/>
        </p:spPr>
        <p:txBody>
          <a:bodyPr wrap="square" rtlCol="0">
            <a:spAutoFit/>
          </a:bodyPr>
          <a:lstStyle/>
          <a:p>
            <a:r>
              <a:rPr lang="en-US" sz="1400" dirty="0"/>
              <a:t>The hotel can also accommodate a countable number of new guests, all the guests on a countable number of buses where each bus contains a countable number of guests (see exercises).</a:t>
            </a:r>
          </a:p>
        </p:txBody>
      </p:sp>
    </p:spTree>
    <p:extLst>
      <p:ext uri="{BB962C8B-B14F-4D97-AF65-F5344CB8AC3E}">
        <p14:creationId xmlns:p14="http://schemas.microsoft.com/office/powerpoint/2010/main" val="165317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BAE7D-A506-4EDB-A18B-A1745324FAED}"/>
              </a:ext>
            </a:extLst>
          </p:cNvPr>
          <p:cNvSpPr>
            <a:spLocks noGrp="1"/>
          </p:cNvSpPr>
          <p:nvPr>
            <p:ph type="title"/>
          </p:nvPr>
        </p:nvSpPr>
        <p:spPr>
          <a:xfrm>
            <a:off x="342900" y="304800"/>
            <a:ext cx="8458200" cy="1139825"/>
          </a:xfrm>
        </p:spPr>
        <p:txBody>
          <a:bodyPr/>
          <a:lstStyle/>
          <a:p>
            <a:r>
              <a:rPr lang="en-US" altLang="zh-CN" dirty="0"/>
              <a:t>Hilbert’s Grand Hotel</a:t>
            </a:r>
            <a:r>
              <a:rPr lang="zh-CN" altLang="en-US" dirty="0"/>
              <a:t>（一般形式）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51CC39-0D17-4A7E-A5A4-EF4551EFBBA2}"/>
                  </a:ext>
                </a:extLst>
              </p:cNvPr>
              <p:cNvSpPr>
                <a:spLocks noGrp="1"/>
              </p:cNvSpPr>
              <p:nvPr>
                <p:ph idx="1"/>
              </p:nvPr>
            </p:nvSpPr>
            <p:spPr/>
            <p:txBody>
              <a:bodyPr/>
              <a:lstStyle/>
              <a:p>
                <a:r>
                  <a:rPr lang="zh-CN" altLang="en-US" dirty="0"/>
                  <a:t>一个可数集与一个有限集合的并集是可数的</a:t>
                </a:r>
                <a:endParaRPr lang="en-US" altLang="zh-CN" dirty="0"/>
              </a:p>
              <a:p>
                <a:r>
                  <a:rPr lang="zh-CN" altLang="en-US" dirty="0"/>
                  <a:t>证明：</a:t>
                </a:r>
                <a:endParaRPr lang="en-US" altLang="zh-CN" dirty="0"/>
              </a:p>
              <a:p>
                <a:r>
                  <a:rPr lang="zh-CN" altLang="en-US" dirty="0"/>
                  <a:t>设集合 </a:t>
                </a:r>
                <a:r>
                  <a:rPr lang="en-US" altLang="zh-CN" i="1" dirty="0">
                    <a:latin typeface="Times New Roman" panose="02020603050405020304" pitchFamily="18" charset="0"/>
                    <a:cs typeface="Times New Roman" panose="02020603050405020304" pitchFamily="18" charset="0"/>
                  </a:rPr>
                  <a:t>A</a:t>
                </a:r>
                <a:r>
                  <a:rPr lang="en-US" altLang="zh-CN"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2</a:t>
                </a:r>
                <a:r>
                  <a:rPr lang="en-US" altLang="zh-CN" i="1" dirty="0"/>
                  <a:t>,…, </a:t>
                </a:r>
                <a:r>
                  <a:rPr lang="en-US" altLang="zh-CN" i="1" dirty="0">
                    <a:latin typeface="Times New Roman" panose="02020603050405020304" pitchFamily="18" charset="0"/>
                    <a:cs typeface="Times New Roman" panose="02020603050405020304" pitchFamily="18" charset="0"/>
                  </a:rPr>
                  <a:t>a</a:t>
                </a:r>
                <a:r>
                  <a:rPr lang="en-US" altLang="zh-CN" i="1" baseline="-25000" dirty="0"/>
                  <a:t>n </a:t>
                </a:r>
                <a:r>
                  <a:rPr lang="en-US" altLang="zh-CN" i="1" dirty="0"/>
                  <a:t>,… </a:t>
                </a:r>
                <a:r>
                  <a:rPr lang="en-US" altLang="zh-CN" dirty="0"/>
                  <a:t>}</a:t>
                </a:r>
                <a:r>
                  <a:rPr lang="zh-CN" altLang="en-US" dirty="0"/>
                  <a:t>是可数集，</a:t>
                </a:r>
                <a:endParaRPr lang="en-US" altLang="zh-CN" dirty="0"/>
              </a:p>
              <a:p>
                <a:r>
                  <a:rPr lang="zh-CN" altLang="en-US" dirty="0"/>
                  <a:t>集合</a:t>
                </a:r>
                <a:r>
                  <a:rPr lang="en-US" altLang="zh-CN" i="1" dirty="0">
                    <a:latin typeface="Times New Roman" panose="02020603050405020304" pitchFamily="18" charset="0"/>
                    <a:cs typeface="Times New Roman" panose="02020603050405020304" pitchFamily="18" charset="0"/>
                  </a:rPr>
                  <a:t> B</a:t>
                </a:r>
                <a:r>
                  <a:rPr lang="en-US" altLang="zh-CN"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2</a:t>
                </a:r>
                <a:r>
                  <a:rPr lang="en-US" altLang="zh-CN" i="1" dirty="0"/>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t>m</a:t>
                </a:r>
                <a:r>
                  <a:rPr lang="en-US" altLang="zh-CN" i="1" baseline="-25000" dirty="0"/>
                  <a:t> </a:t>
                </a:r>
                <a:r>
                  <a:rPr lang="en-US" altLang="zh-CN" dirty="0"/>
                  <a:t>}</a:t>
                </a:r>
                <a:r>
                  <a:rPr lang="zh-CN" altLang="en-US" dirty="0"/>
                  <a:t>是有限集</a:t>
                </a:r>
                <a:endParaRPr lang="en-US" altLang="zh-CN" dirty="0"/>
              </a:p>
              <a:p>
                <a:r>
                  <a:rPr lang="zh-CN" altLang="en-US" dirty="0"/>
                  <a:t>则集合 </a:t>
                </a:r>
                <a:endParaRPr lang="en-US" altLang="zh-CN" dirty="0"/>
              </a:p>
              <a:p>
                <a:r>
                  <a:rPr lang="en-US" altLang="zh-CN" i="1" dirty="0">
                    <a:latin typeface="Times New Roman" panose="02020603050405020304" pitchFamily="18" charset="0"/>
                    <a:cs typeface="Times New Roman" panose="02020603050405020304" pitchFamily="18" charset="0"/>
                  </a:rPr>
                  <a:t>A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i="1" dirty="0">
                    <a:latin typeface="Times New Roman" panose="02020603050405020304" pitchFamily="18" charset="0"/>
                    <a:cs typeface="Times New Roman" panose="02020603050405020304" pitchFamily="18" charset="0"/>
                  </a:rPr>
                  <a:t>B </a:t>
                </a:r>
                <a:r>
                  <a:rPr lang="en-US" altLang="zh-CN"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2</a:t>
                </a:r>
                <a:r>
                  <a:rPr lang="en-US" altLang="zh-CN" i="1" dirty="0"/>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t>m</a:t>
                </a:r>
                <a:r>
                  <a:rPr lang="en-US" altLang="zh-CN" i="1" dirty="0"/>
                  <a:t>, </a:t>
                </a:r>
                <a:r>
                  <a:rPr lang="en-US" altLang="zh-CN" i="1" dirty="0">
                    <a:latin typeface="Times New Roman" panose="02020603050405020304" pitchFamily="18" charset="0"/>
                    <a:cs typeface="Times New Roman" panose="02020603050405020304" pitchFamily="18" charset="0"/>
                  </a:rPr>
                  <a:t>a</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2</a:t>
                </a:r>
                <a:r>
                  <a:rPr lang="en-US" altLang="zh-CN" i="1" dirty="0"/>
                  <a:t>,…, </a:t>
                </a:r>
                <a:r>
                  <a:rPr lang="en-US" altLang="zh-CN" i="1" dirty="0">
                    <a:latin typeface="Times New Roman" panose="02020603050405020304" pitchFamily="18" charset="0"/>
                    <a:cs typeface="Times New Roman" panose="02020603050405020304" pitchFamily="18" charset="0"/>
                  </a:rPr>
                  <a:t>a</a:t>
                </a:r>
                <a:r>
                  <a:rPr lang="en-US" altLang="zh-CN" i="1" baseline="-25000" dirty="0"/>
                  <a:t>n </a:t>
                </a:r>
                <a:r>
                  <a:rPr lang="en-US" altLang="zh-CN" i="1" dirty="0"/>
                  <a:t>,… </a:t>
                </a:r>
                <a:r>
                  <a:rPr lang="en-US" altLang="zh-CN" dirty="0"/>
                  <a:t>}</a:t>
                </a:r>
                <a:r>
                  <a:rPr lang="zh-CN" altLang="en-US" dirty="0"/>
                  <a:t>是可数集</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8351CC39-0D17-4A7E-A5A4-EF4551EFBBA2}"/>
                  </a:ext>
                </a:extLst>
              </p:cNvPr>
              <p:cNvSpPr>
                <a:spLocks noGrp="1" noRot="1" noChangeAspect="1" noMove="1" noResize="1" noEditPoints="1" noAdjustHandles="1" noChangeArrowheads="1" noChangeShapeType="1" noTextEdit="1"/>
              </p:cNvSpPr>
              <p:nvPr>
                <p:ph idx="1"/>
              </p:nvPr>
            </p:nvSpPr>
            <p:spPr>
              <a:blipFill>
                <a:blip r:embed="rId2"/>
                <a:stretch>
                  <a:fillRect l="-741" t="-1480"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8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763000" cy="1139825"/>
          </a:xfrm>
        </p:spPr>
        <p:txBody>
          <a:bodyPr>
            <a:noAutofit/>
          </a:bodyPr>
          <a:lstStyle/>
          <a:p>
            <a:r>
              <a:rPr lang="en-US" sz="3600" dirty="0"/>
              <a:t>The Positive Rational Numbers are Countable</a:t>
            </a:r>
          </a:p>
        </p:txBody>
      </p:sp>
      <p:sp>
        <p:nvSpPr>
          <p:cNvPr id="3" name="Content Placeholder 2"/>
          <p:cNvSpPr>
            <a:spLocks noGrp="1"/>
          </p:cNvSpPr>
          <p:nvPr>
            <p:ph idx="1"/>
          </p:nvPr>
        </p:nvSpPr>
        <p:spPr>
          <a:xfrm>
            <a:off x="457200" y="1444625"/>
            <a:ext cx="8229600" cy="5257800"/>
          </a:xfrm>
        </p:spPr>
        <p:txBody>
          <a:bodyPr>
            <a:normAutofit fontScale="92500" lnSpcReduction="10000"/>
          </a:bodyPr>
          <a:lstStyle/>
          <a:p>
            <a:r>
              <a:rPr lang="en-US" b="1" dirty="0"/>
              <a:t>Definition</a:t>
            </a:r>
            <a:r>
              <a:rPr lang="en-US" dirty="0"/>
              <a:t>: A </a:t>
            </a:r>
            <a:r>
              <a:rPr lang="en-US" i="1" dirty="0"/>
              <a:t>rational number </a:t>
            </a:r>
            <a:r>
              <a:rPr lang="en-US" dirty="0"/>
              <a:t>can be expressed as the ratio of two integers </a:t>
            </a:r>
            <a:r>
              <a:rPr lang="en-US" i="1" dirty="0"/>
              <a:t>p</a:t>
            </a:r>
            <a:r>
              <a:rPr lang="en-US" dirty="0"/>
              <a:t> and </a:t>
            </a:r>
            <a:r>
              <a:rPr lang="en-US" i="1" dirty="0"/>
              <a:t>q</a:t>
            </a:r>
            <a:r>
              <a:rPr lang="en-US" dirty="0"/>
              <a:t> such that </a:t>
            </a:r>
            <a:r>
              <a:rPr lang="en-US" i="1" dirty="0"/>
              <a:t>q</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p>
          <a:p>
            <a:pPr lvl="1"/>
            <a:r>
              <a:rPr lang="en-US" dirty="0"/>
              <a:t>¾ is a rational number</a:t>
            </a:r>
          </a:p>
          <a:p>
            <a:pPr lvl="1"/>
            <a:r>
              <a:rPr lang="en-US" dirty="0">
                <a:latin typeface="Cambria Math"/>
                <a:ea typeface="Cambria Math"/>
              </a:rPr>
              <a:t>√2</a:t>
            </a:r>
            <a:r>
              <a:rPr lang="en-US" dirty="0"/>
              <a:t>  is not a rational number.</a:t>
            </a:r>
          </a:p>
          <a:p>
            <a:pPr>
              <a:buNone/>
            </a:pPr>
            <a:r>
              <a:rPr lang="en-US" b="1" dirty="0"/>
              <a:t>   Example </a:t>
            </a:r>
            <a:r>
              <a:rPr lang="en-US" b="1" dirty="0">
                <a:latin typeface="Cambria Math" pitchFamily="18" charset="0"/>
                <a:ea typeface="Cambria Math" pitchFamily="18" charset="0"/>
              </a:rPr>
              <a:t>3</a:t>
            </a:r>
            <a:r>
              <a:rPr lang="en-US" dirty="0"/>
              <a:t>: Show that the positive rational numbers are countable.</a:t>
            </a:r>
          </a:p>
          <a:p>
            <a:pPr>
              <a:buNone/>
            </a:pPr>
            <a:r>
              <a:rPr lang="en-US" b="1" dirty="0"/>
              <a:t>   </a:t>
            </a:r>
            <a:r>
              <a:rPr lang="en-US" b="1" dirty="0" err="1"/>
              <a:t>Solution</a:t>
            </a:r>
            <a:r>
              <a:rPr lang="en-US" dirty="0" err="1"/>
              <a:t>:The</a:t>
            </a:r>
            <a:r>
              <a:rPr lang="en-US" dirty="0"/>
              <a:t> positive rational numbers are countable since they can be arranged in a sequence:</a:t>
            </a:r>
          </a:p>
          <a:p>
            <a:pPr>
              <a:buNone/>
            </a:pPr>
            <a:r>
              <a:rPr lang="en-US" dirty="0"/>
              <a:t>                       </a:t>
            </a:r>
            <a:r>
              <a:rPr lang="en-US" i="1" dirty="0"/>
              <a:t>r</a:t>
            </a:r>
            <a:r>
              <a:rPr lang="en-US" baseline="-25000" dirty="0"/>
              <a:t>1 </a:t>
            </a:r>
            <a:r>
              <a:rPr lang="en-US" dirty="0"/>
              <a:t>, </a:t>
            </a:r>
            <a:r>
              <a:rPr lang="en-US" i="1" dirty="0"/>
              <a:t>r</a:t>
            </a:r>
            <a:r>
              <a:rPr lang="en-US" baseline="-25000" dirty="0"/>
              <a:t>2 </a:t>
            </a:r>
            <a:r>
              <a:rPr lang="en-US" dirty="0"/>
              <a:t>, </a:t>
            </a:r>
            <a:r>
              <a:rPr lang="en-US" i="1" dirty="0"/>
              <a:t>r</a:t>
            </a:r>
            <a:r>
              <a:rPr lang="en-US" baseline="-25000" dirty="0"/>
              <a:t>3 </a:t>
            </a:r>
            <a:r>
              <a:rPr lang="en-US" dirty="0"/>
              <a:t>,…   </a:t>
            </a:r>
          </a:p>
          <a:p>
            <a:pPr>
              <a:buNone/>
            </a:pPr>
            <a:r>
              <a:rPr lang="en-US" dirty="0"/>
              <a:t>    The next slide shows how this is done.                </a:t>
            </a:r>
            <a:r>
              <a:rPr lang="en-US" dirty="0">
                <a:latin typeface="Cambria Math"/>
                <a:ea typeface="Cambria Math"/>
                <a:sym typeface="Wingdings" pitchFamily="2" charset="2"/>
              </a:rPr>
              <a:t>→</a:t>
            </a:r>
            <a:endParaRPr lang="en-US" dirty="0"/>
          </a:p>
          <a:p>
            <a:pPr>
              <a:buNone/>
            </a:pPr>
            <a:endParaRPr lang="en-US" dirty="0"/>
          </a:p>
          <a:p>
            <a:pPr lvl="1"/>
            <a:endParaRPr lang="en-US" dirty="0"/>
          </a:p>
        </p:txBody>
      </p:sp>
    </p:spTree>
    <p:extLst>
      <p:ext uri="{BB962C8B-B14F-4D97-AF65-F5344CB8AC3E}">
        <p14:creationId xmlns:p14="http://schemas.microsoft.com/office/powerpoint/2010/main" val="358583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813"/>
            <a:ext cx="8382000" cy="1139825"/>
          </a:xfrm>
        </p:spPr>
        <p:txBody>
          <a:bodyPr>
            <a:noAutofit/>
          </a:bodyPr>
          <a:lstStyle/>
          <a:p>
            <a:r>
              <a:rPr lang="en-US" sz="3600" dirty="0"/>
              <a:t>The Positive Rational Numbers are Countable</a:t>
            </a:r>
          </a:p>
        </p:txBody>
      </p:sp>
      <p:pic>
        <p:nvPicPr>
          <p:cNvPr id="4" name="Content Placeholder 3" descr="0224.jpg"/>
          <p:cNvPicPr>
            <a:picLocks noGrp="1" noChangeAspect="1"/>
          </p:cNvPicPr>
          <p:nvPr>
            <p:ph idx="1"/>
          </p:nvPr>
        </p:nvPicPr>
        <p:blipFill>
          <a:blip r:embed="rId2" cstate="print"/>
          <a:stretch>
            <a:fillRect/>
          </a:stretch>
        </p:blipFill>
        <p:spPr>
          <a:xfrm>
            <a:off x="3264936" y="2209800"/>
            <a:ext cx="5892419" cy="4087075"/>
          </a:xfrm>
        </p:spPr>
      </p:pic>
      <p:sp>
        <p:nvSpPr>
          <p:cNvPr id="5" name="TextBox 4"/>
          <p:cNvSpPr txBox="1"/>
          <p:nvPr/>
        </p:nvSpPr>
        <p:spPr>
          <a:xfrm>
            <a:off x="152400" y="2895600"/>
            <a:ext cx="3352800" cy="1754326"/>
          </a:xfrm>
          <a:prstGeom prst="rect">
            <a:avLst/>
          </a:prstGeom>
          <a:noFill/>
        </p:spPr>
        <p:txBody>
          <a:bodyPr wrap="square" rtlCol="0">
            <a:spAutoFit/>
          </a:bodyPr>
          <a:lstStyle/>
          <a:p>
            <a:r>
              <a:rPr lang="en-US" b="1" dirty="0"/>
              <a:t>Constructing  the List</a:t>
            </a:r>
          </a:p>
          <a:p>
            <a:endParaRPr lang="en-US" dirty="0"/>
          </a:p>
          <a:p>
            <a:r>
              <a:rPr lang="en-US" dirty="0"/>
              <a:t>First list </a:t>
            </a:r>
            <a:r>
              <a:rPr lang="en-US" i="1" dirty="0"/>
              <a:t>p</a:t>
            </a:r>
            <a:r>
              <a:rPr lang="en-US" dirty="0"/>
              <a:t>/</a:t>
            </a:r>
            <a:r>
              <a:rPr lang="en-US" i="1" dirty="0"/>
              <a:t>q</a:t>
            </a:r>
            <a:r>
              <a:rPr lang="en-US" dirty="0"/>
              <a:t> with </a:t>
            </a:r>
            <a:r>
              <a:rPr lang="en-US" i="1" dirty="0"/>
              <a:t>p</a:t>
            </a:r>
            <a:r>
              <a:rPr lang="en-US" dirty="0"/>
              <a:t> + </a:t>
            </a:r>
            <a:r>
              <a:rPr lang="en-US" i="1" dirty="0"/>
              <a:t>q</a:t>
            </a:r>
            <a:r>
              <a:rPr lang="en-US" dirty="0"/>
              <a:t> = </a:t>
            </a:r>
            <a:r>
              <a:rPr lang="en-US" dirty="0">
                <a:latin typeface="Cambria Math" pitchFamily="18" charset="0"/>
                <a:ea typeface="Cambria Math" pitchFamily="18" charset="0"/>
              </a:rPr>
              <a:t>2</a:t>
            </a:r>
            <a:r>
              <a:rPr lang="en-US" dirty="0"/>
              <a:t>.</a:t>
            </a:r>
          </a:p>
          <a:p>
            <a:r>
              <a:rPr lang="en-US" dirty="0"/>
              <a:t>Next list </a:t>
            </a:r>
            <a:r>
              <a:rPr lang="en-US" i="1" dirty="0"/>
              <a:t>p</a:t>
            </a:r>
            <a:r>
              <a:rPr lang="en-US" dirty="0"/>
              <a:t>/</a:t>
            </a:r>
            <a:r>
              <a:rPr lang="en-US" i="1" dirty="0"/>
              <a:t>q</a:t>
            </a:r>
            <a:r>
              <a:rPr lang="en-US" dirty="0"/>
              <a:t> with </a:t>
            </a:r>
            <a:r>
              <a:rPr lang="en-US" i="1" dirty="0"/>
              <a:t>p</a:t>
            </a:r>
            <a:r>
              <a:rPr lang="en-US" dirty="0"/>
              <a:t> + </a:t>
            </a:r>
            <a:r>
              <a:rPr lang="en-US" i="1" dirty="0"/>
              <a:t>q </a:t>
            </a:r>
            <a:r>
              <a:rPr lang="en-US" dirty="0"/>
              <a:t>= </a:t>
            </a:r>
            <a:r>
              <a:rPr lang="en-US" dirty="0">
                <a:latin typeface="Cambria Math" pitchFamily="18" charset="0"/>
                <a:ea typeface="Cambria Math" pitchFamily="18" charset="0"/>
              </a:rPr>
              <a:t>3</a:t>
            </a:r>
          </a:p>
          <a:p>
            <a:endParaRPr lang="en-US" dirty="0"/>
          </a:p>
          <a:p>
            <a:r>
              <a:rPr lang="en-US" dirty="0"/>
              <a:t>And so on.</a:t>
            </a:r>
          </a:p>
        </p:txBody>
      </p:sp>
      <p:sp>
        <p:nvSpPr>
          <p:cNvPr id="6" name="TextBox 5"/>
          <p:cNvSpPr txBox="1"/>
          <p:nvPr/>
        </p:nvSpPr>
        <p:spPr>
          <a:xfrm>
            <a:off x="2895600" y="1561072"/>
            <a:ext cx="2057400" cy="923330"/>
          </a:xfrm>
          <a:prstGeom prst="rect">
            <a:avLst/>
          </a:prstGeom>
          <a:noFill/>
        </p:spPr>
        <p:txBody>
          <a:bodyPr wrap="square" rtlCol="0">
            <a:spAutoFit/>
          </a:bodyPr>
          <a:lstStyle/>
          <a:p>
            <a:r>
              <a:rPr lang="en-US" dirty="0"/>
              <a:t>First row </a:t>
            </a:r>
            <a:r>
              <a:rPr lang="en-US" i="1" dirty="0"/>
              <a:t>q</a:t>
            </a:r>
            <a:r>
              <a:rPr lang="en-US" dirty="0"/>
              <a:t> = </a:t>
            </a:r>
            <a:r>
              <a:rPr lang="en-US" dirty="0">
                <a:latin typeface="Cambria Math" pitchFamily="18" charset="0"/>
                <a:ea typeface="Cambria Math" pitchFamily="18" charset="0"/>
              </a:rPr>
              <a:t>1</a:t>
            </a:r>
            <a:r>
              <a:rPr lang="en-US" dirty="0"/>
              <a:t>.</a:t>
            </a:r>
          </a:p>
          <a:p>
            <a:r>
              <a:rPr lang="en-US" dirty="0"/>
              <a:t>Second row </a:t>
            </a:r>
            <a:r>
              <a:rPr lang="en-US" i="1" dirty="0"/>
              <a:t>q</a:t>
            </a:r>
            <a:r>
              <a:rPr lang="en-US" dirty="0"/>
              <a:t> = </a:t>
            </a:r>
            <a:r>
              <a:rPr lang="en-US" dirty="0">
                <a:latin typeface="Cambria Math" pitchFamily="18" charset="0"/>
                <a:ea typeface="Cambria Math" pitchFamily="18" charset="0"/>
              </a:rPr>
              <a:t>2</a:t>
            </a:r>
            <a:r>
              <a:rPr lang="en-US" dirty="0"/>
              <a:t>.</a:t>
            </a:r>
          </a:p>
          <a:p>
            <a:r>
              <a:rPr lang="en-US" dirty="0"/>
              <a:t>etc.</a:t>
            </a:r>
          </a:p>
        </p:txBody>
      </p:sp>
      <p:sp>
        <p:nvSpPr>
          <p:cNvPr id="8" name="TextBox 7"/>
          <p:cNvSpPr txBox="1"/>
          <p:nvPr/>
        </p:nvSpPr>
        <p:spPr>
          <a:xfrm>
            <a:off x="762000" y="5486400"/>
            <a:ext cx="3276600" cy="369332"/>
          </a:xfrm>
          <a:prstGeom prst="rect">
            <a:avLst/>
          </a:prstGeom>
          <a:noFill/>
        </p:spPr>
        <p:txBody>
          <a:bodyPr wrap="square" rtlCol="0">
            <a:spAutoFit/>
          </a:bodyPr>
          <a:lstStyle/>
          <a:p>
            <a:r>
              <a:rPr lang="en-US" dirty="0">
                <a:latin typeface="Cambria Math" pitchFamily="18" charset="0"/>
                <a:ea typeface="Cambria Math" pitchFamily="18" charset="0"/>
              </a:rPr>
              <a:t>1, ½, 2, 3, 1/3,1/4, 2/3, </a:t>
            </a:r>
            <a:r>
              <a:rPr lang="en-US" dirty="0">
                <a:latin typeface="Cambria Math"/>
                <a:ea typeface="Cambria Math"/>
              </a:rPr>
              <a:t>….</a:t>
            </a:r>
            <a:r>
              <a:rPr lang="en-US" dirty="0">
                <a:latin typeface="Cambria Math" pitchFamily="18" charset="0"/>
                <a:ea typeface="Cambria Math" pitchFamily="18" charset="0"/>
              </a:rPr>
              <a:t> </a:t>
            </a:r>
          </a:p>
        </p:txBody>
      </p:sp>
      <p:sp>
        <p:nvSpPr>
          <p:cNvPr id="9" name="Isosceles Triangle 8"/>
          <p:cNvSpPr/>
          <p:nvPr/>
        </p:nvSpPr>
        <p:spPr>
          <a:xfrm rot="5400000" flipV="1">
            <a:off x="8534400" y="6400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BAE7D-A506-4EDB-A18B-A1745324FAED}"/>
              </a:ext>
            </a:extLst>
          </p:cNvPr>
          <p:cNvSpPr>
            <a:spLocks noGrp="1"/>
          </p:cNvSpPr>
          <p:nvPr>
            <p:ph type="title"/>
          </p:nvPr>
        </p:nvSpPr>
        <p:spPr>
          <a:xfrm>
            <a:off x="342900" y="304800"/>
            <a:ext cx="8458200" cy="1139825"/>
          </a:xfrm>
        </p:spPr>
        <p:txBody>
          <a:bodyPr/>
          <a:lstStyle/>
          <a:p>
            <a:r>
              <a:rPr lang="zh-CN" altLang="en-US" dirty="0"/>
              <a:t>关于可数集的结论</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351CC39-0D17-4A7E-A5A4-EF4551EFBBA2}"/>
                  </a:ext>
                </a:extLst>
              </p:cNvPr>
              <p:cNvSpPr>
                <a:spLocks noGrp="1"/>
              </p:cNvSpPr>
              <p:nvPr>
                <p:ph idx="1"/>
              </p:nvPr>
            </p:nvSpPr>
            <p:spPr/>
            <p:txBody>
              <a:bodyPr/>
              <a:lstStyle/>
              <a:p>
                <a:r>
                  <a:rPr lang="zh-CN" altLang="en-US" dirty="0"/>
                  <a:t>两个可数集的并集是可数的</a:t>
                </a:r>
                <a:endParaRPr lang="en-US" altLang="zh-CN" dirty="0"/>
              </a:p>
              <a:p>
                <a:r>
                  <a:rPr lang="zh-CN" altLang="en-US" dirty="0"/>
                  <a:t>证明：</a:t>
                </a:r>
                <a:endParaRPr lang="en-US" altLang="zh-CN" dirty="0"/>
              </a:p>
              <a:p>
                <a:r>
                  <a:rPr lang="zh-CN" altLang="en-US" dirty="0"/>
                  <a:t>设集合 </a:t>
                </a:r>
                <a:r>
                  <a:rPr lang="en-US" altLang="zh-CN" i="1" dirty="0">
                    <a:latin typeface="Times New Roman" panose="02020603050405020304" pitchFamily="18" charset="0"/>
                    <a:cs typeface="Times New Roman" panose="02020603050405020304" pitchFamily="18" charset="0"/>
                  </a:rPr>
                  <a:t>A</a:t>
                </a:r>
                <a:r>
                  <a:rPr lang="en-US" altLang="zh-CN"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2</a:t>
                </a:r>
                <a:r>
                  <a:rPr lang="en-US" altLang="zh-CN" i="1" dirty="0"/>
                  <a:t>,…, </a:t>
                </a:r>
                <a:r>
                  <a:rPr lang="en-US" altLang="zh-CN" i="1" dirty="0">
                    <a:latin typeface="Times New Roman" panose="02020603050405020304" pitchFamily="18" charset="0"/>
                    <a:cs typeface="Times New Roman" panose="02020603050405020304" pitchFamily="18" charset="0"/>
                  </a:rPr>
                  <a:t>a</a:t>
                </a:r>
                <a:r>
                  <a:rPr lang="en-US" altLang="zh-CN" i="1" baseline="-25000" dirty="0"/>
                  <a:t>n </a:t>
                </a:r>
                <a:r>
                  <a:rPr lang="en-US" altLang="zh-CN" i="1" dirty="0"/>
                  <a:t>,… </a:t>
                </a:r>
                <a:r>
                  <a:rPr lang="en-US" altLang="zh-CN" dirty="0"/>
                  <a:t>}</a:t>
                </a:r>
                <a:r>
                  <a:rPr lang="zh-CN" altLang="en-US" dirty="0"/>
                  <a:t>是可数集，</a:t>
                </a:r>
                <a:endParaRPr lang="en-US" altLang="zh-CN" dirty="0"/>
              </a:p>
              <a:p>
                <a:r>
                  <a:rPr lang="zh-CN" altLang="en-US" dirty="0"/>
                  <a:t>集合</a:t>
                </a:r>
                <a:r>
                  <a:rPr lang="en-US" altLang="zh-CN" i="1" dirty="0">
                    <a:latin typeface="Times New Roman" panose="02020603050405020304" pitchFamily="18" charset="0"/>
                    <a:cs typeface="Times New Roman" panose="02020603050405020304" pitchFamily="18" charset="0"/>
                  </a:rPr>
                  <a:t> B</a:t>
                </a:r>
                <a:r>
                  <a:rPr lang="en-US" altLang="zh-CN"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b</a:t>
                </a:r>
                <a:r>
                  <a:rPr lang="en-US" altLang="zh-CN" baseline="-25000" dirty="0"/>
                  <a:t>2</a:t>
                </a:r>
                <a:r>
                  <a:rPr lang="en-US" altLang="zh-CN" i="1" dirty="0"/>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t>n</a:t>
                </a:r>
                <a:r>
                  <a:rPr lang="en-US" altLang="zh-CN" i="1" baseline="-25000" dirty="0"/>
                  <a:t> </a:t>
                </a:r>
                <a:r>
                  <a:rPr lang="en-US" altLang="zh-CN" i="1" dirty="0"/>
                  <a:t>,… </a:t>
                </a:r>
                <a:r>
                  <a:rPr lang="en-US" altLang="zh-CN" dirty="0"/>
                  <a:t>}</a:t>
                </a:r>
                <a:r>
                  <a:rPr lang="zh-CN" altLang="en-US" dirty="0"/>
                  <a:t>是可数集，</a:t>
                </a:r>
                <a:endParaRPr lang="en-US" altLang="zh-CN" dirty="0"/>
              </a:p>
              <a:p>
                <a:r>
                  <a:rPr lang="zh-CN" altLang="en-US" dirty="0"/>
                  <a:t>则集合 </a:t>
                </a:r>
                <a:endParaRPr lang="en-US" altLang="zh-CN" dirty="0"/>
              </a:p>
              <a:p>
                <a:r>
                  <a:rPr lang="en-US" altLang="zh-CN" i="1" dirty="0">
                    <a:latin typeface="Times New Roman" panose="02020603050405020304" pitchFamily="18" charset="0"/>
                    <a:cs typeface="Times New Roman" panose="02020603050405020304" pitchFamily="18" charset="0"/>
                  </a:rPr>
                  <a:t>A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i="1" dirty="0">
                    <a:latin typeface="Times New Roman" panose="02020603050405020304" pitchFamily="18" charset="0"/>
                    <a:cs typeface="Times New Roman" panose="02020603050405020304" pitchFamily="18" charset="0"/>
                  </a:rPr>
                  <a:t>B </a:t>
                </a:r>
                <a:r>
                  <a:rPr lang="en-US" altLang="zh-CN" dirty="0"/>
                  <a:t>={</a:t>
                </a:r>
                <a:r>
                  <a:rPr lang="en-US" altLang="zh-CN" i="1" dirty="0">
                    <a:latin typeface="Times New Roman" panose="02020603050405020304" pitchFamily="18" charset="0"/>
                    <a:cs typeface="Times New Roman" panose="02020603050405020304" pitchFamily="18" charset="0"/>
                  </a:rPr>
                  <a:t>a</a:t>
                </a:r>
                <a:r>
                  <a:rPr lang="en-US" altLang="zh-CN" baseline="-25000" dirty="0"/>
                  <a:t>1</a:t>
                </a:r>
                <a:r>
                  <a:rPr lang="en-US" altLang="zh-CN" i="1" dirty="0"/>
                  <a:t>, </a:t>
                </a:r>
                <a:r>
                  <a:rPr lang="en-US" altLang="zh-CN" i="1" dirty="0">
                    <a:latin typeface="Times New Roman" panose="02020603050405020304" pitchFamily="18" charset="0"/>
                    <a:cs typeface="Times New Roman" panose="02020603050405020304" pitchFamily="18" charset="0"/>
                  </a:rPr>
                  <a:t>b</a:t>
                </a:r>
                <a:r>
                  <a:rPr lang="en-US" altLang="zh-CN" baseline="-25000" dirty="0"/>
                  <a:t>1</a:t>
                </a:r>
                <a:r>
                  <a:rPr lang="en-US" altLang="zh-CN" i="1" dirty="0"/>
                  <a:t>,</a:t>
                </a:r>
                <a:r>
                  <a:rPr lang="en-US" altLang="zh-CN" i="1" dirty="0">
                    <a:latin typeface="Times New Roman" panose="02020603050405020304" pitchFamily="18" charset="0"/>
                    <a:cs typeface="Times New Roman" panose="02020603050405020304" pitchFamily="18" charset="0"/>
                  </a:rPr>
                  <a:t>  a</a:t>
                </a:r>
                <a:r>
                  <a:rPr lang="en-US" altLang="zh-CN" baseline="-25000" dirty="0"/>
                  <a:t>2</a:t>
                </a:r>
                <a:r>
                  <a:rPr lang="en-US" altLang="zh-CN" i="1" dirty="0"/>
                  <a:t>, </a:t>
                </a:r>
                <a:r>
                  <a:rPr lang="en-US" altLang="zh-CN" i="1" dirty="0">
                    <a:latin typeface="Times New Roman" panose="02020603050405020304" pitchFamily="18" charset="0"/>
                    <a:cs typeface="Times New Roman" panose="02020603050405020304" pitchFamily="18" charset="0"/>
                  </a:rPr>
                  <a:t>b</a:t>
                </a:r>
                <a:r>
                  <a:rPr lang="en-US" altLang="zh-CN" baseline="-25000" dirty="0"/>
                  <a:t>2 </a:t>
                </a:r>
                <a:r>
                  <a:rPr lang="en-US" altLang="zh-CN" i="1" dirty="0"/>
                  <a:t>,…, </a:t>
                </a:r>
                <a:r>
                  <a:rPr lang="en-US" altLang="zh-CN" i="1" dirty="0">
                    <a:latin typeface="Times New Roman" panose="02020603050405020304" pitchFamily="18" charset="0"/>
                    <a:cs typeface="Times New Roman" panose="02020603050405020304" pitchFamily="18" charset="0"/>
                  </a:rPr>
                  <a:t>a</a:t>
                </a:r>
                <a:r>
                  <a:rPr lang="en-US" altLang="zh-CN" i="1" baseline="-25000" dirty="0"/>
                  <a:t>n </a:t>
                </a:r>
                <a:r>
                  <a:rPr lang="en-US" altLang="zh-CN" i="1" dirty="0"/>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t>n</a:t>
                </a:r>
                <a:r>
                  <a:rPr lang="en-US" altLang="zh-CN" i="1" dirty="0"/>
                  <a:t>,… </a:t>
                </a:r>
                <a:r>
                  <a:rPr lang="en-US" altLang="zh-CN" dirty="0"/>
                  <a:t>}</a:t>
                </a:r>
                <a:r>
                  <a:rPr lang="zh-CN" altLang="en-US" dirty="0"/>
                  <a:t>是可数集</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8351CC39-0D17-4A7E-A5A4-EF4551EFBBA2}"/>
                  </a:ext>
                </a:extLst>
              </p:cNvPr>
              <p:cNvSpPr>
                <a:spLocks noGrp="1" noRot="1" noChangeAspect="1" noMove="1" noResize="1" noEditPoints="1" noAdjustHandles="1" noChangeArrowheads="1" noChangeShapeType="1" noTextEdit="1"/>
              </p:cNvSpPr>
              <p:nvPr>
                <p:ph idx="1"/>
              </p:nvPr>
            </p:nvSpPr>
            <p:spPr>
              <a:blipFill>
                <a:blip r:embed="rId2"/>
                <a:stretch>
                  <a:fillRect l="-741" t="-14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251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443844" y="1489075"/>
            <a:ext cx="8395355" cy="5216525"/>
          </a:xfrm>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4</a:t>
            </a:r>
            <a:r>
              <a:rPr lang="en-US" dirty="0"/>
              <a:t>: Show that the set of finite strings </a:t>
            </a:r>
            <a:r>
              <a:rPr lang="en-US" i="1" dirty="0"/>
              <a:t>S</a:t>
            </a:r>
            <a:r>
              <a:rPr lang="en-US" dirty="0"/>
              <a:t> over a finite alphabet </a:t>
            </a:r>
            <a:r>
              <a:rPr lang="en-US" i="1" dirty="0"/>
              <a:t>A</a:t>
            </a:r>
            <a:r>
              <a:rPr lang="en-US" dirty="0"/>
              <a:t> is </a:t>
            </a:r>
            <a:r>
              <a:rPr lang="en-US" dirty="0" err="1"/>
              <a:t>countably</a:t>
            </a:r>
            <a:r>
              <a:rPr lang="en-US" dirty="0"/>
              <a:t> infinite.</a:t>
            </a:r>
          </a:p>
          <a:p>
            <a:pPr lvl="1">
              <a:buNone/>
            </a:pPr>
            <a:r>
              <a:rPr lang="en-US" dirty="0"/>
              <a:t>   Assume an alphabetical ordering of symbols in A</a:t>
            </a:r>
          </a:p>
          <a:p>
            <a:pPr>
              <a:buNone/>
            </a:pPr>
            <a:r>
              <a:rPr lang="en-US" b="1" dirty="0"/>
              <a:t>    Solution</a:t>
            </a:r>
            <a:r>
              <a:rPr lang="en-US" dirty="0"/>
              <a:t>: Show that the strings can be listed in a sequence. First list</a:t>
            </a:r>
          </a:p>
          <a:p>
            <a:pPr marL="850392" lvl="1" indent="-457200">
              <a:buFont typeface="+mj-lt"/>
              <a:buAutoNum type="arabicPeriod"/>
            </a:pPr>
            <a:r>
              <a:rPr lang="en-US" dirty="0"/>
              <a:t>All the strings of length </a:t>
            </a:r>
            <a:r>
              <a:rPr lang="en-US" dirty="0">
                <a:latin typeface="Cambria Math" pitchFamily="18" charset="0"/>
                <a:ea typeface="Cambria Math" pitchFamily="18" charset="0"/>
              </a:rPr>
              <a:t>0 in alphabetical order.</a:t>
            </a:r>
          </a:p>
          <a:p>
            <a:pPr marL="850392" lvl="1" indent="-457200">
              <a:buFont typeface="+mj-lt"/>
              <a:buAutoNum type="arabicPeriod"/>
            </a:pPr>
            <a:r>
              <a:rPr lang="en-US" dirty="0"/>
              <a:t>Then all the strings of length </a:t>
            </a:r>
            <a:r>
              <a:rPr lang="en-US" dirty="0">
                <a:latin typeface="Cambria Math" pitchFamily="18" charset="0"/>
                <a:ea typeface="Cambria Math" pitchFamily="18" charset="0"/>
              </a:rPr>
              <a:t>1</a:t>
            </a:r>
            <a:r>
              <a:rPr lang="en-US" dirty="0"/>
              <a:t> in lexicographic (as in a dictionary) order.</a:t>
            </a:r>
          </a:p>
          <a:p>
            <a:pPr marL="850392" lvl="1" indent="-457200">
              <a:buFont typeface="+mj-lt"/>
              <a:buAutoNum type="arabicPeriod"/>
            </a:pPr>
            <a:r>
              <a:rPr lang="en-US" dirty="0"/>
              <a:t>Then all the strings of length </a:t>
            </a:r>
            <a:r>
              <a:rPr lang="en-US" dirty="0">
                <a:latin typeface="Cambria Math" pitchFamily="18" charset="0"/>
                <a:ea typeface="Cambria Math" pitchFamily="18" charset="0"/>
              </a:rPr>
              <a:t>2</a:t>
            </a:r>
            <a:r>
              <a:rPr lang="en-US" dirty="0"/>
              <a:t> in lexicographic order. </a:t>
            </a:r>
          </a:p>
          <a:p>
            <a:pPr marL="850392" lvl="1" indent="-457200">
              <a:buFont typeface="+mj-lt"/>
              <a:buAutoNum type="arabicPeriod"/>
            </a:pPr>
            <a:r>
              <a:rPr lang="en-US" dirty="0"/>
              <a:t>And so on.</a:t>
            </a:r>
          </a:p>
          <a:p>
            <a:pPr>
              <a:buNone/>
            </a:pPr>
            <a:r>
              <a:rPr lang="en-US" dirty="0"/>
              <a:t>   This implies a </a:t>
            </a:r>
            <a:r>
              <a:rPr lang="en-US" dirty="0" err="1"/>
              <a:t>bijection</a:t>
            </a:r>
            <a:r>
              <a:rPr lang="en-US" dirty="0"/>
              <a:t> from </a:t>
            </a:r>
            <a:r>
              <a:rPr lang="en-US" b="1" dirty="0"/>
              <a:t>N</a:t>
            </a:r>
            <a:r>
              <a:rPr lang="en-US" dirty="0"/>
              <a:t> to </a:t>
            </a:r>
            <a:r>
              <a:rPr lang="en-US" i="1" dirty="0"/>
              <a:t>S</a:t>
            </a:r>
            <a:r>
              <a:rPr lang="en-US" dirty="0"/>
              <a:t> and hence it is a </a:t>
            </a:r>
            <a:r>
              <a:rPr lang="en-US" dirty="0" err="1"/>
              <a:t>countably</a:t>
            </a:r>
            <a:r>
              <a:rPr lang="en-US" dirty="0"/>
              <a:t> infinite set.</a:t>
            </a:r>
          </a:p>
        </p:txBody>
      </p:sp>
      <p:sp>
        <p:nvSpPr>
          <p:cNvPr id="4" name="Isosceles Triangle 3"/>
          <p:cNvSpPr/>
          <p:nvPr/>
        </p:nvSpPr>
        <p:spPr>
          <a:xfrm rot="5400000" flipV="1">
            <a:off x="8305800" y="6248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8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534400" cy="1139825"/>
          </a:xfrm>
        </p:spPr>
        <p:txBody>
          <a:bodyPr>
            <a:normAutofit fontScale="90000"/>
          </a:bodyPr>
          <a:lstStyle/>
          <a:p>
            <a:r>
              <a:rPr lang="en-US" dirty="0"/>
              <a:t>The set of all Java programs is countable</a:t>
            </a:r>
          </a:p>
        </p:txBody>
      </p:sp>
      <p:sp>
        <p:nvSpPr>
          <p:cNvPr id="3" name="Content Placeholder 2"/>
          <p:cNvSpPr>
            <a:spLocks noGrp="1"/>
          </p:cNvSpPr>
          <p:nvPr>
            <p:ph idx="1"/>
          </p:nvPr>
        </p:nvSpPr>
        <p:spPr>
          <a:xfrm>
            <a:off x="381000" y="1524000"/>
            <a:ext cx="8305800" cy="5105400"/>
          </a:xfrm>
        </p:spPr>
        <p:txBody>
          <a:bodyPr>
            <a:normAutofit fontScale="85000" lnSpcReduction="10000"/>
          </a:bodyPr>
          <a:lstStyle/>
          <a:p>
            <a:pPr>
              <a:buNone/>
            </a:pPr>
            <a:r>
              <a:rPr lang="en-US" b="1" dirty="0"/>
              <a:t>    Example </a:t>
            </a:r>
            <a:r>
              <a:rPr lang="en-US" b="1" dirty="0">
                <a:latin typeface="Cambria Math" pitchFamily="18" charset="0"/>
                <a:ea typeface="Cambria Math" pitchFamily="18" charset="0"/>
              </a:rPr>
              <a:t>5</a:t>
            </a:r>
            <a:r>
              <a:rPr lang="en-US" dirty="0"/>
              <a:t>:  Show that the set of all Java programs is countable.</a:t>
            </a:r>
          </a:p>
          <a:p>
            <a:pPr>
              <a:buNone/>
            </a:pPr>
            <a:r>
              <a:rPr lang="en-US" b="1" dirty="0"/>
              <a:t>    Solution</a:t>
            </a:r>
            <a:r>
              <a:rPr lang="en-US" dirty="0"/>
              <a:t>: Let </a:t>
            </a:r>
            <a:r>
              <a:rPr lang="en-US" i="1" dirty="0"/>
              <a:t>S</a:t>
            </a:r>
            <a:r>
              <a:rPr lang="en-US" dirty="0"/>
              <a:t> be the set of  strings constructed from the characters which can appear in a Java program. Use the ordering from the previous example. Take each string in turn:</a:t>
            </a:r>
          </a:p>
          <a:p>
            <a:pPr lvl="1"/>
            <a:r>
              <a:rPr lang="en-US" dirty="0"/>
              <a:t>Feed the string into a Java compiler. (A Java compiler will determine if the input program is a syntactically correct Java program.)</a:t>
            </a:r>
          </a:p>
          <a:p>
            <a:pPr lvl="1"/>
            <a:r>
              <a:rPr lang="en-US" dirty="0"/>
              <a:t>If the compiler says YES, this is a syntactically correct Java program, we add the program to the list.</a:t>
            </a:r>
          </a:p>
          <a:p>
            <a:pPr lvl="1"/>
            <a:r>
              <a:rPr lang="en-US" dirty="0"/>
              <a:t>We move on to the next string.</a:t>
            </a:r>
          </a:p>
          <a:p>
            <a:pPr>
              <a:buNone/>
            </a:pPr>
            <a:r>
              <a:rPr lang="en-US" dirty="0"/>
              <a:t>    In this way we construct an implied </a:t>
            </a:r>
            <a:r>
              <a:rPr lang="en-US" dirty="0" err="1"/>
              <a:t>bijection</a:t>
            </a:r>
            <a:r>
              <a:rPr lang="en-US" dirty="0"/>
              <a:t> from </a:t>
            </a:r>
            <a:r>
              <a:rPr lang="en-US" b="1" dirty="0"/>
              <a:t>N</a:t>
            </a:r>
            <a:r>
              <a:rPr lang="en-US" dirty="0"/>
              <a:t> to the set of Java programs. Hence, the set of Java programs is countable.</a:t>
            </a:r>
          </a:p>
        </p:txBody>
      </p:sp>
      <p:sp>
        <p:nvSpPr>
          <p:cNvPr id="4" name="Isosceles Triangle 3"/>
          <p:cNvSpPr/>
          <p:nvPr/>
        </p:nvSpPr>
        <p:spPr>
          <a:xfrm rot="5400000" flipV="1">
            <a:off x="8382000" y="64277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80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1507"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21508"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Uncountable Sets: Example</a:t>
            </a:r>
          </a:p>
        </p:txBody>
      </p:sp>
      <p:sp>
        <p:nvSpPr>
          <p:cNvPr id="19461" name="Rectangle 3"/>
          <p:cNvSpPr>
            <a:spLocks noGrp="1" noRot="1" noChangeAspect="1" noMove="1" noResize="1" noEditPoints="1" noAdjustHandles="1" noChangeArrowheads="1" noChangeShapeType="1" noTextEdit="1"/>
          </p:cNvSpPr>
          <p:nvPr>
            <p:ph idx="1"/>
          </p:nvPr>
        </p:nvSpPr>
        <p:spPr bwMode="auto">
          <a:xfrm>
            <a:off x="228600" y="1981200"/>
            <a:ext cx="7772400" cy="4114800"/>
          </a:xfrm>
          <a:blipFill rotWithShape="0">
            <a:blip r:embed="rId2"/>
            <a:stretch>
              <a:fillRect l="-627" t="-2074" r="-1255" b="-296"/>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pic>
        <p:nvPicPr>
          <p:cNvPr id="21510" name="Picture 4" descr="Cantor">
            <a:hlinkClick r:id="rId3"/>
          </p:cNvPr>
          <p:cNvPicPr>
            <a:picLocks noChangeAspect="1"/>
          </p:cNvPicPr>
          <p:nvPr/>
        </p:nvPicPr>
        <p:blipFill>
          <a:blip r:embed="rId4"/>
          <a:stretch>
            <a:fillRect/>
          </a:stretch>
        </p:blipFill>
        <p:spPr>
          <a:xfrm>
            <a:off x="7543800" y="1828800"/>
            <a:ext cx="1438275" cy="1666875"/>
          </a:xfrm>
          <a:prstGeom prst="rect">
            <a:avLst/>
          </a:prstGeom>
          <a:noFill/>
          <a:ln w="38100" cap="flat" cmpd="sng">
            <a:solidFill>
              <a:srgbClr val="006600"/>
            </a:solidFill>
            <a:prstDash val="solid"/>
            <a:miter/>
            <a:headEnd type="none" w="med" len="med"/>
            <a:tailEnd type="none" w="med" len="med"/>
          </a:ln>
        </p:spPr>
      </p:pic>
      <p:sp>
        <p:nvSpPr>
          <p:cNvPr id="21511" name="Text Box 5"/>
          <p:cNvSpPr txBox="1"/>
          <p:nvPr/>
        </p:nvSpPr>
        <p:spPr>
          <a:xfrm>
            <a:off x="7448550" y="3505200"/>
            <a:ext cx="1611313" cy="739775"/>
          </a:xfrm>
          <a:prstGeom prst="rect">
            <a:avLst/>
          </a:prstGeom>
          <a:solidFill>
            <a:srgbClr val="FFFFCC"/>
          </a:solidFill>
          <a:ln w="381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spcBef>
                <a:spcPct val="0"/>
              </a:spcBef>
              <a:buClrTx/>
              <a:buNone/>
            </a:pPr>
            <a:r>
              <a:rPr lang="en-US" altLang="zh-CN" sz="2000" dirty="0">
                <a:latin typeface="Times New Roman" panose="02020603050405020304" pitchFamily="18" charset="0"/>
                <a:ea typeface="宋体" panose="02010600030101010101" pitchFamily="2" charset="-122"/>
              </a:rPr>
              <a:t>Georg Cantor</a:t>
            </a:r>
          </a:p>
          <a:p>
            <a:pPr marL="0" lvl="0" indent="0" algn="ctr">
              <a:spcBef>
                <a:spcPct val="0"/>
              </a:spcBef>
              <a:buClrTx/>
              <a:buNone/>
            </a:pPr>
            <a:r>
              <a:rPr lang="en-US" altLang="zh-CN" sz="2000" dirty="0">
                <a:latin typeface="Times New Roman" panose="02020603050405020304" pitchFamily="18" charset="0"/>
                <a:ea typeface="宋体" panose="02010600030101010101" pitchFamily="2" charset="-122"/>
              </a:rPr>
              <a:t>1845-1918</a:t>
            </a:r>
          </a:p>
        </p:txBody>
      </p:sp>
    </p:spTree>
    <p:extLst>
      <p:ext uri="{BB962C8B-B14F-4D97-AF65-F5344CB8AC3E}">
        <p14:creationId xmlns:p14="http://schemas.microsoft.com/office/powerpoint/2010/main" val="58419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2531"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22532"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Uncountability of Reals, cont’d</a:t>
            </a:r>
          </a:p>
        </p:txBody>
      </p:sp>
      <p:sp>
        <p:nvSpPr>
          <p:cNvPr id="22533" name="Rectangle 3"/>
          <p:cNvSpPr>
            <a:spLocks noGrp="1"/>
          </p:cNvSpPr>
          <p:nvPr>
            <p:ph idx="1"/>
          </p:nvPr>
        </p:nvSpPr>
        <p:spPr>
          <a:ln/>
        </p:spPr>
        <p:txBody>
          <a:bodyPr vert="horz" wrap="square" lIns="91440" tIns="45720" rIns="91440" bIns="45720" anchor="t"/>
          <a:lstStyle/>
          <a:p>
            <a:pPr eaLnBrk="1" hangingPunct="1">
              <a:buClr>
                <a:schemeClr val="folHlink"/>
              </a:buClr>
              <a:buSzPct val="60000"/>
              <a:buFont typeface="Wingdings" panose="05000000000000000000" pitchFamily="2" charset="2"/>
              <a:buNone/>
            </a:pPr>
            <a:r>
              <a:rPr kumimoji="1" lang="en-US" altLang="zh-CN" dirty="0">
                <a:latin typeface="Times New Roman" panose="02020603050405020304" pitchFamily="18" charset="0"/>
                <a:ea typeface="宋体" panose="02010600030101010101" pitchFamily="2" charset="-122"/>
                <a:cs typeface="+mn-cs"/>
              </a:rPr>
              <a:t>A postulated enumeration of the reals:</a:t>
            </a:r>
            <a:br>
              <a:rPr kumimoji="1" lang="en-US" altLang="zh-CN" i="1" dirty="0">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a:t>
            </a:r>
            <a:r>
              <a:rPr kumimoji="1" lang="en-US" altLang="zh-CN" dirty="0">
                <a:solidFill>
                  <a:schemeClr val="folHlink"/>
                </a:solidFill>
                <a:latin typeface="Times New Roman" panose="02020603050405020304" pitchFamily="18" charset="0"/>
                <a:ea typeface="宋体" panose="02010600030101010101" pitchFamily="2" charset="-122"/>
                <a:cs typeface="+mn-cs"/>
              </a:rPr>
              <a:t> =  0.</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1,1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1,2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1,3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1,4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1,5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1,6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1,7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1,8</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a:t>
            </a:r>
            <a:r>
              <a:rPr kumimoji="1" lang="en-US" altLang="zh-CN" dirty="0">
                <a:solidFill>
                  <a:schemeClr val="folHlink"/>
                </a:solidFill>
                <a:latin typeface="Times New Roman" panose="02020603050405020304" pitchFamily="18" charset="0"/>
                <a:ea typeface="宋体" panose="02010600030101010101" pitchFamily="2" charset="-122"/>
                <a:cs typeface="+mn-cs"/>
              </a:rPr>
              <a:t> =  0.</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2,1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2,2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2,3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2,4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2,5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2,6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2,7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2,8</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a:t>
            </a:r>
            <a:r>
              <a:rPr kumimoji="1" lang="en-US" altLang="zh-CN" dirty="0">
                <a:solidFill>
                  <a:schemeClr val="folHlink"/>
                </a:solidFill>
                <a:latin typeface="Times New Roman" panose="02020603050405020304" pitchFamily="18" charset="0"/>
                <a:ea typeface="宋体" panose="02010600030101010101" pitchFamily="2" charset="-122"/>
                <a:cs typeface="+mn-cs"/>
              </a:rPr>
              <a:t> =  0.</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3,1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3,2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3,3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3,4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3,5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3,6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3,7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3,8</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a:t>
            </a:r>
            <a:r>
              <a:rPr kumimoji="1" lang="en-US" altLang="zh-CN" dirty="0">
                <a:solidFill>
                  <a:schemeClr val="folHlink"/>
                </a:solidFill>
                <a:latin typeface="Times New Roman" panose="02020603050405020304" pitchFamily="18" charset="0"/>
                <a:ea typeface="宋体" panose="02010600030101010101" pitchFamily="2" charset="-122"/>
                <a:cs typeface="+mn-cs"/>
              </a:rPr>
              <a:t> =  0.</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4,1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4,2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4,3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4,4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4,5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4,6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4,7 </a:t>
            </a:r>
            <a:r>
              <a:rPr kumimoji="1" lang="en-US" altLang="zh-CN" i="1" dirty="0">
                <a:solidFill>
                  <a:schemeClr val="folHlink"/>
                </a:solidFill>
                <a:latin typeface="Times New Roman" panose="02020603050405020304" pitchFamily="18" charset="0"/>
                <a:ea typeface="宋体" panose="02010600030101010101" pitchFamily="2" charset="-122"/>
                <a:cs typeface="+mn-cs"/>
              </a:rPr>
              <a:t>d</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4,8</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dirty="0">
                <a:latin typeface="Times New Roman" panose="02020603050405020304" pitchFamily="18" charset="0"/>
                <a:ea typeface="宋体" panose="02010600030101010101" pitchFamily="2" charset="-122"/>
                <a:cs typeface="+mn-cs"/>
              </a:rPr>
              <a:t>.</a:t>
            </a:r>
            <a:br>
              <a:rPr kumimoji="1" lang="en-US" altLang="zh-CN" dirty="0">
                <a:latin typeface="Times New Roman" panose="02020603050405020304" pitchFamily="18" charset="0"/>
                <a:ea typeface="宋体" panose="02010600030101010101" pitchFamily="2" charset="-122"/>
                <a:cs typeface="+mn-cs"/>
              </a:rPr>
            </a:br>
            <a:r>
              <a:rPr kumimoji="1" lang="en-US" altLang="zh-CN" dirty="0">
                <a:latin typeface="Times New Roman" panose="02020603050405020304" pitchFamily="18" charset="0"/>
                <a:ea typeface="宋体" panose="02010600030101010101" pitchFamily="2" charset="-122"/>
                <a:cs typeface="+mn-cs"/>
              </a:rPr>
              <a:t>.</a:t>
            </a:r>
            <a:br>
              <a:rPr kumimoji="1" lang="en-US" altLang="zh-CN" dirty="0">
                <a:latin typeface="Times New Roman" panose="02020603050405020304" pitchFamily="18" charset="0"/>
                <a:ea typeface="宋体" panose="02010600030101010101" pitchFamily="2" charset="-122"/>
                <a:cs typeface="+mn-cs"/>
              </a:rPr>
            </a:br>
            <a:r>
              <a:rPr kumimoji="1" lang="en-US" altLang="zh-CN" dirty="0">
                <a:latin typeface="Times New Roman" panose="02020603050405020304" pitchFamily="18" charset="0"/>
                <a:ea typeface="宋体" panose="02010600030101010101" pitchFamily="2" charset="-122"/>
                <a:cs typeface="+mn-cs"/>
              </a:rPr>
              <a:t>.</a:t>
            </a:r>
            <a:endParaRPr kumimoji="1" lang="en-US" altLang="zh-CN" baseline="-25000" dirty="0">
              <a:latin typeface="Times New Roman" panose="02020603050405020304" pitchFamily="18" charset="0"/>
              <a:ea typeface="宋体" panose="02010600030101010101" pitchFamily="2" charset="-122"/>
              <a:cs typeface="+mn-cs"/>
            </a:endParaRPr>
          </a:p>
        </p:txBody>
      </p:sp>
      <p:sp>
        <p:nvSpPr>
          <p:cNvPr id="82948" name="Text Box 4"/>
          <p:cNvSpPr txBox="1"/>
          <p:nvPr/>
        </p:nvSpPr>
        <p:spPr>
          <a:xfrm>
            <a:off x="1219200" y="4488109"/>
            <a:ext cx="6858000" cy="1187450"/>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spcBef>
                <a:spcPct val="50000"/>
              </a:spcBef>
              <a:buClrTx/>
              <a:buNone/>
            </a:pPr>
            <a:r>
              <a:rPr lang="en-US" altLang="zh-CN" sz="2400" dirty="0">
                <a:solidFill>
                  <a:srgbClr val="006600"/>
                </a:solidFill>
                <a:latin typeface="Times New Roman" panose="02020603050405020304" pitchFamily="18" charset="0"/>
                <a:ea typeface="宋体" panose="02010600030101010101" pitchFamily="2" charset="-122"/>
              </a:rPr>
              <a:t>Now, consider a real number generated by taking</a:t>
            </a:r>
            <a:br>
              <a:rPr lang="en-US" altLang="zh-CN" sz="2400" dirty="0">
                <a:solidFill>
                  <a:srgbClr val="006600"/>
                </a:solidFill>
                <a:latin typeface="Times New Roman" panose="02020603050405020304" pitchFamily="18" charset="0"/>
                <a:ea typeface="宋体" panose="02010600030101010101" pitchFamily="2" charset="-122"/>
              </a:rPr>
            </a:br>
            <a:r>
              <a:rPr lang="en-US" altLang="zh-CN" sz="2400" dirty="0">
                <a:solidFill>
                  <a:srgbClr val="006600"/>
                </a:solidFill>
                <a:latin typeface="Times New Roman" panose="02020603050405020304" pitchFamily="18" charset="0"/>
                <a:ea typeface="宋体" panose="02010600030101010101" pitchFamily="2" charset="-122"/>
              </a:rPr>
              <a:t>all the digits </a:t>
            </a:r>
            <a:r>
              <a:rPr lang="en-US" altLang="zh-CN" sz="2400" i="1" dirty="0">
                <a:solidFill>
                  <a:srgbClr val="FF0000"/>
                </a:solidFill>
                <a:latin typeface="Times New Roman" panose="02020603050405020304" pitchFamily="18" charset="0"/>
                <a:ea typeface="宋体" panose="02010600030101010101" pitchFamily="2" charset="-122"/>
              </a:rPr>
              <a:t>d</a:t>
            </a:r>
            <a:r>
              <a:rPr lang="en-US" altLang="zh-CN" sz="2400" i="1" baseline="-25000" dirty="0">
                <a:solidFill>
                  <a:srgbClr val="FF0000"/>
                </a:solidFill>
                <a:latin typeface="Times New Roman" panose="02020603050405020304" pitchFamily="18" charset="0"/>
                <a:ea typeface="宋体" panose="02010600030101010101" pitchFamily="2" charset="-122"/>
              </a:rPr>
              <a:t>i,i</a:t>
            </a:r>
            <a:r>
              <a:rPr lang="en-US" altLang="zh-CN" sz="2400" dirty="0">
                <a:solidFill>
                  <a:srgbClr val="006600"/>
                </a:solidFill>
                <a:latin typeface="Times New Roman" panose="02020603050405020304" pitchFamily="18" charset="0"/>
                <a:ea typeface="宋体" panose="02010600030101010101" pitchFamily="2" charset="-122"/>
              </a:rPr>
              <a:t> that lie along the </a:t>
            </a:r>
            <a:r>
              <a:rPr lang="en-US" altLang="zh-CN" sz="2400" i="1" dirty="0">
                <a:solidFill>
                  <a:srgbClr val="006600"/>
                </a:solidFill>
                <a:latin typeface="Times New Roman" panose="02020603050405020304" pitchFamily="18" charset="0"/>
                <a:ea typeface="宋体" panose="02010600030101010101" pitchFamily="2" charset="-122"/>
              </a:rPr>
              <a:t>diagonal </a:t>
            </a:r>
            <a:r>
              <a:rPr lang="en-US" altLang="zh-CN" sz="2400" dirty="0">
                <a:solidFill>
                  <a:srgbClr val="006600"/>
                </a:solidFill>
                <a:latin typeface="Times New Roman" panose="02020603050405020304" pitchFamily="18" charset="0"/>
                <a:ea typeface="宋体" panose="02010600030101010101" pitchFamily="2" charset="-122"/>
              </a:rPr>
              <a:t>in this figure and replacing them with </a:t>
            </a:r>
            <a:r>
              <a:rPr lang="en-US" altLang="zh-CN" sz="2400" i="1" dirty="0">
                <a:solidFill>
                  <a:srgbClr val="006600"/>
                </a:solidFill>
                <a:latin typeface="Times New Roman" panose="02020603050405020304" pitchFamily="18" charset="0"/>
                <a:ea typeface="宋体" panose="02010600030101010101" pitchFamily="2" charset="-122"/>
              </a:rPr>
              <a:t>different</a:t>
            </a:r>
            <a:r>
              <a:rPr lang="en-US" altLang="zh-CN" sz="2400" dirty="0">
                <a:solidFill>
                  <a:srgbClr val="006600"/>
                </a:solidFill>
                <a:latin typeface="Times New Roman" panose="02020603050405020304" pitchFamily="18" charset="0"/>
                <a:ea typeface="宋体" panose="02010600030101010101" pitchFamily="2" charset="-122"/>
              </a:rPr>
              <a:t> digits.</a:t>
            </a:r>
          </a:p>
        </p:txBody>
      </p:sp>
      <p:sp>
        <p:nvSpPr>
          <p:cNvPr id="82949" name="Freeform 5"/>
          <p:cNvSpPr/>
          <p:nvPr/>
        </p:nvSpPr>
        <p:spPr>
          <a:xfrm>
            <a:off x="1752600" y="1948730"/>
            <a:ext cx="3035300" cy="2336800"/>
          </a:xfrm>
          <a:custGeom>
            <a:avLst/>
            <a:gdLst>
              <a:gd name="txL" fmla="*/ 0 w 1912"/>
              <a:gd name="txT" fmla="*/ 0 h 1472"/>
              <a:gd name="txR" fmla="*/ 1912 w 1912"/>
              <a:gd name="txB" fmla="*/ 1472 h 1472"/>
            </a:gdLst>
            <a:ahLst/>
            <a:cxnLst>
              <a:cxn ang="0">
                <a:pos x="2147483646" y="2147483646"/>
              </a:cxn>
              <a:cxn ang="0">
                <a:pos x="2147483646" y="2147483646"/>
              </a:cxn>
              <a:cxn ang="0">
                <a:pos x="2147483646" y="2147483646"/>
              </a:cxn>
              <a:cxn ang="0">
                <a:pos x="2147483646" y="2147483646"/>
              </a:cxn>
            </a:cxnLst>
            <a:rect l="txL" t="txT" r="txR" b="txB"/>
            <a:pathLst>
              <a:path w="1912" h="1472">
                <a:moveTo>
                  <a:pt x="1432" y="1424"/>
                </a:moveTo>
                <a:cubicBezTo>
                  <a:pt x="928" y="1024"/>
                  <a:pt x="424" y="624"/>
                  <a:pt x="232" y="416"/>
                </a:cubicBezTo>
                <a:cubicBezTo>
                  <a:pt x="40" y="208"/>
                  <a:pt x="0" y="0"/>
                  <a:pt x="280" y="176"/>
                </a:cubicBezTo>
                <a:cubicBezTo>
                  <a:pt x="560" y="352"/>
                  <a:pt x="1236" y="912"/>
                  <a:pt x="1912" y="1472"/>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2536" name="WordArt 6"/>
          <p:cNvSpPr>
            <a:spLocks noTextEdit="1"/>
          </p:cNvSpPr>
          <p:nvPr/>
        </p:nvSpPr>
        <p:spPr>
          <a:xfrm>
            <a:off x="152400" y="5815815"/>
            <a:ext cx="8991600" cy="914400"/>
          </a:xfrm>
          <a:prstGeom prst="rect">
            <a:avLst/>
          </a:prstGeom>
        </p:spPr>
        <p:txBody>
          <a:bodyPr wrap="none" fromWordArt="1">
            <a:prstTxWarp prst="textFadeUp">
              <a:avLst>
                <a:gd name="adj" fmla="val 3653"/>
              </a:avLst>
            </a:prstTxWarp>
            <a:normAutofit/>
          </a:bodyPr>
          <a:lstStyle/>
          <a:p>
            <a:pPr algn="ctr"/>
            <a:r>
              <a:rPr lang="zh-CN" altLang="en-US" sz="3600" dirty="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Arial Black" panose="020B0A04020102020204" charset="0"/>
                <a:ea typeface="Arial Black" panose="020B0A04020102020204" charset="0"/>
              </a:rPr>
              <a:t>That real doesn't appear in the list!</a:t>
            </a:r>
          </a:p>
        </p:txBody>
      </p:sp>
    </p:spTree>
    <p:extLst>
      <p:ext uri="{BB962C8B-B14F-4D97-AF65-F5344CB8AC3E}">
        <p14:creationId xmlns:p14="http://schemas.microsoft.com/office/powerpoint/2010/main" val="34466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1+#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2949"/>
                                        </p:tgtEl>
                                        <p:attrNameLst>
                                          <p:attrName>style.visibility</p:attrName>
                                        </p:attrNameLst>
                                      </p:cBhvr>
                                      <p:to>
                                        <p:strVal val="visible"/>
                                      </p:to>
                                    </p:set>
                                    <p:animEffect transition="in" filter="wipe(up)">
                                      <p:cBhvr>
                                        <p:cTn id="13" dur="500"/>
                                        <p:tgtEl>
                                          <p:spTgt spid="82949"/>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3" presetClass="entr" presetSubtype="528" fill="hold" nodeType="clickEffect">
                                  <p:stCondLst>
                                    <p:cond delay="0"/>
                                  </p:stCondLst>
                                  <p:childTnLst>
                                    <p:set>
                                      <p:cBhvr>
                                        <p:cTn id="17" dur="1" fill="hold">
                                          <p:stCondLst>
                                            <p:cond delay="0"/>
                                          </p:stCondLst>
                                        </p:cTn>
                                        <p:tgtEl>
                                          <p:spTgt spid="22536"/>
                                        </p:tgtEl>
                                        <p:attrNameLst>
                                          <p:attrName>style.visibility</p:attrName>
                                        </p:attrNameLst>
                                      </p:cBhvr>
                                      <p:to>
                                        <p:strVal val="visible"/>
                                      </p:to>
                                    </p:set>
                                    <p:anim calcmode="lin" valueType="num">
                                      <p:cBhvr>
                                        <p:cTn id="18" dur="500" fill="hold"/>
                                        <p:tgtEl>
                                          <p:spTgt spid="22536"/>
                                        </p:tgtEl>
                                        <p:attrNameLst>
                                          <p:attrName>ppt_w</p:attrName>
                                        </p:attrNameLst>
                                      </p:cBhvr>
                                      <p:tavLst>
                                        <p:tav tm="0">
                                          <p:val>
                                            <p:fltVal val="0"/>
                                          </p:val>
                                        </p:tav>
                                        <p:tav tm="100000">
                                          <p:val>
                                            <p:strVal val="#ppt_w"/>
                                          </p:val>
                                        </p:tav>
                                      </p:tavLst>
                                    </p:anim>
                                    <p:anim calcmode="lin" valueType="num">
                                      <p:cBhvr>
                                        <p:cTn id="19" dur="500" fill="hold"/>
                                        <p:tgtEl>
                                          <p:spTgt spid="22536"/>
                                        </p:tgtEl>
                                        <p:attrNameLst>
                                          <p:attrName>ppt_h</p:attrName>
                                        </p:attrNameLst>
                                      </p:cBhvr>
                                      <p:tavLst>
                                        <p:tav tm="0">
                                          <p:val>
                                            <p:fltVal val="0"/>
                                          </p:val>
                                        </p:tav>
                                        <p:tav tm="100000">
                                          <p:val>
                                            <p:strVal val="#ppt_h"/>
                                          </p:val>
                                        </p:tav>
                                      </p:tavLst>
                                    </p:anim>
                                    <p:anim calcmode="lin" valueType="num">
                                      <p:cBhvr>
                                        <p:cTn id="20" dur="500" fill="hold"/>
                                        <p:tgtEl>
                                          <p:spTgt spid="22536"/>
                                        </p:tgtEl>
                                        <p:attrNameLst>
                                          <p:attrName>ppt_x</p:attrName>
                                        </p:attrNameLst>
                                      </p:cBhvr>
                                      <p:tavLst>
                                        <p:tav tm="0">
                                          <p:val>
                                            <p:fltVal val="0.5"/>
                                          </p:val>
                                        </p:tav>
                                        <p:tav tm="100000">
                                          <p:val>
                                            <p:strVal val="#ppt_x"/>
                                          </p:val>
                                        </p:tav>
                                      </p:tavLst>
                                    </p:anim>
                                    <p:anim calcmode="lin" valueType="num">
                                      <p:cBhvr>
                                        <p:cTn id="21" dur="500" fill="hold"/>
                                        <p:tgtEl>
                                          <p:spTgt spid="2253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4579"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24580"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Uncountability of Reals, fin.</a:t>
            </a:r>
          </a:p>
        </p:txBody>
      </p:sp>
      <p:sp>
        <p:nvSpPr>
          <p:cNvPr id="24581" name="Rectangle 3"/>
          <p:cNvSpPr>
            <a:spLocks noGrp="1"/>
          </p:cNvSpPr>
          <p:nvPr>
            <p:ph idx="1"/>
          </p:nvPr>
        </p:nvSpPr>
        <p:spPr>
          <a:xfrm>
            <a:off x="685800" y="1981200"/>
            <a:ext cx="7772400" cy="4267200"/>
          </a:xfrm>
          <a:ln/>
        </p:spPr>
        <p:txBody>
          <a:bodyPr vert="horz" wrap="square" lIns="91440" tIns="45720" rIns="91440" bIns="45720" anchor="t"/>
          <a:lstStyle/>
          <a:p>
            <a:pPr eaLnBrk="1" hangingPunct="1">
              <a:buSzPct val="60000"/>
            </a:pPr>
            <a:r>
              <a:rPr kumimoji="1" lang="en-US" altLang="zh-CN" i="1" dirty="0">
                <a:latin typeface="Times New Roman" panose="02020603050405020304" pitchFamily="18" charset="0"/>
                <a:ea typeface="宋体" panose="02010600030101010101" pitchFamily="2" charset="-122"/>
                <a:cs typeface="+mn-cs"/>
              </a:rPr>
              <a:t>E.g.</a:t>
            </a:r>
            <a:r>
              <a:rPr kumimoji="1" lang="en-US" altLang="zh-CN" dirty="0">
                <a:latin typeface="Times New Roman" panose="02020603050405020304" pitchFamily="18" charset="0"/>
                <a:ea typeface="宋体" panose="02010600030101010101" pitchFamily="2" charset="-122"/>
                <a:cs typeface="+mn-cs"/>
              </a:rPr>
              <a:t>, a postulated enumeration of the reals:</a:t>
            </a:r>
            <a:br>
              <a:rPr kumimoji="1" lang="en-US" altLang="zh-CN" i="1" dirty="0">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1</a:t>
            </a:r>
            <a:r>
              <a:rPr kumimoji="1" lang="en-US" altLang="zh-CN" dirty="0">
                <a:solidFill>
                  <a:schemeClr val="folHlink"/>
                </a:solidFill>
                <a:latin typeface="Times New Roman" panose="02020603050405020304" pitchFamily="18" charset="0"/>
                <a:ea typeface="宋体" panose="02010600030101010101" pitchFamily="2" charset="-122"/>
                <a:cs typeface="+mn-cs"/>
              </a:rPr>
              <a:t> = </a:t>
            </a:r>
            <a:r>
              <a:rPr kumimoji="1" lang="en-US" altLang="zh-CN" dirty="0">
                <a:solidFill>
                  <a:schemeClr val="folHlink"/>
                </a:solidFill>
                <a:latin typeface="Courier New" panose="02070309020205020404" pitchFamily="49" charset="0"/>
                <a:ea typeface="宋体" panose="02010600030101010101" pitchFamily="2" charset="-122"/>
                <a:cs typeface="+mn-cs"/>
              </a:rPr>
              <a:t>0.301948571</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2</a:t>
            </a:r>
            <a:r>
              <a:rPr kumimoji="1" lang="en-US" altLang="zh-CN" dirty="0">
                <a:solidFill>
                  <a:schemeClr val="folHlink"/>
                </a:solidFill>
                <a:latin typeface="Times New Roman" panose="02020603050405020304" pitchFamily="18" charset="0"/>
                <a:ea typeface="宋体" panose="02010600030101010101" pitchFamily="2" charset="-122"/>
                <a:cs typeface="+mn-cs"/>
              </a:rPr>
              <a:t> = </a:t>
            </a:r>
            <a:r>
              <a:rPr kumimoji="1" lang="en-US" altLang="zh-CN" dirty="0">
                <a:solidFill>
                  <a:schemeClr val="folHlink"/>
                </a:solidFill>
                <a:latin typeface="Courier New" panose="02070309020205020404" pitchFamily="49" charset="0"/>
                <a:ea typeface="宋体" panose="02010600030101010101" pitchFamily="2" charset="-122"/>
                <a:cs typeface="+mn-cs"/>
              </a:rPr>
              <a:t>0.103918481</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3</a:t>
            </a:r>
            <a:r>
              <a:rPr kumimoji="1" lang="en-US" altLang="zh-CN" dirty="0">
                <a:solidFill>
                  <a:schemeClr val="folHlink"/>
                </a:solidFill>
                <a:latin typeface="Times New Roman" panose="02020603050405020304" pitchFamily="18" charset="0"/>
                <a:ea typeface="宋体" panose="02010600030101010101" pitchFamily="2" charset="-122"/>
                <a:cs typeface="+mn-cs"/>
              </a:rPr>
              <a:t> = </a:t>
            </a:r>
            <a:r>
              <a:rPr kumimoji="1" lang="en-US" altLang="zh-CN" dirty="0">
                <a:solidFill>
                  <a:schemeClr val="folHlink"/>
                </a:solidFill>
                <a:latin typeface="Courier New" panose="02070309020205020404" pitchFamily="49" charset="0"/>
                <a:ea typeface="宋体" panose="02010600030101010101" pitchFamily="2" charset="-122"/>
                <a:cs typeface="+mn-cs"/>
              </a:rPr>
              <a:t>0.039194193</a:t>
            </a:r>
            <a:r>
              <a:rPr kumimoji="1" lang="en-US" altLang="zh-CN" dirty="0">
                <a:solidFill>
                  <a:schemeClr val="folHlink"/>
                </a:solidFill>
                <a:latin typeface="Times New Roman" panose="02020603050405020304" pitchFamily="18" charset="0"/>
                <a:ea typeface="宋体" panose="02010600030101010101" pitchFamily="2" charset="-122"/>
                <a:cs typeface="+mn-cs"/>
              </a:rPr>
              <a:t>…</a:t>
            </a:r>
            <a:br>
              <a:rPr kumimoji="1" lang="en-US" altLang="zh-CN" dirty="0">
                <a:solidFill>
                  <a:schemeClr val="folHlink"/>
                </a:solidFill>
                <a:latin typeface="Times New Roman" panose="02020603050405020304" pitchFamily="18" charset="0"/>
                <a:ea typeface="宋体" panose="02010600030101010101" pitchFamily="2" charset="-122"/>
                <a:cs typeface="+mn-cs"/>
              </a:rPr>
            </a:br>
            <a:r>
              <a:rPr kumimoji="1" lang="en-US" altLang="zh-CN" i="1" dirty="0">
                <a:solidFill>
                  <a:schemeClr val="folHlink"/>
                </a:solidFill>
                <a:latin typeface="Times New Roman" panose="02020603050405020304" pitchFamily="18" charset="0"/>
                <a:ea typeface="宋体" panose="02010600030101010101" pitchFamily="2" charset="-122"/>
                <a:cs typeface="+mn-cs"/>
              </a:rPr>
              <a:t>r</a:t>
            </a:r>
            <a:r>
              <a:rPr kumimoji="1" lang="en-US" altLang="zh-CN" baseline="-25000" dirty="0">
                <a:solidFill>
                  <a:schemeClr val="folHlink"/>
                </a:solidFill>
                <a:latin typeface="Times New Roman" panose="02020603050405020304" pitchFamily="18" charset="0"/>
                <a:ea typeface="宋体" panose="02010600030101010101" pitchFamily="2" charset="-122"/>
                <a:cs typeface="+mn-cs"/>
              </a:rPr>
              <a:t>4</a:t>
            </a:r>
            <a:r>
              <a:rPr kumimoji="1" lang="en-US" altLang="zh-CN" dirty="0">
                <a:solidFill>
                  <a:schemeClr val="folHlink"/>
                </a:solidFill>
                <a:latin typeface="Times New Roman" panose="02020603050405020304" pitchFamily="18" charset="0"/>
                <a:ea typeface="宋体" panose="02010600030101010101" pitchFamily="2" charset="-122"/>
                <a:cs typeface="+mn-cs"/>
              </a:rPr>
              <a:t> = </a:t>
            </a:r>
            <a:r>
              <a:rPr kumimoji="1" lang="en-US" altLang="zh-CN" dirty="0">
                <a:solidFill>
                  <a:schemeClr val="folHlink"/>
                </a:solidFill>
                <a:latin typeface="Courier New" panose="02070309020205020404" pitchFamily="49" charset="0"/>
                <a:ea typeface="宋体" panose="02010600030101010101" pitchFamily="2" charset="-122"/>
                <a:cs typeface="+mn-cs"/>
              </a:rPr>
              <a:t>0.918237461</a:t>
            </a:r>
            <a:r>
              <a:rPr kumimoji="1" lang="en-US" altLang="zh-CN" dirty="0">
                <a:solidFill>
                  <a:schemeClr val="folHlink"/>
                </a:solidFill>
                <a:latin typeface="Times New Roman" panose="02020603050405020304" pitchFamily="18" charset="0"/>
                <a:ea typeface="宋体" panose="02010600030101010101" pitchFamily="2" charset="-122"/>
                <a:cs typeface="+mn-cs"/>
              </a:rPr>
              <a:t>…</a:t>
            </a:r>
          </a:p>
          <a:p>
            <a:pPr eaLnBrk="1" hangingPunct="1">
              <a:buSzPct val="60000"/>
            </a:pPr>
            <a:r>
              <a:rPr kumimoji="1" lang="en-US" altLang="zh-CN" dirty="0">
                <a:latin typeface="Times New Roman" panose="02020603050405020304" pitchFamily="18" charset="0"/>
                <a:ea typeface="宋体" panose="02010600030101010101" pitchFamily="2" charset="-122"/>
                <a:cs typeface="+mn-cs"/>
              </a:rPr>
              <a:t>OK, now let’s add 1 to each of the diagonal digits (mod 10), that is changing 9’s to 0.</a:t>
            </a:r>
          </a:p>
          <a:p>
            <a:pPr lvl="1" eaLnBrk="1" hangingPunct="1">
              <a:buSzPct val="55000"/>
            </a:pPr>
            <a:r>
              <a:rPr kumimoji="1" lang="en-US" altLang="zh-CN" dirty="0">
                <a:solidFill>
                  <a:schemeClr val="folHlink"/>
                </a:solidFill>
                <a:latin typeface="Times New Roman" panose="02020603050405020304" pitchFamily="18" charset="0"/>
                <a:ea typeface="宋体" panose="02010600030101010101" pitchFamily="2" charset="-122"/>
              </a:rPr>
              <a:t>0.4103… can’t be on the list anywhere!</a:t>
            </a:r>
          </a:p>
        </p:txBody>
      </p:sp>
      <p:sp>
        <p:nvSpPr>
          <p:cNvPr id="24582" name="Freeform 4"/>
          <p:cNvSpPr/>
          <p:nvPr/>
        </p:nvSpPr>
        <p:spPr>
          <a:xfrm>
            <a:off x="2133600" y="2286000"/>
            <a:ext cx="1206500" cy="2165350"/>
          </a:xfrm>
          <a:custGeom>
            <a:avLst/>
            <a:gdLst>
              <a:gd name="txL" fmla="*/ 0 w 760"/>
              <a:gd name="txT" fmla="*/ 0 h 1364"/>
              <a:gd name="txR" fmla="*/ 760 w 760"/>
              <a:gd name="txB" fmla="*/ 1364 h 136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760" h="1364">
                <a:moveTo>
                  <a:pt x="568" y="1316"/>
                </a:moveTo>
                <a:cubicBezTo>
                  <a:pt x="368" y="932"/>
                  <a:pt x="176" y="540"/>
                  <a:pt x="88" y="356"/>
                </a:cubicBezTo>
                <a:cubicBezTo>
                  <a:pt x="0" y="172"/>
                  <a:pt x="27" y="237"/>
                  <a:pt x="42" y="210"/>
                </a:cubicBezTo>
                <a:cubicBezTo>
                  <a:pt x="57" y="183"/>
                  <a:pt x="56" y="0"/>
                  <a:pt x="176" y="192"/>
                </a:cubicBezTo>
                <a:cubicBezTo>
                  <a:pt x="296" y="384"/>
                  <a:pt x="638" y="1120"/>
                  <a:pt x="760" y="1364"/>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Tree>
    <p:extLst>
      <p:ext uri="{BB962C8B-B14F-4D97-AF65-F5344CB8AC3E}">
        <p14:creationId xmlns:p14="http://schemas.microsoft.com/office/powerpoint/2010/main" val="195182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BAE7D-A506-4EDB-A18B-A1745324FAED}"/>
              </a:ext>
            </a:extLst>
          </p:cNvPr>
          <p:cNvSpPr>
            <a:spLocks noGrp="1"/>
          </p:cNvSpPr>
          <p:nvPr>
            <p:ph type="title"/>
          </p:nvPr>
        </p:nvSpPr>
        <p:spPr>
          <a:xfrm>
            <a:off x="342900" y="304800"/>
            <a:ext cx="8458200" cy="1139825"/>
          </a:xfrm>
        </p:spPr>
        <p:txBody>
          <a:bodyPr/>
          <a:lstStyle/>
          <a:p>
            <a:r>
              <a:rPr lang="zh-CN" altLang="en-US" dirty="0"/>
              <a:t>基数中的关键定理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51CC39-0D17-4A7E-A5A4-EF4551EFBBA2}"/>
                  </a:ext>
                </a:extLst>
              </p:cNvPr>
              <p:cNvSpPr>
                <a:spLocks noGrp="1"/>
              </p:cNvSpPr>
              <p:nvPr>
                <p:ph idx="1"/>
              </p:nvPr>
            </p:nvSpPr>
            <p:spPr>
              <a:xfrm>
                <a:off x="342899" y="1524000"/>
                <a:ext cx="8458200" cy="4530725"/>
              </a:xfrm>
            </p:spPr>
            <p:txBody>
              <a:bodyPr/>
              <a:lstStyle/>
              <a:p>
                <a:r>
                  <a:rPr lang="zh-CN" altLang="en-US" dirty="0"/>
                  <a:t>定理（</a:t>
                </a:r>
                <a:r>
                  <a:rPr lang="en-US" altLang="zh-CN" dirty="0"/>
                  <a:t>SCHR</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b="0" i="0" smtClean="0">
                            <a:latin typeface="Cambria Math" panose="02040503050406030204" pitchFamily="18" charset="0"/>
                          </a:rPr>
                          <m:t>O</m:t>
                        </m:r>
                      </m:e>
                    </m:acc>
                  </m:oMath>
                </a14:m>
                <a:r>
                  <a:rPr lang="en-US" altLang="zh-CN" dirty="0"/>
                  <a:t>DER-BERNSTEIN</a:t>
                </a:r>
                <a:r>
                  <a:rPr lang="zh-CN" altLang="en-US" dirty="0"/>
                  <a:t>定理） </a:t>
                </a:r>
                <a:endParaRPr lang="en-US" altLang="zh-CN" dirty="0"/>
              </a:p>
              <a:p>
                <a:r>
                  <a:rPr lang="zh-CN" altLang="en-US" dirty="0"/>
                  <a:t>如果</a:t>
                </a:r>
                <a:r>
                  <a:rPr lang="en-US" altLang="zh-CN" i="1" dirty="0">
                    <a:latin typeface="Times New Roman" panose="02020603050405020304" pitchFamily="18" charset="0"/>
                    <a:cs typeface="Times New Roman" panose="02020603050405020304" pitchFamily="18" charset="0"/>
                  </a:rPr>
                  <a:t>A</a:t>
                </a:r>
                <a:r>
                  <a:rPr lang="zh-CN" altLang="en-US" dirty="0"/>
                  <a:t>和</a:t>
                </a:r>
                <a:r>
                  <a:rPr lang="en-US" altLang="zh-CN" i="1" dirty="0">
                    <a:latin typeface="Times New Roman" panose="02020603050405020304" pitchFamily="18" charset="0"/>
                    <a:cs typeface="Times New Roman" panose="02020603050405020304" pitchFamily="18" charset="0"/>
                  </a:rPr>
                  <a:t>B</a:t>
                </a:r>
                <a:r>
                  <a:rPr lang="zh-CN" altLang="en-US" dirty="0"/>
                  <a:t>是集合，且</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𝐵</m:t>
                        </m:r>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𝐵</m:t>
                        </m:r>
                      </m:e>
                    </m:d>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e>
                    </m:d>
                  </m:oMath>
                </a14:m>
                <a:r>
                  <a:rPr lang="zh-CN" altLang="en-US" dirty="0"/>
                  <a:t>，则</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𝐵</m:t>
                        </m:r>
                      </m:e>
                    </m:d>
                  </m:oMath>
                </a14:m>
                <a:r>
                  <a:rPr lang="zh-CN" altLang="en-US" dirty="0"/>
                  <a:t> 。</a:t>
                </a:r>
                <a:endParaRPr lang="en-US" altLang="zh-CN" dirty="0"/>
              </a:p>
              <a:p>
                <a:r>
                  <a:rPr lang="zh-CN" altLang="en-US" dirty="0"/>
                  <a:t>即如果存在从</a:t>
                </a:r>
                <a:r>
                  <a:rPr lang="en-US" altLang="zh-CN" i="1" dirty="0">
                    <a:latin typeface="Times New Roman" panose="02020603050405020304" pitchFamily="18" charset="0"/>
                    <a:cs typeface="Times New Roman" panose="02020603050405020304" pitchFamily="18" charset="0"/>
                  </a:rPr>
                  <a:t>A</a:t>
                </a:r>
                <a:r>
                  <a:rPr lang="zh-CN" altLang="en-US" dirty="0"/>
                  <a:t>到</a:t>
                </a:r>
                <a:r>
                  <a:rPr lang="en-US" altLang="zh-CN" i="1" dirty="0">
                    <a:latin typeface="Times New Roman" panose="02020603050405020304" pitchFamily="18" charset="0"/>
                    <a:cs typeface="Times New Roman" panose="02020603050405020304" pitchFamily="18" charset="0"/>
                  </a:rPr>
                  <a:t>B</a:t>
                </a:r>
                <a:r>
                  <a:rPr lang="zh-CN" altLang="en-US" dirty="0"/>
                  <a:t>的单射以及从</a:t>
                </a:r>
                <a:r>
                  <a:rPr lang="en-US" altLang="zh-CN" i="1" dirty="0">
                    <a:latin typeface="Times New Roman" panose="02020603050405020304" pitchFamily="18" charset="0"/>
                    <a:cs typeface="Times New Roman" panose="02020603050405020304" pitchFamily="18" charset="0"/>
                  </a:rPr>
                  <a:t>B</a:t>
                </a:r>
                <a:r>
                  <a:rPr lang="zh-CN" altLang="en-US" dirty="0"/>
                  <a:t>到</a:t>
                </a:r>
                <a:r>
                  <a:rPr lang="en-US" altLang="zh-CN" i="1" dirty="0">
                    <a:latin typeface="Times New Roman" panose="02020603050405020304" pitchFamily="18" charset="0"/>
                    <a:cs typeface="Times New Roman" panose="02020603050405020304" pitchFamily="18" charset="0"/>
                  </a:rPr>
                  <a:t>A</a:t>
                </a:r>
                <a:r>
                  <a:rPr lang="zh-CN" altLang="en-US" dirty="0"/>
                  <a:t>的单射，则一定存在从</a:t>
                </a:r>
                <a:r>
                  <a:rPr lang="en-US" altLang="zh-CN" i="1" dirty="0">
                    <a:latin typeface="Times New Roman" panose="02020603050405020304" pitchFamily="18" charset="0"/>
                    <a:cs typeface="Times New Roman" panose="02020603050405020304" pitchFamily="18" charset="0"/>
                  </a:rPr>
                  <a:t>A</a:t>
                </a:r>
                <a:r>
                  <a:rPr lang="zh-CN" altLang="en-US" dirty="0"/>
                  <a:t>到</a:t>
                </a:r>
                <a:r>
                  <a:rPr lang="en-US" altLang="zh-CN" i="1" dirty="0">
                    <a:latin typeface="Times New Roman" panose="02020603050405020304" pitchFamily="18" charset="0"/>
                    <a:cs typeface="Times New Roman" panose="02020603050405020304" pitchFamily="18" charset="0"/>
                  </a:rPr>
                  <a:t>B</a:t>
                </a:r>
                <a:r>
                  <a:rPr lang="zh-CN" altLang="en-US" dirty="0"/>
                  <a:t>的双射。</a:t>
                </a:r>
                <a:endParaRPr lang="en-US" altLang="zh-CN" dirty="0"/>
              </a:p>
              <a:p>
                <a:r>
                  <a:rPr lang="zh-CN" altLang="en-US" dirty="0"/>
                  <a:t>证明略</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8351CC39-0D17-4A7E-A5A4-EF4551EFBBA2}"/>
                  </a:ext>
                </a:extLst>
              </p:cNvPr>
              <p:cNvSpPr>
                <a:spLocks noGrp="1" noRot="1" noChangeAspect="1" noMove="1" noResize="1" noEditPoints="1" noAdjustHandles="1" noChangeArrowheads="1" noChangeShapeType="1" noTextEdit="1"/>
              </p:cNvSpPr>
              <p:nvPr>
                <p:ph idx="1"/>
              </p:nvPr>
            </p:nvSpPr>
            <p:spPr>
              <a:xfrm>
                <a:off x="342899" y="1524000"/>
                <a:ext cx="8458200" cy="4530725"/>
              </a:xfrm>
              <a:blipFill>
                <a:blip r:embed="rId2"/>
                <a:stretch>
                  <a:fillRect l="-720" t="-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04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968C0-9C1C-4A6B-A830-B39E9DC62633}"/>
              </a:ext>
            </a:extLst>
          </p:cNvPr>
          <p:cNvSpPr>
            <a:spLocks noGrp="1"/>
          </p:cNvSpPr>
          <p:nvPr>
            <p:ph type="title"/>
          </p:nvPr>
        </p:nvSpPr>
        <p:spPr/>
        <p:txBody>
          <a:bodyPr/>
          <a:lstStyle/>
          <a:p>
            <a:r>
              <a:rPr lang="zh-CN" altLang="en-US" dirty="0"/>
              <a:t>基数中关键定理的应用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90E3DEA-4890-4084-BCEE-46FE72A67C91}"/>
                  </a:ext>
                </a:extLst>
              </p:cNvPr>
              <p:cNvSpPr>
                <a:spLocks noGrp="1"/>
              </p:cNvSpPr>
              <p:nvPr>
                <p:ph idx="1"/>
              </p:nvPr>
            </p:nvSpPr>
            <p:spPr>
              <a:xfrm>
                <a:off x="458771" y="1600200"/>
                <a:ext cx="8229600" cy="4530725"/>
              </a:xfrm>
            </p:spPr>
            <p:txBody>
              <a:bodyPr/>
              <a:lstStyle/>
              <a:p>
                <a:r>
                  <a:rPr lang="zh-CN" altLang="en-US" dirty="0"/>
                  <a:t>例子 证明 </a:t>
                </a:r>
                <a14:m>
                  <m:oMath xmlns:m="http://schemas.openxmlformats.org/officeDocument/2006/math">
                    <m:d>
                      <m:dPr>
                        <m:begChr m:val="|"/>
                        <m:endChr m:val="|"/>
                        <m:ctrlPr>
                          <a:rPr lang="en-US" altLang="zh-CN" i="1" smtClean="0">
                            <a:latin typeface="Cambria Math" panose="02040503050406030204" pitchFamily="18" charset="0"/>
                          </a:rPr>
                        </m:ctrlPr>
                      </m:dPr>
                      <m:e>
                        <m:r>
                          <m:rPr>
                            <m:nor/>
                          </m:rPr>
                          <a:rPr lang="zh-CN" altLang="en-US" dirty="0"/>
                          <m:t>（</m:t>
                        </m:r>
                        <m:r>
                          <m:rPr>
                            <m:nor/>
                          </m:rPr>
                          <a:rPr lang="en-US" altLang="zh-CN" dirty="0"/>
                          <m:t>0,1</m:t>
                        </m:r>
                        <m:r>
                          <m:rPr>
                            <m:nor/>
                          </m:rPr>
                          <a:rPr lang="zh-CN" altLang="en-US" dirty="0"/>
                          <m:t>）</m:t>
                        </m: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e>
                    </m:d>
                  </m:oMath>
                </a14:m>
                <a:endParaRPr lang="en-US" altLang="zh-CN" dirty="0"/>
              </a:p>
              <a:p>
                <a:r>
                  <a:rPr lang="zh-CN" altLang="en-US" dirty="0"/>
                  <a:t>证明：直接找一个从（</a:t>
                </a:r>
                <a:r>
                  <a:rPr lang="en-US" altLang="zh-CN" dirty="0"/>
                  <a:t>0,1</a:t>
                </a:r>
                <a:r>
                  <a:rPr lang="zh-CN" altLang="en-US" dirty="0"/>
                  <a:t>）到（</a:t>
                </a:r>
                <a:r>
                  <a:rPr lang="en-US" altLang="zh-CN" dirty="0"/>
                  <a:t>0,1]</a:t>
                </a:r>
                <a:r>
                  <a:rPr lang="zh-CN" altLang="en-US" dirty="0"/>
                  <a:t>的双射较难。</a:t>
                </a:r>
                <a:endParaRPr lang="en-US" altLang="zh-CN" dirty="0"/>
              </a:p>
              <a:p>
                <a:r>
                  <a:rPr lang="zh-CN" altLang="en-US" dirty="0"/>
                  <a:t>使用上面的定理</a:t>
                </a:r>
                <a:endParaRPr lang="en-US" altLang="zh-CN" dirty="0"/>
              </a:p>
              <a:p>
                <a:r>
                  <a:rPr lang="zh-CN" altLang="en-US" dirty="0"/>
                  <a:t>令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 </a:t>
                </a:r>
                <a:r>
                  <a:rPr lang="zh-CN" altLang="en-US" dirty="0"/>
                  <a:t>则 </a:t>
                </a:r>
                <a:r>
                  <a:rPr lang="en-US" altLang="zh-CN" i="1" dirty="0">
                    <a:latin typeface="Times New Roman" panose="02020603050405020304" pitchFamily="18" charset="0"/>
                    <a:cs typeface="Times New Roman" panose="02020603050405020304" pitchFamily="18" charset="0"/>
                  </a:rPr>
                  <a:t>f </a:t>
                </a:r>
                <a:r>
                  <a:rPr lang="zh-CN" altLang="en-US" dirty="0"/>
                  <a:t>为（</a:t>
                </a:r>
                <a:r>
                  <a:rPr lang="en-US" altLang="zh-CN" dirty="0"/>
                  <a:t>0,1</a:t>
                </a:r>
                <a:r>
                  <a:rPr lang="zh-CN" altLang="en-US" dirty="0"/>
                  <a:t>）到（</a:t>
                </a:r>
                <a:r>
                  <a:rPr lang="en-US" altLang="zh-CN" dirty="0"/>
                  <a:t>0,1]</a:t>
                </a:r>
                <a:r>
                  <a:rPr lang="zh-CN" altLang="en-US" dirty="0"/>
                  <a:t>的单射，从而</a:t>
                </a:r>
                <a:endParaRPr lang="en-US" altLang="zh-CN" dirty="0"/>
              </a:p>
              <a:p>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r>
                          <m:rPr>
                            <m:nor/>
                          </m:rPr>
                          <a:rPr lang="zh-CN" altLang="en-US" dirty="0"/>
                          <m:t>）</m:t>
                        </m:r>
                      </m:e>
                    </m:d>
                    <m:r>
                      <a:rPr lang="en-US" altLang="zh-CN" i="1" dirty="0"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e>
                    </m:d>
                  </m:oMath>
                </a14:m>
                <a:endParaRPr lang="en-US" altLang="zh-CN" dirty="0"/>
              </a:p>
              <a:p>
                <a:r>
                  <a:rPr lang="zh-CN" altLang="en-US" dirty="0"/>
                  <a:t>令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/2</a:t>
                </a:r>
                <a:r>
                  <a:rPr lang="en-US" altLang="zh-CN" dirty="0"/>
                  <a:t>, </a:t>
                </a:r>
                <a:r>
                  <a:rPr lang="zh-CN" altLang="en-US" dirty="0"/>
                  <a:t>则 </a:t>
                </a:r>
                <a:r>
                  <a:rPr lang="en-US" altLang="zh-CN" i="1" dirty="0">
                    <a:latin typeface="Times New Roman" panose="02020603050405020304" pitchFamily="18" charset="0"/>
                    <a:cs typeface="Times New Roman" panose="02020603050405020304" pitchFamily="18" charset="0"/>
                  </a:rPr>
                  <a:t> g </a:t>
                </a:r>
                <a:r>
                  <a:rPr lang="zh-CN" altLang="en-US" dirty="0"/>
                  <a:t>为（</a:t>
                </a:r>
                <a:r>
                  <a:rPr lang="en-US" altLang="zh-CN" dirty="0"/>
                  <a:t>0,1]</a:t>
                </a:r>
                <a:r>
                  <a:rPr lang="zh-CN" altLang="en-US" dirty="0"/>
                  <a:t> 到（</a:t>
                </a:r>
                <a:r>
                  <a:rPr lang="en-US" altLang="zh-CN" dirty="0"/>
                  <a:t>0,1/2]</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oMath>
                </a14:m>
                <a:r>
                  <a:rPr lang="zh-CN" altLang="en-US" dirty="0"/>
                  <a:t>（</a:t>
                </a:r>
                <a:r>
                  <a:rPr lang="en-US" altLang="zh-CN" dirty="0"/>
                  <a:t>0,1</a:t>
                </a:r>
                <a:r>
                  <a:rPr lang="zh-CN" altLang="en-US" dirty="0"/>
                  <a:t>）的单射，从而</a:t>
                </a:r>
                <a14:m>
                  <m:oMath xmlns:m="http://schemas.openxmlformats.org/officeDocument/2006/math">
                    <m:r>
                      <a:rPr lang="en-US" altLang="zh-CN" b="0" i="0" smtClean="0">
                        <a:latin typeface="Cambria Math" panose="02040503050406030204" pitchFamily="18" charset="0"/>
                      </a:rPr>
                      <m:t> </m:t>
                    </m:r>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r>
                          <m:rPr>
                            <m:nor/>
                          </m:rPr>
                          <a:rPr lang="en-US" altLang="zh-CN" b="0" i="0" dirty="0" smtClean="0"/>
                          <m:t>]</m:t>
                        </m:r>
                      </m:e>
                    </m:d>
                    <m:r>
                      <a:rPr lang="en-US" altLang="zh-CN" i="1" dirty="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r>
                          <m:rPr>
                            <m:nor/>
                          </m:rPr>
                          <a:rPr lang="en-US" altLang="zh-CN" b="0" i="0" dirty="0" smtClean="0"/>
                          <m:t>)</m:t>
                        </m:r>
                      </m:e>
                    </m:d>
                  </m:oMath>
                </a14:m>
                <a:endParaRPr lang="en-US" altLang="zh-CN" dirty="0"/>
              </a:p>
              <a:p>
                <a:r>
                  <a:rPr lang="zh-CN" altLang="en-US" dirty="0"/>
                  <a:t>因此</a:t>
                </a:r>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r>
                          <m:rPr>
                            <m:nor/>
                          </m:rPr>
                          <a:rPr lang="zh-CN" altLang="en-US" dirty="0"/>
                          <m:t>）</m:t>
                        </m: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m:rPr>
                            <m:nor/>
                          </m:rPr>
                          <a:rPr lang="zh-CN" altLang="en-US" dirty="0"/>
                          <m:t>（</m:t>
                        </m:r>
                        <m:r>
                          <m:rPr>
                            <m:nor/>
                          </m:rPr>
                          <a:rPr lang="en-US" altLang="zh-CN" dirty="0"/>
                          <m:t>0,1]</m:t>
                        </m:r>
                      </m:e>
                    </m:d>
                    <m:r>
                      <a:rPr lang="en-US" altLang="zh-CN" b="0" i="0" dirty="0" smtClean="0">
                        <a:latin typeface="Cambria Math" panose="02040503050406030204" pitchFamily="18" charset="0"/>
                      </a:rPr>
                      <m:t>.</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B90E3DEA-4890-4084-BCEE-46FE72A67C91}"/>
                  </a:ext>
                </a:extLst>
              </p:cNvPr>
              <p:cNvSpPr>
                <a:spLocks noGrp="1" noRot="1" noChangeAspect="1" noMove="1" noResize="1" noEditPoints="1" noAdjustHandles="1" noChangeArrowheads="1" noChangeShapeType="1" noTextEdit="1"/>
              </p:cNvSpPr>
              <p:nvPr>
                <p:ph idx="1"/>
              </p:nvPr>
            </p:nvSpPr>
            <p:spPr>
              <a:xfrm>
                <a:off x="458771" y="1600200"/>
                <a:ext cx="8229600" cy="4530725"/>
              </a:xfrm>
              <a:blipFill>
                <a:blip r:embed="rId2"/>
                <a:stretch>
                  <a:fillRect l="-741" t="-1750" b="-1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5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5603"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  </a:t>
            </a:r>
          </a:p>
        </p:txBody>
      </p:sp>
      <p:sp>
        <p:nvSpPr>
          <p:cNvPr id="25604"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Transfinite Numbers</a:t>
            </a:r>
          </a:p>
        </p:txBody>
      </p:sp>
      <p:sp>
        <p:nvSpPr>
          <p:cNvPr id="22533" name="Rectangle 3"/>
          <p:cNvSpPr>
            <a:spLocks noGrp="1" noRot="1" noChangeAspect="1" noMove="1" noResize="1" noEditPoints="1" noAdjustHandles="1" noChangeArrowheads="1" noChangeShapeType="1" noTextEdit="1"/>
          </p:cNvSpPr>
          <p:nvPr>
            <p:ph idx="1"/>
          </p:nvPr>
        </p:nvSpPr>
        <p:spPr bwMode="auto">
          <a:xfrm>
            <a:off x="685800" y="1981200"/>
            <a:ext cx="7772400" cy="4267200"/>
          </a:xfrm>
          <a:blipFill rotWithShape="0">
            <a:blip r:embed="rId4"/>
            <a:stretch>
              <a:fillRect l="-2039" t="-2000" b="-5143"/>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noFill/>
              </a:rPr>
              <a:t> </a:t>
            </a:r>
          </a:p>
        </p:txBody>
      </p:sp>
      <p:sp>
        <p:nvSpPr>
          <p:cNvPr id="25606" name="WordArt 4"/>
          <p:cNvSpPr>
            <a:spLocks noTextEdit="1"/>
          </p:cNvSpPr>
          <p:nvPr/>
        </p:nvSpPr>
        <p:spPr>
          <a:xfrm>
            <a:off x="2819400" y="5943600"/>
            <a:ext cx="6172200" cy="685800"/>
          </a:xfrm>
          <a:prstGeom prst="rect">
            <a:avLst/>
          </a:prstGeom>
        </p:spPr>
        <p:txBody>
          <a:bodyPr wrap="none" fromWordArt="1">
            <a:prstTxWarp prst="textCascadeUp">
              <a:avLst>
                <a:gd name="adj" fmla="val 100000"/>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3600" dirty="0">
                <a:gradFill rotWithShape="1">
                  <a:gsLst>
                    <a:gs pos="0">
                      <a:srgbClr val="FFE701"/>
                    </a:gs>
                    <a:gs pos="100000">
                      <a:srgbClr val="FE3E02"/>
                    </a:gs>
                  </a:gsLst>
                  <a:lin ang="5400000" scaled="1"/>
                  <a:tileRect/>
                </a:gradFill>
                <a:latin typeface="Impact" panose="020B0806030902050204" charset="0"/>
                <a:ea typeface="Impact" panose="020B0806030902050204" charset="0"/>
              </a:rPr>
              <a:t>Proven impossible to prove or disprove!</a:t>
            </a:r>
          </a:p>
        </p:txBody>
      </p:sp>
    </p:spTree>
    <p:extLst>
      <p:ext uri="{BB962C8B-B14F-4D97-AF65-F5344CB8AC3E}">
        <p14:creationId xmlns:p14="http://schemas.microsoft.com/office/powerpoint/2010/main" val="42144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ppt_w</p:attrName>
                                        </p:attrNameLst>
                                      </p:cBhvr>
                                      <p:tavLst>
                                        <p:tav tm="0">
                                          <p:val>
                                            <p:strVal val="4*#ppt_w"/>
                                          </p:val>
                                        </p:tav>
                                        <p:tav tm="100000">
                                          <p:val>
                                            <p:strVal val="#ppt_w"/>
                                          </p:val>
                                        </p:tav>
                                      </p:tavLst>
                                    </p:anim>
                                    <p:anim calcmode="lin" valueType="num">
                                      <p:cBhvr>
                                        <p:cTn id="8" dur="500" fill="hold"/>
                                        <p:tgtEl>
                                          <p:spTgt spid="2560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AF506-EEA1-4D25-89B5-DDB986B1E442}"/>
              </a:ext>
            </a:extLst>
          </p:cNvPr>
          <p:cNvSpPr>
            <a:spLocks noGrp="1"/>
          </p:cNvSpPr>
          <p:nvPr>
            <p:ph type="title"/>
          </p:nvPr>
        </p:nvSpPr>
        <p:spPr/>
        <p:txBody>
          <a:bodyPr/>
          <a:lstStyle/>
          <a:p>
            <a:r>
              <a:rPr lang="zh-CN" altLang="en-US" dirty="0"/>
              <a:t>连续统假设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4EBA28-2F28-4644-9BDE-2BA61E0293F1}"/>
                  </a:ext>
                </a:extLst>
              </p:cNvPr>
              <p:cNvSpPr>
                <a:spLocks noGrp="1"/>
              </p:cNvSpPr>
              <p:nvPr>
                <p:ph idx="1"/>
              </p:nvPr>
            </p:nvSpPr>
            <p:spPr/>
            <p:txBody>
              <a:bodyPr/>
              <a:lstStyle/>
              <a:p>
                <a:r>
                  <a:rPr lang="zh-CN" altLang="en-US" dirty="0"/>
                  <a:t>可以证明</a:t>
                </a:r>
                <a:r>
                  <a:rPr lang="en-US" altLang="zh-CN" dirty="0"/>
                  <a:t> </a:t>
                </a:r>
                <a:r>
                  <a:rPr lang="en-US" altLang="zh-CN" b="1" dirty="0"/>
                  <a:t>Z</a:t>
                </a:r>
                <a:r>
                  <a:rPr lang="en-US" altLang="zh-CN" baseline="30000" dirty="0"/>
                  <a:t>+</a:t>
                </a:r>
                <a:r>
                  <a:rPr lang="zh-CN" altLang="en-US" dirty="0"/>
                  <a:t>的幂集和实数集</a:t>
                </a:r>
                <a:r>
                  <a:rPr lang="en-US" altLang="zh-CN" b="1" dirty="0"/>
                  <a:t>R</a:t>
                </a:r>
                <a:r>
                  <a:rPr lang="zh-CN" altLang="en-US" dirty="0"/>
                  <a:t>具有相同的基数，</a:t>
                </a:r>
                <a:endParaRPr lang="en-US" altLang="zh-CN" dirty="0"/>
              </a:p>
              <a:p>
                <a:r>
                  <a:rPr lang="zh-CN" altLang="en-US" dirty="0"/>
                  <a:t>即</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𝒁</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𝑹</m:t>
                        </m:r>
                      </m:e>
                    </m:d>
                  </m:oMath>
                </a14:m>
                <a:r>
                  <a:rPr lang="en-US" altLang="zh-CN" dirty="0"/>
                  <a:t>=</a:t>
                </a:r>
                <a:r>
                  <a:rPr lang="zh-CN" altLang="en-US" dirty="0"/>
                  <a:t> </a:t>
                </a:r>
                <a:r>
                  <a:rPr lang="en-US" altLang="zh-CN" dirty="0"/>
                  <a:t>ℵ₁</a:t>
                </a:r>
              </a:p>
              <a:p>
                <a:r>
                  <a:rPr lang="zh-CN" altLang="en-US" dirty="0"/>
                  <a:t>是否存在界于</a:t>
                </a:r>
                <a:r>
                  <a:rPr lang="en-US" altLang="zh-CN" b="1" dirty="0"/>
                  <a:t>Z</a:t>
                </a:r>
                <a:r>
                  <a:rPr lang="en-US" altLang="zh-CN" baseline="30000" dirty="0"/>
                  <a:t>+ </a:t>
                </a:r>
                <a:r>
                  <a:rPr lang="zh-CN" altLang="en-US" dirty="0"/>
                  <a:t>和</a:t>
                </a:r>
                <a:r>
                  <a:rPr lang="en-US" altLang="zh-CN" b="1" dirty="0"/>
                  <a:t>Z</a:t>
                </a:r>
                <a:r>
                  <a:rPr lang="en-US" altLang="zh-CN" baseline="30000" dirty="0"/>
                  <a:t>+</a:t>
                </a:r>
                <a:r>
                  <a:rPr lang="zh-CN" altLang="en-US" dirty="0"/>
                  <a:t>的幂集之间的基数？</a:t>
                </a:r>
                <a:endParaRPr lang="en-US" altLang="zh-CN" dirty="0"/>
              </a:p>
              <a:p>
                <a14:m>
                  <m:oMath xmlns:m="http://schemas.openxmlformats.org/officeDocument/2006/math">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𝒁</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oMath>
                </a14:m>
                <a:r>
                  <a:rPr lang="en-US" altLang="zh-CN" dirty="0"/>
                  <a:t>ℵ₀</a:t>
                </a:r>
                <a:r>
                  <a:rPr lang="zh-CN" altLang="en-US" dirty="0"/>
                  <a:t>，</a:t>
                </a:r>
                <a:r>
                  <a:rPr lang="en-US" altLang="zh-CN" dirty="0"/>
                  <a:t>2</a:t>
                </a:r>
                <a:r>
                  <a:rPr lang="en-US" altLang="zh-CN" baseline="30000" dirty="0"/>
                  <a:t>ℵ₀</a:t>
                </a:r>
                <a:r>
                  <a:rPr lang="en-US" altLang="zh-CN" dirty="0"/>
                  <a:t>= ℵ₁</a:t>
                </a:r>
                <a:r>
                  <a:rPr lang="zh-CN" altLang="en-US" dirty="0"/>
                  <a:t>，</a:t>
                </a:r>
                <a:endParaRPr lang="en-US" altLang="zh-CN" dirty="0"/>
              </a:p>
              <a:p>
                <a:r>
                  <a:rPr lang="en-US" altLang="zh-CN" dirty="0"/>
                  <a:t>ℵ₀&lt; ℵ₁</a:t>
                </a:r>
              </a:p>
              <a:p>
                <a:r>
                  <a:rPr lang="zh-CN" altLang="en-US" dirty="0"/>
                  <a:t>连续统假设：不存在界于</a:t>
                </a:r>
                <a:r>
                  <a:rPr lang="en-US" altLang="zh-CN" dirty="0"/>
                  <a:t>ℵ₀</a:t>
                </a:r>
                <a:r>
                  <a:rPr lang="en-US" altLang="zh-CN" baseline="30000" dirty="0"/>
                  <a:t> </a:t>
                </a:r>
                <a:r>
                  <a:rPr lang="zh-CN" altLang="en-US" dirty="0"/>
                  <a:t>和</a:t>
                </a:r>
                <a:r>
                  <a:rPr lang="en-US" altLang="zh-CN" dirty="0"/>
                  <a:t>ℵ₁</a:t>
                </a:r>
                <a:r>
                  <a:rPr lang="zh-CN" altLang="en-US" dirty="0"/>
                  <a:t>之间的基数。</a:t>
                </a:r>
                <a:endParaRPr lang="en-US" altLang="zh-CN" dirty="0"/>
              </a:p>
              <a:p>
                <a:r>
                  <a:rPr lang="zh-CN" altLang="en-US" dirty="0"/>
                  <a:t>依然是一个开放问题！</a:t>
                </a:r>
              </a:p>
            </p:txBody>
          </p:sp>
        </mc:Choice>
        <mc:Fallback xmlns="">
          <p:sp>
            <p:nvSpPr>
              <p:cNvPr id="3" name="内容占位符 2">
                <a:extLst>
                  <a:ext uri="{FF2B5EF4-FFF2-40B4-BE49-F238E27FC236}">
                    <a16:creationId xmlns:a16="http://schemas.microsoft.com/office/drawing/2014/main" id="{8F4EBA28-2F28-4644-9BDE-2BA61E0293F1}"/>
                  </a:ext>
                </a:extLst>
              </p:cNvPr>
              <p:cNvSpPr>
                <a:spLocks noGrp="1" noRot="1" noChangeAspect="1" noMove="1" noResize="1" noEditPoints="1" noAdjustHandles="1" noChangeArrowheads="1" noChangeShapeType="1" noTextEdit="1"/>
              </p:cNvSpPr>
              <p:nvPr>
                <p:ph idx="1"/>
              </p:nvPr>
            </p:nvSpPr>
            <p:spPr>
              <a:blipFill>
                <a:blip r:embed="rId2"/>
                <a:stretch>
                  <a:fillRect l="-741" t="-1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682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7651"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27652"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Countable vs. Uncountable</a:t>
            </a:r>
          </a:p>
        </p:txBody>
      </p:sp>
      <p:sp>
        <p:nvSpPr>
          <p:cNvPr id="27653" name="Rectangle 3"/>
          <p:cNvSpPr>
            <a:spLocks noGrp="1"/>
          </p:cNvSpPr>
          <p:nvPr>
            <p:ph idx="1"/>
          </p:nvPr>
        </p:nvSpPr>
        <p:spPr>
          <a:ln/>
        </p:spPr>
        <p:txBody>
          <a:bodyPr vert="horz" wrap="square" lIns="91440" tIns="45720" rIns="91440" bIns="45720" anchor="t"/>
          <a:lstStyle/>
          <a:p>
            <a:pPr eaLnBrk="1" hangingPunct="1">
              <a:buSzPct val="60000"/>
            </a:pPr>
            <a:r>
              <a:rPr kumimoji="1" lang="en-US" altLang="zh-CN" dirty="0">
                <a:latin typeface="Times New Roman" panose="02020603050405020304" pitchFamily="18" charset="0"/>
                <a:ea typeface="宋体" panose="02010600030101010101" pitchFamily="2" charset="-122"/>
                <a:cs typeface="+mn-cs"/>
              </a:rPr>
              <a:t>You should:</a:t>
            </a:r>
          </a:p>
          <a:p>
            <a:pPr lvl="1" eaLnBrk="1" hangingPunct="1">
              <a:buSzPct val="55000"/>
            </a:pPr>
            <a:r>
              <a:rPr kumimoji="1" lang="en-US" altLang="zh-CN" dirty="0">
                <a:solidFill>
                  <a:schemeClr val="folHlink"/>
                </a:solidFill>
                <a:latin typeface="Times New Roman" panose="02020603050405020304" pitchFamily="18" charset="0"/>
                <a:ea typeface="宋体" panose="02010600030101010101" pitchFamily="2" charset="-122"/>
              </a:rPr>
              <a:t>Know how to define “same cardinality” in the case of infinite sets.</a:t>
            </a:r>
          </a:p>
          <a:p>
            <a:pPr lvl="1" eaLnBrk="1" hangingPunct="1">
              <a:buSzPct val="55000"/>
            </a:pPr>
            <a:r>
              <a:rPr kumimoji="1" lang="en-US" altLang="zh-CN" dirty="0">
                <a:solidFill>
                  <a:schemeClr val="folHlink"/>
                </a:solidFill>
                <a:latin typeface="Times New Roman" panose="02020603050405020304" pitchFamily="18" charset="0"/>
                <a:ea typeface="宋体" panose="02010600030101010101" pitchFamily="2" charset="-122"/>
              </a:rPr>
              <a:t>Know the definitions of </a:t>
            </a:r>
            <a:r>
              <a:rPr kumimoji="1" lang="en-US" altLang="zh-CN" i="1" dirty="0">
                <a:solidFill>
                  <a:schemeClr val="folHlink"/>
                </a:solidFill>
                <a:latin typeface="Times New Roman" panose="02020603050405020304" pitchFamily="18" charset="0"/>
                <a:ea typeface="宋体" panose="02010600030101010101" pitchFamily="2" charset="-122"/>
              </a:rPr>
              <a:t>countable</a:t>
            </a:r>
            <a:r>
              <a:rPr kumimoji="1" lang="en-US" altLang="zh-CN" dirty="0">
                <a:solidFill>
                  <a:schemeClr val="folHlink"/>
                </a:solidFill>
                <a:latin typeface="Times New Roman" panose="02020603050405020304" pitchFamily="18" charset="0"/>
                <a:ea typeface="宋体" panose="02010600030101010101" pitchFamily="2" charset="-122"/>
              </a:rPr>
              <a:t> and </a:t>
            </a:r>
            <a:r>
              <a:rPr kumimoji="1" lang="en-US" altLang="zh-CN" i="1" dirty="0">
                <a:solidFill>
                  <a:schemeClr val="folHlink"/>
                </a:solidFill>
                <a:latin typeface="Times New Roman" panose="02020603050405020304" pitchFamily="18" charset="0"/>
                <a:ea typeface="宋体" panose="02010600030101010101" pitchFamily="2" charset="-122"/>
              </a:rPr>
              <a:t>uncountable</a:t>
            </a:r>
            <a:r>
              <a:rPr kumimoji="1" lang="en-US" altLang="zh-CN" dirty="0">
                <a:solidFill>
                  <a:schemeClr val="folHlink"/>
                </a:solidFill>
                <a:latin typeface="Times New Roman" panose="02020603050405020304" pitchFamily="18" charset="0"/>
                <a:ea typeface="宋体" panose="02010600030101010101" pitchFamily="2" charset="-122"/>
              </a:rPr>
              <a:t>.</a:t>
            </a:r>
          </a:p>
          <a:p>
            <a:pPr lvl="1" eaLnBrk="1" hangingPunct="1">
              <a:buSzPct val="55000"/>
            </a:pPr>
            <a:r>
              <a:rPr kumimoji="1" lang="en-US" altLang="zh-CN" dirty="0">
                <a:solidFill>
                  <a:schemeClr val="folHlink"/>
                </a:solidFill>
                <a:latin typeface="Times New Roman" panose="02020603050405020304" pitchFamily="18" charset="0"/>
                <a:ea typeface="宋体" panose="02010600030101010101" pitchFamily="2" charset="-122"/>
              </a:rPr>
              <a:t>Know how to prove (at least in easy cases) that sets are either countable or uncountable.</a:t>
            </a:r>
          </a:p>
        </p:txBody>
      </p:sp>
    </p:spTree>
    <p:extLst>
      <p:ext uri="{BB962C8B-B14F-4D97-AF65-F5344CB8AC3E}">
        <p14:creationId xmlns:p14="http://schemas.microsoft.com/office/powerpoint/2010/main" val="185993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(Optional)</a:t>
            </a:r>
          </a:p>
        </p:txBody>
      </p:sp>
      <p:sp>
        <p:nvSpPr>
          <p:cNvPr id="3" name="Content Placeholder 2"/>
          <p:cNvSpPr>
            <a:spLocks noGrp="1"/>
          </p:cNvSpPr>
          <p:nvPr>
            <p:ph idx="1"/>
          </p:nvPr>
        </p:nvSpPr>
        <p:spPr>
          <a:xfrm>
            <a:off x="457200" y="1600200"/>
            <a:ext cx="8229600" cy="4530725"/>
          </a:xfrm>
        </p:spPr>
        <p:txBody>
          <a:bodyPr>
            <a:normAutofit fontScale="92500" lnSpcReduction="20000"/>
          </a:bodyPr>
          <a:lstStyle/>
          <a:p>
            <a:pPr algn="just"/>
            <a:r>
              <a:rPr lang="en-US" b="1" dirty="0"/>
              <a:t>Definition</a:t>
            </a:r>
            <a:r>
              <a:rPr lang="en-US" dirty="0"/>
              <a:t>: We say that a function is </a:t>
            </a:r>
            <a:r>
              <a:rPr lang="en-US" b="1" dirty="0"/>
              <a:t>computable</a:t>
            </a:r>
            <a:r>
              <a:rPr lang="en-US" dirty="0"/>
              <a:t> if there is a computer program in some programming language that finds the values of this function. If a function is not computable we say it is </a:t>
            </a:r>
            <a:r>
              <a:rPr lang="en-US" b="1" dirty="0" err="1"/>
              <a:t>uncomputable</a:t>
            </a:r>
            <a:r>
              <a:rPr lang="en-US" dirty="0"/>
              <a:t>. </a:t>
            </a:r>
          </a:p>
          <a:p>
            <a:pPr algn="just"/>
            <a:r>
              <a:rPr lang="en-US" dirty="0"/>
              <a:t>There are </a:t>
            </a:r>
            <a:r>
              <a:rPr lang="en-US" dirty="0" err="1"/>
              <a:t>uncomputable</a:t>
            </a:r>
            <a:r>
              <a:rPr lang="en-US" dirty="0"/>
              <a:t> functions. We have shown that the set of Java programs is countable. Exercise </a:t>
            </a:r>
            <a:r>
              <a:rPr lang="en-US" dirty="0">
                <a:latin typeface="Cambria Math" pitchFamily="18" charset="0"/>
                <a:ea typeface="Cambria Math" pitchFamily="18" charset="0"/>
              </a:rPr>
              <a:t>38</a:t>
            </a:r>
            <a:r>
              <a:rPr lang="en-US" dirty="0"/>
              <a:t> in the text shows that there are </a:t>
            </a:r>
            <a:r>
              <a:rPr lang="en-US" dirty="0" err="1"/>
              <a:t>uncountably</a:t>
            </a:r>
            <a:r>
              <a:rPr lang="en-US" dirty="0"/>
              <a:t> many different functions from a particular </a:t>
            </a:r>
            <a:r>
              <a:rPr lang="en-US" dirty="0" err="1"/>
              <a:t>countably</a:t>
            </a:r>
            <a:r>
              <a:rPr lang="en-US" dirty="0"/>
              <a:t> infinite set (i.e., the positive integers) to itself. Therefore (Exercise 39) there must be </a:t>
            </a:r>
            <a:r>
              <a:rPr lang="en-US" dirty="0" err="1"/>
              <a:t>uncomputable</a:t>
            </a:r>
            <a:r>
              <a:rPr lang="en-US" dirty="0"/>
              <a:t> functions.</a:t>
            </a:r>
          </a:p>
        </p:txBody>
      </p:sp>
    </p:spTree>
    <p:extLst>
      <p:ext uri="{BB962C8B-B14F-4D97-AF65-F5344CB8AC3E}">
        <p14:creationId xmlns:p14="http://schemas.microsoft.com/office/powerpoint/2010/main" val="376601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Homework</a:t>
            </a:r>
          </a:p>
        </p:txBody>
      </p:sp>
      <p:sp>
        <p:nvSpPr>
          <p:cNvPr id="28675" name="Rectangle 3"/>
          <p:cNvSpPr>
            <a:spLocks noGrp="1"/>
          </p:cNvSpPr>
          <p:nvPr>
            <p:ph idx="1"/>
          </p:nvPr>
        </p:nvSpPr>
        <p:spPr>
          <a:ln/>
        </p:spPr>
        <p:txBody>
          <a:bodyPr vert="horz" wrap="square" lIns="91440" tIns="45720" rIns="91440" bIns="45720" anchor="t"/>
          <a:lstStyle/>
          <a:p>
            <a:pPr eaLnBrk="1" hangingPunct="1">
              <a:buSzPct val="60000"/>
            </a:pPr>
            <a:r>
              <a:rPr kumimoji="1" lang="en-US" altLang="zh-CN" dirty="0">
                <a:latin typeface="Times New Roman" panose="02020603050405020304" pitchFamily="18" charset="0"/>
                <a:ea typeface="宋体" panose="02010600030101010101" pitchFamily="2" charset="-122"/>
                <a:cs typeface="+mn-cs"/>
              </a:rPr>
              <a:t>§2.5</a:t>
            </a:r>
          </a:p>
          <a:p>
            <a:pPr lvl="1" eaLnBrk="1" hangingPunct="1">
              <a:buSzPct val="55000"/>
            </a:pPr>
            <a:r>
              <a:rPr kumimoji="1" lang="en-US" altLang="zh-CN" dirty="0">
                <a:latin typeface="Times New Roman" panose="02020603050405020304" pitchFamily="18" charset="0"/>
                <a:ea typeface="宋体" panose="02010600030101010101" pitchFamily="2" charset="-122"/>
              </a:rPr>
              <a:t>2, 10</a:t>
            </a:r>
            <a:endParaRPr kumimoji="1" lang="zh-CN" altLang="en-US" dirty="0">
              <a:latin typeface="Times New Roman" panose="02020603050405020304" pitchFamily="18" charset="0"/>
              <a:ea typeface="宋体" panose="02010600030101010101" pitchFamily="2" charset="-122"/>
            </a:endParaRPr>
          </a:p>
        </p:txBody>
      </p:sp>
      <p:sp>
        <p:nvSpPr>
          <p:cNvPr id="28676" name="灯片编号占位符 3"/>
          <p:cNvSpPr txBox="1">
            <a:spLocks noGrp="1"/>
          </p:cNvSpPr>
          <p:nvPr>
            <p:ph type="sldNum" sz="quarter" idx="10"/>
          </p:nvPr>
        </p:nvSpPr>
        <p:spPr>
          <a:ln/>
        </p:spPr>
        <p:txBody>
          <a:bodyPr anchor="b"/>
          <a:lstStyle/>
          <a:p>
            <a:pPr marL="0" indent="0" algn="r" eaLnBrk="1" hangingPunct="1">
              <a:spcBef>
                <a:spcPct val="0"/>
              </a:spcBef>
              <a:buClrTx/>
              <a:buNone/>
            </a:pPr>
            <a:fld id="{9A0DB2DC-4C9A-4742-B13C-FB6460FD3503}" type="slidenum">
              <a:rPr lang="zh-CN" altLang="en-US" sz="1000" dirty="0">
                <a:solidFill>
                  <a:srgbClr val="009999"/>
                </a:solidFill>
                <a:latin typeface="Arial Narrow" panose="020B0606020202030204" pitchFamily="34" charset="0"/>
                <a:ea typeface="宋体" panose="02010600030101010101" pitchFamily="2" charset="-122"/>
              </a:rPr>
              <a:t>29</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8677"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28678"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a:t>
            </a:r>
            <a:endParaRPr lang="zh-CN" altLang="en-US" sz="1200" dirty="0">
              <a:solidFill>
                <a:srgbClr val="009999"/>
              </a:solidFill>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16878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t>2.5 Cardinality of Sets</a:t>
            </a:r>
            <a:endParaRPr lang="en-US" dirty="0"/>
          </a:p>
        </p:txBody>
      </p:sp>
      <p:sp>
        <p:nvSpPr>
          <p:cNvPr id="3" name="Content Placeholder 2"/>
          <p:cNvSpPr>
            <a:spLocks noGrp="1"/>
          </p:cNvSpPr>
          <p:nvPr>
            <p:ph idx="1"/>
          </p:nvPr>
        </p:nvSpPr>
        <p:spPr/>
        <p:txBody>
          <a:bodyPr>
            <a:normAutofit/>
          </a:bodyPr>
          <a:lstStyle/>
          <a:p>
            <a:pPr marL="0" indent="0">
              <a:buNone/>
            </a:pPr>
            <a:r>
              <a:rPr lang="en-US" altLang="zh-CN" sz="4400" dirty="0">
                <a:solidFill>
                  <a:schemeClr val="tx2"/>
                </a:solidFill>
                <a:latin typeface="+mj-lt"/>
                <a:ea typeface="+mj-ea"/>
                <a:cs typeface="+mj-cs"/>
              </a:rPr>
              <a:t>Section</a:t>
            </a:r>
            <a:r>
              <a:rPr lang="en-US" altLang="zh-CN" dirty="0"/>
              <a:t> </a:t>
            </a:r>
            <a:r>
              <a:rPr lang="en-US" altLang="zh-CN" sz="4400" dirty="0">
                <a:solidFill>
                  <a:schemeClr val="tx2"/>
                </a:solidFill>
                <a:latin typeface="+mj-lt"/>
                <a:ea typeface="+mj-ea"/>
                <a:cs typeface="+mj-cs"/>
              </a:rPr>
              <a:t>Summary</a:t>
            </a:r>
            <a:endParaRPr lang="en-US" sz="4400" dirty="0">
              <a:solidFill>
                <a:schemeClr val="tx2"/>
              </a:solidFill>
              <a:latin typeface="+mj-lt"/>
              <a:ea typeface="+mj-ea"/>
              <a:cs typeface="+mj-cs"/>
            </a:endParaRPr>
          </a:p>
          <a:p>
            <a:r>
              <a:rPr lang="en-US" dirty="0"/>
              <a:t>Cardinality(</a:t>
            </a:r>
            <a:r>
              <a:rPr lang="zh-CN" altLang="en-US" dirty="0"/>
              <a:t>基数</a:t>
            </a:r>
            <a:r>
              <a:rPr lang="en-US" dirty="0"/>
              <a:t>)</a:t>
            </a:r>
          </a:p>
          <a:p>
            <a:r>
              <a:rPr lang="en-US" dirty="0"/>
              <a:t>Countable Sets(</a:t>
            </a:r>
            <a:r>
              <a:rPr lang="zh-CN" altLang="en-US" dirty="0"/>
              <a:t>可数集</a:t>
            </a:r>
            <a:r>
              <a:rPr lang="en-US" dirty="0"/>
              <a:t>)</a:t>
            </a:r>
          </a:p>
          <a:p>
            <a:r>
              <a:rPr lang="en-US" dirty="0"/>
              <a:t>Computability(</a:t>
            </a:r>
            <a:r>
              <a:rPr lang="zh-CN" altLang="en-US" dirty="0"/>
              <a:t>可计算性</a:t>
            </a:r>
            <a:r>
              <a:rPr lang="en-US" dirty="0"/>
              <a:t>)</a:t>
            </a:r>
          </a:p>
        </p:txBody>
      </p:sp>
    </p:spTree>
    <p:extLst>
      <p:ext uri="{BB962C8B-B14F-4D97-AF65-F5344CB8AC3E}">
        <p14:creationId xmlns:p14="http://schemas.microsoft.com/office/powerpoint/2010/main" val="25465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cardinality</a:t>
            </a:r>
            <a:r>
              <a:rPr lang="en-US" dirty="0"/>
              <a:t> of a set </a:t>
            </a:r>
            <a:r>
              <a:rPr lang="en-US" i="1" dirty="0"/>
              <a:t>A</a:t>
            </a:r>
            <a:r>
              <a:rPr lang="en-US" dirty="0"/>
              <a:t> is equal to the cardinality of a set </a:t>
            </a:r>
            <a:r>
              <a:rPr lang="en-US" i="1" dirty="0"/>
              <a:t>B</a:t>
            </a:r>
            <a:r>
              <a:rPr lang="en-US" dirty="0"/>
              <a:t>, denoted </a:t>
            </a:r>
          </a:p>
          <a:p>
            <a:pPr>
              <a:buNone/>
            </a:pPr>
            <a:r>
              <a:rPr lang="en-US" dirty="0"/>
              <a:t>                  </a:t>
            </a:r>
            <a:r>
              <a:rPr lang="en-US" i="1" dirty="0"/>
              <a:t>|A| = |</a:t>
            </a:r>
            <a:r>
              <a:rPr lang="en-US" dirty="0"/>
              <a:t>B</a:t>
            </a:r>
            <a:r>
              <a:rPr lang="en-US" i="1" dirty="0"/>
              <a:t>|,</a:t>
            </a:r>
          </a:p>
          <a:p>
            <a:pPr>
              <a:buNone/>
            </a:pPr>
            <a:r>
              <a:rPr lang="en-US" dirty="0"/>
              <a:t>    if and only if there is a one-to-one correspondence (</a:t>
            </a:r>
            <a:r>
              <a:rPr lang="en-US" i="1" dirty="0"/>
              <a:t>i.e.</a:t>
            </a:r>
            <a:r>
              <a:rPr lang="en-US" dirty="0"/>
              <a:t>, a </a:t>
            </a:r>
            <a:r>
              <a:rPr lang="en-US" dirty="0" err="1"/>
              <a:t>bijection</a:t>
            </a:r>
            <a:r>
              <a:rPr lang="en-US" dirty="0"/>
              <a:t>)  from </a:t>
            </a:r>
            <a:r>
              <a:rPr lang="en-US" i="1" dirty="0"/>
              <a:t>A</a:t>
            </a:r>
            <a:r>
              <a:rPr lang="en-US" dirty="0"/>
              <a:t> to </a:t>
            </a:r>
            <a:r>
              <a:rPr lang="en-US" i="1" dirty="0"/>
              <a:t>B</a:t>
            </a:r>
            <a:r>
              <a:rPr lang="en-US" dirty="0"/>
              <a:t>. </a:t>
            </a:r>
          </a:p>
          <a:p>
            <a:r>
              <a:rPr lang="en-US" dirty="0"/>
              <a:t>If there is a one-to-one function (</a:t>
            </a:r>
            <a:r>
              <a:rPr lang="en-US" i="1" dirty="0"/>
              <a:t>i.e.</a:t>
            </a:r>
            <a:r>
              <a:rPr lang="en-US" dirty="0"/>
              <a:t>, an injection) from </a:t>
            </a:r>
            <a:r>
              <a:rPr lang="en-US" i="1" dirty="0"/>
              <a:t>A</a:t>
            </a:r>
            <a:r>
              <a:rPr lang="en-US" dirty="0"/>
              <a:t> to </a:t>
            </a:r>
            <a:r>
              <a:rPr lang="en-US" i="1" dirty="0"/>
              <a:t>B</a:t>
            </a:r>
            <a:r>
              <a:rPr lang="en-US" dirty="0"/>
              <a:t>, the cardinality of </a:t>
            </a:r>
            <a:r>
              <a:rPr lang="en-US" i="1" dirty="0"/>
              <a:t>A</a:t>
            </a:r>
            <a:r>
              <a:rPr lang="en-US" dirty="0"/>
              <a:t> is less than or the same as the cardinality of </a:t>
            </a:r>
            <a:r>
              <a:rPr lang="en-US" i="1" dirty="0"/>
              <a:t>B</a:t>
            </a:r>
            <a:r>
              <a:rPr lang="en-US" dirty="0"/>
              <a:t> and we write     |</a:t>
            </a:r>
            <a:r>
              <a:rPr lang="en-US" i="1" dirty="0"/>
              <a:t>A</a:t>
            </a:r>
            <a:r>
              <a:rPr lang="en-US" dirty="0"/>
              <a:t>| </a:t>
            </a:r>
            <a:r>
              <a:rPr lang="en-US" dirty="0">
                <a:latin typeface="Cambria Math"/>
                <a:ea typeface="Cambria Math"/>
              </a:rPr>
              <a:t>≤ |</a:t>
            </a:r>
            <a:r>
              <a:rPr lang="en-US" i="1" dirty="0">
                <a:ea typeface="Cambria Math"/>
              </a:rPr>
              <a:t>B</a:t>
            </a:r>
            <a:r>
              <a:rPr lang="en-US" dirty="0">
                <a:latin typeface="Cambria Math"/>
                <a:ea typeface="Cambria Math"/>
              </a:rPr>
              <a:t>|. </a:t>
            </a:r>
          </a:p>
          <a:p>
            <a:r>
              <a:rPr lang="en-US" dirty="0">
                <a:latin typeface="Cambria Math"/>
                <a:ea typeface="Cambria Math"/>
              </a:rPr>
              <a:t>When </a:t>
            </a:r>
            <a:r>
              <a:rPr lang="en-US" dirty="0"/>
              <a:t>|</a:t>
            </a:r>
            <a:r>
              <a:rPr lang="en-US" i="1" dirty="0"/>
              <a:t>A</a:t>
            </a:r>
            <a:r>
              <a:rPr lang="en-US" dirty="0"/>
              <a:t>| </a:t>
            </a:r>
            <a:r>
              <a:rPr lang="en-US" dirty="0">
                <a:latin typeface="Cambria Math"/>
                <a:ea typeface="Cambria Math"/>
              </a:rPr>
              <a:t>≤ |</a:t>
            </a:r>
            <a:r>
              <a:rPr lang="en-US" i="1" dirty="0">
                <a:ea typeface="Cambria Math"/>
              </a:rPr>
              <a:t>B</a:t>
            </a:r>
            <a:r>
              <a:rPr lang="en-US" dirty="0">
                <a:latin typeface="Cambria Math"/>
                <a:ea typeface="Cambria Math"/>
              </a:rPr>
              <a:t>| and </a:t>
            </a:r>
            <a:r>
              <a:rPr lang="en-US" i="1" dirty="0">
                <a:ea typeface="Cambria Math"/>
              </a:rPr>
              <a:t>A</a:t>
            </a:r>
            <a:r>
              <a:rPr lang="en-US" dirty="0">
                <a:latin typeface="Cambria Math"/>
                <a:ea typeface="Cambria Math"/>
              </a:rPr>
              <a:t> and </a:t>
            </a:r>
            <a:r>
              <a:rPr lang="en-US" i="1" dirty="0">
                <a:ea typeface="Cambria Math"/>
              </a:rPr>
              <a:t>B</a:t>
            </a:r>
            <a:r>
              <a:rPr lang="en-US" dirty="0">
                <a:latin typeface="Cambria Math"/>
                <a:ea typeface="Cambria Math"/>
              </a:rPr>
              <a:t> have different cardinality, we say that the cardinality of </a:t>
            </a:r>
            <a:r>
              <a:rPr lang="en-US" dirty="0">
                <a:ea typeface="Cambria Math"/>
              </a:rPr>
              <a:t>A</a:t>
            </a:r>
            <a:r>
              <a:rPr lang="en-US" dirty="0">
                <a:latin typeface="Cambria Math"/>
                <a:ea typeface="Cambria Math"/>
              </a:rPr>
              <a:t> is less than the cardinality of </a:t>
            </a:r>
            <a:r>
              <a:rPr lang="en-US" i="1" dirty="0">
                <a:ea typeface="Cambria Math"/>
              </a:rPr>
              <a:t>B</a:t>
            </a:r>
            <a:r>
              <a:rPr lang="en-US" dirty="0">
                <a:latin typeface="Cambria Math"/>
                <a:ea typeface="Cambria Math"/>
              </a:rPr>
              <a:t> and write </a:t>
            </a:r>
            <a:r>
              <a:rPr lang="en-US" dirty="0"/>
              <a:t>|</a:t>
            </a:r>
            <a:r>
              <a:rPr lang="en-US" i="1" dirty="0"/>
              <a:t>A</a:t>
            </a:r>
            <a:r>
              <a:rPr lang="en-US" dirty="0"/>
              <a:t>| </a:t>
            </a:r>
            <a:r>
              <a:rPr lang="en-US" dirty="0">
                <a:latin typeface="Cambria Math"/>
                <a:ea typeface="Cambria Math"/>
              </a:rPr>
              <a:t>&lt; |</a:t>
            </a:r>
            <a:r>
              <a:rPr lang="en-US" i="1" dirty="0">
                <a:ea typeface="Cambria Math"/>
              </a:rPr>
              <a:t>B</a:t>
            </a:r>
            <a:r>
              <a:rPr lang="en-US" dirty="0">
                <a:latin typeface="Cambria Math"/>
                <a:ea typeface="Cambria Math"/>
              </a:rPr>
              <a:t>|. </a:t>
            </a:r>
            <a:endParaRPr lang="en-US" b="1" dirty="0"/>
          </a:p>
          <a:p>
            <a:endParaRPr lang="en-US" dirty="0"/>
          </a:p>
        </p:txBody>
      </p:sp>
    </p:spTree>
    <p:extLst>
      <p:ext uri="{BB962C8B-B14F-4D97-AF65-F5344CB8AC3E}">
        <p14:creationId xmlns:p14="http://schemas.microsoft.com/office/powerpoint/2010/main" val="67374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Same cardinality?</a:t>
            </a:r>
            <a:endParaRPr kumimoji="1" lang="zh-CN" altLang="en-US" dirty="0">
              <a:latin typeface="Times New Roman" panose="02020603050405020304" pitchFamily="18" charset="0"/>
              <a:ea typeface="宋体" panose="02010600030101010101" pitchFamily="2" charset="-122"/>
              <a:cs typeface="+mj-cs"/>
            </a:endParaRPr>
          </a:p>
        </p:txBody>
      </p:sp>
      <p:sp>
        <p:nvSpPr>
          <p:cNvPr id="12291" name="Rectangle 3"/>
          <p:cNvSpPr>
            <a:spLocks noGrp="1" noRot="1" noChangeAspect="1" noMove="1" noResize="1" noEditPoints="1" noAdjustHandles="1" noChangeArrowheads="1" noChangeShapeType="1" noTextEdit="1"/>
          </p:cNvSpPr>
          <p:nvPr>
            <p:ph idx="1"/>
          </p:nvPr>
        </p:nvSpPr>
        <p:spPr bwMode="auto">
          <a:blipFill rotWithShape="0">
            <a:blip r:embed="rId2"/>
            <a:stretch>
              <a:fillRect l="-549" t="-2074"/>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4340" name="灯片编号占位符 3"/>
          <p:cNvSpPr txBox="1">
            <a:spLocks noGrp="1"/>
          </p:cNvSpPr>
          <p:nvPr>
            <p:ph type="sldNum" sz="quarter" idx="10"/>
          </p:nvPr>
        </p:nvSpPr>
        <p:spPr>
          <a:ln/>
        </p:spPr>
        <p:txBody>
          <a:bodyPr anchor="b"/>
          <a:lstStyle/>
          <a:p>
            <a:pPr marL="0" indent="0" algn="r" eaLnBrk="1" hangingPunct="1">
              <a:spcBef>
                <a:spcPct val="0"/>
              </a:spcBef>
              <a:buClrTx/>
              <a:buNone/>
            </a:pPr>
            <a:fld id="{9A0DB2DC-4C9A-4742-B13C-FB6460FD3503}" type="slidenum">
              <a:rPr lang="zh-CN" altLang="en-US" sz="1000" dirty="0">
                <a:solidFill>
                  <a:srgbClr val="009999"/>
                </a:solidFill>
                <a:latin typeface="Arial Narrow" panose="020B0606020202030204" pitchFamily="34" charset="0"/>
                <a:ea typeface="宋体" panose="02010600030101010101" pitchFamily="2" charset="-122"/>
              </a:rPr>
              <a:t>5</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4341"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4342"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a:t>
            </a:r>
            <a:endParaRPr lang="zh-CN" altLang="en-US" sz="1200" dirty="0">
              <a:solidFill>
                <a:srgbClr val="009999"/>
              </a:solidFill>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221013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Same cardinality?</a:t>
            </a:r>
            <a:endParaRPr kumimoji="1" lang="zh-CN" altLang="en-US" dirty="0">
              <a:latin typeface="Times New Roman" panose="02020603050405020304" pitchFamily="18" charset="0"/>
              <a:ea typeface="宋体" panose="02010600030101010101" pitchFamily="2" charset="-122"/>
              <a:cs typeface="+mj-cs"/>
            </a:endParaRPr>
          </a:p>
        </p:txBody>
      </p:sp>
      <p:sp>
        <p:nvSpPr>
          <p:cNvPr id="13315" name="Rectangle 3"/>
          <p:cNvSpPr>
            <a:spLocks noGrp="1" noRot="1" noChangeAspect="1" noMove="1" noResize="1" noEditPoints="1" noAdjustHandles="1" noChangeArrowheads="1" noChangeShapeType="1" noTextEdit="1"/>
          </p:cNvSpPr>
          <p:nvPr>
            <p:ph idx="1"/>
          </p:nvPr>
        </p:nvSpPr>
        <p:spPr bwMode="auto">
          <a:blipFill rotWithShape="0">
            <a:blip r:embed="rId2"/>
            <a:stretch>
              <a:fillRect l="-549" t="-2074" r="-1647"/>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5364" name="灯片编号占位符 3"/>
          <p:cNvSpPr txBox="1">
            <a:spLocks noGrp="1"/>
          </p:cNvSpPr>
          <p:nvPr>
            <p:ph type="sldNum" sz="quarter" idx="10"/>
          </p:nvPr>
        </p:nvSpPr>
        <p:spPr>
          <a:ln/>
        </p:spPr>
        <p:txBody>
          <a:bodyPr anchor="b"/>
          <a:lstStyle/>
          <a:p>
            <a:pPr marL="0" indent="0" algn="r" eaLnBrk="1" hangingPunct="1">
              <a:spcBef>
                <a:spcPct val="0"/>
              </a:spcBef>
              <a:buClrTx/>
              <a:buNone/>
            </a:pPr>
            <a:fld id="{9A0DB2DC-4C9A-4742-B13C-FB6460FD3503}" type="slidenum">
              <a:rPr lang="zh-CN" altLang="en-US" sz="1000" dirty="0">
                <a:solidFill>
                  <a:srgbClr val="009999"/>
                </a:solidFill>
                <a:latin typeface="Arial Narrow" panose="020B0606020202030204" pitchFamily="34" charset="0"/>
                <a:ea typeface="宋体" panose="02010600030101010101" pitchFamily="2" charset="-122"/>
              </a:rPr>
              <a:t>6</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5365"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5366"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a:t>
            </a:r>
            <a:endParaRPr lang="zh-CN" altLang="en-US" sz="1200" dirty="0">
              <a:solidFill>
                <a:srgbClr val="009999"/>
              </a:solidFill>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260793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Same cardinality?</a:t>
            </a:r>
          </a:p>
        </p:txBody>
      </p:sp>
      <p:sp>
        <p:nvSpPr>
          <p:cNvPr id="14339" name="Rectangle 3"/>
          <p:cNvSpPr>
            <a:spLocks noGrp="1" noRot="1" noChangeAspect="1" noMove="1" noResize="1" noEditPoints="1" noAdjustHandles="1" noChangeArrowheads="1" noChangeShapeType="1" noTextEdit="1"/>
          </p:cNvSpPr>
          <p:nvPr>
            <p:ph idx="1"/>
          </p:nvPr>
        </p:nvSpPr>
        <p:spPr bwMode="auto">
          <a:blipFill rotWithShape="0">
            <a:blip r:embed="rId2"/>
            <a:stretch>
              <a:fillRect l="-549" t="-1037" r="-2353"/>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6388" name="灯片编号占位符 3"/>
          <p:cNvSpPr txBox="1">
            <a:spLocks noGrp="1"/>
          </p:cNvSpPr>
          <p:nvPr>
            <p:ph type="sldNum" sz="quarter" idx="10"/>
          </p:nvPr>
        </p:nvSpPr>
        <p:spPr>
          <a:ln/>
        </p:spPr>
        <p:txBody>
          <a:bodyPr anchor="b"/>
          <a:lstStyle/>
          <a:p>
            <a:pPr marL="0" indent="0" algn="r" eaLnBrk="1" hangingPunct="1">
              <a:spcBef>
                <a:spcPct val="0"/>
              </a:spcBef>
              <a:buClrTx/>
              <a:buNone/>
            </a:pPr>
            <a:fld id="{9A0DB2DC-4C9A-4742-B13C-FB6460FD3503}" type="slidenum">
              <a:rPr lang="zh-CN" altLang="en-US" sz="1000" dirty="0">
                <a:solidFill>
                  <a:srgbClr val="009999"/>
                </a:solidFill>
                <a:latin typeface="Arial Narrow" panose="020B0606020202030204" pitchFamily="34" charset="0"/>
                <a:ea typeface="宋体" panose="02010600030101010101" pitchFamily="2" charset="-122"/>
              </a:rPr>
              <a:t>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6389"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6390"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a:t>
            </a:r>
            <a:endParaRPr lang="zh-CN" altLang="en-US" sz="1200" dirty="0">
              <a:solidFill>
                <a:srgbClr val="009999"/>
              </a:solidFill>
              <a:latin typeface="Arial Narrow" panose="020B0606020202030204" pitchFamily="34" charset="0"/>
              <a:ea typeface="宋体" panose="02010600030101010101" pitchFamily="2" charset="-122"/>
            </a:endParaRPr>
          </a:p>
        </p:txBody>
      </p:sp>
    </p:spTree>
    <p:extLst>
      <p:ext uri="{BB962C8B-B14F-4D97-AF65-F5344CB8AC3E}">
        <p14:creationId xmlns:p14="http://schemas.microsoft.com/office/powerpoint/2010/main" val="412376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txBox="1">
            <a:spLocks noGrp="1"/>
          </p:cNvSpPr>
          <p:nvPr>
            <p:ph type="dt" sz="half" idx="11"/>
          </p:nvPr>
        </p:nvSpPr>
        <p:spPr>
          <a:ln/>
        </p:spPr>
        <p:txBody>
          <a:bodyPr anchor="b"/>
          <a:lstStyle/>
          <a:p>
            <a:pPr marL="0" indent="0" eaLnBrk="1" hangingPunct="1">
              <a:spcBef>
                <a:spcPct val="0"/>
              </a:spcBef>
              <a:buClrTx/>
              <a:buNone/>
            </a:pPr>
            <a:fld id="{BB962C8B-B14F-4D97-AF65-F5344CB8AC3E}" type="datetime1">
              <a:rPr lang="zh-CN" altLang="en-US" sz="1000" dirty="0">
                <a:solidFill>
                  <a:srgbClr val="009999"/>
                </a:solidFill>
                <a:latin typeface="Arial Narrow" panose="020B0606020202030204" pitchFamily="34" charset="0"/>
                <a:ea typeface="宋体" panose="02010600030101010101" pitchFamily="2" charset="-122"/>
              </a:rPr>
              <a:t>2018/5/7</a:t>
            </a:fld>
            <a:endParaRPr lang="zh-CN" altLang="en-US" sz="1000" dirty="0">
              <a:solidFill>
                <a:srgbClr val="009999"/>
              </a:solidFill>
              <a:latin typeface="Arial Narrow" panose="020B0606020202030204" pitchFamily="34" charset="0"/>
              <a:ea typeface="宋体" panose="02010600030101010101" pitchFamily="2" charset="-122"/>
            </a:endParaRPr>
          </a:p>
        </p:txBody>
      </p:sp>
      <p:sp>
        <p:nvSpPr>
          <p:cNvPr id="18435" name="页脚占位符 5"/>
          <p:cNvSpPr txBox="1">
            <a:spLocks noGrp="1"/>
          </p:cNvSpPr>
          <p:nvPr>
            <p:ph type="ftr" sz="quarter" idx="12"/>
          </p:nvPr>
        </p:nvSpPr>
        <p:spPr>
          <a:ln/>
        </p:spPr>
        <p:txBody>
          <a:bodyPr anchor="b"/>
          <a:lstStyle/>
          <a:p>
            <a:pPr marL="0" indent="0" eaLnBrk="1" hangingPunct="1">
              <a:lnSpc>
                <a:spcPct val="110000"/>
              </a:lnSpc>
              <a:spcBef>
                <a:spcPct val="0"/>
              </a:spcBef>
              <a:buClrTx/>
              <a:buNone/>
            </a:pPr>
            <a:r>
              <a:rPr lang="en-US" altLang="zh-CN" sz="1200" dirty="0">
                <a:solidFill>
                  <a:srgbClr val="009999"/>
                </a:solidFill>
                <a:latin typeface="Arial Narrow" panose="020B0606020202030204" pitchFamily="34" charset="0"/>
                <a:ea typeface="宋体" panose="02010600030101010101" pitchFamily="2" charset="-122"/>
              </a:rPr>
              <a:t>College of Computer Science &amp; Technology, BUPT -- © Copyright</a:t>
            </a:r>
          </a:p>
        </p:txBody>
      </p:sp>
      <p:sp>
        <p:nvSpPr>
          <p:cNvPr id="18436" name="Rectangle 2"/>
          <p:cNvSpPr>
            <a:spLocks noGrp="1"/>
          </p:cNvSpPr>
          <p:nvPr>
            <p:ph type="title"/>
          </p:nvPr>
        </p:nvSpPr>
        <p:spPr>
          <a:ln/>
        </p:spPr>
        <p:txBody>
          <a:bodyPr vert="horz" wrap="square" lIns="91440" tIns="45720" rIns="91440" bIns="45720" anchor="b"/>
          <a:lstStyle/>
          <a:p>
            <a:pPr eaLnBrk="1" hangingPunct="1"/>
            <a:r>
              <a:rPr kumimoji="1" lang="en-US" altLang="zh-CN" dirty="0">
                <a:latin typeface="Times New Roman" panose="02020603050405020304" pitchFamily="18" charset="0"/>
                <a:ea typeface="宋体" panose="02010600030101010101" pitchFamily="2" charset="-122"/>
                <a:cs typeface="+mj-cs"/>
              </a:rPr>
              <a:t>Cardinality: Formal Definition</a:t>
            </a:r>
          </a:p>
        </p:txBody>
      </p:sp>
      <p:sp>
        <p:nvSpPr>
          <p:cNvPr id="16389" name="Rectangle 3"/>
          <p:cNvSpPr>
            <a:spLocks noGrp="1" noRot="1" noChangeAspect="1" noMove="1" noResize="1" noEditPoints="1" noAdjustHandles="1" noChangeArrowheads="1" noChangeShapeType="1" noTextEdit="1"/>
          </p:cNvSpPr>
          <p:nvPr>
            <p:ph idx="1"/>
          </p:nvPr>
        </p:nvSpPr>
        <p:spPr bwMode="auto">
          <a:blipFill rotWithShape="0">
            <a:blip r:embed="rId2"/>
            <a:stretch>
              <a:fillRect l="-549" t="-2074" r="-2275"/>
            </a:stretch>
          </a:blipFill>
          <a:ln/>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Tree>
    <p:extLst>
      <p:ext uri="{BB962C8B-B14F-4D97-AF65-F5344CB8AC3E}">
        <p14:creationId xmlns:p14="http://schemas.microsoft.com/office/powerpoint/2010/main" val="125707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a:t>
            </a:r>
          </a:p>
        </p:txBody>
      </p:sp>
      <p:sp>
        <p:nvSpPr>
          <p:cNvPr id="3" name="Content Placeholder 2"/>
          <p:cNvSpPr>
            <a:spLocks noGrp="1"/>
          </p:cNvSpPr>
          <p:nvPr>
            <p:ph idx="1"/>
          </p:nvPr>
        </p:nvSpPr>
        <p:spPr>
          <a:xfrm>
            <a:off x="457200" y="1452989"/>
            <a:ext cx="8534400" cy="4947811"/>
          </a:xfrm>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t>countable</a:t>
            </a:r>
            <a:r>
              <a:rPr lang="en-US" dirty="0"/>
              <a:t>. A set that is not countable is </a:t>
            </a:r>
            <a:r>
              <a:rPr lang="en-US" i="1" dirty="0"/>
              <a:t>uncountable</a:t>
            </a:r>
            <a:r>
              <a:rPr lang="en-US" dirty="0"/>
              <a:t>.</a:t>
            </a:r>
          </a:p>
          <a:p>
            <a:r>
              <a:rPr lang="en-US" dirty="0"/>
              <a:t> The  set of real numbers </a:t>
            </a:r>
            <a:r>
              <a:rPr lang="en-US" b="1" dirty="0"/>
              <a:t>R </a:t>
            </a:r>
            <a:r>
              <a:rPr lang="en-US" dirty="0"/>
              <a:t> is an uncountable set.</a:t>
            </a:r>
          </a:p>
          <a:p>
            <a:r>
              <a:rPr lang="en-US" dirty="0"/>
              <a:t>When an infinite set is countable (</a:t>
            </a:r>
            <a:r>
              <a:rPr lang="en-US" i="1" dirty="0"/>
              <a:t>countably infinite</a:t>
            </a:r>
            <a:r>
              <a:rPr lang="en-US" dirty="0"/>
              <a:t>) its cardinality is </a:t>
            </a:r>
            <a:r>
              <a:rPr lang="en-US" dirty="0">
                <a:latin typeface="Cambria Math"/>
                <a:ea typeface="Cambria Math"/>
              </a:rPr>
              <a:t>ℵ</a:t>
            </a:r>
            <a:r>
              <a:rPr lang="en-US" baseline="-25000" dirty="0">
                <a:latin typeface="Cambria Math"/>
                <a:ea typeface="Cambria Math"/>
              </a:rPr>
              <a:t>0 </a:t>
            </a:r>
            <a:r>
              <a:rPr lang="en-US" dirty="0">
                <a:latin typeface="Cambria Math"/>
                <a:ea typeface="Cambria Math"/>
              </a:rPr>
              <a:t>(where ℵ is aleph, the 1</a:t>
            </a:r>
            <a:r>
              <a:rPr lang="en-US" baseline="30000" dirty="0">
                <a:latin typeface="Cambria Math"/>
                <a:ea typeface="Cambria Math"/>
              </a:rPr>
              <a:t>st</a:t>
            </a:r>
            <a:r>
              <a:rPr lang="en-US" dirty="0">
                <a:latin typeface="Cambria Math"/>
                <a:ea typeface="Cambria Math"/>
              </a:rPr>
              <a:t> letter of the Hebrew alphabet(</a:t>
            </a:r>
            <a:r>
              <a:rPr lang="zh-CN" altLang="en-US" dirty="0">
                <a:latin typeface="Cambria Math"/>
                <a:ea typeface="Cambria Math"/>
              </a:rPr>
              <a:t>希伯来字母</a:t>
            </a:r>
            <a:r>
              <a:rPr lang="en-US" dirty="0">
                <a:latin typeface="Cambria Math"/>
                <a:ea typeface="Cambria Math"/>
              </a:rPr>
              <a:t>))</a:t>
            </a:r>
            <a:r>
              <a:rPr lang="en-US" dirty="0"/>
              <a:t>. We write |</a:t>
            </a:r>
            <a:r>
              <a:rPr lang="en-US" i="1" dirty="0"/>
              <a:t>S</a:t>
            </a:r>
            <a:r>
              <a:rPr lang="en-US" dirty="0"/>
              <a:t>| = </a:t>
            </a:r>
            <a:r>
              <a:rPr lang="en-US" dirty="0">
                <a:latin typeface="Cambria Math"/>
                <a:ea typeface="Cambria Math"/>
              </a:rPr>
              <a:t>ℵ</a:t>
            </a:r>
            <a:r>
              <a:rPr lang="en-US" baseline="-25000" dirty="0">
                <a:latin typeface="Cambria Math"/>
                <a:ea typeface="Cambria Math"/>
              </a:rPr>
              <a:t>0 </a:t>
            </a:r>
            <a:r>
              <a:rPr lang="en-US" dirty="0">
                <a:latin typeface="Cambria Math"/>
                <a:ea typeface="Cambria Math"/>
              </a:rPr>
              <a:t> and say that </a:t>
            </a:r>
            <a:r>
              <a:rPr lang="en-US" i="1" dirty="0">
                <a:ea typeface="Cambria Math"/>
              </a:rPr>
              <a:t>S </a:t>
            </a:r>
            <a:r>
              <a:rPr lang="en-US" dirty="0">
                <a:latin typeface="Cambria Math"/>
                <a:ea typeface="Cambria Math"/>
              </a:rPr>
              <a:t>has cardinality “aleph null.”</a:t>
            </a:r>
            <a:endParaRPr lang="en-US" dirty="0"/>
          </a:p>
          <a:p>
            <a:pPr>
              <a:buNone/>
            </a:pPr>
            <a:r>
              <a:rPr lang="en-US" dirty="0"/>
              <a:t>     </a:t>
            </a:r>
            <a:endParaRPr lang="en-US" i="1" dirty="0"/>
          </a:p>
        </p:txBody>
      </p:sp>
    </p:spTree>
    <p:extLst>
      <p:ext uri="{BB962C8B-B14F-4D97-AF65-F5344CB8AC3E}">
        <p14:creationId xmlns:p14="http://schemas.microsoft.com/office/powerpoint/2010/main" val="299417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3841</TotalTime>
  <Words>1863</Words>
  <Application>Microsoft Office PowerPoint</Application>
  <PresentationFormat>全屏显示(4:3)</PresentationFormat>
  <Paragraphs>176</Paragraphs>
  <Slides>29</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29</vt:i4>
      </vt:variant>
    </vt:vector>
  </HeadingPairs>
  <TitlesOfParts>
    <vt:vector size="44" baseType="lpstr">
      <vt:lpstr>等线</vt:lpstr>
      <vt:lpstr>宋体</vt:lpstr>
      <vt:lpstr>Arial</vt:lpstr>
      <vt:lpstr>Arial Black</vt:lpstr>
      <vt:lpstr>Arial Narrow</vt:lpstr>
      <vt:lpstr>Cambria Math</vt:lpstr>
      <vt:lpstr>Comic Sans MS</vt:lpstr>
      <vt:lpstr>Courier New</vt:lpstr>
      <vt:lpstr>Garamond</vt:lpstr>
      <vt:lpstr>Impact</vt:lpstr>
      <vt:lpstr>Times New Roman</vt:lpstr>
      <vt:lpstr>Verdana</vt:lpstr>
      <vt:lpstr>Wingdings</vt:lpstr>
      <vt:lpstr>Level</vt:lpstr>
      <vt:lpstr>1_Default Design</vt:lpstr>
      <vt:lpstr>Discrete Mathematics and Its Application                         7th edition, 2001</vt:lpstr>
      <vt:lpstr>Welcome to Discrete Mathematics  Spring 2018</vt:lpstr>
      <vt:lpstr>§2.5 Cardinality of Sets</vt:lpstr>
      <vt:lpstr>Cardinality</vt:lpstr>
      <vt:lpstr>Same cardinality?</vt:lpstr>
      <vt:lpstr>Same cardinality?</vt:lpstr>
      <vt:lpstr>Same cardinality?</vt:lpstr>
      <vt:lpstr>Cardinality: Formal Definition</vt:lpstr>
      <vt:lpstr>Cardinality </vt:lpstr>
      <vt:lpstr>Countable versus Uncountable</vt:lpstr>
      <vt:lpstr>Showing that a Set is Countable</vt:lpstr>
      <vt:lpstr>Countable Sets: Examples</vt:lpstr>
      <vt:lpstr>Hilbert’s Grand Hotel</vt:lpstr>
      <vt:lpstr>Hilbert’s Grand Hotel（一般形式）</vt:lpstr>
      <vt:lpstr>The Positive Rational Numbers are Countable</vt:lpstr>
      <vt:lpstr>The Positive Rational Numbers are Countable</vt:lpstr>
      <vt:lpstr>关于可数集的结论</vt:lpstr>
      <vt:lpstr>Strings</vt:lpstr>
      <vt:lpstr>The set of all Java programs is countable</vt:lpstr>
      <vt:lpstr>Uncountable Sets: Example</vt:lpstr>
      <vt:lpstr>Uncountability of Reals, cont’d</vt:lpstr>
      <vt:lpstr>Uncountability of Reals, fin.</vt:lpstr>
      <vt:lpstr>基数中的关键定理</vt:lpstr>
      <vt:lpstr>基数中关键定理的应用</vt:lpstr>
      <vt:lpstr>Transfinite Numbers</vt:lpstr>
      <vt:lpstr>连续统假设</vt:lpstr>
      <vt:lpstr>Countable vs. Uncountable</vt:lpstr>
      <vt:lpstr>Computability (Optional)</vt:lpstr>
      <vt:lpstr>Homework</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szniu</cp:lastModifiedBy>
  <cp:revision>584</cp:revision>
  <cp:lastPrinted>2018-04-08T03:06:08Z</cp:lastPrinted>
  <dcterms:created xsi:type="dcterms:W3CDTF">2002-05-12T10:17:07Z</dcterms:created>
  <dcterms:modified xsi:type="dcterms:W3CDTF">2018-05-07T00:56:49Z</dcterms:modified>
</cp:coreProperties>
</file>