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695" r:id="rId2"/>
  </p:sldMasterIdLst>
  <p:notesMasterIdLst>
    <p:notesMasterId r:id="rId33"/>
  </p:notesMasterIdLst>
  <p:sldIdLst>
    <p:sldId id="256" r:id="rId3"/>
    <p:sldId id="309" r:id="rId4"/>
    <p:sldId id="482" r:id="rId5"/>
    <p:sldId id="672" r:id="rId6"/>
    <p:sldId id="485" r:id="rId7"/>
    <p:sldId id="675" r:id="rId8"/>
    <p:sldId id="673" r:id="rId9"/>
    <p:sldId id="674" r:id="rId10"/>
    <p:sldId id="484" r:id="rId11"/>
    <p:sldId id="486" r:id="rId12"/>
    <p:sldId id="491" r:id="rId13"/>
    <p:sldId id="679" r:id="rId14"/>
    <p:sldId id="501" r:id="rId15"/>
    <p:sldId id="680" r:id="rId16"/>
    <p:sldId id="487" r:id="rId17"/>
    <p:sldId id="684" r:id="rId18"/>
    <p:sldId id="682" r:id="rId19"/>
    <p:sldId id="685" r:id="rId20"/>
    <p:sldId id="686" r:id="rId21"/>
    <p:sldId id="490" r:id="rId22"/>
    <p:sldId id="496" r:id="rId23"/>
    <p:sldId id="687" r:id="rId24"/>
    <p:sldId id="499" r:id="rId25"/>
    <p:sldId id="497" r:id="rId26"/>
    <p:sldId id="500" r:id="rId27"/>
    <p:sldId id="498" r:id="rId28"/>
    <p:sldId id="689" r:id="rId29"/>
    <p:sldId id="502" r:id="rId30"/>
    <p:sldId id="690" r:id="rId31"/>
    <p:sldId id="573" r:id="rId32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3931" autoAdjust="0"/>
  </p:normalViewPr>
  <p:slideViewPr>
    <p:cSldViewPr>
      <p:cViewPr varScale="1">
        <p:scale>
          <a:sx n="68" d="100"/>
          <a:sy n="68" d="100"/>
        </p:scale>
        <p:origin x="12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D67EB47E-22CB-4D15-9AED-DA5CA5A064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7801C3BA-22B8-4EFF-AFF6-0E9B85DDCF5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CA2A79C-8355-4911-9BDF-525753FBF3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id="{F2FC1A66-EF60-4110-9DF1-2A01864AE0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4870" name="Rectangle 6">
            <a:extLst>
              <a:ext uri="{FF2B5EF4-FFF2-40B4-BE49-F238E27FC236}">
                <a16:creationId xmlns:a16="http://schemas.microsoft.com/office/drawing/2014/main" id="{9FE9AB60-7FC8-4164-B654-C794952C09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871" name="Rectangle 7">
            <a:extLst>
              <a:ext uri="{FF2B5EF4-FFF2-40B4-BE49-F238E27FC236}">
                <a16:creationId xmlns:a16="http://schemas.microsoft.com/office/drawing/2014/main" id="{76E42A11-0445-471A-8AF6-DE265469E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424A27-EC53-4E9D-9804-A5EA285C49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b="0" i="0" u="none" dirty="0"/>
              <a:t>4</a:t>
            </a:fld>
            <a:endParaRPr lang="zh-CN" altLang="en-US" sz="1200" b="0" i="0" u="none" dirty="0"/>
          </a:p>
        </p:txBody>
      </p:sp>
    </p:spTree>
    <p:extLst>
      <p:ext uri="{BB962C8B-B14F-4D97-AF65-F5344CB8AC3E}">
        <p14:creationId xmlns:p14="http://schemas.microsoft.com/office/powerpoint/2010/main" val="737309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D6F1B-26ED-417A-B5D8-8AED7AD3792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8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9061ED40-51D4-4B33-BEF3-48586D131C6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0D7D8FD9-38FC-458A-B113-8E1C4AD1C2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D2A163AD-0DFC-43BF-BECC-AD9EF22085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E3AC78FD-9C41-416A-BE83-C5432F88BF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56E3B2F-1979-41EB-B9A1-B71123ED78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6B80615-608C-40A4-9F09-8E2702E8FE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829F58D-4371-4B70-AA27-E0DE7D2CE3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1E3003-7D0C-4FCE-B147-F8D33E19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93447E5-FCED-45CD-A010-2A7AE093C9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2D35-A008-43B5-A4E5-8044D3BC29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73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C0FAD-2BBC-45E3-96B9-BDCDA597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5EB7E5-CE63-403B-9DD4-56ECD08E0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404C4C-6547-4860-8946-DB4BF6210C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6FE298-D829-44E1-9140-38558ECBC1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22F773-1E75-40AD-8AE8-A01546D17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589E5-6012-41E1-B8EC-521EE592BA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78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D3DDB6-DB78-4B54-996E-D967DA968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880EE-140C-4B91-89B4-FD153B1C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AEF814-25E8-4A7C-9732-AD73AE5FAF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B28C68-62AF-4A20-8BD5-0D6FAB74D2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A4C85F-1683-4ABE-B62F-D4DA97BBBB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D22C3-E271-42D3-95C0-86804294D4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60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A34E1-98A2-4E4D-91C9-B86AE52B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E76F9-8AD2-4C31-A95D-C8AF42F40A8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FF99A-217E-4EC6-97E8-4E58110F9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DD950-0C44-41D1-B5A7-A66335097A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80759-863E-405C-B8C5-92699AD931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14297-F4FF-447A-9267-D08053D923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EFD03-00C5-4C3F-A161-26DE955FDD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3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74569-D42A-41D6-8876-8B8B19E2A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807956-2445-4A8C-B97D-6FD69B10B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CDD77A-D7EA-49AD-ABA9-47A12A5033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B131D4-782E-4810-A233-C62DB9A5F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75FDB8-5001-4B66-A059-C887A861B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24AE0-F5F1-483E-9C06-18021DD37931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28766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C40A-78AB-4194-BF77-12D24651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ECF25-6C92-4BF4-8110-9F6E4FC2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0B6B3-6E79-4CD2-B1C0-6EB656A7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CC48B-4DD5-4826-B773-7DB4B43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DA8B7-F0A4-44D3-B17B-FE68BBCF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E6D86-5CF8-471A-8305-F39A0EF0725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05335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F4323-3DEC-45C5-B85D-6EF9BCC3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82168-725F-4E54-A1A3-B2231A0D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4D9B1-8F99-4C58-8F52-1EA21443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50780-5DA3-4981-AEA6-C3C5FB9C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D98F5-1F6B-49FA-BBF5-5C5E74C4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7C3C-7382-49ED-917A-9313B5FD25A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1689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11571-E486-4C60-B2F4-CA91EED4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A0839-CB2B-497B-8B91-9A5AEAEC1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0E6645-D518-4ABE-B05D-697FC2444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F973E7-D436-4087-97F7-6DB5A30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28B30F-5644-4DC7-962A-76FB14FF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98D58-D3C7-4466-9B14-6D10D42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C0570-558D-488A-B39C-42A330A7467D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85756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7A73B-99AD-421C-9A6A-F1C40624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68B35-6F07-46BC-8910-E43EA936F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83F7A-C543-4894-BD4A-FBCFA22CE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4116C-CFD6-4A3A-B78A-25276DF4E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848920-9107-47D4-84D9-5D379DB86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D9C260-E858-497D-88E0-456EC370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49CB2A-85AF-40E3-A07C-3D38F7C7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3FECBD-4FE6-4BA3-9D45-4E61997C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B41E6-2611-4DDC-8A03-836D519E71B7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97603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29156-E28F-4187-9248-C76C00C8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B2996F-D6EA-42D1-9AE4-A031BAA1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414587-E2FB-40A3-8B83-6EDDE076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7E74FE-A2B1-4B1B-A197-64E35B9F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CD928-65CD-4D9C-AC05-4555CC0CDB5B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8041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C7810-CCF5-4ED0-BB59-AFFA649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27E94D-E8D8-44F7-B60B-A3AC18F6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12373-F8EF-45EF-AF29-8EB2DC46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2194C-B9A1-48A9-8DC1-FC436090F08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3333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8272E-6741-4463-A6BF-FAC498C2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3D4BF-2255-4B65-8FC5-481A373D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296BCA-C5AA-42F3-8ABB-6BABE983DB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8BF733-7EB0-4C00-857C-FE94C2A3E9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7F593A-38C5-4407-AD7B-C48757B4D2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0099E-EE9D-4F9A-9435-60D8FA8F0E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925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2CE48-4F2B-49EB-9D92-DFA03EF1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5BCF1-7CB1-43C4-BE17-D39C68D4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6B0D74-1155-47A6-918D-B797BB87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1006C-8D1C-488A-8E10-C6270B0D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A8E1A-2E79-4469-97CD-F4B166E0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078B9C-2916-49D1-A1B2-D1E8F32A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27021-76EC-402D-8FC0-81243ED5A416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25553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7D1B-68DB-4E9C-AAD3-CC1BCE1E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A34294-7FB5-455E-95F3-D242020CC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9007A6-D35C-4FA1-99D1-17FF4F4C7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07B31-7CB4-4410-8BE7-A842A8BC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9791B7-702A-4992-BBA2-50A478DB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06B11,12,13 - 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B46F1-EC4A-40F2-8F50-727547D7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4B168-FFF6-479F-AC3E-03057269B16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06736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8C379-24F1-4DEF-B387-D047C2EB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BBD50-A47A-48F9-9620-8E25C2E5C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840BF-500D-4B4B-9AF0-26446B4F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96CF0-3425-40EE-8D2B-6D090C8B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33B81-2495-43CE-9EB0-BC38BD3C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0283B-6126-471B-82B2-6BEB531E9474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66395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7C6781-4D3F-4A9D-911D-6A24EF6D4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C54F8B-6D92-40C4-944C-D67504B48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241D1-9DFD-4138-939C-F5A83BBA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B3223-9588-4880-AD28-E726A010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478C1-C0A3-4487-81C7-349D925C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1C7E2-3185-4683-B5FE-D651FE4675EE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1417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53277-6EA9-44C1-A15F-65081B9C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F3C90-078F-4043-9287-387F01279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DE4986-5EEE-4E3D-90B6-ABCE4F1965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ED9617-675D-4A13-B02D-385B040A8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7C074F-7B83-48F4-8383-334A6DC07D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6CD3A-7FFB-47D2-81D3-97D21EC560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51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60DE6-966D-4504-BC1B-C233FB19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FFBE3-2E76-472F-9828-8A0DEAF66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DC57A-7037-4B3D-9A98-799536EB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22C20-427D-4570-B31B-BE1CB190A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72883E-01F2-4FEB-B931-991A29C1E1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A4BD20-8316-4132-9C9A-2A16544E72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ED24F-6E6C-4C21-AB08-BAC458BC5C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1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68182-3DE8-4576-AFB9-5594EF78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E88EAD-CE48-446D-81F1-5251D18D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D99365-07C8-40EE-9AAD-867802956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34163B-1AB1-4D57-A34C-4276B90F8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EACBB0-B9E6-408B-812A-E35A790FF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0CA3B4-C0E0-4B6D-B39D-2FD72D3370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A6683CA-3227-4421-8696-9C4F3CC730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F662359-CC78-4678-8733-CC1ADE5BD5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EA093-36CB-4264-94D7-663FB3A6F7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44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038E3-1AA1-4D5C-90AE-5591CACC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48931-111B-4991-BA84-0573718A9A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CB934E-54CF-4DB0-BDFA-1ADE4BB02D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93FB43-08B9-4419-B686-2D2706BB2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157C0-03F4-4622-A090-2711406742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70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88140C4-77C7-49ED-BCC6-B0DEEFD68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4CB0F1-F467-4539-90BC-C80CA3493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BD7562D-B4C3-4C82-8422-140D33CCD1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D0B26-9AD1-4BD7-8644-84084CF45E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78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7671D-7D03-418C-9A04-E8E5790D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96DB3-C0A7-42AF-943B-4939DDA3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50FFB-4055-425E-8349-59BC4E4E4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9C988-1C01-44E4-9B68-970866DF61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13D6B3-C5F1-4597-BDCE-6ACFD6F84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7C328-EEE8-42D2-A6B7-BF3B760F9E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EA116-048D-4588-AAF6-80705437DB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8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9C78-D171-4D36-BCC6-04A3EDF9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A36E79-A941-4C21-A0C1-906645789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44532-6210-4958-BC96-484050EF8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06569-2E96-42E7-B7A2-D6C64CAF9A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DA88-8449-4A47-B908-21E24B0880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9B59F-AFD3-42BF-BC23-0DB2A72829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5DB00-C3EA-4A03-A713-59677E0E31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4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36EB14-567D-4FE2-A063-D288A10DE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BB0E8F-89CA-4740-91BF-74EA6C2FB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929F448F-2EFA-405F-8D41-4EC8AF53B7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9EDEC03-0FC8-4EBA-A2B6-F358B5662A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085C2A13-6597-4B89-9370-6FFB1C70B1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144790-1970-4C78-B35B-CCEB46AA19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0F848E0-EF48-4D03-A3AA-BE37C959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ED202DCC-20FA-4441-B7CF-DC490AC0B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7318372-74D7-40F7-AFE6-BC99C92C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DBCE407-5DBA-4D2E-9279-EA9D845C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2"/>
            </a:gs>
            <a:gs pos="100000">
              <a:srgbClr val="1C1C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9501A918-0D81-4FFC-8EB8-E969207A6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/>
              <a:t>Click to edit Master title style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7C4766A3-2F12-4DAD-9DE1-4D20AF48C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- First level</a:t>
            </a:r>
            <a:endParaRPr lang="en-CA" altLang="zh-CN"/>
          </a:p>
          <a:p>
            <a:pPr lvl="1"/>
            <a:r>
              <a:rPr lang="en-CA" altLang="zh-CN"/>
              <a:t>Second level</a:t>
            </a:r>
          </a:p>
          <a:p>
            <a:pPr lvl="2"/>
            <a:r>
              <a:rPr lang="en-CA" altLang="zh-CN"/>
              <a:t>Third level</a:t>
            </a:r>
          </a:p>
          <a:p>
            <a:pPr lvl="3"/>
            <a:r>
              <a:rPr lang="en-CA" altLang="zh-CN"/>
              <a:t>Fourth level</a:t>
            </a:r>
          </a:p>
          <a:p>
            <a:pPr lvl="4"/>
            <a:r>
              <a:rPr lang="en-CA" altLang="zh-CN"/>
              <a:t>Fifth level</a:t>
            </a:r>
          </a:p>
        </p:txBody>
      </p:sp>
      <p:sp>
        <p:nvSpPr>
          <p:cNvPr id="291844" name="Rectangle 4">
            <a:extLst>
              <a:ext uri="{FF2B5EF4-FFF2-40B4-BE49-F238E27FC236}">
                <a16:creationId xmlns:a16="http://schemas.microsoft.com/office/drawing/2014/main" id="{BFDF325F-62FF-4D12-9610-B3A5BB5ACB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291845" name="Rectangle 5">
            <a:extLst>
              <a:ext uri="{FF2B5EF4-FFF2-40B4-BE49-F238E27FC236}">
                <a16:creationId xmlns:a16="http://schemas.microsoft.com/office/drawing/2014/main" id="{A5CF896E-C5EB-4A85-846E-A29BEC8DBF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291846" name="Rectangle 6">
            <a:extLst>
              <a:ext uri="{FF2B5EF4-FFF2-40B4-BE49-F238E27FC236}">
                <a16:creationId xmlns:a16="http://schemas.microsoft.com/office/drawing/2014/main" id="{66E4736D-879C-4F84-A13C-DEB8E4B277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05E57C69-8C4E-47ED-B193-FDD00EA0C49F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4.xml"/><Relationship Id="rId7" Type="http://schemas.openxmlformats.org/officeDocument/2006/relationships/image" Target="../media/image1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8.xml"/><Relationship Id="rId7" Type="http://schemas.openxmlformats.org/officeDocument/2006/relationships/image" Target="../media/image15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4.png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audio" Target="../media/audio2.wav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27.xml"/><Relationship Id="rId7" Type="http://schemas.openxmlformats.org/officeDocument/2006/relationships/image" Target="../media/image28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Relationship Id="rId9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31.xml"/><Relationship Id="rId7" Type="http://schemas.openxmlformats.org/officeDocument/2006/relationships/image" Target="../media/image31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36.xml"/><Relationship Id="rId7" Type="http://schemas.openxmlformats.org/officeDocument/2006/relationships/image" Target="../media/image34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33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40.xml"/><Relationship Id="rId7" Type="http://schemas.openxmlformats.org/officeDocument/2006/relationships/image" Target="../media/image37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1.png"/><Relationship Id="rId5" Type="http://schemas.openxmlformats.org/officeDocument/2006/relationships/tags" Target="../tags/tag42.xml"/><Relationship Id="rId10" Type="http://schemas.openxmlformats.org/officeDocument/2006/relationships/image" Target="../media/image40.png"/><Relationship Id="rId4" Type="http://schemas.openxmlformats.org/officeDocument/2006/relationships/tags" Target="../tags/tag41.xml"/><Relationship Id="rId9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6E5B850-E66A-47B8-B4D6-BA7C4EE38D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3048000"/>
          </a:xfrm>
        </p:spPr>
        <p:txBody>
          <a:bodyPr/>
          <a:lstStyle/>
          <a:p>
            <a:pPr algn="r" eaLnBrk="1" hangingPunct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Discrete Mathematics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Its Application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000" baseline="30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edition, 2001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8915D59-D65A-4AAC-94F5-D19931E9FF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441450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Kenneth H. Rosen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08919"/>
            <a:ext cx="8686800" cy="53641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    Definition</a:t>
            </a:r>
            <a:r>
              <a:rPr lang="en-US" sz="2400" dirty="0"/>
              <a:t>: Let </a:t>
            </a:r>
            <a:r>
              <a:rPr lang="en-US" sz="2400" b="1" dirty="0">
                <a:ea typeface="Cambria Math" pitchFamily="18" charset="0"/>
              </a:rPr>
              <a:t>A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/>
              <a:t>be an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m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sz="2400" i="1" dirty="0">
                <a:latin typeface="Cambria Math" pitchFamily="18" charset="0"/>
                <a:ea typeface="Cambria Math" pitchFamily="18" charset="0"/>
                <a:sym typeface="Symbol"/>
              </a:rPr>
              <a:t>  k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/>
              <a:t>matrix and </a:t>
            </a:r>
            <a:r>
              <a:rPr lang="en-US" sz="2400" b="1" dirty="0"/>
              <a:t>B </a:t>
            </a:r>
            <a:r>
              <a:rPr lang="en-US" sz="2400" dirty="0"/>
              <a:t>be a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k 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sz="2400" i="1" dirty="0">
                <a:latin typeface="Cambria Math" pitchFamily="18" charset="0"/>
                <a:ea typeface="Cambria Math" pitchFamily="18" charset="0"/>
                <a:sym typeface="Symbol"/>
              </a:rPr>
              <a:t> n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matrix</a:t>
            </a:r>
            <a:r>
              <a:rPr lang="en-US" sz="2400" dirty="0"/>
              <a:t>. The </a:t>
            </a:r>
            <a:r>
              <a:rPr lang="en-US" sz="2400" i="1" dirty="0"/>
              <a:t>product</a:t>
            </a:r>
            <a:r>
              <a:rPr lang="en-US" sz="2400" dirty="0"/>
              <a:t> of </a:t>
            </a:r>
            <a:r>
              <a:rPr lang="en-US" sz="2400" b="1" dirty="0"/>
              <a:t>A</a:t>
            </a:r>
            <a:r>
              <a:rPr lang="en-US" sz="2400" dirty="0"/>
              <a:t> and </a:t>
            </a:r>
            <a:r>
              <a:rPr lang="en-US" sz="2400" b="1" dirty="0"/>
              <a:t>B</a:t>
            </a:r>
            <a:r>
              <a:rPr lang="en-US" sz="2400" dirty="0"/>
              <a:t>, denoted by </a:t>
            </a:r>
            <a:r>
              <a:rPr lang="en-US" sz="2400" b="1" dirty="0"/>
              <a:t>AB</a:t>
            </a:r>
            <a:r>
              <a:rPr lang="en-US" sz="2400" dirty="0"/>
              <a:t>, is the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m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sz="2400" i="1" dirty="0">
                <a:latin typeface="Cambria Math" pitchFamily="18" charset="0"/>
                <a:ea typeface="Cambria Math" pitchFamily="18" charset="0"/>
                <a:sym typeface="Symbol"/>
              </a:rPr>
              <a:t> n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matrix that has its (</a:t>
            </a:r>
            <a:r>
              <a:rPr lang="en-US" sz="2400" i="1" dirty="0" err="1">
                <a:ea typeface="Cambria Math" pitchFamily="18" charset="0"/>
              </a:rPr>
              <a:t>i,j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400" dirty="0" err="1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element equal to the sum of the products of the corresponding </a:t>
            </a:r>
            <a:r>
              <a:rPr lang="en-US" sz="2400" dirty="0" err="1">
                <a:latin typeface="Cambria Math" pitchFamily="18" charset="0"/>
                <a:ea typeface="Cambria Math" pitchFamily="18" charset="0"/>
              </a:rPr>
              <a:t>elments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from the </a:t>
            </a:r>
            <a:r>
              <a:rPr lang="en-US" sz="2400" i="1" dirty="0" err="1">
                <a:ea typeface="Cambria Math" pitchFamily="18" charset="0"/>
              </a:rPr>
              <a:t>i</a:t>
            </a:r>
            <a:r>
              <a:rPr lang="en-US" sz="2400" dirty="0" err="1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row of </a:t>
            </a: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and the </a:t>
            </a:r>
            <a:r>
              <a:rPr lang="en-US" sz="2400" i="1" dirty="0" err="1">
                <a:ea typeface="Cambria Math" pitchFamily="18" charset="0"/>
              </a:rPr>
              <a:t>j</a:t>
            </a:r>
            <a:r>
              <a:rPr lang="en-US" sz="2400" dirty="0" err="1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column of </a:t>
            </a: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. In other words,  if </a:t>
            </a:r>
            <a:r>
              <a:rPr lang="en-US" sz="2400" b="1" dirty="0"/>
              <a:t>AB</a:t>
            </a:r>
            <a:r>
              <a:rPr lang="en-US" sz="2400" dirty="0"/>
              <a:t> = [</a:t>
            </a:r>
            <a:r>
              <a:rPr lang="en-US" sz="2400" i="1" dirty="0" err="1">
                <a:ea typeface="Cambria Math" pitchFamily="18" charset="0"/>
              </a:rPr>
              <a:t>c</a:t>
            </a:r>
            <a:r>
              <a:rPr lang="en-US" sz="2400" i="1" baseline="-25000" dirty="0" err="1">
                <a:ea typeface="Cambria Math" pitchFamily="18" charset="0"/>
              </a:rPr>
              <a:t>ij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] then </a:t>
            </a:r>
            <a:r>
              <a:rPr lang="en-US" sz="2400" i="1" dirty="0" err="1">
                <a:latin typeface="Constantia" pitchFamily="18" charset="0"/>
                <a:ea typeface="Cambria Math" pitchFamily="18" charset="0"/>
              </a:rPr>
              <a:t>c</a:t>
            </a:r>
            <a:r>
              <a:rPr lang="en-US" sz="2400" i="1" baseline="-25000" dirty="0" err="1">
                <a:latin typeface="Constantia" pitchFamily="18" charset="0"/>
                <a:ea typeface="Cambria Math" pitchFamily="18" charset="0"/>
              </a:rPr>
              <a:t>ij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400" i="1" dirty="0">
                <a:latin typeface="Constantia" pitchFamily="18" charset="0"/>
                <a:ea typeface="Cambria Math" pitchFamily="18" charset="0"/>
              </a:rPr>
              <a:t>a</a:t>
            </a:r>
            <a:r>
              <a:rPr lang="en-US" sz="2400" i="1" baseline="-25000" dirty="0">
                <a:latin typeface="Constantia" pitchFamily="18" charset="0"/>
                <a:ea typeface="Cambria Math" pitchFamily="18" charset="0"/>
              </a:rPr>
              <a:t>i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>
                <a:latin typeface="Constantia" pitchFamily="18" charset="0"/>
                <a:ea typeface="Cambria Math" pitchFamily="18" charset="0"/>
              </a:rPr>
              <a:t>b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1j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sz="2400" i="1" dirty="0">
                <a:latin typeface="Constantia" pitchFamily="18" charset="0"/>
                <a:ea typeface="Cambria Math" pitchFamily="18" charset="0"/>
              </a:rPr>
              <a:t>a</a:t>
            </a:r>
            <a:r>
              <a:rPr lang="en-US" sz="2400" i="1" baseline="-25000" dirty="0">
                <a:latin typeface="Constantia" pitchFamily="18" charset="0"/>
                <a:ea typeface="Cambria Math" pitchFamily="18" charset="0"/>
              </a:rPr>
              <a:t>i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>
                <a:latin typeface="Constantia" pitchFamily="18" charset="0"/>
                <a:ea typeface="Cambria Math" pitchFamily="18" charset="0"/>
              </a:rPr>
              <a:t>b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-25000" dirty="0">
                <a:latin typeface="Constantia" pitchFamily="18" charset="0"/>
                <a:ea typeface="Cambria Math" pitchFamily="18" charset="0"/>
              </a:rPr>
              <a:t>j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 … + </a:t>
            </a:r>
            <a:r>
              <a:rPr lang="en-US" sz="2400" i="1" dirty="0">
                <a:latin typeface="Constantia" pitchFamily="18" charset="0"/>
                <a:ea typeface="Cambria Math" pitchFamily="18" charset="0"/>
              </a:rPr>
              <a:t>a</a:t>
            </a:r>
            <a:r>
              <a:rPr lang="en-US" sz="2400" i="1" baseline="-25000" dirty="0">
                <a:latin typeface="Constantia" pitchFamily="18" charset="0"/>
                <a:ea typeface="Cambria Math" pitchFamily="18" charset="0"/>
              </a:rPr>
              <a:t>kj</a:t>
            </a:r>
            <a:r>
              <a:rPr lang="en-US" sz="2400" i="1" dirty="0">
                <a:ea typeface="Cambria Math" pitchFamily="18" charset="0"/>
              </a:rPr>
              <a:t>b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-25000" dirty="0">
                <a:latin typeface="Constantia" pitchFamily="18" charset="0"/>
                <a:ea typeface="Cambria Math" pitchFamily="18" charset="0"/>
              </a:rPr>
              <a:t>j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>
              <a:buNone/>
            </a:pPr>
            <a:r>
              <a:rPr lang="en-US" sz="2400" b="1" dirty="0">
                <a:ea typeface="Cambria Math" pitchFamily="18" charset="0"/>
              </a:rPr>
              <a:t>    Example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:</a:t>
            </a:r>
          </a:p>
          <a:p>
            <a:pPr>
              <a:buNone/>
            </a:pPr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    The product of two matrices is undefined when the number of columns in the first matrix is not the same as the number of rows in the second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438400" y="4191000"/>
            <a:ext cx="3263265" cy="911543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722019" y="1676400"/>
            <a:ext cx="154781" cy="1524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8229600" y="1676400"/>
            <a:ext cx="154781" cy="15240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445419" y="2438400"/>
            <a:ext cx="154781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6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Illustration of Matrix Multiplication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Product of </a:t>
            </a:r>
            <a:r>
              <a:rPr lang="en-US" sz="2800" b="1" dirty="0"/>
              <a:t>A</a:t>
            </a:r>
            <a:r>
              <a:rPr lang="en-US" sz="2800" dirty="0"/>
              <a:t> = [</a:t>
            </a:r>
            <a:r>
              <a:rPr lang="en-US" sz="2800" dirty="0" err="1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sz="2800" i="1" baseline="-25000" dirty="0" err="1">
                <a:ea typeface="Cambria Math" pitchFamily="18" charset="0"/>
              </a:rPr>
              <a:t>ij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] and </a:t>
            </a:r>
            <a:r>
              <a:rPr lang="en-US" sz="2800" b="1" dirty="0"/>
              <a:t>B</a:t>
            </a:r>
            <a:r>
              <a:rPr lang="en-US" sz="2800" dirty="0"/>
              <a:t> = [</a:t>
            </a:r>
            <a:r>
              <a:rPr lang="en-US" sz="2800" dirty="0" err="1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sz="2800" i="1" baseline="-25000" dirty="0" err="1">
                <a:ea typeface="Cambria Math" pitchFamily="18" charset="0"/>
              </a:rPr>
              <a:t>ij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] 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143000" y="2514601"/>
            <a:ext cx="2658904" cy="182308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114800" y="2667001"/>
            <a:ext cx="3307556" cy="1140143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810000" y="4419600"/>
            <a:ext cx="2768918" cy="1367314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143000" y="6019800"/>
            <a:ext cx="3737610" cy="25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5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fld id="{9A0DB2DC-4C9A-4742-B13C-FB6460FD3503}" type="slidenum">
              <a:rPr lang="zh-CN" altLang="en-US" dirty="0">
                <a:solidFill>
                  <a:srgbClr val="009999"/>
                </a:solidFill>
                <a:latin typeface="Arial Narrow" panose="020B0606020202030204" pitchFamily="34" charset="0"/>
              </a:rPr>
              <a:t>12</a:t>
            </a:fld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fld id="{BB962C8B-B14F-4D97-AF65-F5344CB8AC3E}" type="datetime1">
              <a:rPr lang="zh-CN" altLang="en-US" dirty="0">
                <a:solidFill>
                  <a:srgbClr val="009999"/>
                </a:solidFill>
                <a:latin typeface="Arial Narrow" panose="020B0606020202030204" pitchFamily="34" charset="0"/>
              </a:rPr>
              <a:t>2018/5/7</a:t>
            </a:fld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r>
              <a:rPr lang="en-US" altLang="zh-CN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Matrix Product Example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An example matrix multiplication to practice in class:</a:t>
            </a:r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811065"/>
              </p:ext>
            </p:extLst>
          </p:nvPr>
        </p:nvGraphicFramePr>
        <p:xfrm>
          <a:off x="609600" y="2505412"/>
          <a:ext cx="8305800" cy="184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r:id="rId3" imgW="3200400" imgH="711200" progId="Equation.3">
                  <p:embed/>
                </p:oleObj>
              </mc:Choice>
              <mc:Fallback>
                <p:oleObj r:id="rId3" imgW="3200400" imgH="711200" progId="Equation.3">
                  <p:embed/>
                  <p:pic>
                    <p:nvPicPr>
                      <p:cNvPr id="15366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505412"/>
                        <a:ext cx="8305800" cy="1847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747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9382"/>
            <a:ext cx="8458200" cy="1139825"/>
          </a:xfrm>
        </p:spPr>
        <p:txBody>
          <a:bodyPr>
            <a:noAutofit/>
          </a:bodyPr>
          <a:lstStyle/>
          <a:p>
            <a:r>
              <a:rPr lang="en-US" sz="4000" dirty="0"/>
              <a:t>Matrix Multiplication is not Commutative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Example</a:t>
            </a:r>
            <a:r>
              <a:rPr lang="en-US" dirty="0"/>
              <a:t>: Let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Does </a:t>
            </a:r>
            <a:r>
              <a:rPr lang="en-US" b="1" dirty="0"/>
              <a:t>AB</a:t>
            </a:r>
            <a:r>
              <a:rPr lang="en-US" dirty="0"/>
              <a:t> = </a:t>
            </a:r>
            <a:r>
              <a:rPr lang="en-US" b="1" dirty="0"/>
              <a:t>BA</a:t>
            </a:r>
            <a:r>
              <a:rPr lang="en-US" dirty="0"/>
              <a:t>?</a:t>
            </a:r>
            <a:endParaRPr lang="en-US" b="1" dirty="0"/>
          </a:p>
          <a:p>
            <a:pPr>
              <a:buNone/>
            </a:pPr>
            <a:r>
              <a:rPr lang="en-US" b="1" dirty="0"/>
              <a:t>    Solution:</a:t>
            </a:r>
          </a:p>
          <a:p>
            <a:pPr>
              <a:buNone/>
            </a:pPr>
            <a:r>
              <a:rPr lang="en-US" b="1" dirty="0"/>
              <a:t>     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         AB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≠</a:t>
            </a:r>
            <a:r>
              <a:rPr lang="en-US" dirty="0"/>
              <a:t> </a:t>
            </a:r>
            <a:r>
              <a:rPr lang="en-US" b="1" dirty="0"/>
              <a:t>BA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059430" y="2098675"/>
            <a:ext cx="1512570" cy="6096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5656475" y="2098675"/>
            <a:ext cx="1497330" cy="60960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276600" y="4114800"/>
            <a:ext cx="1718310" cy="6096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715000" y="4114800"/>
            <a:ext cx="17183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3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327712"/>
            <a:ext cx="2133600" cy="457200"/>
          </a:xfrm>
          <a:ln/>
        </p:spPr>
        <p:txBody>
          <a:bodyPr wrap="square" lIns="91440" tIns="45720" rIns="91440" bIns="45720" anchor="b"/>
          <a:lstStyle/>
          <a:p>
            <a:pPr indent="0"/>
            <a:fld id="{9A0DB2DC-4C9A-4742-B13C-FB6460FD3503}" type="slidenum">
              <a:rPr lang="zh-CN" altLang="en-US" dirty="0">
                <a:solidFill>
                  <a:srgbClr val="009999"/>
                </a:solidFill>
                <a:latin typeface="Arial Narrow" panose="020B0606020202030204" pitchFamily="34" charset="0"/>
              </a:rPr>
              <a:t>14</a:t>
            </a:fld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6" name="日期占位符 4"/>
          <p:cNvSpPr>
            <a:spLocks noGrp="1"/>
          </p:cNvSpPr>
          <p:nvPr>
            <p:ph type="dt" sz="half" idx="11"/>
          </p:nvPr>
        </p:nvSpPr>
        <p:spPr>
          <a:xfrm>
            <a:off x="3124200" y="6324600"/>
            <a:ext cx="2895600" cy="457200"/>
          </a:xfrm>
          <a:ln/>
        </p:spPr>
        <p:txBody>
          <a:bodyPr wrap="square" lIns="91440" tIns="45720" rIns="91440" bIns="45720" anchor="b"/>
          <a:lstStyle/>
          <a:p>
            <a:pPr indent="0"/>
            <a:fld id="{BB962C8B-B14F-4D97-AF65-F5344CB8AC3E}" type="datetime1">
              <a:rPr lang="zh-CN" altLang="en-US" dirty="0">
                <a:solidFill>
                  <a:srgbClr val="009999"/>
                </a:solidFill>
                <a:latin typeface="Arial Narrow" panose="020B0606020202030204" pitchFamily="34" charset="0"/>
              </a:rPr>
              <a:t>2018/5/7</a:t>
            </a:fld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7" name="页脚占位符 5"/>
          <p:cNvSpPr>
            <a:spLocks noGrp="1"/>
          </p:cNvSpPr>
          <p:nvPr>
            <p:ph type="ftr" sz="quarter" idx="12"/>
          </p:nvPr>
        </p:nvSpPr>
        <p:spPr>
          <a:xfrm>
            <a:off x="6553200" y="6324600"/>
            <a:ext cx="2133600" cy="457200"/>
          </a:xfrm>
          <a:ln/>
        </p:spPr>
        <p:txBody>
          <a:bodyPr wrap="square" lIns="91440" tIns="45720" rIns="91440" bIns="45720" anchor="b"/>
          <a:lstStyle/>
          <a:p>
            <a:pPr indent="0"/>
            <a:r>
              <a:rPr lang="en-US" altLang="zh-CN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8" name="Text Box 2"/>
          <p:cNvSpPr txBox="1"/>
          <p:nvPr/>
        </p:nvSpPr>
        <p:spPr>
          <a:xfrm>
            <a:off x="6689725" y="6400800"/>
            <a:ext cx="336550" cy="45720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6389" name="Text Box 3"/>
          <p:cNvSpPr txBox="1"/>
          <p:nvPr/>
        </p:nvSpPr>
        <p:spPr>
          <a:xfrm>
            <a:off x="8502650" y="4308475"/>
            <a:ext cx="336550" cy="45720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6390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Identity Matrices</a:t>
            </a:r>
          </a:p>
        </p:txBody>
      </p:sp>
      <p:sp>
        <p:nvSpPr>
          <p:cNvPr id="16391" name="Rectangle 5"/>
          <p:cNvSpPr>
            <a:spLocks noGrp="1"/>
          </p:cNvSpPr>
          <p:nvPr>
            <p:ph idx="1"/>
          </p:nvPr>
        </p:nvSpPr>
        <p:spPr>
          <a:xfrm>
            <a:off x="630901" y="1611197"/>
            <a:ext cx="7772400" cy="4495800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zh-CN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identity matrix of order n, 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</a:rPr>
              <a:t> is the rank-</a:t>
            </a:r>
            <a:r>
              <a:rPr lang="en-US" altLang="zh-CN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</a:rPr>
              <a:t> square </a:t>
            </a: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matrix with 1’s along the upper-left to lower-right diagonal, and 0’s everywhere else.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39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18369"/>
              </p:ext>
            </p:extLst>
          </p:nvPr>
        </p:nvGraphicFramePr>
        <p:xfrm>
          <a:off x="779463" y="2895600"/>
          <a:ext cx="7423150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r:id="rId3" imgW="2501900" imgH="914400" progId="Equation.3">
                  <p:embed/>
                </p:oleObj>
              </mc:Choice>
              <mc:Fallback>
                <p:oleObj r:id="rId3" imgW="2501900" imgH="914400" progId="Equation.3">
                  <p:embed/>
                  <p:pic>
                    <p:nvPicPr>
                      <p:cNvPr id="16392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9463" y="2895600"/>
                        <a:ext cx="7423150" cy="2711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7"/>
          <p:cNvSpPr txBox="1"/>
          <p:nvPr/>
        </p:nvSpPr>
        <p:spPr>
          <a:xfrm>
            <a:off x="1191893" y="5350956"/>
            <a:ext cx="22050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Wingdings" panose="05000000000000000000" pitchFamily="2" charset="2"/>
              <a:buNone/>
            </a:pPr>
            <a:r>
              <a:rPr lang="en-US" altLang="zh-CN" b="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Kronecker Delta</a:t>
            </a:r>
          </a:p>
        </p:txBody>
      </p:sp>
      <p:sp>
        <p:nvSpPr>
          <p:cNvPr id="16394" name="Line 8"/>
          <p:cNvSpPr/>
          <p:nvPr/>
        </p:nvSpPr>
        <p:spPr>
          <a:xfrm flipV="1">
            <a:off x="2057400" y="4800600"/>
            <a:ext cx="0" cy="6096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395" name="AutoShape 9"/>
          <p:cNvSpPr/>
          <p:nvPr/>
        </p:nvSpPr>
        <p:spPr>
          <a:xfrm>
            <a:off x="8158163" y="3200400"/>
            <a:ext cx="381000" cy="2743200"/>
          </a:xfrm>
          <a:prstGeom prst="rightBrace">
            <a:avLst>
              <a:gd name="adj1" fmla="val 60000"/>
              <a:gd name="adj2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 eaLnBrk="0" hangingPunct="0">
              <a:buFont typeface="Wingdings" panose="05000000000000000000" pitchFamily="2" charset="2"/>
              <a:buNone/>
            </a:pPr>
            <a:endParaRPr lang="zh-CN" altLang="en-US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6" name="AutoShape 10"/>
          <p:cNvSpPr/>
          <p:nvPr/>
        </p:nvSpPr>
        <p:spPr>
          <a:xfrm rot="5400000">
            <a:off x="6667500" y="4457700"/>
            <a:ext cx="381000" cy="2895600"/>
          </a:xfrm>
          <a:prstGeom prst="rightBrace">
            <a:avLst>
              <a:gd name="adj1" fmla="val 63298"/>
              <a:gd name="adj2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10800000" vert="eaVert" wrap="none" anchor="ctr"/>
          <a:lstStyle/>
          <a:p>
            <a:pPr lvl="0" indent="0" algn="ctr" eaLnBrk="0" hangingPunct="0">
              <a:buFont typeface="Wingdings" panose="05000000000000000000" pitchFamily="2" charset="2"/>
              <a:buNone/>
            </a:pPr>
            <a:endParaRPr lang="zh-CN" altLang="en-US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7" name="Text Box 11"/>
          <p:cNvSpPr txBox="1"/>
          <p:nvPr/>
        </p:nvSpPr>
        <p:spPr>
          <a:xfrm>
            <a:off x="1524000" y="3476527"/>
            <a:ext cx="15605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Wingdings" panose="05000000000000000000" pitchFamily="2" charset="2"/>
              <a:buNone/>
            </a:pPr>
            <a:r>
              <a:rPr lang="zh-CN" altLang="en-US" b="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b="0" i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≤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b="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b="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≤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lang="en-US" altLang="zh-CN" b="0" i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7641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Identity Matrix and Powers of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7707" y="1441180"/>
            <a:ext cx="8839200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The </a:t>
            </a:r>
            <a:r>
              <a:rPr lang="en-US" i="1" dirty="0"/>
              <a:t>identity matrix of order n </a:t>
            </a:r>
            <a:r>
              <a:rPr lang="en-US" dirty="0"/>
              <a:t>is the </a:t>
            </a:r>
            <a:r>
              <a:rPr lang="en-US" altLang="zh-CN" i="1" dirty="0">
                <a:ea typeface="Cambria Math" pitchFamily="18" charset="0"/>
              </a:rPr>
              <a:t>m 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>
                <a:ea typeface="Cambria Math" pitchFamily="18" charset="0"/>
                <a:sym typeface="Symbol"/>
              </a:rPr>
              <a:t>n</a:t>
            </a:r>
            <a:r>
              <a:rPr lang="en-US" dirty="0"/>
              <a:t> matrix </a:t>
            </a:r>
            <a:r>
              <a:rPr lang="en-US" b="1" dirty="0"/>
              <a:t>I</a:t>
            </a:r>
            <a:r>
              <a:rPr lang="en-US" i="1" baseline="-25000" dirty="0"/>
              <a:t>n</a:t>
            </a:r>
            <a:r>
              <a:rPr lang="en-US" baseline="-25000" dirty="0"/>
              <a:t> </a:t>
            </a:r>
            <a:r>
              <a:rPr lang="en-US" dirty="0"/>
              <a:t> = [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</a:t>
            </a:r>
            <a:r>
              <a:rPr lang="en-US" i="1" baseline="-25000" dirty="0" err="1">
                <a:ea typeface="Cambria Math" pitchFamily="18" charset="0"/>
                <a:sym typeface="Symbol"/>
              </a:rPr>
              <a:t>ij</a:t>
            </a:r>
            <a:r>
              <a:rPr lang="en-US" dirty="0"/>
              <a:t>], where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</a:t>
            </a:r>
            <a:r>
              <a:rPr lang="en-US" i="1" baseline="-25000" dirty="0" err="1">
                <a:ea typeface="Cambria Math" pitchFamily="18" charset="0"/>
                <a:sym typeface="Symbol"/>
              </a:rPr>
              <a:t>ij</a:t>
            </a:r>
            <a:r>
              <a:rPr lang="en-US" baseline="-25000" dirty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 = 1 if </a:t>
            </a:r>
            <a:r>
              <a:rPr lang="en-US" i="1" dirty="0" err="1">
                <a:ea typeface="Cambria Math" pitchFamily="18" charset="0"/>
                <a:sym typeface="Symbol"/>
              </a:rPr>
              <a:t>i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 = </a:t>
            </a:r>
            <a:r>
              <a:rPr lang="en-US" i="1" dirty="0">
                <a:ea typeface="Cambria Math" pitchFamily="18" charset="0"/>
                <a:sym typeface="Symbol"/>
              </a:rPr>
              <a:t>j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 and </a:t>
            </a:r>
            <a:r>
              <a:rPr lang="en-US" i="1" baseline="-25000" dirty="0" err="1">
                <a:ea typeface="Cambria Math" pitchFamily="18" charset="0"/>
                <a:sym typeface="Symbol"/>
              </a:rPr>
              <a:t>ij</a:t>
            </a:r>
            <a:r>
              <a:rPr lang="en-US" baseline="-25000" dirty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 = 0 if </a:t>
            </a:r>
            <a:r>
              <a:rPr lang="en-US" i="1" dirty="0" err="1">
                <a:ea typeface="Cambria Math" pitchFamily="18" charset="0"/>
                <a:sym typeface="Symbol"/>
              </a:rPr>
              <a:t>i</a:t>
            </a:r>
            <a:r>
              <a:rPr lang="en-US" dirty="0" err="1">
                <a:latin typeface="Cambria Math"/>
                <a:ea typeface="Cambria Math"/>
                <a:sym typeface="Symbol"/>
              </a:rPr>
              <a:t>≠</a:t>
            </a:r>
            <a:r>
              <a:rPr lang="en-US" i="1" dirty="0" err="1">
                <a:ea typeface="Cambria Math"/>
                <a:sym typeface="Symbol"/>
              </a:rPr>
              <a:t>j</a:t>
            </a:r>
            <a:r>
              <a:rPr lang="en-US" dirty="0">
                <a:latin typeface="Cambria Math"/>
                <a:ea typeface="Cambria Math"/>
                <a:sym typeface="Symbol"/>
              </a:rPr>
              <a:t>.</a:t>
            </a:r>
          </a:p>
          <a:p>
            <a:endParaRPr lang="en-US" dirty="0">
              <a:latin typeface="Cambria Math"/>
              <a:ea typeface="Cambria Math"/>
              <a:sym typeface="Symbol"/>
            </a:endParaRPr>
          </a:p>
          <a:p>
            <a:pPr>
              <a:buNone/>
            </a:pPr>
            <a:r>
              <a:rPr lang="en-US" b="1" dirty="0">
                <a:ea typeface="Cambria Math"/>
                <a:sym typeface="Symbol"/>
              </a:rPr>
              <a:t>                                             </a:t>
            </a:r>
            <a:r>
              <a:rPr lang="en-US" b="1" dirty="0" err="1">
                <a:ea typeface="Cambria Math"/>
                <a:sym typeface="Symbol"/>
              </a:rPr>
              <a:t>A</a:t>
            </a:r>
            <a:r>
              <a:rPr lang="en-US" b="1" dirty="0" err="1"/>
              <a:t>I</a:t>
            </a:r>
            <a:r>
              <a:rPr lang="en-US" i="1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 = </a:t>
            </a:r>
            <a:r>
              <a:rPr lang="en-US" b="1" dirty="0" err="1"/>
              <a:t>I</a:t>
            </a:r>
            <a:r>
              <a:rPr lang="en-US" i="1" baseline="-25000" dirty="0" err="1"/>
              <a:t>m</a:t>
            </a:r>
            <a:r>
              <a:rPr lang="en-US" b="1" dirty="0" err="1">
                <a:latin typeface="Cambria Math"/>
                <a:ea typeface="Cambria Math"/>
                <a:sym typeface="Symbol"/>
              </a:rPr>
              <a:t>A</a:t>
            </a:r>
            <a:r>
              <a:rPr lang="en-US" b="1" dirty="0">
                <a:latin typeface="Cambria Math"/>
                <a:ea typeface="Cambria Math"/>
                <a:sym typeface="Symbol"/>
              </a:rPr>
              <a:t> = </a:t>
            </a:r>
            <a:r>
              <a:rPr lang="en-US" b="1" dirty="0">
                <a:ea typeface="Cambria Math"/>
                <a:sym typeface="Symbol"/>
              </a:rPr>
              <a:t>A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  <a:sym typeface="Symbol"/>
              </a:rPr>
              <a:t>      when </a:t>
            </a:r>
            <a:r>
              <a:rPr lang="en-US" b="1" dirty="0">
                <a:ea typeface="Cambria Math"/>
                <a:sym typeface="Symbol"/>
              </a:rPr>
              <a:t>A</a:t>
            </a:r>
            <a:r>
              <a:rPr lang="en-US" dirty="0">
                <a:latin typeface="Cambria Math"/>
                <a:ea typeface="Cambria Math"/>
                <a:sym typeface="Symbol"/>
              </a:rPr>
              <a:t> is an 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>
                <a:ea typeface="Cambria Math" pitchFamily="18" charset="0"/>
                <a:sym typeface="Symbol"/>
              </a:rPr>
              <a:t>n</a:t>
            </a:r>
            <a:r>
              <a:rPr lang="en-US" dirty="0">
                <a:latin typeface="Cambria Math"/>
                <a:ea typeface="Cambria Math"/>
                <a:sym typeface="Symbol"/>
              </a:rPr>
              <a:t>  matrix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  <a:sym typeface="Symbol"/>
              </a:rPr>
              <a:t>     Powers of square matrices can be defined. When A is  an </a:t>
            </a:r>
            <a:r>
              <a:rPr lang="en-US" i="1" dirty="0">
                <a:ea typeface="Cambria Math" pitchFamily="18" charset="0"/>
                <a:sym typeface="Symbol"/>
              </a:rPr>
              <a:t>n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>
                <a:ea typeface="Cambria Math" pitchFamily="18" charset="0"/>
                <a:sym typeface="Symbol"/>
              </a:rPr>
              <a:t>n</a:t>
            </a:r>
            <a:r>
              <a:rPr lang="en-US" dirty="0"/>
              <a:t>  matrix, we have:</a:t>
            </a:r>
            <a:endParaRPr lang="en-US" dirty="0">
              <a:latin typeface="Cambria Math"/>
              <a:ea typeface="Cambria Math"/>
              <a:sym typeface="Symbol"/>
            </a:endParaRPr>
          </a:p>
          <a:p>
            <a:pPr>
              <a:buNone/>
            </a:pPr>
            <a:r>
              <a:rPr lang="en-US" dirty="0">
                <a:latin typeface="Cambria Math"/>
                <a:ea typeface="Cambria Math"/>
                <a:sym typeface="Symbol"/>
              </a:rPr>
              <a:t>                        </a:t>
            </a:r>
            <a:r>
              <a:rPr lang="en-US" b="1" dirty="0">
                <a:ea typeface="Cambria Math"/>
                <a:sym typeface="Symbol"/>
              </a:rPr>
              <a:t>A</a:t>
            </a:r>
            <a:r>
              <a:rPr lang="en-US" baseline="30000" dirty="0">
                <a:latin typeface="Cambria Math"/>
                <a:ea typeface="Cambria Math"/>
                <a:sym typeface="Symbol"/>
              </a:rPr>
              <a:t>0  </a:t>
            </a:r>
            <a:r>
              <a:rPr lang="en-US" dirty="0">
                <a:latin typeface="Cambria Math"/>
                <a:ea typeface="Cambria Math"/>
                <a:sym typeface="Symbol"/>
              </a:rPr>
              <a:t>= </a:t>
            </a:r>
            <a:r>
              <a:rPr lang="en-US" b="1" dirty="0"/>
              <a:t>I</a:t>
            </a:r>
            <a:r>
              <a:rPr lang="en-US" i="1" baseline="-25000" dirty="0"/>
              <a:t>n</a:t>
            </a:r>
            <a:r>
              <a:rPr lang="en-US" baseline="-25000" dirty="0"/>
              <a:t>         </a:t>
            </a:r>
            <a:r>
              <a:rPr lang="en-US" b="1" dirty="0" err="1">
                <a:ea typeface="Cambria Math"/>
                <a:sym typeface="Symbol"/>
              </a:rPr>
              <a:t>A</a:t>
            </a:r>
            <a:r>
              <a:rPr lang="en-US" i="1" baseline="30000" dirty="0" err="1">
                <a:ea typeface="Cambria Math"/>
                <a:sym typeface="Symbol"/>
              </a:rPr>
              <a:t>r</a:t>
            </a:r>
            <a:r>
              <a:rPr lang="en-US" dirty="0">
                <a:latin typeface="Cambria Math"/>
                <a:ea typeface="Cambria Math"/>
                <a:sym typeface="Symbol"/>
              </a:rPr>
              <a:t> = </a:t>
            </a:r>
            <a:r>
              <a:rPr lang="en-US" b="1" dirty="0">
                <a:ea typeface="Cambria Math"/>
                <a:sym typeface="Symbol"/>
              </a:rPr>
              <a:t>AAA</a:t>
            </a:r>
            <a:r>
              <a:rPr lang="en-US" dirty="0">
                <a:ea typeface="Cambria Math"/>
                <a:sym typeface="Symbol"/>
              </a:rPr>
              <a:t>∙∙∙</a:t>
            </a:r>
            <a:r>
              <a:rPr lang="en-US" b="1" dirty="0">
                <a:ea typeface="Cambria Math"/>
                <a:sym typeface="Symbol"/>
              </a:rPr>
              <a:t>A</a:t>
            </a:r>
            <a:endParaRPr lang="en-US" b="1" dirty="0"/>
          </a:p>
          <a:p>
            <a:endParaRPr lang="en-US" dirty="0">
              <a:latin typeface="Cambria Math"/>
              <a:ea typeface="Cambria Math"/>
              <a:sym typeface="Symbol"/>
            </a:endParaRPr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62967" y="2595086"/>
            <a:ext cx="1998821" cy="1367314"/>
          </a:xfrm>
          <a:prstGeom prst="rect">
            <a:avLst/>
          </a:prstGeom>
        </p:spPr>
      </p:pic>
      <p:sp>
        <p:nvSpPr>
          <p:cNvPr id="10" name="Left Brace 9"/>
          <p:cNvSpPr/>
          <p:nvPr/>
        </p:nvSpPr>
        <p:spPr>
          <a:xfrm rot="16200000">
            <a:off x="5181600" y="5157247"/>
            <a:ext cx="381000" cy="1295400"/>
          </a:xfrm>
          <a:prstGeom prst="leftBrace">
            <a:avLst>
              <a:gd name="adj1" fmla="val 8333"/>
              <a:gd name="adj2" fmla="val 47350"/>
            </a:avLst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48200" y="598523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r times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521619" y="2133600"/>
            <a:ext cx="154781" cy="15240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971800" y="4062547"/>
            <a:ext cx="154781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52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400800"/>
            <a:ext cx="2133600" cy="457200"/>
          </a:xfrm>
          <a:ln/>
        </p:spPr>
        <p:txBody>
          <a:bodyPr wrap="square" lIns="91440" tIns="45720" rIns="91440" bIns="45720" anchor="b"/>
          <a:lstStyle/>
          <a:p>
            <a:pPr indent="0"/>
            <a:fld id="{9A0DB2DC-4C9A-4742-B13C-FB6460FD3503}" type="slidenum">
              <a:rPr lang="zh-CN" altLang="en-US" dirty="0">
                <a:solidFill>
                  <a:srgbClr val="009999"/>
                </a:solidFill>
                <a:latin typeface="Arial Narrow" panose="020B0606020202030204" pitchFamily="34" charset="0"/>
              </a:rPr>
              <a:t>16</a:t>
            </a:fld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9458" name="日期占位符 4"/>
          <p:cNvSpPr>
            <a:spLocks noGrp="1"/>
          </p:cNvSpPr>
          <p:nvPr>
            <p:ph type="dt" sz="half" idx="11"/>
          </p:nvPr>
        </p:nvSpPr>
        <p:spPr>
          <a:xfrm>
            <a:off x="3124200" y="6400800"/>
            <a:ext cx="2895600" cy="457200"/>
          </a:xfrm>
          <a:ln/>
        </p:spPr>
        <p:txBody>
          <a:bodyPr wrap="square" lIns="91440" tIns="45720" rIns="91440" bIns="45720" anchor="b"/>
          <a:lstStyle/>
          <a:p>
            <a:pPr indent="0"/>
            <a:fld id="{BB962C8B-B14F-4D97-AF65-F5344CB8AC3E}" type="datetime1">
              <a:rPr lang="zh-CN" altLang="en-US" dirty="0">
                <a:solidFill>
                  <a:srgbClr val="009999"/>
                </a:solidFill>
                <a:latin typeface="Arial Narrow" panose="020B0606020202030204" pitchFamily="34" charset="0"/>
              </a:rPr>
              <a:t>2018/5/7</a:t>
            </a:fld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9459" name="页脚占位符 5"/>
          <p:cNvSpPr>
            <a:spLocks noGrp="1"/>
          </p:cNvSpPr>
          <p:nvPr>
            <p:ph type="ftr" sz="quarter" idx="12"/>
          </p:nvPr>
        </p:nvSpPr>
        <p:spPr>
          <a:xfrm>
            <a:off x="6553200" y="6400800"/>
            <a:ext cx="2133600" cy="457200"/>
          </a:xfrm>
          <a:ln/>
        </p:spPr>
        <p:txBody>
          <a:bodyPr wrap="square" lIns="91440" tIns="45720" rIns="91440" bIns="45720" anchor="b"/>
          <a:lstStyle/>
          <a:p>
            <a:pPr indent="0"/>
            <a:r>
              <a:rPr lang="en-US" altLang="zh-CN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Powers of Matrices</a:t>
            </a:r>
          </a:p>
        </p:txBody>
      </p:sp>
      <p:sp>
        <p:nvSpPr>
          <p:cNvPr id="19461" name="Rectangle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  <a:ln/>
        </p:spPr>
        <p:txBody>
          <a:bodyPr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If 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is an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square matrix and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0, then: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: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AAA···A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(and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: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Example:</a:t>
            </a:r>
          </a:p>
        </p:txBody>
      </p:sp>
      <p:sp>
        <p:nvSpPr>
          <p:cNvPr id="19462" name="AutoShape 4"/>
          <p:cNvSpPr/>
          <p:nvPr/>
        </p:nvSpPr>
        <p:spPr>
          <a:xfrm rot="5400000">
            <a:off x="2338997" y="1890715"/>
            <a:ext cx="196055" cy="1333500"/>
          </a:xfrm>
          <a:prstGeom prst="rightBrace">
            <a:avLst>
              <a:gd name="adj1" fmla="val 43750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 eaLnBrk="0" hangingPunct="0"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3" name="Text Box 5"/>
          <p:cNvSpPr txBox="1"/>
          <p:nvPr/>
        </p:nvSpPr>
        <p:spPr>
          <a:xfrm>
            <a:off x="1901242" y="2662238"/>
            <a:ext cx="10715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 algn="ctr"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="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times</a:t>
            </a:r>
            <a:endParaRPr lang="en-US" altLang="zh-CN" b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46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187652"/>
              </p:ext>
            </p:extLst>
          </p:nvPr>
        </p:nvGraphicFramePr>
        <p:xfrm>
          <a:off x="2819400" y="3571875"/>
          <a:ext cx="4419600" cy="266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r:id="rId3" imgW="2425700" imgH="1460500" progId="Equation.3">
                  <p:embed/>
                </p:oleObj>
              </mc:Choice>
              <mc:Fallback>
                <p:oleObj r:id="rId3" imgW="2425700" imgH="1460500" progId="Equation.3">
                  <p:embed/>
                  <p:pic>
                    <p:nvPicPr>
                      <p:cNvPr id="19464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3571875"/>
                        <a:ext cx="4419600" cy="2662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832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fld id="{9A0DB2DC-4C9A-4742-B13C-FB6460FD3503}" type="slidenum">
              <a:rPr lang="zh-CN" altLang="en-US" dirty="0">
                <a:solidFill>
                  <a:srgbClr val="009999"/>
                </a:solidFill>
                <a:latin typeface="Arial Narrow" panose="020B0606020202030204" pitchFamily="34" charset="0"/>
              </a:rPr>
              <a:t>17</a:t>
            </a:fld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fld id="{BB962C8B-B14F-4D97-AF65-F5344CB8AC3E}" type="datetime1">
              <a:rPr lang="zh-CN" altLang="en-US" dirty="0">
                <a:solidFill>
                  <a:srgbClr val="009999"/>
                </a:solidFill>
                <a:latin typeface="Arial Narrow" panose="020B0606020202030204" pitchFamily="34" charset="0"/>
              </a:rPr>
              <a:t>2018/5/7</a:t>
            </a:fld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r>
              <a:rPr lang="en-US" altLang="zh-CN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Matrix Inverses</a:t>
            </a:r>
          </a:p>
        </p:txBody>
      </p:sp>
      <p:sp>
        <p:nvSpPr>
          <p:cNvPr id="1741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For some (but not all) square matrices 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there exists a unique multiplicative </a:t>
            </a:r>
            <a:r>
              <a:rPr lang="en-US" altLang="zh-CN" i="1" dirty="0">
                <a:latin typeface="Times New Roman" panose="02020603050405020304" pitchFamily="18" charset="0"/>
              </a:rPr>
              <a:t>inverse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−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of 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a matrix such that 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−1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If the inverse exists, it is unique, and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−1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</a:rPr>
              <a:t>AA</a:t>
            </a:r>
            <a:r>
              <a:rPr lang="en-US" altLang="zh-CN" baseline="30000" dirty="0">
                <a:latin typeface="Times New Roman" panose="02020603050405020304" pitchFamily="18" charset="0"/>
              </a:rPr>
              <a:t>−1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We won’t go into the algorithms for matrix inversion...</a:t>
            </a:r>
          </a:p>
        </p:txBody>
      </p:sp>
    </p:spTree>
    <p:extLst>
      <p:ext uri="{BB962C8B-B14F-4D97-AF65-F5344CB8AC3E}">
        <p14:creationId xmlns:p14="http://schemas.microsoft.com/office/powerpoint/2010/main" val="93319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400800"/>
            <a:ext cx="2133600" cy="457200"/>
          </a:xfrm>
          <a:ln/>
        </p:spPr>
        <p:txBody>
          <a:bodyPr wrap="square" lIns="91440" tIns="45720" rIns="91440" bIns="45720" anchor="b"/>
          <a:lstStyle/>
          <a:p>
            <a:pPr indent="0"/>
            <a:fld id="{9A0DB2DC-4C9A-4742-B13C-FB6460FD3503}" type="slidenum">
              <a:rPr lang="zh-CN" altLang="en-US" dirty="0">
                <a:solidFill>
                  <a:srgbClr val="009999"/>
                </a:solidFill>
                <a:latin typeface="Arial Narrow" panose="020B0606020202030204" pitchFamily="34" charset="0"/>
              </a:rPr>
              <a:t>18</a:t>
            </a:fld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2" name="日期占位符 4"/>
          <p:cNvSpPr>
            <a:spLocks noGrp="1"/>
          </p:cNvSpPr>
          <p:nvPr>
            <p:ph type="dt" sz="half" idx="11"/>
          </p:nvPr>
        </p:nvSpPr>
        <p:spPr>
          <a:xfrm>
            <a:off x="3124200" y="6400800"/>
            <a:ext cx="2895600" cy="457200"/>
          </a:xfrm>
          <a:ln/>
        </p:spPr>
        <p:txBody>
          <a:bodyPr wrap="square" lIns="91440" tIns="45720" rIns="91440" bIns="45720" anchor="b"/>
          <a:lstStyle/>
          <a:p>
            <a:pPr indent="0"/>
            <a:fld id="{BB962C8B-B14F-4D97-AF65-F5344CB8AC3E}" type="datetime1">
              <a:rPr lang="zh-CN" altLang="en-US" dirty="0">
                <a:solidFill>
                  <a:srgbClr val="009999"/>
                </a:solidFill>
                <a:latin typeface="Arial Narrow" panose="020B0606020202030204" pitchFamily="34" charset="0"/>
              </a:rPr>
              <a:t>2018/5/7</a:t>
            </a:fld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3" name="页脚占位符 5"/>
          <p:cNvSpPr>
            <a:spLocks noGrp="1"/>
          </p:cNvSpPr>
          <p:nvPr>
            <p:ph type="ftr" sz="quarter" idx="12"/>
          </p:nvPr>
        </p:nvSpPr>
        <p:spPr>
          <a:xfrm>
            <a:off x="6553200" y="6400800"/>
            <a:ext cx="2133600" cy="457200"/>
          </a:xfrm>
          <a:ln/>
        </p:spPr>
        <p:txBody>
          <a:bodyPr wrap="square" lIns="91440" tIns="45720" rIns="91440" bIns="45720" anchor="b"/>
          <a:lstStyle/>
          <a:p>
            <a:pPr indent="0"/>
            <a:r>
              <a:rPr lang="en-US" altLang="zh-CN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4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If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=[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ij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dirty="0">
                <a:latin typeface="Times New Roman" panose="02020603050405020304" pitchFamily="18" charset="0"/>
              </a:rPr>
              <a:t> is an </a:t>
            </a:r>
            <a:r>
              <a:rPr lang="en-US" altLang="zh-CN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matrix, the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transpose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of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(often written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or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is the </a:t>
            </a:r>
            <a:r>
              <a:rPr lang="en-US" altLang="zh-CN" i="1" dirty="0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matrix given by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[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ij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= [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ji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(1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,1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2565400" y="3498850"/>
            <a:ext cx="796925" cy="1606550"/>
            <a:chOff x="1616" y="2540"/>
            <a:chExt cx="502" cy="1012"/>
          </a:xfrm>
        </p:grpSpPr>
        <p:sp>
          <p:nvSpPr>
            <p:cNvPr id="20486" name="AutoShape 4"/>
            <p:cNvSpPr/>
            <p:nvPr/>
          </p:nvSpPr>
          <p:spPr>
            <a:xfrm rot="-3226355">
              <a:off x="1539" y="2973"/>
              <a:ext cx="960" cy="198"/>
            </a:xfrm>
            <a:prstGeom prst="curvedUpArrow">
              <a:avLst>
                <a:gd name="adj1" fmla="val 96969"/>
                <a:gd name="adj2" fmla="val 193939"/>
                <a:gd name="adj3" fmla="val 33328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indent="0" algn="ctr" eaLnBrk="0" hangingPunct="0">
                <a:buFont typeface="Wingdings" panose="05000000000000000000" pitchFamily="2" charset="2"/>
                <a:buNone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87" name="AutoShape 5"/>
            <p:cNvSpPr/>
            <p:nvPr/>
          </p:nvSpPr>
          <p:spPr>
            <a:xfrm rot="2173645">
              <a:off x="1616" y="2540"/>
              <a:ext cx="240" cy="960"/>
            </a:xfrm>
            <a:prstGeom prst="curvedRightArrow">
              <a:avLst>
                <a:gd name="adj1" fmla="val 80000"/>
                <a:gd name="adj2" fmla="val 160000"/>
                <a:gd name="adj3" fmla="val 33328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indent="0" algn="ctr" eaLnBrk="0" hangingPunct="0">
                <a:buFont typeface="Wingdings" panose="05000000000000000000" pitchFamily="2" charset="2"/>
                <a:buNone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488" name="Rectangle 6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Matrix Transposition</a:t>
            </a:r>
          </a:p>
        </p:txBody>
      </p:sp>
      <p:sp>
        <p:nvSpPr>
          <p:cNvPr id="20489" name="Line 7"/>
          <p:cNvSpPr/>
          <p:nvPr/>
        </p:nvSpPr>
        <p:spPr>
          <a:xfrm>
            <a:off x="2209800" y="3581400"/>
            <a:ext cx="1905000" cy="19050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90" name="Line 8"/>
          <p:cNvSpPr/>
          <p:nvPr/>
        </p:nvSpPr>
        <p:spPr>
          <a:xfrm>
            <a:off x="5257800" y="3352800"/>
            <a:ext cx="1905000" cy="19050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91" name="Text Box 9"/>
          <p:cNvSpPr txBox="1"/>
          <p:nvPr/>
        </p:nvSpPr>
        <p:spPr>
          <a:xfrm>
            <a:off x="1371600" y="4922838"/>
            <a:ext cx="1371600" cy="11969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lvl="0" indent="0" algn="ctr"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Flip</a:t>
            </a:r>
            <a:br>
              <a:rPr lang="en-US" altLang="zh-CN" b="0" i="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across</a:t>
            </a:r>
            <a:br>
              <a:rPr lang="en-US" altLang="zh-CN" b="0" i="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diagonal</a:t>
            </a:r>
          </a:p>
        </p:txBody>
      </p:sp>
      <p:graphicFrame>
        <p:nvGraphicFramePr>
          <p:cNvPr id="2049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734462"/>
              </p:ext>
            </p:extLst>
          </p:nvPr>
        </p:nvGraphicFramePr>
        <p:xfrm>
          <a:off x="2057400" y="3200400"/>
          <a:ext cx="4648200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r:id="rId4" imgW="1625600" imgH="711200" progId="Equation.3">
                  <p:embed/>
                </p:oleObj>
              </mc:Choice>
              <mc:Fallback>
                <p:oleObj r:id="rId4" imgW="1625600" imgH="711200" progId="Equation.3">
                  <p:embed/>
                  <p:pic>
                    <p:nvPicPr>
                      <p:cNvPr id="20492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7400" y="3200400"/>
                        <a:ext cx="4648200" cy="2033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195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fld id="{9A0DB2DC-4C9A-4742-B13C-FB6460FD3503}" type="slidenum">
              <a:rPr lang="zh-CN" altLang="en-US" dirty="0">
                <a:solidFill>
                  <a:srgbClr val="009999"/>
                </a:solidFill>
                <a:latin typeface="Arial Narrow" panose="020B0606020202030204" pitchFamily="34" charset="0"/>
              </a:rPr>
              <a:t>19</a:t>
            </a:fld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150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fld id="{BB962C8B-B14F-4D97-AF65-F5344CB8AC3E}" type="datetime1">
              <a:rPr lang="zh-CN" altLang="en-US" dirty="0">
                <a:solidFill>
                  <a:srgbClr val="009999"/>
                </a:solidFill>
                <a:latin typeface="Arial Narrow" panose="020B0606020202030204" pitchFamily="34" charset="0"/>
              </a:rPr>
              <a:t>2018/5/7</a:t>
            </a:fld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150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r>
              <a:rPr lang="en-US" altLang="zh-CN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Symmetric Matrices</a:t>
            </a:r>
          </a:p>
        </p:txBody>
      </p:sp>
      <p:sp>
        <p:nvSpPr>
          <p:cNvPr id="2150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A square matrix 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is </a:t>
            </a:r>
            <a:r>
              <a:rPr lang="en-US" altLang="zh-CN" i="1" dirty="0">
                <a:latin typeface="Times New Roman" panose="02020603050405020304" pitchFamily="18" charset="0"/>
              </a:rPr>
              <a:t>symmetric</a:t>
            </a:r>
            <a:r>
              <a:rPr lang="en-US" altLang="zh-CN" dirty="0">
                <a:latin typeface="Times New Roman" panose="02020603050405020304" pitchFamily="18" charset="0"/>
              </a:rPr>
              <a:t> iff 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en-US" altLang="zh-CN" i="1" dirty="0">
                <a:latin typeface="Times New Roman" panose="02020603050405020304" pitchFamily="18" charset="0"/>
              </a:rPr>
              <a:t>i.e.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ij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a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ji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Which of the below matrices is symmetric?</a:t>
            </a:r>
            <a:endParaRPr lang="en-US" altLang="zh-CN" baseline="-25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5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826672"/>
              </p:ext>
            </p:extLst>
          </p:nvPr>
        </p:nvGraphicFramePr>
        <p:xfrm>
          <a:off x="6019800" y="3657600"/>
          <a:ext cx="2324100" cy="206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r:id="rId4" imgW="799465" imgH="711200" progId="Equation.3">
                  <p:embed/>
                </p:oleObj>
              </mc:Choice>
              <mc:Fallback>
                <p:oleObj r:id="rId4" imgW="799465" imgH="711200" progId="Equation.3">
                  <p:embed/>
                  <p:pic>
                    <p:nvPicPr>
                      <p:cNvPr id="21510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19800" y="3657600"/>
                        <a:ext cx="2324100" cy="2065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942091"/>
              </p:ext>
            </p:extLst>
          </p:nvPr>
        </p:nvGraphicFramePr>
        <p:xfrm>
          <a:off x="2743200" y="3657600"/>
          <a:ext cx="2803525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r:id="rId6" imgW="965200" imgH="711200" progId="Equation.3">
                  <p:embed/>
                </p:oleObj>
              </mc:Choice>
              <mc:Fallback>
                <p:oleObj r:id="rId6" imgW="965200" imgH="711200" progId="Equation.3">
                  <p:embed/>
                  <p:pic>
                    <p:nvPicPr>
                      <p:cNvPr id="21511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43200" y="3657600"/>
                        <a:ext cx="2803525" cy="2065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306763"/>
              </p:ext>
            </p:extLst>
          </p:nvPr>
        </p:nvGraphicFramePr>
        <p:xfrm>
          <a:off x="914400" y="3657600"/>
          <a:ext cx="1217612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r:id="rId8" imgW="419100" imgH="711200" progId="Equation.3">
                  <p:embed/>
                </p:oleObj>
              </mc:Choice>
              <mc:Fallback>
                <p:oleObj r:id="rId8" imgW="419100" imgH="711200" progId="Equation.3">
                  <p:embed/>
                  <p:pic>
                    <p:nvPicPr>
                      <p:cNvPr id="21512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3657600"/>
                        <a:ext cx="1217612" cy="2065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2471" name="Oval 7"/>
          <p:cNvSpPr/>
          <p:nvPr/>
        </p:nvSpPr>
        <p:spPr>
          <a:xfrm>
            <a:off x="2667000" y="3429000"/>
            <a:ext cx="2895600" cy="2590800"/>
          </a:xfrm>
          <a:prstGeom prst="ellipse">
            <a:avLst/>
          </a:prstGeom>
          <a:noFill/>
          <a:ln w="635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 eaLnBrk="0" hangingPunct="0"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2472" name="AutoShape 8"/>
          <p:cNvSpPr/>
          <p:nvPr/>
        </p:nvSpPr>
        <p:spPr>
          <a:xfrm rot="19362035">
            <a:off x="6986588" y="4941887"/>
            <a:ext cx="914400" cy="2286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 eaLnBrk="0" hangingPunct="0"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57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2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2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71" grpId="0" animBg="1"/>
      <p:bldP spid="7024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EC66E3D-D380-414B-A9A1-15A8AE8EBF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229600" cy="3733800"/>
          </a:xfrm>
        </p:spPr>
        <p:txBody>
          <a:bodyPr/>
          <a:lstStyle/>
          <a:p>
            <a:pPr eaLnBrk="1" hangingPunct="1"/>
            <a:r>
              <a:rPr lang="en-US" altLang="zh-CN" sz="7100" b="1">
                <a:ea typeface="宋体" panose="02010600030101010101" pitchFamily="2" charset="-122"/>
              </a:rPr>
              <a:t>Welcome to</a:t>
            </a:r>
            <a:br>
              <a:rPr lang="en-US" altLang="zh-CN" sz="3900" b="1">
                <a:ea typeface="宋体" panose="02010600030101010101" pitchFamily="2" charset="-122"/>
              </a:rPr>
            </a:br>
            <a:r>
              <a:rPr lang="en-CA" altLang="zh-CN">
                <a:ea typeface="宋体" panose="02010600030101010101" pitchFamily="2" charset="-122"/>
              </a:rPr>
              <a:t>Discrete Mathematics</a:t>
            </a:r>
            <a:br>
              <a:rPr lang="en-CA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Spring</a:t>
            </a:r>
            <a:r>
              <a:rPr lang="en-US" altLang="zh-CN" sz="4700">
                <a:ea typeface="宋体" panose="02010600030101010101" pitchFamily="2" charset="-122"/>
              </a:rPr>
              <a:t> 2018</a:t>
            </a:r>
            <a:endParaRPr lang="en-CA" altLang="zh-CN" sz="4700">
              <a:ea typeface="宋体" panose="02010600030101010101" pitchFamily="2" charset="-122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294004A5-EFFB-46F3-8F80-B3A22D2F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29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368A9793-BF57-4BD7-AAF2-0CBF85632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id="{19FF532B-35FE-476B-8EE2-7998546C6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Instructor: Niu Shao Zhang</a:t>
            </a:r>
            <a:endParaRPr lang="en-CA" altLang="zh-CN" sz="280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Zero-One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34135"/>
            <a:ext cx="8458200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A matrix all of whose entries are either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or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is called a </a:t>
            </a:r>
            <a:r>
              <a:rPr lang="en-US" i="1" dirty="0"/>
              <a:t>zero-one matrix</a:t>
            </a:r>
            <a:r>
              <a:rPr lang="en-US" dirty="0"/>
              <a:t>. (These will be used in Chapters 9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10.)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Algorithms operating on discrete structures represented by zero-one matrices are based on Boolean arithmetic defined by the following Boolean operations:</a:t>
            </a:r>
          </a:p>
          <a:p>
            <a:pPr>
              <a:buNone/>
            </a:pPr>
            <a:r>
              <a:rPr lang="en-US" dirty="0"/>
              <a:t>   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21076" y="4814265"/>
            <a:ext cx="3190875" cy="6096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556288" y="4876800"/>
            <a:ext cx="36861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36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Zero-One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3562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Let </a:t>
            </a:r>
            <a:r>
              <a:rPr lang="en-US" sz="2800" b="1" dirty="0"/>
              <a:t>A</a:t>
            </a:r>
            <a:r>
              <a:rPr lang="en-US" sz="2800" dirty="0"/>
              <a:t> = [</a:t>
            </a:r>
            <a:r>
              <a:rPr lang="en-US" sz="2800" i="1" dirty="0" err="1">
                <a:ea typeface="Cambria Math" pitchFamily="18" charset="0"/>
              </a:rPr>
              <a:t>a</a:t>
            </a:r>
            <a:r>
              <a:rPr lang="en-US" sz="2800" i="1" baseline="-25000" dirty="0" err="1">
                <a:ea typeface="Cambria Math" pitchFamily="18" charset="0"/>
              </a:rPr>
              <a:t>ij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]  and </a:t>
            </a:r>
            <a:r>
              <a:rPr lang="en-US" sz="2800" b="1" dirty="0"/>
              <a:t>B</a:t>
            </a:r>
            <a:r>
              <a:rPr lang="en-US" sz="2800" dirty="0"/>
              <a:t> = [</a:t>
            </a:r>
            <a:r>
              <a:rPr lang="en-US" sz="2800" i="1" dirty="0" err="1">
                <a:ea typeface="Cambria Math" pitchFamily="18" charset="0"/>
              </a:rPr>
              <a:t>b</a:t>
            </a:r>
            <a:r>
              <a:rPr lang="en-US" sz="2800" i="1" baseline="-25000" dirty="0" err="1">
                <a:ea typeface="Cambria Math" pitchFamily="18" charset="0"/>
              </a:rPr>
              <a:t>ij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] be an 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>
                <a:ea typeface="Cambria Math" pitchFamily="18" charset="0"/>
                <a:sym typeface="Symbol"/>
              </a:rPr>
              <a:t>n</a:t>
            </a:r>
            <a:r>
              <a:rPr lang="en-US" dirty="0">
                <a:latin typeface="Cambria Math"/>
                <a:ea typeface="Cambria Math"/>
                <a:sym typeface="Symbol"/>
              </a:rPr>
              <a:t> zero-one matrices. </a:t>
            </a:r>
          </a:p>
          <a:p>
            <a:pPr lvl="1"/>
            <a:r>
              <a:rPr lang="en-US" dirty="0">
                <a:latin typeface="Cambria Math"/>
                <a:ea typeface="Cambria Math"/>
                <a:sym typeface="Symbol"/>
              </a:rPr>
              <a:t>The </a:t>
            </a:r>
            <a:r>
              <a:rPr lang="en-US" i="1" dirty="0">
                <a:ea typeface="Cambria Math"/>
                <a:sym typeface="Symbol"/>
              </a:rPr>
              <a:t>join</a:t>
            </a:r>
            <a:r>
              <a:rPr lang="en-US" dirty="0">
                <a:ea typeface="Cambria Math"/>
                <a:sym typeface="Symbol"/>
              </a:rPr>
              <a:t> </a:t>
            </a:r>
            <a:r>
              <a:rPr lang="en-US" dirty="0">
                <a:latin typeface="Cambria Math"/>
                <a:ea typeface="Cambria Math"/>
                <a:sym typeface="Symbol"/>
              </a:rPr>
              <a:t>of </a:t>
            </a:r>
            <a:r>
              <a:rPr lang="en-US" b="1" dirty="0">
                <a:ea typeface="Cambria Math"/>
                <a:sym typeface="Symbol"/>
              </a:rPr>
              <a:t>A </a:t>
            </a:r>
            <a:r>
              <a:rPr lang="en-US" dirty="0">
                <a:ea typeface="Cambria Math"/>
                <a:sym typeface="Symbol"/>
              </a:rPr>
              <a:t>and </a:t>
            </a:r>
            <a:r>
              <a:rPr lang="en-US" b="1" dirty="0">
                <a:ea typeface="Cambria Math"/>
                <a:sym typeface="Symbol"/>
              </a:rPr>
              <a:t>B </a:t>
            </a:r>
            <a:r>
              <a:rPr lang="en-US" dirty="0">
                <a:ea typeface="Cambria Math"/>
                <a:sym typeface="Symbol"/>
              </a:rPr>
              <a:t>is the zero-one matrix with (</a:t>
            </a:r>
            <a:r>
              <a:rPr lang="en-US" i="1" dirty="0" err="1">
                <a:ea typeface="Cambria Math"/>
                <a:sym typeface="Symbol"/>
              </a:rPr>
              <a:t>i,j</a:t>
            </a:r>
            <a:r>
              <a:rPr lang="en-US" dirty="0">
                <a:ea typeface="Cambria Math"/>
                <a:sym typeface="Symbol"/>
              </a:rPr>
              <a:t>)</a:t>
            </a:r>
            <a:r>
              <a:rPr lang="en-US" dirty="0" err="1">
                <a:ea typeface="Cambria Math"/>
                <a:sym typeface="Symbol"/>
              </a:rPr>
              <a:t>th</a:t>
            </a:r>
            <a:r>
              <a:rPr lang="en-US" dirty="0">
                <a:ea typeface="Cambria Math"/>
                <a:sym typeface="Symbol"/>
              </a:rPr>
              <a:t>  entry  </a:t>
            </a:r>
            <a:r>
              <a:rPr lang="en-US" i="1" dirty="0" err="1">
                <a:ea typeface="Cambria Math"/>
                <a:sym typeface="Symbol"/>
              </a:rPr>
              <a:t>a</a:t>
            </a:r>
            <a:r>
              <a:rPr lang="en-US" baseline="-25000" dirty="0" err="1">
                <a:ea typeface="Cambria Math"/>
                <a:sym typeface="Symbol"/>
              </a:rPr>
              <a:t>ij</a:t>
            </a:r>
            <a:r>
              <a:rPr lang="en-US" dirty="0">
                <a:latin typeface="Cambria Math"/>
                <a:ea typeface="Cambria Math"/>
                <a:sym typeface="Symbol"/>
              </a:rPr>
              <a:t> ∨ </a:t>
            </a:r>
            <a:r>
              <a:rPr lang="en-US" i="1" dirty="0" err="1">
                <a:ea typeface="Cambria Math"/>
                <a:sym typeface="Symbol"/>
              </a:rPr>
              <a:t>b</a:t>
            </a:r>
            <a:r>
              <a:rPr lang="en-US" baseline="-25000" dirty="0" err="1">
                <a:ea typeface="Cambria Math"/>
                <a:sym typeface="Symbol"/>
              </a:rPr>
              <a:t>ij</a:t>
            </a:r>
            <a:r>
              <a:rPr lang="en-US" dirty="0">
                <a:ea typeface="Cambria Math"/>
                <a:sym typeface="Symbol"/>
              </a:rPr>
              <a:t>. </a:t>
            </a:r>
            <a:r>
              <a:rPr lang="en-US" dirty="0">
                <a:latin typeface="Cambria Math"/>
                <a:ea typeface="Cambria Math"/>
                <a:sym typeface="Symbol"/>
              </a:rPr>
              <a:t>The </a:t>
            </a:r>
            <a:r>
              <a:rPr lang="en-US" i="1" dirty="0">
                <a:ea typeface="Cambria Math"/>
                <a:sym typeface="Symbol"/>
              </a:rPr>
              <a:t>join</a:t>
            </a:r>
            <a:r>
              <a:rPr lang="en-US" dirty="0">
                <a:ea typeface="Cambria Math"/>
                <a:sym typeface="Symbol"/>
              </a:rPr>
              <a:t> </a:t>
            </a:r>
            <a:r>
              <a:rPr lang="en-US" dirty="0">
                <a:latin typeface="Cambria Math"/>
                <a:ea typeface="Cambria Math"/>
                <a:sym typeface="Symbol"/>
              </a:rPr>
              <a:t>of </a:t>
            </a:r>
            <a:r>
              <a:rPr lang="en-US" b="1" dirty="0">
                <a:ea typeface="Cambria Math"/>
                <a:sym typeface="Symbol"/>
              </a:rPr>
              <a:t>A </a:t>
            </a:r>
            <a:r>
              <a:rPr lang="en-US" dirty="0">
                <a:ea typeface="Cambria Math"/>
                <a:sym typeface="Symbol"/>
              </a:rPr>
              <a:t>and </a:t>
            </a:r>
            <a:r>
              <a:rPr lang="en-US" b="1" dirty="0">
                <a:ea typeface="Cambria Math"/>
                <a:sym typeface="Symbol"/>
              </a:rPr>
              <a:t>B </a:t>
            </a:r>
            <a:r>
              <a:rPr lang="en-US" dirty="0"/>
              <a:t>is denoted by </a:t>
            </a:r>
            <a:r>
              <a:rPr lang="en-US" b="1" dirty="0">
                <a:ea typeface="Cambria Math"/>
                <a:sym typeface="Symbol"/>
              </a:rPr>
              <a:t>A </a:t>
            </a:r>
            <a:r>
              <a:rPr lang="en-US" dirty="0">
                <a:latin typeface="Cambria Math"/>
                <a:ea typeface="Cambria Math"/>
                <a:sym typeface="Symbol"/>
              </a:rPr>
              <a:t>∨</a:t>
            </a:r>
            <a:r>
              <a:rPr lang="en-US" dirty="0">
                <a:ea typeface="Cambria Math"/>
                <a:sym typeface="Symbol"/>
              </a:rPr>
              <a:t> </a:t>
            </a:r>
            <a:r>
              <a:rPr lang="en-US" b="1" dirty="0">
                <a:ea typeface="Cambria Math"/>
                <a:sym typeface="Symbol"/>
              </a:rPr>
              <a:t>B</a:t>
            </a:r>
            <a:r>
              <a:rPr lang="en-US" dirty="0">
                <a:ea typeface="Cambria Math"/>
                <a:sym typeface="Symbol"/>
              </a:rPr>
              <a:t>. </a:t>
            </a:r>
          </a:p>
          <a:p>
            <a:pPr lvl="1"/>
            <a:r>
              <a:rPr lang="en-US" dirty="0">
                <a:sym typeface="Symbol"/>
              </a:rPr>
              <a:t> T</a:t>
            </a:r>
            <a:r>
              <a:rPr lang="en-US" dirty="0"/>
              <a:t>he meet of </a:t>
            </a:r>
            <a:r>
              <a:rPr lang="en-US" dirty="0" err="1">
                <a:latin typeface="Cambria Math"/>
                <a:ea typeface="Cambria Math"/>
                <a:sym typeface="Symbol"/>
              </a:rPr>
              <a:t>of</a:t>
            </a:r>
            <a:r>
              <a:rPr lang="en-US" dirty="0">
                <a:latin typeface="Cambria Math"/>
                <a:ea typeface="Cambria Math"/>
                <a:sym typeface="Symbol"/>
              </a:rPr>
              <a:t> </a:t>
            </a:r>
            <a:r>
              <a:rPr lang="en-US" b="1" dirty="0">
                <a:ea typeface="Cambria Math"/>
                <a:sym typeface="Symbol"/>
              </a:rPr>
              <a:t>A </a:t>
            </a:r>
            <a:r>
              <a:rPr lang="en-US" dirty="0">
                <a:ea typeface="Cambria Math"/>
                <a:sym typeface="Symbol"/>
              </a:rPr>
              <a:t>and </a:t>
            </a:r>
            <a:r>
              <a:rPr lang="en-US" b="1" dirty="0">
                <a:ea typeface="Cambria Math"/>
                <a:sym typeface="Symbol"/>
              </a:rPr>
              <a:t>B </a:t>
            </a:r>
            <a:r>
              <a:rPr lang="en-US" dirty="0"/>
              <a:t>is the zero-one matrix with </a:t>
            </a:r>
            <a:r>
              <a:rPr lang="en-US" dirty="0">
                <a:ea typeface="Cambria Math"/>
                <a:sym typeface="Symbol"/>
              </a:rPr>
              <a:t>(</a:t>
            </a:r>
            <a:r>
              <a:rPr lang="en-US" i="1" dirty="0" err="1">
                <a:ea typeface="Cambria Math"/>
                <a:sym typeface="Symbol"/>
              </a:rPr>
              <a:t>i,j</a:t>
            </a:r>
            <a:r>
              <a:rPr lang="en-US" dirty="0">
                <a:ea typeface="Cambria Math"/>
                <a:sym typeface="Symbol"/>
              </a:rPr>
              <a:t>)</a:t>
            </a:r>
            <a:r>
              <a:rPr lang="en-US" dirty="0" err="1">
                <a:ea typeface="Cambria Math"/>
                <a:sym typeface="Symbol"/>
              </a:rPr>
              <a:t>th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entry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i="1" dirty="0" err="1">
                <a:ea typeface="Cambria Math"/>
                <a:sym typeface="Symbol"/>
              </a:rPr>
              <a:t>a</a:t>
            </a:r>
            <a:r>
              <a:rPr lang="en-US" baseline="-25000" dirty="0" err="1">
                <a:ea typeface="Cambria Math"/>
                <a:sym typeface="Symbol"/>
              </a:rPr>
              <a:t>ij</a:t>
            </a:r>
            <a:r>
              <a:rPr lang="en-US" dirty="0">
                <a:latin typeface="Cambria Math"/>
                <a:ea typeface="Cambria Math"/>
                <a:sym typeface="Symbol"/>
              </a:rPr>
              <a:t> ∧ </a:t>
            </a:r>
            <a:r>
              <a:rPr lang="en-US" i="1" dirty="0" err="1">
                <a:ea typeface="Cambria Math"/>
                <a:sym typeface="Symbol"/>
              </a:rPr>
              <a:t>b</a:t>
            </a:r>
            <a:r>
              <a:rPr lang="en-US" baseline="-25000" dirty="0" err="1">
                <a:ea typeface="Cambria Math"/>
                <a:sym typeface="Symbol"/>
              </a:rPr>
              <a:t>ij</a:t>
            </a:r>
            <a:r>
              <a:rPr lang="en-US" dirty="0">
                <a:sym typeface="Symbol"/>
              </a:rPr>
              <a:t>.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  <a:sym typeface="Symbol"/>
              </a:rPr>
              <a:t> The </a:t>
            </a:r>
            <a:r>
              <a:rPr lang="en-US" i="1" dirty="0">
                <a:ea typeface="Cambria Math"/>
                <a:sym typeface="Symbol"/>
              </a:rPr>
              <a:t>meet</a:t>
            </a:r>
            <a:r>
              <a:rPr lang="en-US" dirty="0">
                <a:ea typeface="Cambria Math"/>
                <a:sym typeface="Symbol"/>
              </a:rPr>
              <a:t> </a:t>
            </a:r>
            <a:r>
              <a:rPr lang="en-US" dirty="0">
                <a:latin typeface="Cambria Math"/>
                <a:ea typeface="Cambria Math"/>
                <a:sym typeface="Symbol"/>
              </a:rPr>
              <a:t>of </a:t>
            </a:r>
            <a:r>
              <a:rPr lang="en-US" b="1" dirty="0">
                <a:ea typeface="Cambria Math"/>
                <a:sym typeface="Symbol"/>
              </a:rPr>
              <a:t>A </a:t>
            </a:r>
            <a:r>
              <a:rPr lang="en-US" dirty="0">
                <a:ea typeface="Cambria Math"/>
                <a:sym typeface="Symbol"/>
              </a:rPr>
              <a:t>and </a:t>
            </a:r>
            <a:r>
              <a:rPr lang="en-US" b="1" dirty="0">
                <a:ea typeface="Cambria Math"/>
                <a:sym typeface="Symbol"/>
              </a:rPr>
              <a:t>B </a:t>
            </a:r>
            <a:r>
              <a:rPr lang="en-US" dirty="0"/>
              <a:t>is denoted by </a:t>
            </a:r>
            <a:r>
              <a:rPr lang="en-US" b="1" dirty="0">
                <a:ea typeface="Cambria Math"/>
                <a:sym typeface="Symbol"/>
              </a:rPr>
              <a:t>A </a:t>
            </a:r>
            <a:r>
              <a:rPr lang="en-US" dirty="0">
                <a:latin typeface="Cambria Math"/>
                <a:ea typeface="Cambria Math"/>
                <a:sym typeface="Symbol"/>
              </a:rPr>
              <a:t>∧</a:t>
            </a:r>
            <a:r>
              <a:rPr lang="en-US" dirty="0">
                <a:ea typeface="Cambria Math"/>
                <a:sym typeface="Symbol"/>
              </a:rPr>
              <a:t> </a:t>
            </a:r>
            <a:r>
              <a:rPr lang="en-US" b="1" dirty="0">
                <a:ea typeface="Cambria Math"/>
                <a:sym typeface="Symbol"/>
              </a:rPr>
              <a:t>B</a:t>
            </a:r>
            <a:r>
              <a:rPr lang="en-US" dirty="0">
                <a:ea typeface="Cambria Math"/>
                <a:sym typeface="Symbol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0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fld id="{9A0DB2DC-4C9A-4742-B13C-FB6460FD3503}" type="slidenum">
              <a:rPr lang="zh-CN" altLang="en-US" dirty="0">
                <a:solidFill>
                  <a:srgbClr val="009999"/>
                </a:solidFill>
                <a:latin typeface="Arial Narrow" panose="020B0606020202030204" pitchFamily="34" charset="0"/>
              </a:rPr>
              <a:t>22</a:t>
            </a:fld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fld id="{BB962C8B-B14F-4D97-AF65-F5344CB8AC3E}" type="datetime1">
              <a:rPr lang="zh-CN" altLang="en-US" dirty="0">
                <a:solidFill>
                  <a:srgbClr val="009999"/>
                </a:solidFill>
                <a:latin typeface="Arial Narrow" panose="020B0606020202030204" pitchFamily="34" charset="0"/>
              </a:rPr>
              <a:t>2018/5/7</a:t>
            </a:fld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r>
              <a:rPr lang="en-US" altLang="zh-CN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>
          <a:xfrm>
            <a:off x="381000" y="260481"/>
            <a:ext cx="7793038" cy="1143000"/>
          </a:xfrm>
          <a:ln/>
        </p:spPr>
        <p:txBody>
          <a:bodyPr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Zero-One Matrices</a:t>
            </a:r>
          </a:p>
        </p:txBody>
      </p:sp>
      <p:sp>
        <p:nvSpPr>
          <p:cNvPr id="22533" name="Rectangle 3"/>
          <p:cNvSpPr>
            <a:spLocks noGrp="1"/>
          </p:cNvSpPr>
          <p:nvPr>
            <p:ph idx="1"/>
          </p:nvPr>
        </p:nvSpPr>
        <p:spPr>
          <a:xfrm>
            <a:off x="385712" y="1466850"/>
            <a:ext cx="8377287" cy="4530725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The </a:t>
            </a:r>
            <a:r>
              <a:rPr lang="en-US" altLang="zh-CN" sz="2800" i="1" dirty="0">
                <a:latin typeface="Times New Roman" panose="02020603050405020304" pitchFamily="18" charset="0"/>
              </a:rPr>
              <a:t>join</a:t>
            </a:r>
            <a:r>
              <a:rPr lang="en-US" altLang="zh-CN" sz="2800" dirty="0">
                <a:latin typeface="Times New Roman" panose="02020603050405020304" pitchFamily="18" charset="0"/>
              </a:rPr>
              <a:t> of 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(both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zero-one matrices):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: [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endParaRPr lang="en-US" altLang="zh-CN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The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meet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of 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: [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ij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</p:txBody>
      </p:sp>
      <p:sp>
        <p:nvSpPr>
          <p:cNvPr id="22534" name="Text Box 4"/>
          <p:cNvSpPr txBox="1"/>
          <p:nvPr/>
        </p:nvSpPr>
        <p:spPr>
          <a:xfrm>
            <a:off x="4674213" y="2057400"/>
            <a:ext cx="3792537" cy="860425"/>
          </a:xfrm>
          <a:prstGeom prst="rect">
            <a:avLst/>
          </a:prstGeom>
          <a:solidFill>
            <a:srgbClr val="FFFFCC"/>
          </a:solidFill>
          <a:ln w="38100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Wingdings" panose="05000000000000000000" pitchFamily="2" charset="2"/>
              <a:buNone/>
            </a:pPr>
            <a:r>
              <a:rPr lang="en-US" altLang="zh-CN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The 1’s in </a:t>
            </a:r>
            <a:r>
              <a:rPr lang="en-US" altLang="zh-CN" i="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join the 1’s in </a:t>
            </a:r>
            <a:r>
              <a:rPr lang="en-US" altLang="zh-CN" i="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br>
              <a:rPr lang="en-US" altLang="zh-CN" b="0" i="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to make up the 1’s in </a:t>
            </a:r>
            <a:r>
              <a:rPr lang="en-US" altLang="zh-CN" i="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2535" name="Text Box 5"/>
          <p:cNvSpPr txBox="1"/>
          <p:nvPr/>
        </p:nvSpPr>
        <p:spPr>
          <a:xfrm>
            <a:off x="4674213" y="3200400"/>
            <a:ext cx="3730625" cy="860425"/>
          </a:xfrm>
          <a:prstGeom prst="rect">
            <a:avLst/>
          </a:prstGeom>
          <a:solidFill>
            <a:srgbClr val="FFFFCC"/>
          </a:solidFill>
          <a:ln w="38100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Wingdings" panose="05000000000000000000" pitchFamily="2" charset="2"/>
              <a:buNone/>
            </a:pPr>
            <a:r>
              <a:rPr lang="en-US" altLang="zh-CN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Where the 1’s in </a:t>
            </a:r>
            <a:r>
              <a:rPr lang="en-US" altLang="zh-CN" i="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meet the </a:t>
            </a:r>
            <a:br>
              <a:rPr lang="en-US" altLang="zh-CN" b="0" i="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1’s in </a:t>
            </a:r>
            <a:r>
              <a:rPr lang="en-US" altLang="zh-CN" i="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, we find 1’s in </a:t>
            </a:r>
            <a:r>
              <a:rPr lang="en-US" altLang="zh-CN" i="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0813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Joins and Meets of Zero-One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89075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Find the join and meet of the zero-one matrices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Solution</a:t>
            </a:r>
            <a:r>
              <a:rPr lang="en-US" dirty="0"/>
              <a:t>: The join of 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is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The meet of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is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600200" y="2596119"/>
            <a:ext cx="2047875" cy="6096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248150" y="2596119"/>
            <a:ext cx="2034540" cy="609600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619054" y="4155559"/>
            <a:ext cx="5501640" cy="609600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619054" y="5714999"/>
            <a:ext cx="550164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9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Boolean Product of Zero-One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89075"/>
            <a:ext cx="8382000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Let </a:t>
            </a:r>
            <a:r>
              <a:rPr lang="en-US" sz="2800" b="1" dirty="0"/>
              <a:t>A</a:t>
            </a:r>
            <a:r>
              <a:rPr lang="en-US" sz="2800" dirty="0"/>
              <a:t> = [</a:t>
            </a:r>
            <a:r>
              <a:rPr lang="en-US" sz="2800" i="1" dirty="0" err="1">
                <a:ea typeface="Cambria Math" pitchFamily="18" charset="0"/>
              </a:rPr>
              <a:t>a</a:t>
            </a:r>
            <a:r>
              <a:rPr lang="en-US" sz="2800" i="1" baseline="-25000" dirty="0" err="1">
                <a:ea typeface="Cambria Math" pitchFamily="18" charset="0"/>
              </a:rPr>
              <a:t>ij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]  be an </a:t>
            </a:r>
            <a:r>
              <a:rPr lang="en-US" sz="2800" i="1" dirty="0">
                <a:ea typeface="Cambria Math" pitchFamily="18" charset="0"/>
              </a:rPr>
              <a:t>m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sz="2800" i="1" dirty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sz="2800" i="1" dirty="0">
                <a:ea typeface="Cambria Math" pitchFamily="18" charset="0"/>
                <a:sym typeface="Symbol"/>
              </a:rPr>
              <a:t>k</a:t>
            </a:r>
            <a:r>
              <a:rPr lang="en-US" sz="2800" dirty="0">
                <a:latin typeface="Cambria Math"/>
                <a:ea typeface="Cambria Math"/>
                <a:sym typeface="Symbol"/>
              </a:rPr>
              <a:t> zero-one matrix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and </a:t>
            </a:r>
            <a:r>
              <a:rPr lang="en-US" sz="2800" b="1" dirty="0"/>
              <a:t>B</a:t>
            </a:r>
            <a:r>
              <a:rPr lang="en-US" sz="2800" dirty="0"/>
              <a:t> = [</a:t>
            </a:r>
            <a:r>
              <a:rPr lang="en-US" sz="2800" i="1" dirty="0" err="1">
                <a:ea typeface="Cambria Math" pitchFamily="18" charset="0"/>
              </a:rPr>
              <a:t>b</a:t>
            </a:r>
            <a:r>
              <a:rPr lang="en-US" sz="2800" i="1" baseline="-25000" dirty="0" err="1">
                <a:ea typeface="Cambria Math" pitchFamily="18" charset="0"/>
              </a:rPr>
              <a:t>ij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] be a </a:t>
            </a:r>
            <a:r>
              <a:rPr lang="en-US" i="1" dirty="0">
                <a:ea typeface="Cambria Math" pitchFamily="18" charset="0"/>
              </a:rPr>
              <a:t>k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>
                <a:ea typeface="Cambria Math" pitchFamily="18" charset="0"/>
                <a:sym typeface="Symbol"/>
              </a:rPr>
              <a:t>n</a:t>
            </a:r>
            <a:r>
              <a:rPr lang="en-US" dirty="0">
                <a:latin typeface="Cambria Math"/>
                <a:ea typeface="Cambria Math"/>
                <a:sym typeface="Symbol"/>
              </a:rPr>
              <a:t> zero-one matrix. The </a:t>
            </a:r>
            <a:r>
              <a:rPr lang="en-US" i="1" dirty="0">
                <a:ea typeface="Cambria Math"/>
                <a:sym typeface="Symbol"/>
              </a:rPr>
              <a:t>Boolean product</a:t>
            </a:r>
            <a:r>
              <a:rPr lang="en-US" dirty="0">
                <a:ea typeface="Cambria Math"/>
                <a:sym typeface="Symbol"/>
              </a:rPr>
              <a:t> </a:t>
            </a:r>
            <a:r>
              <a:rPr lang="en-US" dirty="0">
                <a:latin typeface="Cambria Math"/>
                <a:ea typeface="Cambria Math"/>
                <a:sym typeface="Symbol"/>
              </a:rPr>
              <a:t>of </a:t>
            </a:r>
            <a:r>
              <a:rPr lang="en-US" b="1" dirty="0">
                <a:ea typeface="Cambria Math"/>
                <a:sym typeface="Symbol"/>
              </a:rPr>
              <a:t>A </a:t>
            </a:r>
            <a:r>
              <a:rPr lang="en-US" dirty="0">
                <a:ea typeface="Cambria Math"/>
                <a:sym typeface="Symbol"/>
              </a:rPr>
              <a:t>and </a:t>
            </a:r>
            <a:r>
              <a:rPr lang="en-US" b="1" dirty="0">
                <a:ea typeface="Cambria Math"/>
                <a:sym typeface="Symbol"/>
              </a:rPr>
              <a:t>B</a:t>
            </a:r>
            <a:r>
              <a:rPr lang="en-US" dirty="0">
                <a:ea typeface="Cambria Math"/>
                <a:sym typeface="Symbol"/>
              </a:rPr>
              <a:t>,</a:t>
            </a:r>
            <a:r>
              <a:rPr lang="en-US" b="1" dirty="0">
                <a:ea typeface="Cambria Math"/>
                <a:sym typeface="Symbol"/>
              </a:rPr>
              <a:t> </a:t>
            </a:r>
            <a:r>
              <a:rPr lang="en-US" dirty="0"/>
              <a:t>denoted by </a:t>
            </a:r>
            <a:r>
              <a:rPr lang="en-US" b="1" dirty="0">
                <a:ea typeface="Cambria Math"/>
                <a:sym typeface="Symbol"/>
              </a:rPr>
              <a:t>A </a:t>
            </a:r>
            <a:r>
              <a:rPr lang="en-US" dirty="0">
                <a:latin typeface="Cambria Math"/>
                <a:ea typeface="Cambria Math"/>
                <a:sym typeface="Symbol"/>
              </a:rPr>
              <a:t>⊙</a:t>
            </a:r>
            <a:r>
              <a:rPr lang="en-US" dirty="0">
                <a:ea typeface="Cambria Math"/>
                <a:sym typeface="Symbol"/>
              </a:rPr>
              <a:t> </a:t>
            </a:r>
            <a:r>
              <a:rPr lang="en-US" b="1" dirty="0">
                <a:ea typeface="Cambria Math"/>
                <a:sym typeface="Symbol"/>
              </a:rPr>
              <a:t>B</a:t>
            </a:r>
            <a:r>
              <a:rPr lang="en-US" dirty="0">
                <a:ea typeface="Cambria Math"/>
                <a:sym typeface="Symbol"/>
              </a:rPr>
              <a:t>, is the 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>
                <a:ea typeface="Cambria Math" pitchFamily="18" charset="0"/>
                <a:sym typeface="Symbol"/>
              </a:rPr>
              <a:t>n</a:t>
            </a:r>
            <a:r>
              <a:rPr lang="en-US" dirty="0">
                <a:latin typeface="Cambria Math"/>
                <a:ea typeface="Cambria Math"/>
                <a:sym typeface="Symbol"/>
              </a:rPr>
              <a:t> </a:t>
            </a:r>
            <a:r>
              <a:rPr lang="en-US" dirty="0">
                <a:ea typeface="Cambria Math"/>
                <a:sym typeface="Symbol"/>
              </a:rPr>
              <a:t>zero-one matrix with(</a:t>
            </a:r>
            <a:r>
              <a:rPr lang="en-US" i="1" dirty="0" err="1">
                <a:ea typeface="Cambria Math"/>
                <a:sym typeface="Symbol"/>
              </a:rPr>
              <a:t>i,j</a:t>
            </a:r>
            <a:r>
              <a:rPr lang="en-US" dirty="0">
                <a:ea typeface="Cambria Math"/>
                <a:sym typeface="Symbol"/>
              </a:rPr>
              <a:t>)</a:t>
            </a:r>
            <a:r>
              <a:rPr lang="en-US" dirty="0" err="1">
                <a:ea typeface="Cambria Math"/>
                <a:sym typeface="Symbol"/>
              </a:rPr>
              <a:t>th</a:t>
            </a:r>
            <a:r>
              <a:rPr lang="en-US" dirty="0">
                <a:ea typeface="Cambria Math"/>
                <a:sym typeface="Symbol"/>
              </a:rPr>
              <a:t> entry</a:t>
            </a:r>
            <a:endParaRPr lang="en-US" dirty="0">
              <a:latin typeface="Cambria Math"/>
              <a:ea typeface="Cambria Math"/>
              <a:sym typeface="Symbol"/>
            </a:endParaRPr>
          </a:p>
          <a:p>
            <a:pPr lvl="1">
              <a:buNone/>
            </a:pPr>
            <a:r>
              <a:rPr lang="en-US" dirty="0">
                <a:latin typeface="Cambria Math"/>
                <a:ea typeface="Cambria Math"/>
                <a:sym typeface="Symbol"/>
              </a:rPr>
              <a:t>           </a:t>
            </a:r>
            <a:r>
              <a:rPr lang="en-US" i="1" dirty="0" err="1">
                <a:ea typeface="Cambria Math"/>
                <a:sym typeface="Symbol"/>
              </a:rPr>
              <a:t>c</a:t>
            </a:r>
            <a:r>
              <a:rPr lang="en-US" i="1" baseline="-25000" dirty="0" err="1">
                <a:ea typeface="Cambria Math"/>
                <a:sym typeface="Symbol"/>
              </a:rPr>
              <a:t>ij</a:t>
            </a:r>
            <a:r>
              <a:rPr lang="en-US" baseline="-25000" dirty="0">
                <a:ea typeface="Cambria Math"/>
                <a:sym typeface="Symbol"/>
              </a:rPr>
              <a:t> </a:t>
            </a:r>
            <a:r>
              <a:rPr lang="en-US" dirty="0">
                <a:ea typeface="Cambria Math"/>
                <a:sym typeface="Symbol"/>
              </a:rPr>
              <a:t>= (</a:t>
            </a:r>
            <a:r>
              <a:rPr lang="en-US" i="1" dirty="0">
                <a:ea typeface="Cambria Math"/>
                <a:sym typeface="Symbol"/>
              </a:rPr>
              <a:t>a</a:t>
            </a:r>
            <a:r>
              <a:rPr lang="en-US" i="1" baseline="-25000" dirty="0">
                <a:ea typeface="Cambria Math"/>
                <a:sym typeface="Symbol"/>
              </a:rPr>
              <a:t>i</a:t>
            </a:r>
            <a:r>
              <a:rPr lang="en-US" baseline="-25000" dirty="0">
                <a:ea typeface="Cambria Math"/>
                <a:sym typeface="Symbol"/>
              </a:rPr>
              <a:t>1</a:t>
            </a:r>
            <a:r>
              <a:rPr lang="en-US" dirty="0">
                <a:latin typeface="Cambria Math"/>
                <a:ea typeface="Cambria Math"/>
                <a:sym typeface="Symbol"/>
              </a:rPr>
              <a:t> ∧ </a:t>
            </a:r>
            <a:r>
              <a:rPr lang="en-US" i="1" dirty="0">
                <a:ea typeface="Cambria Math"/>
                <a:sym typeface="Symbol"/>
              </a:rPr>
              <a:t>b</a:t>
            </a:r>
            <a:r>
              <a:rPr lang="en-US" baseline="-25000" dirty="0">
                <a:ea typeface="Cambria Math"/>
                <a:sym typeface="Symbol"/>
              </a:rPr>
              <a:t>1</a:t>
            </a:r>
            <a:r>
              <a:rPr lang="en-US" i="1" baseline="-25000" dirty="0">
                <a:ea typeface="Cambria Math"/>
                <a:sym typeface="Symbol"/>
              </a:rPr>
              <a:t>j</a:t>
            </a:r>
            <a:r>
              <a:rPr lang="en-US" dirty="0">
                <a:ea typeface="Cambria Math"/>
                <a:sym typeface="Symbol"/>
              </a:rPr>
              <a:t>)</a:t>
            </a:r>
            <a:r>
              <a:rPr lang="en-US" dirty="0">
                <a:latin typeface="Cambria Math"/>
                <a:ea typeface="Cambria Math"/>
                <a:sym typeface="Symbol"/>
              </a:rPr>
              <a:t>∨</a:t>
            </a:r>
            <a:r>
              <a:rPr lang="en-US" dirty="0">
                <a:ea typeface="Cambria Math"/>
                <a:sym typeface="Symbol"/>
              </a:rPr>
              <a:t> (</a:t>
            </a:r>
            <a:r>
              <a:rPr lang="en-US" i="1" dirty="0">
                <a:ea typeface="Cambria Math"/>
                <a:sym typeface="Symbol"/>
              </a:rPr>
              <a:t>a</a:t>
            </a:r>
            <a:r>
              <a:rPr lang="en-US" baseline="-25000" dirty="0">
                <a:ea typeface="Cambria Math"/>
                <a:sym typeface="Symbol"/>
              </a:rPr>
              <a:t>i2</a:t>
            </a:r>
            <a:r>
              <a:rPr lang="en-US" dirty="0">
                <a:latin typeface="Cambria Math"/>
                <a:ea typeface="Cambria Math"/>
                <a:sym typeface="Symbol"/>
              </a:rPr>
              <a:t> ∧ </a:t>
            </a:r>
            <a:r>
              <a:rPr lang="en-US" i="1" dirty="0">
                <a:ea typeface="Cambria Math"/>
                <a:sym typeface="Symbol"/>
              </a:rPr>
              <a:t>b</a:t>
            </a:r>
            <a:r>
              <a:rPr lang="en-US" baseline="-25000" dirty="0">
                <a:ea typeface="Cambria Math"/>
                <a:sym typeface="Symbol"/>
              </a:rPr>
              <a:t>2j</a:t>
            </a:r>
            <a:r>
              <a:rPr lang="en-US" dirty="0">
                <a:ea typeface="Cambria Math"/>
                <a:sym typeface="Symbol"/>
              </a:rPr>
              <a:t>)</a:t>
            </a:r>
            <a:r>
              <a:rPr lang="en-US" dirty="0">
                <a:latin typeface="Cambria Math"/>
                <a:ea typeface="Cambria Math"/>
                <a:sym typeface="Symbol"/>
              </a:rPr>
              <a:t> ∨ … ∨ </a:t>
            </a:r>
            <a:r>
              <a:rPr lang="en-US" dirty="0">
                <a:ea typeface="Cambria Math"/>
                <a:sym typeface="Symbol"/>
              </a:rPr>
              <a:t>(</a:t>
            </a:r>
            <a:r>
              <a:rPr lang="en-US" i="1" dirty="0" err="1">
                <a:ea typeface="Cambria Math"/>
                <a:sym typeface="Symbol"/>
              </a:rPr>
              <a:t>a</a:t>
            </a:r>
            <a:r>
              <a:rPr lang="en-US" i="1" baseline="-25000" dirty="0" err="1">
                <a:ea typeface="Cambria Math"/>
                <a:sym typeface="Symbol"/>
              </a:rPr>
              <a:t>ik</a:t>
            </a:r>
            <a:r>
              <a:rPr lang="en-US" dirty="0">
                <a:latin typeface="Cambria Math"/>
                <a:ea typeface="Cambria Math"/>
                <a:sym typeface="Symbol"/>
              </a:rPr>
              <a:t> ∧ </a:t>
            </a:r>
            <a:r>
              <a:rPr lang="en-US" i="1" dirty="0" err="1">
                <a:ea typeface="Cambria Math"/>
                <a:sym typeface="Symbol"/>
              </a:rPr>
              <a:t>b</a:t>
            </a:r>
            <a:r>
              <a:rPr lang="en-US" i="1" baseline="-25000" dirty="0" err="1">
                <a:ea typeface="Cambria Math"/>
                <a:sym typeface="Symbol"/>
              </a:rPr>
              <a:t>kj</a:t>
            </a:r>
            <a:r>
              <a:rPr lang="en-US" dirty="0">
                <a:ea typeface="Cambria Math"/>
                <a:sym typeface="Symbol"/>
              </a:rPr>
              <a:t>)</a:t>
            </a:r>
            <a:r>
              <a:rPr lang="en-US" dirty="0">
                <a:latin typeface="Cambria Math"/>
                <a:ea typeface="Cambria Math"/>
                <a:sym typeface="Symbol"/>
              </a:rPr>
              <a:t>.</a:t>
            </a:r>
          </a:p>
          <a:p>
            <a:pPr>
              <a:buNone/>
            </a:pPr>
            <a:r>
              <a:rPr lang="en-US" b="1" dirty="0">
                <a:latin typeface="Cambria Math"/>
                <a:ea typeface="Cambria Math"/>
                <a:sym typeface="Symbol"/>
              </a:rPr>
              <a:t>    </a:t>
            </a:r>
            <a:r>
              <a:rPr lang="en-US" b="1" dirty="0">
                <a:ea typeface="Cambria Math"/>
                <a:sym typeface="Symbol"/>
              </a:rPr>
              <a:t>Example</a:t>
            </a:r>
            <a:r>
              <a:rPr lang="en-US" dirty="0">
                <a:latin typeface="Cambria Math"/>
                <a:ea typeface="Cambria Math"/>
                <a:sym typeface="Symbol"/>
              </a:rPr>
              <a:t>: </a:t>
            </a:r>
            <a:r>
              <a:rPr lang="en-US" dirty="0">
                <a:ea typeface="Cambria Math"/>
                <a:sym typeface="Symbol"/>
              </a:rPr>
              <a:t>Find the Boolean product of </a:t>
            </a:r>
            <a:r>
              <a:rPr lang="en-US" b="1" dirty="0">
                <a:ea typeface="Cambria Math"/>
                <a:sym typeface="Symbol"/>
              </a:rPr>
              <a:t>A</a:t>
            </a:r>
            <a:r>
              <a:rPr lang="en-US" dirty="0">
                <a:ea typeface="Cambria Math"/>
                <a:sym typeface="Symbol"/>
              </a:rPr>
              <a:t> and </a:t>
            </a:r>
            <a:r>
              <a:rPr lang="en-US" b="1" dirty="0">
                <a:ea typeface="Cambria Math"/>
                <a:sym typeface="Symbol"/>
              </a:rPr>
              <a:t>B</a:t>
            </a:r>
            <a:r>
              <a:rPr lang="en-US" dirty="0">
                <a:ea typeface="Cambria Math"/>
                <a:sym typeface="Symbol"/>
              </a:rPr>
              <a:t>, where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765935" y="5178742"/>
            <a:ext cx="1739265" cy="91249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572000" y="5341707"/>
            <a:ext cx="2034540" cy="60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19600" y="639552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6477000" y="1676400"/>
            <a:ext cx="154781" cy="1524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874419" y="2133600"/>
            <a:ext cx="154781" cy="1524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505200" y="2971800"/>
            <a:ext cx="154781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8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Boolean Product of Zero-One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S</a:t>
            </a:r>
            <a:r>
              <a:rPr lang="en-US" b="1" dirty="0"/>
              <a:t>olution</a:t>
            </a:r>
            <a:r>
              <a:rPr lang="en-US" dirty="0"/>
              <a:t>: The Boolean product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⊙</a:t>
            </a:r>
            <a:r>
              <a:rPr lang="en-US" dirty="0"/>
              <a:t> </a:t>
            </a:r>
            <a:r>
              <a:rPr lang="en-US" b="1" dirty="0"/>
              <a:t>B</a:t>
            </a:r>
            <a:r>
              <a:rPr lang="en-US" dirty="0"/>
              <a:t> is given by</a:t>
            </a:r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061210" y="5334000"/>
            <a:ext cx="1821180" cy="912495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061210" y="4191000"/>
            <a:ext cx="2872740" cy="912495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223010" y="2895600"/>
            <a:ext cx="7311390" cy="91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Boolean Powers of Zero-One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180" y="1468437"/>
            <a:ext cx="8401639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Let </a:t>
            </a:r>
            <a:r>
              <a:rPr lang="en-US" sz="2800" b="1" dirty="0"/>
              <a:t>A</a:t>
            </a:r>
            <a:r>
              <a:rPr lang="en-US" sz="2800" dirty="0"/>
              <a:t> be a square </a:t>
            </a:r>
            <a:r>
              <a:rPr lang="en-US" sz="2800" dirty="0">
                <a:ea typeface="Cambria Math"/>
                <a:sym typeface="Symbol"/>
              </a:rPr>
              <a:t>zero-one matrix </a:t>
            </a:r>
            <a:r>
              <a:rPr lang="en-US" sz="2800" dirty="0">
                <a:ea typeface="Cambria Math" pitchFamily="18" charset="0"/>
              </a:rPr>
              <a:t>and let </a:t>
            </a:r>
            <a:r>
              <a:rPr lang="en-US" sz="2800" i="1" dirty="0">
                <a:ea typeface="Cambria Math" pitchFamily="18" charset="0"/>
              </a:rPr>
              <a:t>r</a:t>
            </a:r>
            <a:r>
              <a:rPr lang="en-US" sz="2800" dirty="0">
                <a:ea typeface="Cambria Math" pitchFamily="18" charset="0"/>
              </a:rPr>
              <a:t> be a positive integer. The </a:t>
            </a:r>
            <a:r>
              <a:rPr lang="en-US" sz="2800" i="1" dirty="0" err="1">
                <a:ea typeface="Cambria Math" pitchFamily="18" charset="0"/>
              </a:rPr>
              <a:t>r</a:t>
            </a:r>
            <a:r>
              <a:rPr lang="en-US" sz="2800" dirty="0" err="1">
                <a:ea typeface="Cambria Math" pitchFamily="18" charset="0"/>
              </a:rPr>
              <a:t>th</a:t>
            </a:r>
            <a:r>
              <a:rPr lang="en-US" sz="2800" dirty="0">
                <a:ea typeface="Cambria Math" pitchFamily="18" charset="0"/>
              </a:rPr>
              <a:t> Boolean power of  </a:t>
            </a:r>
            <a:r>
              <a:rPr lang="en-US" sz="2800" b="1" dirty="0"/>
              <a:t>A</a:t>
            </a:r>
            <a:r>
              <a:rPr lang="en-US" sz="2800" dirty="0"/>
              <a:t> </a:t>
            </a:r>
            <a:r>
              <a:rPr lang="en-US" sz="2800" dirty="0">
                <a:ea typeface="Cambria Math" pitchFamily="18" charset="0"/>
              </a:rPr>
              <a:t>is the Boolean product of </a:t>
            </a:r>
            <a:r>
              <a:rPr lang="en-US" sz="2800" i="1" dirty="0">
                <a:ea typeface="Cambria Math" pitchFamily="18" charset="0"/>
              </a:rPr>
              <a:t>r</a:t>
            </a:r>
            <a:r>
              <a:rPr lang="en-US" sz="2800" dirty="0">
                <a:ea typeface="Cambria Math" pitchFamily="18" charset="0"/>
              </a:rPr>
              <a:t> factors of </a:t>
            </a:r>
            <a:r>
              <a:rPr lang="en-US" sz="2800" b="1" dirty="0"/>
              <a:t>A</a:t>
            </a:r>
            <a:r>
              <a:rPr lang="en-US" sz="2800" dirty="0"/>
              <a:t>, denoted by </a:t>
            </a:r>
            <a:r>
              <a:rPr lang="en-US" sz="2800" b="1" dirty="0"/>
              <a:t>A</a:t>
            </a:r>
            <a:r>
              <a:rPr lang="en-US" sz="2800" b="1" baseline="30000" dirty="0"/>
              <a:t>[</a:t>
            </a:r>
            <a:r>
              <a:rPr lang="en-US" sz="2800" i="1" baseline="30000" dirty="0"/>
              <a:t>r</a:t>
            </a:r>
            <a:r>
              <a:rPr lang="en-US" sz="2800" b="1" baseline="30000" dirty="0"/>
              <a:t>] </a:t>
            </a:r>
            <a:r>
              <a:rPr lang="en-US" sz="2800" dirty="0"/>
              <a:t>.  Hence,</a:t>
            </a:r>
            <a:endParaRPr lang="en-US" sz="2800" dirty="0">
              <a:ea typeface="Cambria Math" pitchFamily="18" charset="0"/>
            </a:endParaRPr>
          </a:p>
          <a:p>
            <a:pPr>
              <a:buNone/>
            </a:pPr>
            <a:endParaRPr lang="en-US" sz="2800" i="1" dirty="0">
              <a:latin typeface="Cambria Math" pitchFamily="18" charset="0"/>
              <a:ea typeface="Cambria Math" pitchFamily="18" charset="0"/>
              <a:sym typeface="Symbol"/>
            </a:endParaRPr>
          </a:p>
          <a:p>
            <a:pPr>
              <a:buNone/>
            </a:pPr>
            <a:r>
              <a:rPr lang="en-US" sz="2800" i="1" dirty="0">
                <a:latin typeface="Cambria Math" pitchFamily="18" charset="0"/>
                <a:ea typeface="Cambria Math" pitchFamily="18" charset="0"/>
                <a:sym typeface="Symbol"/>
              </a:rPr>
              <a:t>   </a:t>
            </a:r>
            <a:r>
              <a:rPr lang="en-US" sz="2800" dirty="0">
                <a:ea typeface="Cambria Math"/>
                <a:sym typeface="Symbol"/>
              </a:rPr>
              <a:t>We define </a:t>
            </a:r>
            <a:r>
              <a:rPr lang="en-US" sz="2800" b="1" dirty="0"/>
              <a:t>A</a:t>
            </a:r>
            <a:r>
              <a:rPr lang="en-US" sz="2800" b="1" baseline="30000" dirty="0"/>
              <a:t>[</a:t>
            </a:r>
            <a:r>
              <a:rPr lang="en-US" sz="2800" baseline="30000" dirty="0"/>
              <a:t>0</a:t>
            </a:r>
            <a:r>
              <a:rPr lang="en-US" sz="2800" b="1" baseline="30000" dirty="0"/>
              <a:t>] </a:t>
            </a:r>
            <a:r>
              <a:rPr lang="en-US" sz="2800" b="1" dirty="0"/>
              <a:t> </a:t>
            </a:r>
            <a:r>
              <a:rPr lang="en-US" sz="2800" dirty="0">
                <a:ea typeface="Cambria Math"/>
                <a:sym typeface="Symbol"/>
              </a:rPr>
              <a:t>to be  </a:t>
            </a:r>
            <a:r>
              <a:rPr lang="en-US" sz="3200" b="1" dirty="0">
                <a:sym typeface="Symbol"/>
              </a:rPr>
              <a:t>I</a:t>
            </a:r>
            <a:r>
              <a:rPr lang="en-US" sz="3200" i="1" baseline="-25000" dirty="0">
                <a:sym typeface="Symbol"/>
              </a:rPr>
              <a:t>n</a:t>
            </a:r>
            <a:r>
              <a:rPr lang="en-US" sz="3200" dirty="0">
                <a:sym typeface="Symbol"/>
              </a:rPr>
              <a:t>.</a:t>
            </a:r>
            <a:endParaRPr lang="en-US" sz="2800" i="1" dirty="0">
              <a:latin typeface="Cambria Math" pitchFamily="18" charset="0"/>
              <a:ea typeface="Cambria Math" pitchFamily="18" charset="0"/>
              <a:sym typeface="Symbol"/>
            </a:endParaRPr>
          </a:p>
          <a:p>
            <a:pPr>
              <a:buNone/>
            </a:pPr>
            <a:r>
              <a:rPr lang="en-US" sz="2800" dirty="0">
                <a:latin typeface="Cambria Math" pitchFamily="18" charset="0"/>
                <a:ea typeface="Cambria Math" pitchFamily="18" charset="0"/>
                <a:sym typeface="Symbol"/>
              </a:rPr>
              <a:t>   (</a:t>
            </a:r>
            <a:r>
              <a:rPr lang="en-US" dirty="0">
                <a:latin typeface="Cambria Math"/>
                <a:ea typeface="Cambria Math"/>
                <a:sym typeface="Symbol"/>
              </a:rPr>
              <a:t>The Boolean product is  well defined because the     </a:t>
            </a:r>
            <a:r>
              <a:rPr lang="en-US" dirty="0">
                <a:ea typeface="Cambria Math"/>
                <a:sym typeface="Symbol"/>
              </a:rPr>
              <a:t>Boolean product of matrices is associative.)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3352800"/>
            <a:ext cx="3232727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34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fld id="{9A0DB2DC-4C9A-4742-B13C-FB6460FD3503}" type="slidenum">
              <a:rPr lang="zh-CN" altLang="en-US" dirty="0">
                <a:solidFill>
                  <a:srgbClr val="009999"/>
                </a:solidFill>
                <a:latin typeface="Arial Narrow" panose="020B0606020202030204" pitchFamily="34" charset="0"/>
              </a:rPr>
              <a:t>27</a:t>
            </a:fld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7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fld id="{BB962C8B-B14F-4D97-AF65-F5344CB8AC3E}" type="datetime1">
              <a:rPr lang="zh-CN" altLang="en-US" dirty="0">
                <a:solidFill>
                  <a:srgbClr val="009999"/>
                </a:solidFill>
                <a:latin typeface="Arial Narrow" panose="020B0606020202030204" pitchFamily="34" charset="0"/>
              </a:rPr>
              <a:t>2018/5/7</a:t>
            </a:fld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7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r>
              <a:rPr lang="en-US" altLang="zh-CN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8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Boolean Powers</a:t>
            </a:r>
          </a:p>
        </p:txBody>
      </p:sp>
      <p:sp>
        <p:nvSpPr>
          <p:cNvPr id="24581" name="Rectangle 3"/>
          <p:cNvSpPr>
            <a:spLocks noGrp="1"/>
          </p:cNvSpPr>
          <p:nvPr>
            <p:ph idx="1"/>
          </p:nvPr>
        </p:nvSpPr>
        <p:spPr>
          <a:xfrm>
            <a:off x="457200" y="1535113"/>
            <a:ext cx="8229600" cy="4530725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For a square zero-one matrix 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and any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0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the </a:t>
            </a:r>
            <a:r>
              <a:rPr lang="en-US" altLang="zh-CN" i="1" dirty="0">
                <a:latin typeface="Times New Roman" panose="02020603050405020304" pitchFamily="18" charset="0"/>
              </a:rPr>
              <a:t>kth Boolean power of 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is simply the Boolean product of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 copies of 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			A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i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]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itchFamily="34" charset="-122"/>
              </a:rPr>
              <a:t>⊙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itchFamily="34" charset="-122"/>
              </a:rPr>
              <a:t>⊙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…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⊙A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			A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[0]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: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</a:p>
        </p:txBody>
      </p:sp>
      <p:sp>
        <p:nvSpPr>
          <p:cNvPr id="24582" name="AutoShape 4"/>
          <p:cNvSpPr/>
          <p:nvPr/>
        </p:nvSpPr>
        <p:spPr>
          <a:xfrm rot="-5400000">
            <a:off x="4343400" y="2417762"/>
            <a:ext cx="381000" cy="2514600"/>
          </a:xfrm>
          <a:prstGeom prst="leftBrace">
            <a:avLst>
              <a:gd name="adj1" fmla="val 55000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 eaLnBrk="0" hangingPunct="0"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3" name="Text Box 5"/>
          <p:cNvSpPr txBox="1"/>
          <p:nvPr/>
        </p:nvSpPr>
        <p:spPr>
          <a:xfrm>
            <a:off x="4044950" y="3865562"/>
            <a:ext cx="10541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 algn="ctr"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b="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times</a:t>
            </a:r>
            <a:endParaRPr lang="en-US" altLang="zh-CN" b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940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Boolean Powers of Zero-One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58" y="1468438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Example</a:t>
            </a:r>
            <a:r>
              <a:rPr lang="en-US" dirty="0"/>
              <a:t>: Let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Find </a:t>
            </a:r>
            <a:r>
              <a:rPr lang="en-US" b="1" dirty="0"/>
              <a:t>A</a:t>
            </a:r>
            <a:r>
              <a:rPr lang="en-US" i="1" baseline="30000" dirty="0"/>
              <a:t>n</a:t>
            </a:r>
            <a:r>
              <a:rPr lang="en-US" baseline="30000" dirty="0"/>
              <a:t> </a:t>
            </a:r>
            <a:r>
              <a:rPr lang="en-US" dirty="0"/>
              <a:t> for all positive integers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</a:t>
            </a:r>
          </a:p>
        </p:txBody>
      </p:sp>
      <p:pic>
        <p:nvPicPr>
          <p:cNvPr id="20" name="Picture 1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971800" y="1905000"/>
            <a:ext cx="1481519" cy="638747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182644" y="3647966"/>
            <a:ext cx="2565422" cy="718198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268919" y="3680174"/>
            <a:ext cx="2743848" cy="718198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2747009" y="4669385"/>
            <a:ext cx="2743848" cy="718198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066800" y="5656977"/>
            <a:ext cx="6270366" cy="71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8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fld id="{9A0DB2DC-4C9A-4742-B13C-FB6460FD3503}" type="slidenum">
              <a:rPr lang="zh-CN" altLang="en-US" dirty="0">
                <a:solidFill>
                  <a:srgbClr val="009999"/>
                </a:solidFill>
                <a:latin typeface="Arial Narrow" panose="020B0606020202030204" pitchFamily="34" charset="0"/>
              </a:rPr>
              <a:t>29</a:t>
            </a:fld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fld id="{BB962C8B-B14F-4D97-AF65-F5344CB8AC3E}" type="datetime1">
              <a:rPr lang="zh-CN" altLang="en-US" dirty="0">
                <a:solidFill>
                  <a:srgbClr val="009999"/>
                </a:solidFill>
                <a:latin typeface="Arial Narrow" panose="020B0606020202030204" pitchFamily="34" charset="0"/>
              </a:rPr>
              <a:t>2018/5/7</a:t>
            </a:fld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r>
              <a:rPr lang="en-US" altLang="zh-CN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228600" y="277813"/>
            <a:ext cx="9753600" cy="1139825"/>
          </a:xfrm>
          <a:ln/>
        </p:spPr>
        <p:txBody>
          <a:bodyPr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Basic properties of the Boolean matrix </a:t>
            </a: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457200" y="1504786"/>
            <a:ext cx="8229600" cy="4530725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If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and 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 are Boolean matrices of compatible sizes, then   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560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113298"/>
              </p:ext>
            </p:extLst>
          </p:nvPr>
        </p:nvGraphicFramePr>
        <p:xfrm>
          <a:off x="2006731" y="2545423"/>
          <a:ext cx="5130538" cy="394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r:id="rId3" imgW="2311400" imgH="1778000" progId="Equation.DSMT4">
                  <p:embed/>
                </p:oleObj>
              </mc:Choice>
              <mc:Fallback>
                <p:oleObj r:id="rId3" imgW="2311400" imgH="1778000" progId="Equation.DSMT4">
                  <p:embed/>
                  <p:pic>
                    <p:nvPicPr>
                      <p:cNvPr id="25606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6731" y="2545423"/>
                        <a:ext cx="5130538" cy="3947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1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§2.6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Section Summary</a:t>
            </a:r>
            <a:endParaRPr lang="en-US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dirty="0"/>
              <a:t>Definition of a Matrix</a:t>
            </a:r>
          </a:p>
          <a:p>
            <a:r>
              <a:rPr lang="en-US" dirty="0"/>
              <a:t>Matrix Arithmetic</a:t>
            </a:r>
          </a:p>
          <a:p>
            <a:r>
              <a:rPr lang="en-US" dirty="0"/>
              <a:t>Transposes and Powers of Arithmetic</a:t>
            </a:r>
          </a:p>
          <a:p>
            <a:r>
              <a:rPr lang="en-US" dirty="0"/>
              <a:t>Zero-One matrices</a:t>
            </a:r>
          </a:p>
        </p:txBody>
      </p:sp>
    </p:spTree>
    <p:extLst>
      <p:ext uri="{BB962C8B-B14F-4D97-AF65-F5344CB8AC3E}">
        <p14:creationId xmlns:p14="http://schemas.microsoft.com/office/powerpoint/2010/main" val="3095300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fld id="{9A0DB2DC-4C9A-4742-B13C-FB6460FD3503}" type="slidenum">
              <a:rPr lang="zh-CN" altLang="en-US" dirty="0">
                <a:solidFill>
                  <a:srgbClr val="009999"/>
                </a:solidFill>
                <a:latin typeface="Arial Narrow" panose="020B0606020202030204" pitchFamily="34" charset="0"/>
              </a:rPr>
              <a:t>30</a:t>
            </a:fld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fld id="{BB962C8B-B14F-4D97-AF65-F5344CB8AC3E}" type="datetime1">
              <a:rPr lang="zh-CN" altLang="en-US" dirty="0">
                <a:solidFill>
                  <a:srgbClr val="009999"/>
                </a:solidFill>
                <a:latin typeface="Arial Narrow" panose="020B0606020202030204" pitchFamily="34" charset="0"/>
              </a:rPr>
              <a:t>2018/5/7</a:t>
            </a:fld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r>
              <a:rPr lang="en-US" altLang="zh-CN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pPr eaLnBrk="1" hangingPunct="1"/>
            <a:r>
              <a:rPr lang="en-US" altLang="zh-CN" dirty="0"/>
              <a:t>Homework</a:t>
            </a:r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§2.6</a:t>
            </a:r>
          </a:p>
          <a:p>
            <a:pPr lvl="1" eaLnBrk="1" hangingPunct="1"/>
            <a:r>
              <a:rPr lang="en-US" altLang="zh-CN" strike="dblStrike" dirty="0">
                <a:latin typeface="Times New Roman" panose="02020603050405020304" pitchFamily="18" charset="0"/>
              </a:rPr>
              <a:t>4</a:t>
            </a:r>
            <a:r>
              <a:rPr lang="zh-CN" altLang="en-US" strike="dblStrike" dirty="0">
                <a:latin typeface="Times New Roman" panose="02020603050405020304" pitchFamily="18" charset="0"/>
              </a:rPr>
              <a:t>（</a:t>
            </a:r>
            <a:r>
              <a:rPr lang="en-US" altLang="zh-CN" strike="dblStrike" dirty="0">
                <a:latin typeface="Times New Roman" panose="02020603050405020304" pitchFamily="18" charset="0"/>
              </a:rPr>
              <a:t>b</a:t>
            </a:r>
            <a:r>
              <a:rPr lang="zh-CN" altLang="en-US" strike="dblStrike" dirty="0"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</a:rPr>
              <a:t>, 20, 28, 32</a:t>
            </a:r>
          </a:p>
        </p:txBody>
      </p:sp>
    </p:spTree>
    <p:extLst>
      <p:ext uri="{BB962C8B-B14F-4D97-AF65-F5344CB8AC3E}">
        <p14:creationId xmlns:p14="http://schemas.microsoft.com/office/powerpoint/2010/main" val="100221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fld id="{9A0DB2DC-4C9A-4742-B13C-FB6460FD3503}" type="slidenum">
              <a:rPr lang="zh-CN" altLang="en-US" dirty="0">
                <a:solidFill>
                  <a:srgbClr val="009999"/>
                </a:solidFill>
                <a:latin typeface="Arial Narrow" panose="020B0606020202030204" pitchFamily="34" charset="0"/>
              </a:rPr>
              <a:t>4</a:t>
            </a:fld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fld id="{BB962C8B-B14F-4D97-AF65-F5344CB8AC3E}" type="datetime1">
              <a:rPr lang="zh-CN" altLang="en-US" dirty="0">
                <a:solidFill>
                  <a:srgbClr val="009999"/>
                </a:solidFill>
                <a:latin typeface="Arial Narrow" panose="020B0606020202030204" pitchFamily="34" charset="0"/>
              </a:rPr>
              <a:t>2018/5/7</a:t>
            </a:fld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r>
              <a:rPr lang="en-US" altLang="zh-CN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§2.6 Matrices</a:t>
            </a:r>
          </a:p>
        </p:txBody>
      </p:sp>
      <p:sp>
        <p:nvSpPr>
          <p:cNvPr id="6149" name="Rectangle 3"/>
          <p:cNvSpPr>
            <a:spLocks noGrp="1"/>
          </p:cNvSpPr>
          <p:nvPr>
            <p:ph idx="1"/>
          </p:nvPr>
        </p:nvSpPr>
        <p:spPr>
          <a:xfrm>
            <a:off x="490979" y="1547255"/>
            <a:ext cx="8077200" cy="3421621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b="1" dirty="0"/>
              <a:t>Definition</a:t>
            </a:r>
            <a:r>
              <a:rPr lang="en-US" altLang="zh-CN" dirty="0"/>
              <a:t>: </a:t>
            </a:r>
            <a:r>
              <a:rPr lang="en-US" altLang="zh-CN" dirty="0">
                <a:latin typeface="Times New Roman" panose="02020603050405020304" pitchFamily="18" charset="0"/>
              </a:rPr>
              <a:t>A </a:t>
            </a:r>
            <a:r>
              <a:rPr lang="en-US" altLang="zh-CN" i="1" dirty="0">
                <a:latin typeface="Times New Roman" panose="02020603050405020304" pitchFamily="18" charset="0"/>
              </a:rPr>
              <a:t>matrix</a:t>
            </a:r>
            <a:r>
              <a:rPr lang="en-US" altLang="zh-CN" dirty="0">
                <a:latin typeface="Times New Roman" panose="02020603050405020304" pitchFamily="18" charset="0"/>
              </a:rPr>
              <a:t> is a rectangular array of objects (usually numbers).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An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(“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by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”) matrix has exactly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horizontal rows, and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vertical columns.</a:t>
            </a:r>
          </a:p>
          <a:p>
            <a:pPr eaLnBrk="1" hangingPunct="1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Plural of matrix = </a:t>
            </a:r>
            <a:r>
              <a:rPr lang="en-US" altLang="zh-CN" i="1" dirty="0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matrices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(say MAY-trih-sees)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An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matrix is called a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square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matrix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whose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order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or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rank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is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i="1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61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677877"/>
              </p:ext>
            </p:extLst>
          </p:nvPr>
        </p:nvGraphicFramePr>
        <p:xfrm>
          <a:off x="4033043" y="4861088"/>
          <a:ext cx="10779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4" imgW="558800" imgH="711200" progId="Equation.3">
                  <p:embed/>
                </p:oleObj>
              </mc:Choice>
              <mc:Fallback>
                <p:oleObj r:id="rId4" imgW="558800" imgH="711200" progId="Equation.3">
                  <p:embed/>
                  <p:pic>
                    <p:nvPicPr>
                      <p:cNvPr id="6150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33043" y="4861088"/>
                        <a:ext cx="1077913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5"/>
          <p:cNvSpPr txBox="1"/>
          <p:nvPr/>
        </p:nvSpPr>
        <p:spPr>
          <a:xfrm>
            <a:off x="1601349" y="4968876"/>
            <a:ext cx="1371600" cy="8223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 algn="ctr"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0" i="0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3</a:t>
            </a:r>
            <a:r>
              <a:rPr lang="en-US" altLang="zh-CN" b="0" i="0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2</a:t>
            </a:r>
            <a:r>
              <a:rPr lang="en-US" altLang="zh-CN" b="0" i="0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matrix</a:t>
            </a:r>
          </a:p>
        </p:txBody>
      </p:sp>
      <p:sp>
        <p:nvSpPr>
          <p:cNvPr id="6152" name="Text Box 6"/>
          <p:cNvSpPr txBox="1"/>
          <p:nvPr/>
        </p:nvSpPr>
        <p:spPr>
          <a:xfrm>
            <a:off x="6076655" y="5271319"/>
            <a:ext cx="2562225" cy="944562"/>
          </a:xfrm>
          <a:prstGeom prst="rect">
            <a:avLst/>
          </a:prstGeom>
          <a:solidFill>
            <a:srgbClr val="FFFFCC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Wingdings" panose="05000000000000000000" pitchFamily="2" charset="2"/>
              <a:buNone/>
            </a:pPr>
            <a:r>
              <a:rPr lang="en-US" altLang="zh-CN" sz="1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  <a:r>
              <a:rPr lang="en-US" altLang="zh-CN" sz="1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The singular form</a:t>
            </a:r>
            <a:br>
              <a:rPr lang="en-US" altLang="zh-CN" sz="1800" b="0" i="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of “matrices” is “</a:t>
            </a:r>
            <a:r>
              <a:rPr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matrix</a:t>
            </a:r>
            <a:r>
              <a:rPr lang="en-US" altLang="zh-CN" sz="1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,”</a:t>
            </a:r>
            <a:br>
              <a:rPr lang="en-US" altLang="zh-CN" sz="1800" b="0" i="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not</a:t>
            </a:r>
            <a:r>
              <a:rPr lang="en-US" altLang="zh-CN" sz="1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“MAY-trih-see”!</a:t>
            </a:r>
            <a:endParaRPr lang="en-US" altLang="zh-CN" sz="1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19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44637"/>
            <a:ext cx="8763000" cy="50355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Let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dirty="0"/>
              <a:t> be positive integers and let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row of </a:t>
            </a:r>
            <a:r>
              <a:rPr lang="en-US" b="1" dirty="0"/>
              <a:t>A</a:t>
            </a:r>
            <a:r>
              <a:rPr lang="en-US" dirty="0"/>
              <a:t> is the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 n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matrix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[</a:t>
            </a:r>
            <a:r>
              <a:rPr lang="en-US" i="1" dirty="0">
                <a:ea typeface="Cambria Math" pitchFamily="18" charset="0"/>
                <a:sym typeface="Symbol"/>
              </a:rPr>
              <a:t>a</a:t>
            </a:r>
            <a:r>
              <a:rPr lang="en-US" i="1" baseline="-25000" dirty="0">
                <a:ea typeface="Cambria Math" pitchFamily="18" charset="0"/>
                <a:sym typeface="Symbol"/>
              </a:rPr>
              <a:t>i</a:t>
            </a:r>
            <a:r>
              <a:rPr lang="en-US" baseline="-25000" dirty="0">
                <a:ea typeface="Cambria Math" pitchFamily="18" charset="0"/>
                <a:sym typeface="Symbol"/>
              </a:rPr>
              <a:t>1</a:t>
            </a:r>
            <a:r>
              <a:rPr lang="en-US" i="1" dirty="0">
                <a:ea typeface="Cambria Math" pitchFamily="18" charset="0"/>
                <a:sym typeface="Symbol"/>
              </a:rPr>
              <a:t>, a</a:t>
            </a:r>
            <a:r>
              <a:rPr lang="en-US" i="1" baseline="-25000" dirty="0">
                <a:ea typeface="Cambria Math" pitchFamily="18" charset="0"/>
                <a:sym typeface="Symbol"/>
              </a:rPr>
              <a:t>i</a:t>
            </a:r>
            <a:r>
              <a:rPr lang="en-US" baseline="-25000" dirty="0">
                <a:ea typeface="Cambria Math" pitchFamily="18" charset="0"/>
                <a:sym typeface="Symbol"/>
              </a:rPr>
              <a:t>2</a:t>
            </a:r>
            <a:r>
              <a:rPr lang="en-US" i="1" dirty="0">
                <a:ea typeface="Cambria Math" pitchFamily="18" charset="0"/>
                <a:sym typeface="Symbol"/>
              </a:rPr>
              <a:t>,…,</a:t>
            </a:r>
            <a:r>
              <a:rPr lang="en-US" i="1" dirty="0" err="1">
                <a:ea typeface="Cambria Math" pitchFamily="18" charset="0"/>
                <a:sym typeface="Symbol"/>
              </a:rPr>
              <a:t>a</a:t>
            </a:r>
            <a:r>
              <a:rPr lang="en-US" i="1" baseline="-25000" dirty="0" err="1">
                <a:ea typeface="Cambria Math" pitchFamily="18" charset="0"/>
                <a:sym typeface="Symbol"/>
              </a:rPr>
              <a:t>in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].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  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The </a:t>
            </a:r>
            <a:r>
              <a:rPr lang="en-US" i="1" dirty="0" err="1">
                <a:ea typeface="Cambria Math" pitchFamily="18" charset="0"/>
                <a:sym typeface="Symbol"/>
              </a:rPr>
              <a:t>j</a:t>
            </a:r>
            <a:r>
              <a:rPr lang="en-US" dirty="0" err="1">
                <a:latin typeface="Cambria Math" pitchFamily="18" charset="0"/>
                <a:ea typeface="Cambria Math" pitchFamily="18" charset="0"/>
                <a:sym typeface="Symbol"/>
              </a:rPr>
              <a:t>th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 column of </a:t>
            </a:r>
            <a:r>
              <a:rPr lang="en-US" b="1" dirty="0">
                <a:ea typeface="Cambria Math" pitchFamily="18" charset="0"/>
                <a:sym typeface="Symbol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 is the </a:t>
            </a:r>
            <a:r>
              <a:rPr lang="en-US" i="1" dirty="0">
                <a:ea typeface="Cambria Math" pitchFamily="18" charset="0"/>
                <a:sym typeface="Symbol"/>
              </a:rPr>
              <a:t>m 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 matrix:</a:t>
            </a:r>
          </a:p>
          <a:p>
            <a:endParaRPr lang="en-US" i="1" dirty="0">
              <a:latin typeface="Cambria Math" pitchFamily="18" charset="0"/>
              <a:ea typeface="Cambria Math" pitchFamily="18" charset="0"/>
              <a:sym typeface="Symbol"/>
            </a:endParaRPr>
          </a:p>
          <a:p>
            <a:endParaRPr lang="en-US" i="1" dirty="0">
              <a:latin typeface="Cambria Math" pitchFamily="18" charset="0"/>
              <a:ea typeface="Cambria Math" pitchFamily="18" charset="0"/>
              <a:sym typeface="Symbol"/>
            </a:endParaRPr>
          </a:p>
          <a:p>
            <a:endParaRPr lang="en-US" dirty="0"/>
          </a:p>
          <a:p>
            <a:r>
              <a:rPr lang="en-US" dirty="0"/>
              <a:t>The (</a:t>
            </a:r>
            <a:r>
              <a:rPr lang="en-US" i="1" dirty="0" err="1"/>
              <a:t>i,j</a:t>
            </a:r>
            <a:r>
              <a:rPr lang="en-US" dirty="0"/>
              <a:t>)</a:t>
            </a:r>
            <a:r>
              <a:rPr lang="en-US" dirty="0" err="1"/>
              <a:t>th</a:t>
            </a:r>
            <a:r>
              <a:rPr lang="en-US" i="1" dirty="0"/>
              <a:t>  element </a:t>
            </a:r>
            <a:r>
              <a:rPr lang="en-US" dirty="0"/>
              <a:t>or</a:t>
            </a:r>
            <a:r>
              <a:rPr lang="en-US" i="1" dirty="0"/>
              <a:t> entry </a:t>
            </a:r>
            <a:r>
              <a:rPr lang="en-US" dirty="0"/>
              <a:t>of </a:t>
            </a:r>
            <a:r>
              <a:rPr lang="en-US" b="1" dirty="0"/>
              <a:t>A </a:t>
            </a:r>
            <a:r>
              <a:rPr lang="en-US" dirty="0"/>
              <a:t>is the </a:t>
            </a:r>
          </a:p>
          <a:p>
            <a:pPr>
              <a:buNone/>
            </a:pPr>
            <a:r>
              <a:rPr lang="en-US" b="1" dirty="0"/>
              <a:t>    </a:t>
            </a:r>
            <a:r>
              <a:rPr lang="en-US" dirty="0"/>
              <a:t>element </a:t>
            </a:r>
            <a:r>
              <a:rPr lang="en-US" i="1" dirty="0" err="1"/>
              <a:t>a</a:t>
            </a:r>
            <a:r>
              <a:rPr lang="en-US" i="1" baseline="-25000" dirty="0" err="1"/>
              <a:t>ij</a:t>
            </a:r>
            <a:r>
              <a:rPr lang="en-US" dirty="0"/>
              <a:t>. We can use </a:t>
            </a:r>
            <a:r>
              <a:rPr lang="en-US" b="1" dirty="0"/>
              <a:t>A</a:t>
            </a:r>
            <a:r>
              <a:rPr lang="en-US" dirty="0"/>
              <a:t> = [</a:t>
            </a:r>
            <a:r>
              <a:rPr lang="en-US" i="1" dirty="0" err="1"/>
              <a:t>a</a:t>
            </a:r>
            <a:r>
              <a:rPr lang="en-US" i="1" baseline="-25000" dirty="0" err="1"/>
              <a:t>ij</a:t>
            </a:r>
            <a:r>
              <a:rPr lang="en-US" i="1" baseline="-25000" dirty="0"/>
              <a:t> </a:t>
            </a:r>
            <a:r>
              <a:rPr lang="en-US" dirty="0"/>
              <a:t>] to denote the matrix  with its (</a:t>
            </a:r>
            <a:r>
              <a:rPr lang="en-US" i="1" dirty="0" err="1"/>
              <a:t>i,j</a:t>
            </a:r>
            <a:r>
              <a:rPr lang="en-US" dirty="0"/>
              <a:t>)</a:t>
            </a:r>
            <a:r>
              <a:rPr lang="en-US" dirty="0" err="1"/>
              <a:t>th</a:t>
            </a:r>
            <a:r>
              <a:rPr lang="en-US" i="1" dirty="0"/>
              <a:t> </a:t>
            </a:r>
            <a:r>
              <a:rPr lang="en-US" dirty="0"/>
              <a:t>element equal to </a:t>
            </a:r>
            <a:r>
              <a:rPr lang="en-US" i="1" dirty="0" err="1"/>
              <a:t>a</a:t>
            </a:r>
            <a:r>
              <a:rPr lang="en-US" i="1" baseline="-25000" dirty="0" err="1"/>
              <a:t>ij</a:t>
            </a:r>
            <a:r>
              <a:rPr lang="en-US" dirty="0"/>
              <a:t>.</a:t>
            </a:r>
            <a:endParaRPr lang="en-US" b="1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324337" y="1980247"/>
            <a:ext cx="2668905" cy="1140143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622653" y="4034132"/>
            <a:ext cx="635794" cy="1140143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886200" y="3810000"/>
            <a:ext cx="154781" cy="1524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343400" y="3505200"/>
            <a:ext cx="154781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fld id="{9A0DB2DC-4C9A-4742-B13C-FB6460FD3503}" type="slidenum">
              <a:rPr lang="zh-CN" altLang="en-US" dirty="0">
                <a:solidFill>
                  <a:srgbClr val="009999"/>
                </a:solidFill>
                <a:latin typeface="Arial Narrow" panose="020B0606020202030204" pitchFamily="34" charset="0"/>
              </a:rPr>
              <a:t>6</a:t>
            </a:fld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fld id="{BB962C8B-B14F-4D97-AF65-F5344CB8AC3E}" type="datetime1">
              <a:rPr lang="zh-CN" altLang="en-US" dirty="0">
                <a:solidFill>
                  <a:srgbClr val="009999"/>
                </a:solidFill>
                <a:latin typeface="Arial Narrow" panose="020B0606020202030204" pitchFamily="34" charset="0"/>
              </a:rPr>
              <a:t>2018/5/7</a:t>
            </a:fld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r>
              <a:rPr lang="en-US" altLang="zh-CN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Row and Column Order</a:t>
            </a:r>
          </a:p>
        </p:txBody>
      </p:sp>
      <p:sp>
        <p:nvSpPr>
          <p:cNvPr id="1024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The rows in a matrix are usually indexed 1 to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 from top to bottom.  The columns are usually indexed 1 to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from left to right.  Elements are indexed by row, then column.</a:t>
            </a:r>
          </a:p>
        </p:txBody>
      </p:sp>
      <p:graphicFrame>
        <p:nvGraphicFramePr>
          <p:cNvPr id="102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651340"/>
              </p:ext>
            </p:extLst>
          </p:nvPr>
        </p:nvGraphicFramePr>
        <p:xfrm>
          <a:off x="1295400" y="3508375"/>
          <a:ext cx="595630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3" imgW="2133600" imgH="939800" progId="Equation.3">
                  <p:embed/>
                </p:oleObj>
              </mc:Choice>
              <mc:Fallback>
                <p:oleObj r:id="rId3" imgW="2133600" imgH="939800" progId="Equation.3">
                  <p:embed/>
                  <p:pic>
                    <p:nvPicPr>
                      <p:cNvPr id="10246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3508375"/>
                        <a:ext cx="5956300" cy="2622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4643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fld id="{9A0DB2DC-4C9A-4742-B13C-FB6460FD3503}" type="slidenum">
              <a:rPr lang="zh-CN" altLang="en-US" dirty="0">
                <a:solidFill>
                  <a:srgbClr val="009999"/>
                </a:solidFill>
                <a:latin typeface="Arial Narrow" panose="020B0606020202030204" pitchFamily="34" charset="0"/>
              </a:rPr>
              <a:t>7</a:t>
            </a:fld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fld id="{BB962C8B-B14F-4D97-AF65-F5344CB8AC3E}" type="datetime1">
              <a:rPr lang="zh-CN" altLang="en-US" dirty="0">
                <a:solidFill>
                  <a:srgbClr val="009999"/>
                </a:solidFill>
                <a:latin typeface="Arial Narrow" panose="020B0606020202030204" pitchFamily="34" charset="0"/>
              </a:rPr>
              <a:t>2018/5/7</a:t>
            </a:fld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r>
              <a:rPr lang="en-US" altLang="zh-CN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pPr eaLnBrk="1" hangingPunct="1"/>
            <a:r>
              <a:rPr lang="en-US" altLang="zh-CN" dirty="0"/>
              <a:t>Applications of Matrices</a:t>
            </a:r>
          </a:p>
        </p:txBody>
      </p:sp>
      <p:sp>
        <p:nvSpPr>
          <p:cNvPr id="819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/>
              <a:t>Tons of applications, including:</a:t>
            </a:r>
          </a:p>
          <a:p>
            <a:pPr eaLnBrk="1" hangingPunct="1"/>
            <a:r>
              <a:rPr lang="en-US" altLang="zh-CN" dirty="0">
                <a:solidFill>
                  <a:schemeClr val="folHlink"/>
                </a:solidFill>
              </a:rPr>
              <a:t>Solving systems of linear equations</a:t>
            </a:r>
          </a:p>
          <a:p>
            <a:pPr eaLnBrk="1" hangingPunct="1"/>
            <a:r>
              <a:rPr lang="en-US" altLang="zh-CN" dirty="0">
                <a:solidFill>
                  <a:schemeClr val="folHlink"/>
                </a:solidFill>
              </a:rPr>
              <a:t>Computer Graphics, Image Processing</a:t>
            </a:r>
          </a:p>
          <a:p>
            <a:pPr eaLnBrk="1" hangingPunct="1"/>
            <a:r>
              <a:rPr lang="en-US" altLang="zh-CN" dirty="0">
                <a:solidFill>
                  <a:schemeClr val="folHlink"/>
                </a:solidFill>
              </a:rPr>
              <a:t>Models within many areas of </a:t>
            </a:r>
            <a:br>
              <a:rPr lang="en-US" altLang="zh-CN" dirty="0">
                <a:solidFill>
                  <a:schemeClr val="folHlink"/>
                </a:solidFill>
              </a:rPr>
            </a:br>
            <a:r>
              <a:rPr lang="en-US" altLang="zh-CN" dirty="0">
                <a:solidFill>
                  <a:schemeClr val="folHlink"/>
                </a:solidFill>
              </a:rPr>
              <a:t>Computational Science &amp; Engineering</a:t>
            </a:r>
          </a:p>
          <a:p>
            <a:pPr eaLnBrk="1" hangingPunct="1"/>
            <a:r>
              <a:rPr lang="en-US" altLang="zh-CN" dirty="0">
                <a:solidFill>
                  <a:schemeClr val="folHlink"/>
                </a:solidFill>
              </a:rPr>
              <a:t>Quantum Mechanics, Quantum Computing</a:t>
            </a:r>
          </a:p>
          <a:p>
            <a:pPr eaLnBrk="1" hangingPunct="1"/>
            <a:r>
              <a:rPr lang="en-US" altLang="zh-CN" dirty="0">
                <a:solidFill>
                  <a:schemeClr val="folHlink"/>
                </a:solidFill>
              </a:rPr>
              <a:t>Many, many more</a:t>
            </a: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</a:rPr>
              <a:t>…</a:t>
            </a:r>
            <a:endParaRPr lang="en-US" altLang="zh-CN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9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fld id="{9A0DB2DC-4C9A-4742-B13C-FB6460FD3503}" type="slidenum">
              <a:rPr lang="zh-CN" altLang="en-US" dirty="0">
                <a:solidFill>
                  <a:srgbClr val="009999"/>
                </a:solidFill>
                <a:latin typeface="Arial Narrow" panose="020B0606020202030204" pitchFamily="34" charset="0"/>
              </a:rPr>
              <a:t>8</a:t>
            </a:fld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1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fld id="{BB962C8B-B14F-4D97-AF65-F5344CB8AC3E}" type="datetime1">
              <a:rPr lang="zh-CN" altLang="en-US" dirty="0">
                <a:solidFill>
                  <a:srgbClr val="009999"/>
                </a:solidFill>
                <a:latin typeface="Arial Narrow" panose="020B0606020202030204" pitchFamily="34" charset="0"/>
              </a:rPr>
              <a:t>2018/5/7</a:t>
            </a:fld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1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/>
          <a:lstStyle/>
          <a:p>
            <a:pPr indent="0"/>
            <a:r>
              <a:rPr lang="en-US" altLang="zh-CN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2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Matrix Equality</a:t>
            </a:r>
          </a:p>
        </p:txBody>
      </p:sp>
      <p:sp>
        <p:nvSpPr>
          <p:cNvPr id="922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Two matrices 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and </a:t>
            </a:r>
            <a:r>
              <a:rPr lang="en-US" altLang="zh-CN" b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are considered equal iff they have the same number of rows, the same number of columns, and all their corresponding elements are equal.</a:t>
            </a:r>
          </a:p>
        </p:txBody>
      </p:sp>
      <p:graphicFrame>
        <p:nvGraphicFramePr>
          <p:cNvPr id="92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626365"/>
              </p:ext>
            </p:extLst>
          </p:nvPr>
        </p:nvGraphicFramePr>
        <p:xfrm>
          <a:off x="1981200" y="4038600"/>
          <a:ext cx="4679950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3" imgW="1435100" imgH="457200" progId="Equation.3">
                  <p:embed/>
                </p:oleObj>
              </mc:Choice>
              <mc:Fallback>
                <p:oleObj r:id="rId3" imgW="1435100" imgH="457200" progId="Equation.3">
                  <p:embed/>
                  <p:pic>
                    <p:nvPicPr>
                      <p:cNvPr id="9222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4038600"/>
                        <a:ext cx="4679950" cy="1490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353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Arithmetic: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17638"/>
            <a:ext cx="8534400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</a:t>
            </a:r>
            <a:r>
              <a:rPr lang="en-US" b="1" dirty="0" err="1"/>
              <a:t>Defintion</a:t>
            </a:r>
            <a:r>
              <a:rPr lang="en-US" dirty="0"/>
              <a:t>: Let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[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baseline="-25000" dirty="0" err="1">
                <a:latin typeface="Cambria Math" pitchFamily="18" charset="0"/>
                <a:ea typeface="Cambria Math" pitchFamily="18" charset="0"/>
              </a:rPr>
              <a:t>ij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] </a:t>
            </a:r>
            <a:r>
              <a:rPr lang="en-US" dirty="0"/>
              <a:t>and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[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baseline="-25000" dirty="0" err="1">
                <a:latin typeface="Cambria Math" pitchFamily="18" charset="0"/>
                <a:ea typeface="Cambria Math" pitchFamily="18" charset="0"/>
              </a:rPr>
              <a:t>ij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]</a:t>
            </a:r>
            <a:r>
              <a:rPr lang="en-US" i="1" dirty="0"/>
              <a:t>  </a:t>
            </a:r>
            <a:r>
              <a:rPr lang="en-US" dirty="0"/>
              <a:t>be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m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 n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matrices. The sum of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, denoted by </a:t>
            </a:r>
            <a:r>
              <a:rPr lang="en-US" b="1" dirty="0"/>
              <a:t>A</a:t>
            </a:r>
            <a:r>
              <a:rPr lang="en-US" dirty="0"/>
              <a:t> + </a:t>
            </a:r>
            <a:r>
              <a:rPr lang="en-US" b="1" dirty="0"/>
              <a:t>B</a:t>
            </a:r>
            <a:r>
              <a:rPr lang="en-US" dirty="0"/>
              <a:t>, is the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m 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  n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matrix that has </a:t>
            </a:r>
            <a:r>
              <a:rPr lang="en-US" i="1" dirty="0" err="1">
                <a:ea typeface="Cambria Math" pitchFamily="18" charset="0"/>
              </a:rPr>
              <a:t>a</a:t>
            </a:r>
            <a:r>
              <a:rPr lang="en-US" baseline="-25000" dirty="0" err="1">
                <a:latin typeface="Cambria Math" pitchFamily="18" charset="0"/>
                <a:ea typeface="Cambria Math" pitchFamily="18" charset="0"/>
              </a:rPr>
              <a:t>ij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err="1">
                <a:ea typeface="Cambria Math" pitchFamily="18" charset="0"/>
              </a:rPr>
              <a:t>b</a:t>
            </a:r>
            <a:r>
              <a:rPr lang="en-US" baseline="-25000" dirty="0" err="1">
                <a:latin typeface="Cambria Math" pitchFamily="18" charset="0"/>
                <a:ea typeface="Cambria Math" pitchFamily="18" charset="0"/>
              </a:rPr>
              <a:t>ij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as its (</a:t>
            </a:r>
            <a:r>
              <a:rPr lang="en-US" i="1" dirty="0" err="1">
                <a:latin typeface="Cambria Math" pitchFamily="18" charset="0"/>
                <a:ea typeface="Cambria Math" pitchFamily="18" charset="0"/>
              </a:rPr>
              <a:t>i,j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element. In other words, </a:t>
            </a:r>
            <a:r>
              <a:rPr lang="en-US" b="1" dirty="0"/>
              <a:t>A</a:t>
            </a:r>
            <a:r>
              <a:rPr lang="en-US" dirty="0"/>
              <a:t> + </a:t>
            </a:r>
            <a:r>
              <a:rPr lang="en-US" b="1" dirty="0"/>
              <a:t>B</a:t>
            </a:r>
            <a:r>
              <a:rPr lang="en-US" dirty="0"/>
              <a:t> = [</a:t>
            </a:r>
            <a:r>
              <a:rPr lang="en-US" i="1" dirty="0" err="1">
                <a:ea typeface="Cambria Math" pitchFamily="18" charset="0"/>
              </a:rPr>
              <a:t>a</a:t>
            </a:r>
            <a:r>
              <a:rPr lang="en-US" i="1" baseline="-25000" dirty="0" err="1">
                <a:ea typeface="Cambria Math" pitchFamily="18" charset="0"/>
              </a:rPr>
              <a:t>ij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err="1">
                <a:ea typeface="Cambria Math" pitchFamily="18" charset="0"/>
              </a:rPr>
              <a:t>b</a:t>
            </a:r>
            <a:r>
              <a:rPr lang="en-US" i="1" baseline="-25000" dirty="0" err="1">
                <a:ea typeface="Cambria Math" pitchFamily="18" charset="0"/>
              </a:rPr>
              <a:t>ij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].</a:t>
            </a:r>
          </a:p>
          <a:p>
            <a:pPr>
              <a:buNone/>
            </a:pPr>
            <a:r>
              <a:rPr lang="en-US" b="1" dirty="0">
                <a:ea typeface="Cambria Math" pitchFamily="18" charset="0"/>
              </a:rPr>
              <a:t>   Example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:</a:t>
            </a: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Note that matrices of different sizes can not be added.</a:t>
            </a:r>
            <a:endParaRPr lang="en-US" dirty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844879" y="3962400"/>
            <a:ext cx="7454242" cy="1066801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696200" y="1675228"/>
            <a:ext cx="155972" cy="153572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352800" y="2515186"/>
            <a:ext cx="154781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616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${\bf A}\; = \;\left[\begin{array}{cccc}&#10;a_{11} &amp; a_{12}&amp; \ldots  &amp; a_{1n}\\&#10;a_{21} &amp; a_{22} &amp; \ldots &amp; a_{2n}\\&#10;. &amp; . &amp;  &amp; .\\&#10;. &amp; . &amp;   &amp; .\\&#10;a_{m1} &amp; a_{m2} &amp; \ldots &amp; a_{mn}&#10;\end{array}&#10;\right]&#10;$$&#10;&#10;\end{document}"/>
  <p:tag name="IGUANATEXSIZ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\begin{document}&#10;$${\bf A}\; = \;\left[\begin{array}{cccc}&#10;a_{11} &amp; a_{12}&amp; \ldots  &amp; a_{1k}\\&#10;a_{21} &amp; a_{22} &amp; \ldots &amp; a_{2k}\\&#10;. &amp; . &amp;  &amp; .\\&#10;. &amp; . &amp;   &amp; .\\&#10;{\color{red}a_{i1}} &amp; {\color{red}a_{i2}} &amp; {\color{red}\ldots} &amp; {\color{red}a_{ik}}\\&#10;. &amp; . &amp;   &amp; .\\&#10;. &amp; . &amp; &amp; .\\&#10;a_{m1} &amp; a_{m2} &amp; \ldots &amp; a_{mk}&#10;\end{array}&#10;\right]&#10;$$&#10;&#10;\end{document}"/>
  <p:tag name="IGUANATEXSIZ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\begin{document}&#10;$${\bf B}\; = \;\left[\begin{array}{cccccc}&#10;b_{11} &amp; a_{12}&amp; \ldots &amp; {\color{red}b_{1j}}&amp; \ldots  &amp; b_{1n}\\&#10;b_{21} &amp; b_{22} &amp; \ldots &amp; {\color{red}b_{2j}} &amp; \ldots &amp; b_{2n}\\&#10;. &amp; . &amp;  &amp; .\\&#10;. &amp; . &amp;   &amp; .\\&#10;b_{k1} &amp; b_{k2} &amp; \ldots &amp; {\color{red} b_{kj}} &amp; \ldots &amp; b_{kn}&#10;\end{array}&#10;\right]&#10;$$&#10;&#10;\end{document}"/>
  <p:tag name="IGUANATEXSIZ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\begin{document}&#10;$${\bf AB}\; = \;\left[\begin{array}{cccc}&#10;c_{11} &amp; c_{12}&amp; \ldots &amp; c_{1n}\\&#10;c_{21} &amp; c_{22} &amp; \ldots &amp; c_{2n}\\&#10;. &amp; . &amp;  &amp; .\\&#10;. &amp; . &amp; {\color{red}c_{ij}} &amp; .\\&#10;. &amp; . &amp;   &amp; .\\&#10;c_{m1} &amp; c_{m2} &amp; \ldots &amp; c_{mn}&#10;\end{array}&#10;\right]&#10;$$&#10;&#10;\end{document}"/>
  <p:tag name="IGUANATEXSIZ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$$&#10;{\color{red}c_{ij} = a_{i1}b_{1j} + a_{i2}b_{2j} + \dots + a_{ik}b_{kj}}&#10;$$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 A} = \left[\begin{array}{ll}&#10;1 &amp; 1\\&#10;2 &amp;1\end{array}&#10;\right]&#10;$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 B} = \left[\begin{array}{ll}&#10;2 &amp; 1\\&#10;1 &amp;1\end{array}&#10;\right]&#10;$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 AB} = \left[\begin{array}{ll}&#10;2 &amp; 2\\&#10;5 &amp;3\end{array}&#10;\right]&#10;$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 BA} = \left[\begin{array}{ll}&#10;4 &amp; 3\\&#10;3 &amp;2\end{array}&#10;\right]&#10;$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$\left[\begin{array}{c}&#10;a_{1j}\\&#10;a_{2j} \\&#10;. \\&#10;. \\&#10;a_{mj}&#10;\end{array}&#10;\right]&#10;$$&#10;&#10;\end{document}"/>
  <p:tag name="IGUANATEXSIZ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\begin{document}&#10;$${\bf I}_{\bf n}\; = \;\left[\begin{array}{cccc}&#10;1 &amp; 0&amp; \ldots &amp; 0\\&#10;0 &amp; 1 &amp; \ldots &amp; 0\\&#10;. &amp; . &amp;  &amp; .\\&#10;. &amp; . &amp; . &amp; .\\&#10;. &amp; . &amp;   &amp; .\\&#10;0 &amp; 0 &amp; \ldots &amp; 1&#10;\end{array}&#10;\right]&#10;$$&#10;&#10;\end{document}"/>
  <p:tag name="IGUANATEXSIZE" val="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b_1 \wedge b_2 =  \left\{&#10;\begin{array}{ll}&#10;1 &amp;\mbox{if}\; b_1 = b_2 = 1\\&#10;0 &amp; \mbox{otherwise}&#10;\end{array}&#10;\right.&#10;\]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b_1 \vee b_2 =  \left\{&#10;\begin{array}{ll}&#10;1 &amp;\mbox{if}\; b_1 = 1\; \mbox{or}\;  b_2 = 1\\&#10;0 &amp; \mbox{otherwise}&#10;\end{array}&#10;\right.&#10;\]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= &#10;\left[&#10;\begin{array}{lll}&#10;1 &amp;0 &amp; 1\\&#10;0 &amp;1&amp; 0&#10;\end{array}&#10;\right],&#10;$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B} = &#10;\left[&#10;\begin{array}{lll}&#10;0 &amp;1 &amp; 0\\&#10;1 &amp;1&amp; 0&#10;\end{array}&#10;\right].&#10;$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\vee {\bf B} = &#10;\left[&#10;\begin{array}{lll}&#10;1\vee 0  &amp;0\vee 1 &amp; 1\vee 0\\&#10;0\vee 1 &amp;1\vee 1&amp; 0\vee 0&#10;\end{array}&#10;\right]&#10;=&#10;\left[&#10;\begin{array}{lll}&#10;1 &amp; 1 &amp; 1\\&#10;1 &amp; 1 &amp; 0&#10;\end{array}&#10;\right].&#10;$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\wedge {\bf B} = &#10;\left[&#10;\begin{array}{lll}&#10;1\wedge 0  &amp;0\wedge 1 &amp; 1\wedge 0\\&#10;0\wedge 1 &amp;1\wedge 1&amp; 0\wedge 0&#10;\end{array}&#10;\right]&#10;=&#10;\left[&#10;\begin{array}{lll}&#10;0 &amp; 0 &amp; 0\\&#10;0 &amp; 1 &amp; 0&#10;\end{array}&#10;\right].&#10;$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= &#10;\left[&#10;\begin{array}{ll}&#10;1 &amp;0\\&#10;0 &amp;1\\&#10;1&amp;0&#10;\end{array}&#10;\right],&#10;$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B} = &#10;\left[&#10;\begin{array}{lll}&#10;1 &amp;1 &amp; 0\\&#10;0 &amp;1&amp; 1&#10;\end{array}&#10;\right].&#10;$$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=&#10;\left[&#10;\begin{array}{lll}&#10;1 &amp; 1 &amp; 0\\&#10;0 &amp; 1 &amp; 1\\&#10;1 &amp; 1 &amp; 0&#10;\end{array}&#10;\right].&#10;$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=&#10;\left[&#10;\begin{array}{lll}&#10;1\vee 0 &amp; 1\vee 0 &amp; 0\vee 0\\&#10;0\vee 0 &amp; 0\vee 1 &amp; 0\vee 1\\&#10;1\vee 0  &amp; 1\vee 0 &amp; 0\vee 0&#10;\end{array}&#10;\right]&#10;$$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\odot {\bf B} =&#10;\left[&#10;\begin{array}{lll}&#10;(1\wedge 1)\vee (0\wedge 0) &amp; (1\wedge 1)\vee (0\wedge 1) &amp; (1\wedge0)\vee (0\wedge 1)\\&#10;(0\wedge 1)\vee (1\wedge0) &amp; (0\wedge 1)\vee (1\wedge 1) &amp; (0\wedge 0)\vee (1 \wedge 1)\\&#10;(1\wedge 1)\vee (0\wedge 0)  &amp; (1\wedge 1)\vee (0\wedge 1) &amp; (1 \wedge0) \vee (0\wedge 1)&#10;\end{array}&#10;\right]&#10;$$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{\bf A}^{[r]} =  \underbrace{{\bf A}\odot {\bf A} \odot ...\odot {\bf A}}_{r\; \mbox{\footnotesize times}}&#10;\mbox{.}\]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=&#10;\left[&#10;\begin{array}{lll}&#10;0 &amp; 0 &amp; 1\\&#10;1 &amp; 0 &amp; 0\\&#10;1 &amp; 1 &amp; 0&#10;\end{array}&#10;\right].&#10;$$&#10;&#10;\end{document}"/>
  <p:tag name="IGUANATEXSIZE" val="1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^{[2]} = {\bf A} \odot {\bf A} =&#10;\left[&#10;\begin{array}{lll}&#10;1 &amp; 1 &amp; 0\\&#10;0 &amp; 0 &amp; 1\\&#10;1 &amp; 0 &amp; 1&#10;\end{array}&#10;\right]&#10;$$&#10;&#10;\end{document}"/>
  <p:tag name="IGUANATEXSIZ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^{[3]} = {\bf A}^{[2]} \odot {\bf A} =&#10;\left[&#10;\begin{array}{lll}&#10;1 &amp; 0 &amp; 1\\&#10;1 &amp; 1 &amp; 0\\&#10;1 &amp; 1 &amp; 1&#10;\end{array}&#10;\right]&#10;$$&#10;&#10;\end{document}"/>
  <p:tag name="IGUANATEXSIZE" val="1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^{[4]} = {\bf A}^{[3]} \odot {\bf A} =&#10;\left[&#10;\begin{array}{lll}&#10;1 &amp; 1 &amp; 1\\&#10;1 &amp; 0 &amp; 1\\&#10;1 &amp; 1 &amp; 1&#10;\end{array}&#10;\right]&#10;$$&#10;&#10;\end{document}"/>
  <p:tag name="IGUANATEXSIZE" val="1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^{[5]} =&#10;\left[&#10;\begin{array}{lll}&#10;1 &amp; 1 &amp; 1\\&#10;1 &amp; 1 &amp; 1\\&#10;1 &amp; 1 &amp; 1&#10;\end{array}&#10;\right]&#10;\;\;\bf{A}^{[n]} = {\bf A}^{5} \;\; \;\;\mbox{for all positive integers $n$ with $n \geq 5$}&#10;.$$&#10;&#10;\end{document}"/>
  <p:tag name="IGUANATEXSIZ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left[\begin{array}{rrr}&#10;1 &amp;0 &amp; -1\\&#10;2 &amp;2&amp; -3\\&#10;3&amp; 4 &amp; 0&#10;\end{array}&#10;\right]&#10;\; + \;&#10;\left[&#10;\begin{array}{rrr}&#10;3 &amp; 4 &amp; -1\\&#10;1 &amp; -3 &amp; 0\\&#10;-1 &amp; 1 &amp; 2\\&#10;\end{array}&#10;\right]&#10;\;&#10;=&#10;\;&#10;\left[&#10;\begin{array}{rrr}&#10;4 &amp; 4 &amp; -2\\3 &amp; -1 &amp; -3\\&#10;2 &amp; 5 &amp; 2&#10;\end{array}&#10;\right]&#10;$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[&#10;\begin{array}{rrr}&#10;1 &amp;0 &amp; 4\\&#10;2 &amp;1&amp; 1\\&#10;3&amp; 1 &amp; 0\\&#10;0 &amp; 2 &amp;2&#10;\end{array}&#10;\right]&#10;\;&#10;\left[&#10;\begin{array}{rr}&#10;2 &amp; 4\\&#10;1 &amp; 1\\&#10;3 &amp; 0\\&#10;\end{array}&#10;\right]&#10;\;&#10;=&#10;\;&#10;\left[&#10;\begin{array}{rr}&#10;14 &amp; 4 \\8 &amp; 9\\&#10;7 &amp; 13\\ 8 &amp; 2&#10;\end{array}&#10;\right]&#10;$$&#10;&#10;\end{document}"/>
  <p:tag name="IGUANATEXSIZ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3924</TotalTime>
  <Words>1531</Words>
  <Application>Microsoft Office PowerPoint</Application>
  <PresentationFormat>全屏显示(4:3)</PresentationFormat>
  <Paragraphs>193</Paragraphs>
  <Slides>30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7" baseType="lpstr">
      <vt:lpstr>Arial Unicode MS</vt:lpstr>
      <vt:lpstr>等线</vt:lpstr>
      <vt:lpstr>宋体</vt:lpstr>
      <vt:lpstr>Arial</vt:lpstr>
      <vt:lpstr>Arial Narrow</vt:lpstr>
      <vt:lpstr>Cambria Math</vt:lpstr>
      <vt:lpstr>Comic Sans MS</vt:lpstr>
      <vt:lpstr>Constantia</vt:lpstr>
      <vt:lpstr>Garamond</vt:lpstr>
      <vt:lpstr>Symbol</vt:lpstr>
      <vt:lpstr>Times New Roman</vt:lpstr>
      <vt:lpstr>Verdana</vt:lpstr>
      <vt:lpstr>Wingdings</vt:lpstr>
      <vt:lpstr>Level</vt:lpstr>
      <vt:lpstr>1_Default Design</vt:lpstr>
      <vt:lpstr>Equation.3</vt:lpstr>
      <vt:lpstr>Equation.DSMT4</vt:lpstr>
      <vt:lpstr>Discrete Mathematics and Its Application                         7th edition, 2001</vt:lpstr>
      <vt:lpstr>Welcome to Discrete Mathematics  Spring 2018</vt:lpstr>
      <vt:lpstr>§2.6 Matrices</vt:lpstr>
      <vt:lpstr>§2.6 Matrices</vt:lpstr>
      <vt:lpstr>Notation</vt:lpstr>
      <vt:lpstr>Row and Column Order</vt:lpstr>
      <vt:lpstr>Applications of Matrices</vt:lpstr>
      <vt:lpstr>Matrix Equality</vt:lpstr>
      <vt:lpstr>Matrix Arithmetic: Addition</vt:lpstr>
      <vt:lpstr>Matrix Multiplication</vt:lpstr>
      <vt:lpstr>Illustration of Matrix Multiplication </vt:lpstr>
      <vt:lpstr>Matrix Product Example</vt:lpstr>
      <vt:lpstr>Matrix Multiplication is not Commutative</vt:lpstr>
      <vt:lpstr>Identity Matrices</vt:lpstr>
      <vt:lpstr>Identity Matrix and Powers of Matrices</vt:lpstr>
      <vt:lpstr>Powers of Matrices</vt:lpstr>
      <vt:lpstr>Matrix Inverses</vt:lpstr>
      <vt:lpstr>Matrix Transposition</vt:lpstr>
      <vt:lpstr>Symmetric Matrices</vt:lpstr>
      <vt:lpstr>Zero-One Matrices</vt:lpstr>
      <vt:lpstr>Zero-One Matrices</vt:lpstr>
      <vt:lpstr>Zero-One Matrices</vt:lpstr>
      <vt:lpstr>Joins and Meets of Zero-One Matrices</vt:lpstr>
      <vt:lpstr>Boolean Product of Zero-One Matrices</vt:lpstr>
      <vt:lpstr>Boolean Product of Zero-One Matrices</vt:lpstr>
      <vt:lpstr>Boolean Powers of Zero-One Matrices</vt:lpstr>
      <vt:lpstr>Boolean Powers</vt:lpstr>
      <vt:lpstr>Boolean Powers of Zero-One Matrices</vt:lpstr>
      <vt:lpstr>Basic properties of the Boolean matrix </vt:lpstr>
      <vt:lpstr>Homework</vt:lpstr>
    </vt:vector>
  </TitlesOfParts>
  <Company>Barry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 Johnsonbaugh, Discrete Mathematics 5th edition, 2001</dc:title>
  <dc:creator>user</dc:creator>
  <cp:lastModifiedBy>szniu</cp:lastModifiedBy>
  <cp:revision>593</cp:revision>
  <cp:lastPrinted>2018-04-08T03:06:08Z</cp:lastPrinted>
  <dcterms:created xsi:type="dcterms:W3CDTF">2002-05-12T10:17:07Z</dcterms:created>
  <dcterms:modified xsi:type="dcterms:W3CDTF">2018-05-07T01:03:25Z</dcterms:modified>
</cp:coreProperties>
</file>