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42"/>
  </p:notesMasterIdLst>
  <p:sldIdLst>
    <p:sldId id="256" r:id="rId3"/>
    <p:sldId id="309" r:id="rId4"/>
    <p:sldId id="308" r:id="rId5"/>
    <p:sldId id="311" r:id="rId6"/>
    <p:sldId id="726" r:id="rId7"/>
    <p:sldId id="647" r:id="rId8"/>
    <p:sldId id="295" r:id="rId9"/>
    <p:sldId id="313" r:id="rId10"/>
    <p:sldId id="312" r:id="rId11"/>
    <p:sldId id="314" r:id="rId12"/>
    <p:sldId id="361" r:id="rId13"/>
    <p:sldId id="300" r:id="rId14"/>
    <p:sldId id="315" r:id="rId15"/>
    <p:sldId id="270" r:id="rId16"/>
    <p:sldId id="301" r:id="rId17"/>
    <p:sldId id="368" r:id="rId18"/>
    <p:sldId id="318" r:id="rId19"/>
    <p:sldId id="272" r:id="rId20"/>
    <p:sldId id="303" r:id="rId21"/>
    <p:sldId id="371" r:id="rId22"/>
    <p:sldId id="369" r:id="rId23"/>
    <p:sldId id="727" r:id="rId24"/>
    <p:sldId id="372" r:id="rId25"/>
    <p:sldId id="374" r:id="rId26"/>
    <p:sldId id="728" r:id="rId27"/>
    <p:sldId id="668" r:id="rId28"/>
    <p:sldId id="362" r:id="rId29"/>
    <p:sldId id="360" r:id="rId30"/>
    <p:sldId id="363" r:id="rId31"/>
    <p:sldId id="364" r:id="rId32"/>
    <p:sldId id="365" r:id="rId33"/>
    <p:sldId id="729" r:id="rId34"/>
    <p:sldId id="366" r:id="rId35"/>
    <p:sldId id="401" r:id="rId36"/>
    <p:sldId id="367" r:id="rId37"/>
    <p:sldId id="297" r:id="rId38"/>
    <p:sldId id="299" r:id="rId39"/>
    <p:sldId id="307" r:id="rId40"/>
    <p:sldId id="681" r:id="rId41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113" d="100"/>
          <a:sy n="113" d="100"/>
        </p:scale>
        <p:origin x="12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0.03531" units="1/cm"/>
          <inkml:channelProperty channel="Y" name="resolution" value="0.03525" units="1/cm"/>
          <inkml:channelProperty channel="T" name="resolution" value="28.34646" units="1/dev"/>
        </inkml:channelProperties>
      </inkml:inkSource>
      <inkml:timestamp xml:id="ts0" timeString="2017-12-16T12:31: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Maximum Element in a Finite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r>
              <a:rPr lang="en-US" dirty="0"/>
              <a:t>The algorithm in </a:t>
            </a:r>
            <a:r>
              <a:rPr lang="en-US" dirty="0" err="1"/>
              <a:t>pseudocode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this algorithm have all the properties listed on the previous slide?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2209800"/>
            <a:ext cx="5562600" cy="266700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….,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if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lang="en-US" sz="2600" i="1" dirty="0"/>
              <a:t>max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lang="en-US" sz="2600" i="1" dirty="0"/>
              <a:t>max</a:t>
            </a:r>
            <a:r>
              <a:rPr lang="en-US" sz="2600" dirty="0"/>
              <a:t>{</a:t>
            </a:r>
            <a:r>
              <a:rPr lang="en-US" sz="2600" i="1" dirty="0"/>
              <a:t>max </a:t>
            </a:r>
            <a:r>
              <a:rPr lang="en-US" sz="2600" dirty="0"/>
              <a:t>is the largest element}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73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Example Algorithm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classes of problems will be studied in this section.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/>
              <a:t>Searching Problems</a:t>
            </a:r>
            <a:r>
              <a:rPr lang="zh-CN" altLang="en-US" dirty="0"/>
              <a:t>（查找问题）</a:t>
            </a:r>
            <a:r>
              <a:rPr lang="en-US" dirty="0"/>
              <a:t>: finding the position of a particular element in a  list.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/>
              <a:t>Sorting problems</a:t>
            </a:r>
            <a:r>
              <a:rPr lang="zh-CN" altLang="en-US" dirty="0"/>
              <a:t> （排序问题） </a:t>
            </a:r>
            <a:r>
              <a:rPr lang="en-US" dirty="0"/>
              <a:t>: putting the elements of a list into increasing order.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i="1" dirty="0"/>
              <a:t>Optimization Problems</a:t>
            </a:r>
            <a:r>
              <a:rPr lang="zh-CN" altLang="en-US" dirty="0"/>
              <a:t> （优化问题） </a:t>
            </a:r>
            <a:r>
              <a:rPr lang="en-US" dirty="0"/>
              <a:t>: determining the optimal value (maximum or minimum) of a particular quantity over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185926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The general </a:t>
            </a:r>
            <a:r>
              <a:rPr lang="en-US" i="1" dirty="0"/>
              <a:t>searching problem </a:t>
            </a:r>
            <a:r>
              <a:rPr lang="en-US" dirty="0"/>
              <a:t>is to locate an element </a:t>
            </a:r>
            <a:r>
              <a:rPr lang="en-US" i="1" dirty="0"/>
              <a:t>x </a:t>
            </a:r>
            <a:r>
              <a:rPr lang="en-US" dirty="0"/>
              <a:t>in the list of distinct elements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,a</a:t>
            </a:r>
            <a:r>
              <a:rPr lang="en-US" baseline="-25000" dirty="0"/>
              <a:t>2</a:t>
            </a:r>
            <a:r>
              <a:rPr lang="en-US" i="1" dirty="0"/>
              <a:t>,...,a</a:t>
            </a:r>
            <a:r>
              <a:rPr lang="en-US" i="1" baseline="-25000" dirty="0"/>
              <a:t>n</a:t>
            </a:r>
            <a:r>
              <a:rPr lang="en-US" dirty="0"/>
              <a:t>, or determine that it is not in the list.</a:t>
            </a:r>
          </a:p>
          <a:p>
            <a:pPr lvl="1"/>
            <a:r>
              <a:rPr lang="en-US" dirty="0"/>
              <a:t>The solution to a searching problem is the location of the term in the list that equals </a:t>
            </a:r>
            <a:r>
              <a:rPr lang="en-US" i="1" dirty="0"/>
              <a:t>x </a:t>
            </a:r>
            <a:r>
              <a:rPr lang="en-US" dirty="0"/>
              <a:t>(that is,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 the solution if  </a:t>
            </a:r>
            <a:r>
              <a:rPr lang="en-US" i="1" dirty="0"/>
              <a:t>x =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</a:t>
            </a:r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 is not in the list.</a:t>
            </a:r>
          </a:p>
          <a:p>
            <a:pPr lvl="1"/>
            <a:r>
              <a:rPr lang="en-US" dirty="0"/>
              <a:t>For example, a library might want to check to see if a patron is on a list of those with overdue books before allowing him/her to checkout another book.</a:t>
            </a:r>
          </a:p>
          <a:p>
            <a:pPr lvl="1"/>
            <a:r>
              <a:rPr lang="en-US" dirty="0"/>
              <a:t>We will study two different searching algorithms; linear search and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10294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06" y="1424708"/>
            <a:ext cx="8491194" cy="4530725"/>
          </a:xfrm>
        </p:spPr>
        <p:txBody>
          <a:bodyPr/>
          <a:lstStyle/>
          <a:p>
            <a:r>
              <a:rPr lang="en-US" sz="1800" dirty="0"/>
              <a:t>The linear search algorithm locates an item in a list by examining elements in the sequence one at a time, starting at the beginning.</a:t>
            </a:r>
          </a:p>
          <a:p>
            <a:pPr lvl="1"/>
            <a:r>
              <a:rPr lang="en-US" sz="1800" dirty="0"/>
              <a:t>First compare </a:t>
            </a:r>
            <a:r>
              <a:rPr lang="en-US" sz="1800" i="1" dirty="0"/>
              <a:t>x</a:t>
            </a:r>
            <a:r>
              <a:rPr lang="en-US" sz="1800" dirty="0"/>
              <a:t> with </a:t>
            </a:r>
            <a:r>
              <a:rPr lang="en-US" sz="1800" i="1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. If they are equal, return the position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If not, try </a:t>
            </a:r>
            <a:r>
              <a:rPr lang="en-US" sz="1800" i="1" dirty="0"/>
              <a:t>a</a:t>
            </a:r>
            <a:r>
              <a:rPr lang="en-US" sz="1800" baseline="-25000" dirty="0"/>
              <a:t>2</a:t>
            </a:r>
            <a:r>
              <a:rPr lang="en-US" sz="1800" dirty="0"/>
              <a:t>. If </a:t>
            </a:r>
            <a:r>
              <a:rPr lang="en-US" sz="1800" i="1" dirty="0"/>
              <a:t>x = a</a:t>
            </a:r>
            <a:r>
              <a:rPr lang="en-US" sz="1800" baseline="-25000" dirty="0"/>
              <a:t>2</a:t>
            </a:r>
            <a:r>
              <a:rPr lang="en-US" sz="1800" dirty="0"/>
              <a:t>, return the position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Keep going, and if no match is found when the entire list is scanned,   return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800" dirty="0"/>
              <a:t>.</a:t>
            </a:r>
          </a:p>
          <a:p>
            <a:pPr lvl="1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8903" y="3505200"/>
            <a:ext cx="67818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</a:t>
            </a:r>
            <a:r>
              <a:rPr kumimoji="0" lang="en-US" sz="26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:integer,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distinct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≠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≤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lang="en-US" sz="2600" dirty="0"/>
              <a:t>{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of the term that equals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is 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found}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53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000" dirty="0"/>
              <a:t>顺序查找算法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182" y="1524810"/>
            <a:ext cx="4080510" cy="5053756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在一个已知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中找出与关键字相同的数的具体位置。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让关键字与队列中的数从最后一个开始逐个比较，直到找出与给定关键字相同的数为止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简单直观，容易实现，它的缺点是效率低下。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8208" y="140699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5302967" y="1919768"/>
              <a:ext cx="270" cy="27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4057" y="1910858"/>
                <a:ext cx="18090" cy="1809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46340"/>
              </p:ext>
            </p:extLst>
          </p:nvPr>
        </p:nvGraphicFramePr>
        <p:xfrm>
          <a:off x="4437668" y="1524810"/>
          <a:ext cx="3877972" cy="5193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r:id="rId5" imgW="3122930" imgH="4351655" progId="Visio.Drawing.15">
                  <p:embed/>
                </p:oleObj>
              </mc:Choice>
              <mc:Fallback>
                <p:oleObj r:id="rId5" imgW="3122930" imgH="4351655" progId="Visio.Drawing.15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7668" y="1524810"/>
                        <a:ext cx="3877972" cy="5193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653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  <a:r>
              <a:rPr lang="en-US" altLang="zh-CN" dirty="0"/>
              <a:t> (</a:t>
            </a:r>
            <a:r>
              <a:rPr lang="zh-CN" altLang="en-US" dirty="0"/>
              <a:t>二分查找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58200" cy="5287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Assume the input is a  list of items  in increasing order.</a:t>
            </a:r>
          </a:p>
          <a:p>
            <a:r>
              <a:rPr lang="en-US" dirty="0"/>
              <a:t>The algorithm begins by comparing the element to be found with the middle element. </a:t>
            </a:r>
          </a:p>
          <a:p>
            <a:pPr lvl="1"/>
            <a:r>
              <a:rPr lang="en-US" dirty="0"/>
              <a:t>If the middle element is lower, the search proceeds with the upper half of the list.</a:t>
            </a:r>
          </a:p>
          <a:p>
            <a:pPr lvl="1"/>
            <a:r>
              <a:rPr lang="en-US" dirty="0"/>
              <a:t>If it is not lower, the search proceeds with the lower half of the list (through the middle position).</a:t>
            </a:r>
          </a:p>
          <a:p>
            <a:r>
              <a:rPr lang="en-US" dirty="0"/>
              <a:t>Repeat this process until we have a list of size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element we are looking for is equal to the element in the list, the position is returned.</a:t>
            </a:r>
          </a:p>
          <a:p>
            <a:pPr lvl="1"/>
            <a:r>
              <a:rPr lang="en-US" dirty="0"/>
              <a:t>Otherwise,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is returned to indicate that the element was not found. </a:t>
            </a:r>
          </a:p>
          <a:p>
            <a:r>
              <a:rPr lang="en-US" dirty="0"/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/>
              <a:t>, we show that the binary search algorithm is much more efficient than linear search.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0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7800"/>
            <a:ext cx="8610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Example</a:t>
            </a:r>
            <a:r>
              <a:rPr lang="en-US" dirty="0"/>
              <a:t>: The steps taken by a binary search for 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19</a:t>
            </a:r>
            <a:r>
              <a:rPr lang="en-US" dirty="0"/>
              <a:t> in the list: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1  2  3  5  6  7  8  10  12  13  15  16  18  19  20  22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The list has 16 elements, so the midpoint is 8. The value in the 8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is 10.  Since 19 &gt; 10,  further search is restricted to  positions 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through 16.</a:t>
            </a:r>
            <a:endParaRPr lang="en-US" dirty="0"/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1  2  3  5  6  7  8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12  13  15  16  18  19  20  22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The midpoint of the list (positions 9 through 16)  is now  the 12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with a value of  16.    Since 19 &gt; 16,  further search is restricted to the 13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and above.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12  13  15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18  19  20  22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The midpoint  of the current list is now the 14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with a value of 19.  Since        19 ≯ 19,  further search is restricted to the portion from  the 13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through the 14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positions 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12  13  15  16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18  19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The midpoint of the current list  is now the 13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with a value of 18.               Since 19&gt; 18, search is restricted to the  portion from the 18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position through the 18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1  2  3  5  6  7  8  10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12  13  15  16  18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 19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20  22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Now the list has a single element and the loop ends. Since 19=19, the location 16 is returned.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91" y="1417638"/>
            <a:ext cx="8229600" cy="4530725"/>
          </a:xfrm>
        </p:spPr>
        <p:txBody>
          <a:bodyPr/>
          <a:lstStyle/>
          <a:p>
            <a:r>
              <a:rPr lang="en-US" dirty="0"/>
              <a:t>Here is a description of the binary search algorithm in </a:t>
            </a:r>
            <a:r>
              <a:rPr lang="en-US" dirty="0" err="1"/>
              <a:t>pseudocode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109" y="2557463"/>
            <a:ext cx="8027709" cy="3962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   procedure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integer,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increasing integers)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left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right endpoint of interval}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⌊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)/2</a:t>
            </a:r>
            <a:r>
              <a:rPr lang="en-US" sz="2600" dirty="0">
                <a:latin typeface="Cambria Math"/>
                <a:ea typeface="Cambria Math"/>
              </a:rPr>
              <a:t>⌋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26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</a:t>
            </a:r>
            <a:r>
              <a:rPr kumimoji="0" lang="en-US" sz="26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{location</a:t>
            </a:r>
            <a:r>
              <a:rPr kumimoji="0" lang="en-US" sz="26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subscript </a:t>
            </a:r>
            <a:r>
              <a:rPr kumimoji="0" lang="en-US" sz="26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6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term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 equal to </a:t>
            </a:r>
            <a:r>
              <a:rPr lang="en-US" sz="2600" i="1" dirty="0"/>
              <a:t>x</a:t>
            </a:r>
            <a:r>
              <a:rPr lang="en-US" sz="2600" dirty="0"/>
              <a:t>,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/>
              <a:t>                                             or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96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954" y="914400"/>
            <a:ext cx="4976813" cy="563880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二分查找的具体流程：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假设表中元素是按升序排列，将表中间位置记录的关键字与查找关键字比较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如果两者相等，则查找成功；否则利用中间位置记录将表分成前、后两个子表，如果中间位置记录的关键字大于查找关键字，则进一步查找前一子表，否则进一步查找后一子表。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重复以上过程，直到找到满足条件的记录，使查找成功，或直到子表不存在为止，此时查找不成功。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67865" y="1461765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320538"/>
              </p:ext>
            </p:extLst>
          </p:nvPr>
        </p:nvGraphicFramePr>
        <p:xfrm>
          <a:off x="5152767" y="1634889"/>
          <a:ext cx="3680460" cy="458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3" imgW="4147185" imgH="5201285" progId="Visio.Drawing.15">
                  <p:embed/>
                </p:oleObj>
              </mc:Choice>
              <mc:Fallback>
                <p:oleObj r:id="rId3" imgW="4147185" imgH="5201285" progId="Visio.Drawing.15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2767" y="1634889"/>
                        <a:ext cx="3680460" cy="458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1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Sorting(</a:t>
            </a:r>
            <a:r>
              <a:rPr lang="zh-CN" altLang="en-US" dirty="0"/>
              <a:t>排序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50632"/>
            <a:ext cx="8534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</a:t>
            </a:r>
            <a:r>
              <a:rPr lang="en-US" i="1" dirty="0"/>
              <a:t>sort</a:t>
            </a:r>
            <a:r>
              <a:rPr lang="en-US" dirty="0"/>
              <a:t> the elements of a list is to put them in increasing order (numerical order, alphabetic, and so on).</a:t>
            </a:r>
          </a:p>
          <a:p>
            <a:r>
              <a:rPr lang="en-US" dirty="0"/>
              <a:t>Sorting is an important problem because:</a:t>
            </a:r>
          </a:p>
          <a:p>
            <a:pPr lvl="1"/>
            <a:r>
              <a:rPr lang="en-US" dirty="0"/>
              <a:t>A nontrivial percentage of all computing resources are devoted to sorting different kinds of lists, especially applications involving large databases of information that need to be presented in a particular order (e.g., by customer, part number etc.).</a:t>
            </a:r>
          </a:p>
          <a:p>
            <a:pPr lvl="1"/>
            <a:r>
              <a:rPr lang="en-US" dirty="0"/>
              <a:t>An amazing number of fundamentally different algorithms have been invented for sorting. Their relative advantages and disadvantages have been studied extensively.</a:t>
            </a:r>
          </a:p>
          <a:p>
            <a:pPr lvl="1"/>
            <a:r>
              <a:rPr lang="en-US" dirty="0"/>
              <a:t>Sorting algorithms are useful to illustrate the basic notions of computer science.</a:t>
            </a:r>
          </a:p>
          <a:p>
            <a:r>
              <a:rPr lang="en-US" dirty="0"/>
              <a:t>A variety of sorting algorithms are studied in this book; binary, insertion, bubble, selection, merge, quick, and tournament.</a:t>
            </a:r>
          </a:p>
          <a:p>
            <a:r>
              <a:rPr lang="en-US" dirty="0"/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/>
              <a:t>, we’ll study the amount of time required to sort a list using the sorting algorithms covered in this section.</a:t>
            </a:r>
          </a:p>
        </p:txBody>
      </p:sp>
    </p:spTree>
    <p:extLst>
      <p:ext uri="{BB962C8B-B14F-4D97-AF65-F5344CB8AC3E}">
        <p14:creationId xmlns:p14="http://schemas.microsoft.com/office/powerpoint/2010/main" val="31509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Sort(</a:t>
            </a:r>
            <a:r>
              <a:rPr lang="zh-CN" altLang="en-US" dirty="0"/>
              <a:t>冒泡排序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0109"/>
            <a:ext cx="8229600" cy="4983162"/>
          </a:xfrm>
        </p:spPr>
        <p:txBody>
          <a:bodyPr/>
          <a:lstStyle/>
          <a:p>
            <a:r>
              <a:rPr lang="en-US" i="1" dirty="0"/>
              <a:t>Bubble sort </a:t>
            </a:r>
            <a:r>
              <a:rPr lang="en-US" dirty="0"/>
              <a:t>makes multiple passes through a list. Every pair of elements that are found to be out of order are interchanged.</a:t>
            </a:r>
          </a:p>
          <a:p>
            <a:endParaRPr lang="en-US" dirty="0"/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冒泡排序通过两层循环来排序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双层循环的内层循环对所有相邻记录的关键字值进行两两比较，只要存在逆序就交换这两个元素。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排序即为双层循环的外层循环的一步，外层循环每进行一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遍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排序，就让最小的值交换到最前面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外层循环结束时即可达到有序化。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71841"/>
            <a:ext cx="8953500" cy="53861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Show the steps of bubble sort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3  2  4  1  5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sz="19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1900" dirty="0">
                <a:latin typeface="Cambria Math" pitchFamily="18" charset="0"/>
                <a:ea typeface="Cambria Math" pitchFamily="18" charset="0"/>
              </a:rPr>
              <a:t>At the first pass the largest element has been put into the correct position</a:t>
            </a:r>
          </a:p>
          <a:p>
            <a:r>
              <a:rPr lang="en-US" sz="1900" dirty="0">
                <a:latin typeface="Cambria Math" pitchFamily="18" charset="0"/>
                <a:ea typeface="Cambria Math" pitchFamily="18" charset="0"/>
              </a:rPr>
              <a:t>At the end of the second pass, the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nd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largest element has been put into the correct position.</a:t>
            </a:r>
          </a:p>
          <a:p>
            <a:r>
              <a:rPr lang="en-US" sz="1900" dirty="0">
                <a:latin typeface="Cambria Math" pitchFamily="18" charset="0"/>
                <a:ea typeface="Cambria Math" pitchFamily="18" charset="0"/>
              </a:rPr>
              <a:t>In each subsequent pass, an additional element is put in the correct position.</a:t>
            </a:r>
          </a:p>
          <a:p>
            <a:r>
              <a:rPr lang="zh-CN" altLang="en-US" sz="1900" dirty="0">
                <a:latin typeface="Cambria Math" pitchFamily="18" charset="0"/>
                <a:ea typeface="Cambria Math" pitchFamily="18" charset="0"/>
              </a:rPr>
              <a:t>（执行的遍数为排序的元素数</a:t>
            </a:r>
            <a:r>
              <a:rPr lang="en-US" altLang="zh-CN" sz="19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zh-CN" altLang="en-US" sz="1900" dirty="0">
                <a:latin typeface="Cambria Math" pitchFamily="18" charset="0"/>
                <a:ea typeface="Cambria Math" pitchFamily="18" charset="0"/>
              </a:rPr>
              <a:t>）</a:t>
            </a:r>
            <a:endParaRPr lang="en-US" dirty="0"/>
          </a:p>
        </p:txBody>
      </p:sp>
      <p:pic>
        <p:nvPicPr>
          <p:cNvPr id="7" name="Content Placeholder 3" descr="03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1298" y="2302022"/>
            <a:ext cx="724140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4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Sort(</a:t>
            </a:r>
            <a:r>
              <a:rPr lang="zh-CN" altLang="en-US" dirty="0"/>
              <a:t>冒泡排序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Pseudocode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2303462"/>
            <a:ext cx="6629400" cy="3124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b="1" dirty="0"/>
              <a:t>procedure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real numbers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with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dirty="0"/>
              <a:t>≥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/>
              <a:t>i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US" sz="2600" i="1" dirty="0">
                <a:latin typeface="Cambria Math"/>
                <a:ea typeface="Cambria Math"/>
              </a:rPr>
              <a:t> −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interchange </a:t>
            </a:r>
            <a:r>
              <a:rPr kumimoji="0" lang="en-US" sz="26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600" dirty="0"/>
              <a:t>{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6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now in increasing order}</a:t>
            </a:r>
          </a:p>
        </p:txBody>
      </p:sp>
    </p:spTree>
    <p:extLst>
      <p:ext uri="{BB962C8B-B14F-4D97-AF65-F5344CB8AC3E}">
        <p14:creationId xmlns:p14="http://schemas.microsoft.com/office/powerpoint/2010/main" val="2745749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Sort(</a:t>
            </a:r>
            <a:r>
              <a:rPr lang="zh-CN" altLang="en-US" dirty="0"/>
              <a:t>插入排序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162549"/>
          </a:xfrm>
        </p:spPr>
        <p:txBody>
          <a:bodyPr/>
          <a:lstStyle/>
          <a:p>
            <a:r>
              <a:rPr lang="en-US" sz="2000" i="1" dirty="0"/>
              <a:t>Insertion sort </a:t>
            </a:r>
            <a:r>
              <a:rPr lang="en-US" sz="2000" dirty="0"/>
              <a:t>begins with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element. It compares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element with the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and puts it before the first if it is not larger.</a:t>
            </a:r>
            <a:r>
              <a:rPr lang="en-US" altLang="zh-CN" dirty="0"/>
              <a:t> </a:t>
            </a:r>
          </a:p>
          <a:p>
            <a:r>
              <a:rPr lang="en-US" altLang="zh-CN" sz="2000" dirty="0"/>
              <a:t>Next the 3rd element is put into the correct position among the first 3 elements. </a:t>
            </a:r>
          </a:p>
          <a:p>
            <a:r>
              <a:rPr lang="en-US" altLang="zh-CN" sz="2000" dirty="0"/>
              <a:t>In each subsequent pass, the </a:t>
            </a:r>
            <a:r>
              <a:rPr lang="en-US" altLang="zh-CN" sz="2000" i="1" dirty="0"/>
              <a:t>n</a:t>
            </a:r>
            <a:r>
              <a:rPr lang="en-US" altLang="zh-CN" sz="2000" dirty="0"/>
              <a:t>+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000" baseline="30000" dirty="0"/>
              <a:t>st</a:t>
            </a:r>
            <a:r>
              <a:rPr lang="en-US" altLang="zh-CN" sz="2000" dirty="0"/>
              <a:t> element is put into its correct position among the first </a:t>
            </a:r>
            <a:r>
              <a:rPr lang="en-US" altLang="zh-CN" sz="2000" i="1" dirty="0"/>
              <a:t>n</a:t>
            </a:r>
            <a:r>
              <a:rPr lang="en-US" altLang="zh-CN" sz="2000" dirty="0"/>
              <a:t>+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sz="2000" dirty="0"/>
              <a:t> elements.</a:t>
            </a:r>
          </a:p>
          <a:p>
            <a:pPr>
              <a:buNone/>
            </a:pPr>
            <a:r>
              <a:rPr lang="en-US" altLang="zh-CN" sz="2000" b="1" dirty="0"/>
              <a:t> Example</a:t>
            </a:r>
            <a:r>
              <a:rPr lang="en-US" altLang="zh-CN" sz="2000" dirty="0"/>
              <a:t>: Show all the steps of  insertion sort with the input:  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3  2  4  1  5</a:t>
            </a:r>
          </a:p>
          <a:p>
            <a:pPr marL="571500" indent="-571500">
              <a:buFont typeface="+mj-lt"/>
              <a:buAutoNum type="romanLcPeriod"/>
            </a:pP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4  1  5   (</a:t>
            </a:r>
            <a:r>
              <a:rPr lang="en-US" altLang="zh-CN" sz="2000" i="1" dirty="0">
                <a:ea typeface="Cambria Math" pitchFamily="18" charset="0"/>
              </a:rPr>
              <a:t>first two positions are interchanged</a:t>
            </a:r>
            <a:r>
              <a:rPr lang="en-US" altLang="zh-CN" sz="2000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1  5   (</a:t>
            </a:r>
            <a:r>
              <a:rPr lang="en-US" altLang="zh-CN" sz="2000" i="1" dirty="0">
                <a:latin typeface="Cambria Math" pitchFamily="18" charset="0"/>
                <a:ea typeface="Cambria Math" pitchFamily="18" charset="0"/>
              </a:rPr>
              <a:t>third</a:t>
            </a:r>
            <a:r>
              <a:rPr lang="en-US" altLang="zh-CN" sz="2000" i="1" dirty="0">
                <a:ea typeface="Cambria Math" pitchFamily="18" charset="0"/>
              </a:rPr>
              <a:t> element remains in its position</a:t>
            </a:r>
            <a:r>
              <a:rPr lang="en-US" altLang="zh-CN" sz="2000" dirty="0">
                <a:ea typeface="Cambria Math" pitchFamily="18" charset="0"/>
              </a:rPr>
              <a:t>)</a:t>
            </a:r>
            <a:r>
              <a:rPr lang="en-US" altLang="zh-CN" sz="2000" i="1" dirty="0">
                <a:ea typeface="Cambria Math" pitchFamily="18" charset="0"/>
              </a:rPr>
              <a:t> </a:t>
            </a:r>
            <a:r>
              <a:rPr lang="en-US" altLang="zh-CN" sz="2000" i="1" dirty="0">
                <a:latin typeface="Cambria Math" pitchFamily="18" charset="0"/>
                <a:ea typeface="Cambria Math" pitchFamily="18" charset="0"/>
              </a:rPr>
              <a:t>    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5    (</a:t>
            </a:r>
            <a:r>
              <a:rPr lang="en-US" altLang="zh-CN" sz="2000" i="1" dirty="0">
                <a:ea typeface="Cambria Math" pitchFamily="18" charset="0"/>
              </a:rPr>
              <a:t>fourth is placed at beginning</a:t>
            </a:r>
            <a:r>
              <a:rPr lang="en-US" altLang="zh-CN" sz="2000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     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000" i="1" dirty="0">
                <a:latin typeface="Cambria Math" pitchFamily="18" charset="0"/>
                <a:ea typeface="Cambria Math" pitchFamily="18" charset="0"/>
              </a:rPr>
              <a:t>fifth </a:t>
            </a:r>
            <a:r>
              <a:rPr lang="en-US" altLang="zh-CN" sz="2000" i="1" dirty="0">
                <a:ea typeface="Cambria Math" pitchFamily="18" charset="0"/>
              </a:rPr>
              <a:t> element remains in its position</a:t>
            </a:r>
            <a:r>
              <a:rPr lang="en-US" altLang="zh-CN" sz="2000" dirty="0">
                <a:ea typeface="Cambria Math" pitchFamily="18" charset="0"/>
              </a:rPr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035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Show all the steps of  insertion sort with the input: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3  2  4  1  5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4  1  5   (</a:t>
            </a:r>
            <a:r>
              <a:rPr lang="en-US" i="1" dirty="0">
                <a:ea typeface="Cambria Math" pitchFamily="18" charset="0"/>
              </a:rPr>
              <a:t>first two positions are interchanged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1  5   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third</a:t>
            </a:r>
            <a:r>
              <a:rPr lang="en-US" i="1" dirty="0">
                <a:ea typeface="Cambria Math" pitchFamily="18" charset="0"/>
              </a:rPr>
              <a:t> element remains in its position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5    (</a:t>
            </a:r>
            <a:r>
              <a:rPr lang="en-US" i="1" dirty="0">
                <a:ea typeface="Cambria Math" pitchFamily="18" charset="0"/>
              </a:rPr>
              <a:t>fourth is placed at beginning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1 2  3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fifth </a:t>
            </a:r>
            <a:r>
              <a:rPr lang="en-US" i="1" dirty="0">
                <a:ea typeface="Cambria Math" pitchFamily="18" charset="0"/>
              </a:rPr>
              <a:t> element remains in its position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Sort(</a:t>
            </a:r>
            <a:r>
              <a:rPr lang="zh-CN" altLang="en-US" dirty="0"/>
              <a:t>插入排序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Pseudocode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38300" y="2209800"/>
            <a:ext cx="5448300" cy="381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8000" b="1" dirty="0"/>
              <a:t>procedure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insertion</a:t>
            </a:r>
            <a:r>
              <a:rPr kumimoji="0" lang="en-US" sz="8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</a:t>
            </a:r>
            <a:r>
              <a:rPr lang="en-US" sz="8000" i="1" dirty="0"/>
              <a:t>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8000" dirty="0"/>
              <a:t>     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numbers with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8000" dirty="0"/>
              <a:t>≥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for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8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endParaRPr kumimoji="0" lang="en-US" sz="8000" b="0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0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−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−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8000" b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8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8000" b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8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8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8000" dirty="0"/>
              <a:t>{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8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80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8000" dirty="0"/>
              <a:t>is in increasing order}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891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0D902EE1-7C92-485B-BF37-F9934E97C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921B2B-FBC7-40F5-AD01-0256A0C946B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日期占位符 4">
            <a:extLst>
              <a:ext uri="{FF2B5EF4-FFF2-40B4-BE49-F238E27FC236}">
                <a16:creationId xmlns:a16="http://schemas.microsoft.com/office/drawing/2014/main" id="{761A63DE-47B6-4BA7-BE86-81F103640E5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A3507-B41F-4632-9233-F891587EDB93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页脚占位符 5">
            <a:extLst>
              <a:ext uri="{FF2B5EF4-FFF2-40B4-BE49-F238E27FC236}">
                <a16:creationId xmlns:a16="http://schemas.microsoft.com/office/drawing/2014/main" id="{798FF597-A0D4-4CD3-BCF7-59176F4F19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20D68EDF-CB03-4660-915E-7C6CF8C17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Algorithm-Inventing Example(</a:t>
            </a:r>
            <a:r>
              <a:rPr lang="zh-CN" altLang="en-US" dirty="0">
                <a:latin typeface="Times New Roman" panose="02020603050405020304" pitchFamily="18" charset="0"/>
              </a:rPr>
              <a:t>算法生成实例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2AA06D76-47EB-4BA4-BEF1-43D2F840F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Suppose we ask you to write an algorithm to compute the predicate: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	</a:t>
            </a:r>
            <a:r>
              <a:rPr lang="en-US" altLang="zh-CN" i="1" dirty="0" err="1">
                <a:latin typeface="Times New Roman" panose="02020603050405020304" pitchFamily="18" charset="0"/>
              </a:rPr>
              <a:t>IsPrime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b="1" dirty="0" err="1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Computes whether a given natural number is a prime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First, start with a correct predicate-logic definition of the desired function: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IsPrime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 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1&lt;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51" name="AutoShape 4">
            <a:extLst>
              <a:ext uri="{FF2B5EF4-FFF2-40B4-BE49-F238E27FC236}">
                <a16:creationId xmlns:a16="http://schemas.microsoft.com/office/drawing/2014/main" id="{F2C23661-8000-4849-8AD8-2F134612C375}"/>
              </a:ext>
            </a:extLst>
          </p:cNvPr>
          <p:cNvSpPr>
            <a:spLocks/>
          </p:cNvSpPr>
          <p:nvPr/>
        </p:nvSpPr>
        <p:spPr bwMode="auto">
          <a:xfrm rot="5400000">
            <a:off x="4762500" y="4686300"/>
            <a:ext cx="152400" cy="5334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52" name="Text Box 5">
            <a:extLst>
              <a:ext uri="{FF2B5EF4-FFF2-40B4-BE49-F238E27FC236}">
                <a16:creationId xmlns:a16="http://schemas.microsoft.com/office/drawing/2014/main" id="{753AA96D-BC17-4B02-8311-D1FBBB1E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144" y="5146675"/>
            <a:ext cx="2714625" cy="669925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0" i="0" u="none">
                <a:latin typeface="Times New Roman" panose="02020603050405020304" pitchFamily="18" charset="0"/>
              </a:rPr>
              <a:t>Means </a:t>
            </a:r>
            <a:r>
              <a:rPr kumimoji="0" lang="en-US" altLang="zh-CN" sz="1800" b="0" u="none">
                <a:latin typeface="Times New Roman" panose="02020603050405020304" pitchFamily="18" charset="0"/>
              </a:rPr>
              <a:t>d</a:t>
            </a:r>
            <a:r>
              <a:rPr kumimoji="0" lang="en-US" altLang="zh-CN" sz="1800" b="0" i="0" u="none">
                <a:latin typeface="Times New Roman" panose="02020603050405020304" pitchFamily="18" charset="0"/>
              </a:rPr>
              <a:t> divides </a:t>
            </a:r>
            <a:r>
              <a:rPr kumimoji="0" lang="en-US" altLang="zh-CN" sz="1800" b="0" u="none">
                <a:latin typeface="Times New Roman" panose="02020603050405020304" pitchFamily="18" charset="0"/>
              </a:rPr>
              <a:t>n</a:t>
            </a:r>
            <a:br>
              <a:rPr kumimoji="0" lang="en-US" altLang="zh-CN" sz="1800" b="0" i="0" u="none">
                <a:latin typeface="Times New Roman" panose="02020603050405020304" pitchFamily="18" charset="0"/>
              </a:rPr>
            </a:br>
            <a:r>
              <a:rPr kumimoji="0" lang="en-US" altLang="zh-CN" sz="1800" b="0" i="0" u="none">
                <a:latin typeface="Times New Roman" panose="02020603050405020304" pitchFamily="18" charset="0"/>
              </a:rPr>
              <a:t>evenly (without remainder)</a:t>
            </a:r>
          </a:p>
        </p:txBody>
      </p:sp>
    </p:spTree>
    <p:extLst>
      <p:ext uri="{BB962C8B-B14F-4D97-AF65-F5344CB8AC3E}">
        <p14:creationId xmlns:p14="http://schemas.microsoft.com/office/powerpoint/2010/main" val="42568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2" y="277812"/>
            <a:ext cx="8229600" cy="1139825"/>
          </a:xfrm>
        </p:spPr>
        <p:txBody>
          <a:bodyPr/>
          <a:lstStyle/>
          <a:p>
            <a:r>
              <a:rPr lang="en-US" dirty="0"/>
              <a:t>Greedy Algorithms(</a:t>
            </a:r>
            <a:r>
              <a:rPr lang="zh-CN" altLang="en-US" dirty="0"/>
              <a:t>贪婪算法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5642"/>
            <a:ext cx="8686800" cy="5250434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Optimization problems</a:t>
            </a:r>
            <a:r>
              <a:rPr lang="en-US" dirty="0"/>
              <a:t> minimize or maximize some parameter over all possible inputs.</a:t>
            </a:r>
          </a:p>
          <a:p>
            <a:r>
              <a:rPr lang="en-US" dirty="0"/>
              <a:t>Optimization problems can often be solved using a </a:t>
            </a:r>
            <a:r>
              <a:rPr lang="en-US" i="1" dirty="0"/>
              <a:t>greedy algorithm</a:t>
            </a:r>
            <a:r>
              <a:rPr lang="en-US" dirty="0"/>
              <a:t>, which makes the “best” choice at each step. Making the “</a:t>
            </a:r>
            <a:r>
              <a:rPr lang="en-US" dirty="0">
                <a:solidFill>
                  <a:srgbClr val="FF0000"/>
                </a:solidFill>
              </a:rPr>
              <a:t>best choice</a:t>
            </a:r>
            <a:r>
              <a:rPr lang="en-US" dirty="0"/>
              <a:t>” at each step does not necessarily produce an optimal solution to the overall problem, but in many instances, it does. </a:t>
            </a:r>
          </a:p>
          <a:p>
            <a:r>
              <a:rPr lang="en-US" dirty="0"/>
              <a:t>After specifying what the “best choice” at each step is, we try to prove that this approach always produces an optimal solution, or find a counterexample to show that it does not.</a:t>
            </a:r>
          </a:p>
        </p:txBody>
      </p:sp>
      <p:pic>
        <p:nvPicPr>
          <p:cNvPr id="4" name="Picture 2" descr="C:\Documents and Settings\Richard Scherl\Local Settings\Temporary Internet Files\Content.IE5\LDENBJPR\MC90044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6359" y="76200"/>
            <a:ext cx="1891441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47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06" y="317054"/>
            <a:ext cx="8229600" cy="1139825"/>
          </a:xfrm>
        </p:spPr>
        <p:txBody>
          <a:bodyPr>
            <a:normAutofit/>
          </a:bodyPr>
          <a:lstStyle/>
          <a:p>
            <a:r>
              <a:rPr lang="en-US" dirty="0"/>
              <a:t>Greedy Algorithms: Making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6879"/>
            <a:ext cx="8382000" cy="52847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Design a greedy algorithm for making change (in  U.S. money) of </a:t>
            </a:r>
            <a:r>
              <a:rPr lang="en-US" i="1" dirty="0"/>
              <a:t>n</a:t>
            </a:r>
            <a:r>
              <a:rPr lang="en-US" dirty="0"/>
              <a:t> cents with the following coins: quarters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cents), dimes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cents), nickels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cents), and pennies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cent) , using the least total number of coins.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Idea</a:t>
            </a:r>
            <a:r>
              <a:rPr lang="en-US" dirty="0"/>
              <a:t>: At each step choose the coin with the largest possible value that does not exceed the amount of change left.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67</a:t>
            </a:r>
            <a:r>
              <a:rPr lang="en-US" dirty="0"/>
              <a:t> cents, first choose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/>
              <a:t> quarter leaving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67−25 </a:t>
            </a:r>
            <a:r>
              <a:rPr lang="en-US" dirty="0">
                <a:latin typeface="Cambria Math"/>
                <a:ea typeface="Cambria Math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42</a:t>
            </a:r>
            <a:r>
              <a:rPr lang="en-US" dirty="0">
                <a:latin typeface="Cambria Math"/>
                <a:ea typeface="Cambria Math"/>
              </a:rPr>
              <a:t> cents. Then choose another quarter leaving     42 −25 = 17 cents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Then choose 1 dime, leaving 17 − 10 = 7 cents.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Choose 1 nickel, leaving 7 – 5 – 2 cents.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>
                <a:latin typeface="Cambria Math"/>
                <a:ea typeface="Cambria Math"/>
              </a:rPr>
              <a:t>Choose a penny, leaving one cent. Choose another penny leaving 0 cents.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3076" name="Picture 4" descr="C:\Documents and Settings\Richard Scherl\Local Settings\Temporary Internet Files\Content.IE5\00IWHKE8\MC90018377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8388" y="32994"/>
            <a:ext cx="1143000" cy="1179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40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Change-Making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Greedy change-making algorithm for </a:t>
            </a:r>
            <a:r>
              <a:rPr lang="en-US" i="1" dirty="0"/>
              <a:t>n</a:t>
            </a:r>
            <a:r>
              <a:rPr lang="en-US" dirty="0"/>
              <a:t> cents. The algorithm works with any coin denominations  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, c</a:t>
            </a:r>
            <a:r>
              <a:rPr lang="en-US" i="1" baseline="-25000" dirty="0"/>
              <a:t>2</a:t>
            </a:r>
            <a:r>
              <a:rPr lang="en-US" i="1" dirty="0"/>
              <a:t>, …,</a:t>
            </a:r>
            <a:r>
              <a:rPr lang="en-US" i="1" dirty="0" err="1"/>
              <a:t>c</a:t>
            </a:r>
            <a:r>
              <a:rPr lang="en-US" i="1" baseline="-25000" dirty="0" err="1"/>
              <a:t>r</a:t>
            </a:r>
            <a:r>
              <a:rPr lang="en-US" i="1" baseline="-25000" dirty="0"/>
              <a:t> 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the example of U.S. currency, we may have quarters, dimes, nickels and pennies,  with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25,</a:t>
            </a:r>
            <a:r>
              <a:rPr lang="en-US" i="1" dirty="0"/>
              <a:t> c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 </a:t>
            </a:r>
            <a:r>
              <a:rPr lang="en-US" i="1" dirty="0"/>
              <a:t>c</a:t>
            </a:r>
            <a:r>
              <a:rPr lang="en-US" baseline="-25000" dirty="0"/>
              <a:t>3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5, and </a:t>
            </a:r>
            <a:r>
              <a:rPr lang="en-US" i="1" dirty="0"/>
              <a:t>c</a:t>
            </a:r>
            <a:r>
              <a:rPr lang="en-US" baseline="-25000" dirty="0"/>
              <a:t>4</a:t>
            </a:r>
            <a:r>
              <a:rPr lang="en-US" i="1" baseline="-25000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1100" y="2722562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dirty="0"/>
              <a:t>change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dirty="0"/>
              <a:t>c</a:t>
            </a:r>
            <a:r>
              <a:rPr kumimoji="0" lang="en-US" sz="72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7200" i="1" dirty="0"/>
              <a:t>c</a:t>
            </a:r>
            <a:r>
              <a:rPr kumimoji="0" lang="en-US" sz="720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values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coins, where </a:t>
            </a:r>
            <a:r>
              <a:rPr lang="en-US" sz="7200" i="1" dirty="0"/>
              <a:t>c</a:t>
            </a:r>
            <a:r>
              <a:rPr lang="en-US" sz="7200" baseline="-25000" dirty="0"/>
              <a:t>1</a:t>
            </a:r>
            <a:r>
              <a:rPr lang="en-US" sz="7200" dirty="0"/>
              <a:t>&gt; </a:t>
            </a:r>
            <a:r>
              <a:rPr lang="en-US" sz="7200" i="1" dirty="0"/>
              <a:t>c</a:t>
            </a:r>
            <a:r>
              <a:rPr lang="en-US" sz="7200" baseline="-25000" dirty="0"/>
              <a:t>2</a:t>
            </a:r>
            <a:r>
              <a:rPr lang="en-US" sz="7200" dirty="0"/>
              <a:t>&gt; … &gt;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r</a:t>
            </a:r>
            <a:r>
              <a:rPr lang="en-US" sz="7200" i="1" baseline="-25000" dirty="0"/>
              <a:t> </a:t>
            </a:r>
            <a:r>
              <a:rPr lang="en-US" sz="7200" i="1" dirty="0"/>
              <a:t>;       n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a positive integer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for </a:t>
            </a:r>
            <a:r>
              <a:rPr lang="en-US" sz="7200" dirty="0"/>
              <a:t> </a:t>
            </a:r>
            <a:r>
              <a:rPr kumimoji="0" lang="en-US" sz="720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 to </a:t>
            </a:r>
            <a:r>
              <a:rPr kumimoji="0" lang="en-US" sz="7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r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dirty="0"/>
              <a:t> </a:t>
            </a:r>
            <a:r>
              <a:rPr lang="en-US" sz="7200" dirty="0"/>
              <a:t>:=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0 [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</a:t>
            </a:r>
            <a:r>
              <a:rPr lang="en-US" sz="7200" i="1" dirty="0"/>
              <a:t>  </a:t>
            </a:r>
            <a:r>
              <a:rPr lang="en-US" sz="7200" dirty="0"/>
              <a:t>counts the coins of denomination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dirty="0"/>
              <a:t>] </a:t>
            </a:r>
            <a:r>
              <a:rPr lang="en-US" sz="7200" i="1" baseline="-25000" dirty="0"/>
              <a:t> </a:t>
            </a:r>
            <a:endParaRPr kumimoji="0" lang="en-US" sz="7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7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sz="7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≥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dirty="0"/>
              <a:t>c</a:t>
            </a:r>
            <a:r>
              <a:rPr kumimoji="0" lang="en-US" sz="720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lang="en-US" sz="7200" dirty="0"/>
              <a:t> 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dirty="0"/>
              <a:t> + 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 [add a coin of denomination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7200" dirty="0"/>
              <a:t>         </a:t>
            </a:r>
            <a:r>
              <a:rPr lang="en-US" sz="7200" i="1" dirty="0"/>
              <a:t>n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=</a:t>
            </a:r>
            <a:r>
              <a:rPr lang="en-US" sz="7200" dirty="0"/>
              <a:t> </a:t>
            </a:r>
            <a:r>
              <a:rPr lang="en-US" sz="7200" i="1" dirty="0"/>
              <a:t>n -</a:t>
            </a:r>
            <a:r>
              <a:rPr lang="en-US" sz="7200" dirty="0"/>
              <a:t>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   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n-US" sz="7200" i="1" dirty="0" err="1"/>
              <a:t>d</a:t>
            </a:r>
            <a:r>
              <a:rPr lang="en-US" sz="7200" i="1" baseline="-25000" dirty="0" err="1"/>
              <a:t>i</a:t>
            </a:r>
            <a:r>
              <a:rPr lang="en-US" sz="7200" i="1" baseline="-25000" dirty="0"/>
              <a:t> </a:t>
            </a:r>
            <a:r>
              <a:rPr lang="en-US" sz="7200" i="1" dirty="0"/>
              <a:t>  </a:t>
            </a:r>
            <a:r>
              <a:rPr lang="en-US" sz="7200" dirty="0"/>
              <a:t>counts the coins </a:t>
            </a:r>
            <a:r>
              <a:rPr lang="en-US" sz="7200" i="1" dirty="0" err="1"/>
              <a:t>c</a:t>
            </a:r>
            <a:r>
              <a:rPr lang="en-US" sz="7200" i="1" baseline="-25000" dirty="0" err="1"/>
              <a:t>i</a:t>
            </a:r>
            <a:r>
              <a:rPr lang="en-US" sz="7200" dirty="0"/>
              <a:t>]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4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</a:t>
            </a:r>
            <a:r>
              <a:rPr lang="en-US" altLang="zh-CN" dirty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Algorithms </a:t>
            </a:r>
          </a:p>
          <a:p>
            <a:pPr lvl="1"/>
            <a:r>
              <a:rPr lang="en-US" dirty="0"/>
              <a:t>Example Algorithms</a:t>
            </a:r>
            <a:r>
              <a:rPr lang="zh-CN" altLang="en-US" dirty="0"/>
              <a:t>（实例算法）</a:t>
            </a:r>
            <a:endParaRPr lang="en-US" dirty="0"/>
          </a:p>
          <a:p>
            <a:pPr lvl="1"/>
            <a:r>
              <a:rPr lang="en-US" dirty="0"/>
              <a:t>Algorithmic Paradigms(</a:t>
            </a:r>
            <a:r>
              <a:rPr lang="zh-CN" altLang="en-US" dirty="0"/>
              <a:t>算法范式</a:t>
            </a:r>
            <a:r>
              <a:rPr lang="en-US" dirty="0"/>
              <a:t>)</a:t>
            </a:r>
          </a:p>
          <a:p>
            <a:r>
              <a:rPr lang="en-US" dirty="0"/>
              <a:t>Growth of Functions</a:t>
            </a:r>
          </a:p>
          <a:p>
            <a:pPr lvl="1"/>
            <a:r>
              <a:rPr lang="en-US" dirty="0"/>
              <a:t>Big-</a:t>
            </a:r>
            <a:r>
              <a:rPr lang="en-US" i="1" dirty="0"/>
              <a:t>O</a:t>
            </a:r>
            <a:r>
              <a:rPr lang="en-US" dirty="0"/>
              <a:t> and other Notation</a:t>
            </a:r>
          </a:p>
          <a:p>
            <a:r>
              <a:rPr lang="en-US" dirty="0"/>
              <a:t>Complexity of Algorithms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69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Optimality for U.S. 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4512"/>
            <a:ext cx="8686800" cy="51556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Show that the change making algorithm for </a:t>
            </a:r>
            <a:r>
              <a:rPr lang="en-US" i="1" dirty="0"/>
              <a:t>U.S. </a:t>
            </a:r>
            <a:r>
              <a:rPr lang="en-US" dirty="0"/>
              <a:t>coins is optimal.</a:t>
            </a:r>
          </a:p>
          <a:p>
            <a:pPr>
              <a:buNone/>
            </a:pPr>
            <a:r>
              <a:rPr lang="en-US" b="1" dirty="0"/>
              <a:t>   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integer, then </a:t>
            </a:r>
            <a:r>
              <a:rPr lang="en-US" i="1" dirty="0"/>
              <a:t>n</a:t>
            </a:r>
            <a:r>
              <a:rPr lang="en-US" dirty="0"/>
              <a:t> cents in change using </a:t>
            </a:r>
            <a:r>
              <a:rPr lang="en-US" altLang="zh-CN" dirty="0"/>
              <a:t>quarters 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altLang="zh-CN" dirty="0"/>
              <a:t> cents), dimes 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altLang="zh-CN" dirty="0"/>
              <a:t> cents), nickels 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altLang="zh-CN" dirty="0"/>
              <a:t> cents), and pennies 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altLang="zh-CN" dirty="0"/>
              <a:t> cent) </a:t>
            </a:r>
            <a:r>
              <a:rPr lang="en-US" dirty="0"/>
              <a:t>, using the fewest coins possible has at most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dimes,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nickel,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/>
              <a:t>pennies, and cannot have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dimes and a nickel. The total amount of change in dimes, nickels, and pennies must not exceed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cents.</a:t>
            </a:r>
            <a:r>
              <a:rPr lang="en-US" altLang="zh-CN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By contradiction</a:t>
            </a:r>
          </a:p>
          <a:p>
            <a:pPr lvl="1"/>
            <a:r>
              <a:rPr lang="en-US" dirty="0"/>
              <a:t>If we had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dimes, we could replace them with a quarter and a nickel. </a:t>
            </a:r>
          </a:p>
          <a:p>
            <a:pPr lvl="1"/>
            <a:r>
              <a:rPr lang="en-US" dirty="0"/>
              <a:t>If we had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nickels, we could replace them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dime.</a:t>
            </a:r>
          </a:p>
          <a:p>
            <a:pPr lvl="1"/>
            <a:r>
              <a:rPr lang="en-US" dirty="0"/>
              <a:t>If we had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pennies, we could replace them with a nickel.</a:t>
            </a:r>
          </a:p>
          <a:p>
            <a:pPr lvl="1"/>
            <a:r>
              <a:rPr lang="en-US" dirty="0"/>
              <a:t>If we had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dimes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nickel, we could replace them with a quarter.</a:t>
            </a:r>
          </a:p>
          <a:p>
            <a:pPr lvl="1"/>
            <a:r>
              <a:rPr lang="en-US" dirty="0"/>
              <a:t>The allowable combinations, have a maximum value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cents;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dimes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pennies.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Optimality for U.S. Coins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3349"/>
            <a:ext cx="85344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Theorem</a:t>
            </a:r>
            <a:r>
              <a:rPr lang="en-US" dirty="0"/>
              <a:t>: The greedy change-making algorithm for U.S. coins produces change using the fewest coins possible.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By contradiction.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Assume there is a positive integer </a:t>
            </a:r>
            <a:r>
              <a:rPr lang="en-US" i="1" dirty="0"/>
              <a:t>n</a:t>
            </a:r>
            <a:r>
              <a:rPr lang="en-US" dirty="0"/>
              <a:t> such that change can be made for  </a:t>
            </a:r>
            <a:r>
              <a:rPr lang="en-US" i="1" dirty="0"/>
              <a:t>n</a:t>
            </a:r>
            <a:r>
              <a:rPr lang="en-US" dirty="0"/>
              <a:t> cents using quarters, dimes, nickels, and pennies, with a fewer total number of coins than given by the algorithm.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Then, </a:t>
            </a:r>
            <a:r>
              <a:rPr lang="en-US" i="1" dirty="0"/>
              <a:t>q</a:t>
            </a:r>
            <a:r>
              <a:rPr lang="en-US" i="1" dirty="0">
                <a:latin typeface="Cambria Math"/>
                <a:ea typeface="Cambria Math"/>
              </a:rPr>
              <a:t>̍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 where 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i="1" dirty="0">
                <a:latin typeface="Cambria Math"/>
                <a:ea typeface="Cambria Math"/>
              </a:rPr>
              <a:t>̍</a:t>
            </a:r>
            <a:r>
              <a:rPr lang="en-US" dirty="0"/>
              <a:t>  is the number of quarters used in this optimal way and </a:t>
            </a:r>
            <a:r>
              <a:rPr lang="en-US" i="1" dirty="0"/>
              <a:t>q</a:t>
            </a:r>
            <a:r>
              <a:rPr lang="en-US" dirty="0"/>
              <a:t> is the number of quarters in the greedy algorithm’s solution. But </a:t>
            </a:r>
            <a:r>
              <a:rPr lang="en-US" altLang="zh-CN" i="1" dirty="0"/>
              <a:t>q</a:t>
            </a:r>
            <a:r>
              <a:rPr lang="en-US" altLang="zh-CN" i="1" dirty="0">
                <a:latin typeface="Cambria Math"/>
                <a:ea typeface="Cambria Math"/>
              </a:rPr>
              <a:t>̍</a:t>
            </a:r>
            <a:r>
              <a:rPr lang="en-US" altLang="zh-CN" dirty="0"/>
              <a:t> &lt; </a:t>
            </a:r>
            <a:r>
              <a:rPr lang="en-US" altLang="zh-CN" i="1" dirty="0">
                <a:ea typeface="Cambria Math"/>
              </a:rPr>
              <a:t>q</a:t>
            </a:r>
            <a:r>
              <a:rPr lang="en-US" altLang="zh-CN" dirty="0">
                <a:latin typeface="Cambria Math"/>
                <a:ea typeface="Cambria Math"/>
              </a:rPr>
              <a:t>  </a:t>
            </a:r>
            <a:r>
              <a:rPr lang="en-US" dirty="0"/>
              <a:t>is not possible 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Similarly, by Lemma 1, the two algorithms must have the same number of dimes, nickels, and quarters.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8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Change-Making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47800"/>
            <a:ext cx="8783425" cy="5280892"/>
          </a:xfrm>
        </p:spPr>
        <p:txBody>
          <a:bodyPr/>
          <a:lstStyle/>
          <a:p>
            <a:r>
              <a:rPr lang="en-US" dirty="0"/>
              <a:t>Optimality depends on the denominations available.</a:t>
            </a:r>
          </a:p>
          <a:p>
            <a:r>
              <a:rPr lang="en-US" dirty="0"/>
              <a:t>For U.S. coins, optimality still holds if we add half dollar coins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</a:t>
            </a:r>
            <a:r>
              <a:rPr lang="en-US" dirty="0"/>
              <a:t> cents) and dollar coins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cents).</a:t>
            </a:r>
          </a:p>
          <a:p>
            <a:r>
              <a:rPr lang="en-US" dirty="0"/>
              <a:t>But if we allow only quarters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 cents), dimes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cents), and pennies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cent), the algorithm no longer produces the minimum number of coins.</a:t>
            </a:r>
          </a:p>
          <a:p>
            <a:pPr lvl="1"/>
            <a:r>
              <a:rPr lang="en-US" dirty="0"/>
              <a:t>Consider the example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/>
              <a:t> cents. The optimal number of coins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i.e.,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dimes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penny. What does the algorithm output?</a:t>
            </a:r>
          </a:p>
        </p:txBody>
      </p:sp>
    </p:spTree>
    <p:extLst>
      <p:ext uri="{BB962C8B-B14F-4D97-AF65-F5344CB8AC3E}">
        <p14:creationId xmlns:p14="http://schemas.microsoft.com/office/powerpoint/2010/main" val="259350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68" y="1485672"/>
            <a:ext cx="8592532" cy="53570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We have a group of proposed talks with start and end times. Construct a greedy algorithm to schedule as many as possible in a lecture hall, under the following assumptions:</a:t>
            </a:r>
          </a:p>
          <a:p>
            <a:pPr lvl="1"/>
            <a:r>
              <a:rPr lang="en-US" dirty="0"/>
              <a:t>When a talk starts, it continues till the end.</a:t>
            </a:r>
          </a:p>
          <a:p>
            <a:pPr lvl="1"/>
            <a:r>
              <a:rPr lang="en-US" dirty="0"/>
              <a:t>No two talks can occur at the same time.</a:t>
            </a:r>
          </a:p>
          <a:p>
            <a:pPr lvl="1"/>
            <a:r>
              <a:rPr lang="en-US" dirty="0"/>
              <a:t>A talk can begin at the same time that another ends.</a:t>
            </a:r>
          </a:p>
          <a:p>
            <a:pPr lvl="1"/>
            <a:r>
              <a:rPr lang="en-US" dirty="0"/>
              <a:t>Once we have selected some of the talks, we cannot add a talk which is incompatible with those already selected because it overlaps at least one of these previously selected talks.</a:t>
            </a:r>
          </a:p>
          <a:p>
            <a:pPr lvl="1"/>
            <a:r>
              <a:rPr lang="en-US" dirty="0"/>
              <a:t>How should we make the “best choice” at  each step of the algorithm? That is, which talk do we pick ?</a:t>
            </a:r>
          </a:p>
          <a:p>
            <a:pPr lvl="2"/>
            <a:r>
              <a:rPr lang="en-US" dirty="0"/>
              <a:t>The talk that starts earliest among those compatible with already chosen talks?</a:t>
            </a:r>
          </a:p>
          <a:p>
            <a:pPr lvl="2"/>
            <a:r>
              <a:rPr lang="en-US" dirty="0"/>
              <a:t>The talk that is shortest among those already compatible?</a:t>
            </a:r>
          </a:p>
          <a:p>
            <a:pPr lvl="2"/>
            <a:r>
              <a:rPr lang="en-US" dirty="0"/>
              <a:t>The talk that ends earliest among those compatible with already chosen talks?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23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637"/>
            <a:ext cx="8229600" cy="4530725"/>
          </a:xfrm>
        </p:spPr>
        <p:txBody>
          <a:bodyPr/>
          <a:lstStyle/>
          <a:p>
            <a:r>
              <a:rPr lang="en-US" dirty="0"/>
              <a:t>Picking the shortest talk doesn’t work.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find a counterexample here?</a:t>
            </a:r>
          </a:p>
          <a:p>
            <a:r>
              <a:rPr lang="en-US" dirty="0"/>
              <a:t>But picking the one that ends soonest does work. The algorithm is specified on the next page.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76600" y="2971800"/>
            <a:ext cx="838200" cy="685800"/>
            <a:chOff x="4038600" y="3657600"/>
            <a:chExt cx="838200" cy="685800"/>
          </a:xfrm>
        </p:grpSpPr>
        <p:sp>
          <p:nvSpPr>
            <p:cNvPr id="11" name="Rectangle 10"/>
            <p:cNvSpPr/>
            <p:nvPr/>
          </p:nvSpPr>
          <p:spPr>
            <a:xfrm>
              <a:off x="4114800" y="3733800"/>
              <a:ext cx="685800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8600" y="3657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200400" y="27432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Start</a:t>
            </a:r>
            <a:r>
              <a:rPr lang="en-US" sz="1100" dirty="0">
                <a:latin typeface="Cambria Math" pitchFamily="18" charset="0"/>
                <a:ea typeface="Cambria Math" pitchFamily="18" charset="0"/>
              </a:rPr>
              <a:t>:  9:00 </a:t>
            </a:r>
            <a:r>
              <a:rPr lang="en-US" sz="1100" dirty="0"/>
              <a:t>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37338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End</a:t>
            </a:r>
            <a:r>
              <a:rPr lang="en-US" sz="1100" dirty="0">
                <a:latin typeface="Cambria Math" pitchFamily="18" charset="0"/>
                <a:ea typeface="Cambria Math" pitchFamily="18" charset="0"/>
              </a:rPr>
              <a:t>: 10:00 </a:t>
            </a:r>
            <a:r>
              <a:rPr lang="en-US" sz="1100" dirty="0"/>
              <a:t>AM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81200" y="2209800"/>
            <a:ext cx="1752600" cy="1633210"/>
            <a:chOff x="2514600" y="2971800"/>
            <a:chExt cx="1752600" cy="1633210"/>
          </a:xfrm>
        </p:grpSpPr>
        <p:sp>
          <p:nvSpPr>
            <p:cNvPr id="7" name="Rectangle 6"/>
            <p:cNvSpPr/>
            <p:nvPr/>
          </p:nvSpPr>
          <p:spPr>
            <a:xfrm>
              <a:off x="2590800" y="3276600"/>
              <a:ext cx="762000" cy="99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4600" y="3505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90800" y="2971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Start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8:00 </a:t>
              </a:r>
              <a:r>
                <a:rPr lang="en-US" sz="1100" dirty="0"/>
                <a:t>AM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0800" y="43434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End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 :9:45 </a:t>
              </a:r>
              <a:r>
                <a:rPr lang="en-US" sz="1100" dirty="0"/>
                <a:t> AM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76800" y="3200400"/>
            <a:ext cx="1676400" cy="1404610"/>
            <a:chOff x="5410200" y="3352800"/>
            <a:chExt cx="1676400" cy="1404610"/>
          </a:xfrm>
        </p:grpSpPr>
        <p:sp>
          <p:nvSpPr>
            <p:cNvPr id="14" name="Rectangle 13"/>
            <p:cNvSpPr/>
            <p:nvPr/>
          </p:nvSpPr>
          <p:spPr>
            <a:xfrm>
              <a:off x="5410200" y="3733800"/>
              <a:ext cx="6858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810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Talk </a:t>
              </a:r>
              <a:r>
                <a:rPr lang="en-US" dirty="0">
                  <a:latin typeface="Cambria Math" pitchFamily="18" charset="0"/>
                  <a:ea typeface="Cambria Math" pitchFamily="18" charset="0"/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4495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End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11:00 </a:t>
              </a:r>
              <a:r>
                <a:rPr lang="en-US" sz="1100" dirty="0"/>
                <a:t>AM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10200" y="3352800"/>
              <a:ext cx="1676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rPr>
                <a:t>Start</a:t>
              </a:r>
              <a:r>
                <a:rPr lang="en-US" sz="1100" dirty="0">
                  <a:latin typeface="Cambria Math" pitchFamily="18" charset="0"/>
                  <a:ea typeface="Cambria Math" pitchFamily="18" charset="0"/>
                </a:rPr>
                <a:t>: 9:45 </a:t>
              </a:r>
              <a:r>
                <a:rPr lang="en-US" sz="1100" dirty="0"/>
                <a:t>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08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Scheduling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1269"/>
            <a:ext cx="8229600" cy="484333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At each step, choose the talks with the earliest ending time among the talks compatible with those selected.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Will be proven correct by induction in Chapter 5.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4900" y="2971800"/>
            <a:ext cx="6781800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procedure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7200" i="1" noProof="0" dirty="0"/>
              <a:t>schedule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7200" i="1" noProof="0" dirty="0"/>
              <a:t>s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s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 err="1"/>
              <a:t>s</a:t>
            </a:r>
            <a:r>
              <a:rPr lang="en-US" sz="7200" i="1" baseline="-25000" dirty="0" err="1"/>
              <a:t>n</a:t>
            </a:r>
            <a:r>
              <a:rPr lang="en-US" sz="7200" i="1" baseline="-25000" dirty="0"/>
              <a:t> 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start times</a:t>
            </a:r>
            <a:r>
              <a:rPr lang="en-US" sz="7200" i="1" dirty="0"/>
              <a:t>, e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e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/>
              <a:t>e</a:t>
            </a:r>
            <a:r>
              <a:rPr lang="en-US" sz="7200" i="1" baseline="-25000" dirty="0"/>
              <a:t>n </a:t>
            </a:r>
            <a:r>
              <a:rPr lang="en-US" sz="7200" dirty="0"/>
              <a:t>:</a:t>
            </a:r>
            <a:r>
              <a:rPr lang="en-US" sz="7200" i="1" dirty="0"/>
              <a:t> </a:t>
            </a:r>
            <a:r>
              <a:rPr lang="en-US" sz="7200" dirty="0"/>
              <a:t>end times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dirty="0"/>
              <a:t>sort talks by finish time and reorder so that </a:t>
            </a:r>
            <a:r>
              <a:rPr lang="en-US" sz="7200" i="1" dirty="0"/>
              <a:t>e</a:t>
            </a:r>
            <a:r>
              <a:rPr lang="en-US" sz="7200" baseline="-25000" dirty="0"/>
              <a:t>1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i="1" dirty="0"/>
              <a:t>e</a:t>
            </a:r>
            <a:r>
              <a:rPr lang="en-US" sz="7200" baseline="-25000" dirty="0"/>
              <a:t>2</a:t>
            </a:r>
            <a:r>
              <a:rPr lang="en-US" sz="7200" dirty="0"/>
              <a:t> </a:t>
            </a:r>
            <a:r>
              <a:rPr lang="en-US" sz="7200" dirty="0">
                <a:latin typeface="Cambria Math"/>
                <a:ea typeface="Cambria Math"/>
              </a:rPr>
              <a:t>≤ </a:t>
            </a:r>
            <a:r>
              <a:rPr lang="en-US" sz="7200" dirty="0"/>
              <a:t>…</a:t>
            </a:r>
            <a:r>
              <a:rPr lang="en-US" sz="7200" dirty="0">
                <a:latin typeface="Cambria Math"/>
                <a:ea typeface="Cambria Math"/>
              </a:rPr>
              <a:t> ≤ </a:t>
            </a:r>
            <a:r>
              <a:rPr lang="en-US" sz="7200" i="1" dirty="0"/>
              <a:t>e</a:t>
            </a:r>
            <a:r>
              <a:rPr lang="en-US" sz="7200" i="1" baseline="-25000" dirty="0"/>
              <a:t>n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i="1" noProof="0" dirty="0"/>
              <a:t>S</a:t>
            </a:r>
            <a:r>
              <a:rPr lang="en-US" sz="7200" noProof="0" dirty="0"/>
              <a:t> :=  </a:t>
            </a:r>
            <a:r>
              <a:rPr lang="en-US" sz="7200" noProof="0" dirty="0">
                <a:latin typeface="Cambria Math"/>
                <a:ea typeface="Cambria Math"/>
              </a:rPr>
              <a:t>∅</a:t>
            </a:r>
            <a:endParaRPr kumimoji="0" lang="en-US" sz="7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/>
              <a:t>for </a:t>
            </a:r>
            <a:r>
              <a:rPr lang="en-US" sz="7200" dirty="0"/>
              <a:t> </a:t>
            </a:r>
            <a:r>
              <a:rPr lang="en-US" sz="7200" i="1" dirty="0"/>
              <a:t>j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 to </a:t>
            </a:r>
            <a:r>
              <a:rPr lang="en-US" sz="7200" i="1" dirty="0">
                <a:latin typeface="Cambria Math" pitchFamily="18" charset="0"/>
                <a:ea typeface="Cambria Math" pitchFamily="18" charset="0"/>
              </a:rPr>
              <a:t>n</a:t>
            </a:r>
            <a:endParaRPr kumimoji="0" lang="en-US" sz="7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7200" b="1" dirty="0"/>
              <a:t>if </a:t>
            </a:r>
            <a:r>
              <a:rPr lang="en-US" sz="7200" dirty="0"/>
              <a:t>talk </a:t>
            </a:r>
            <a:r>
              <a:rPr lang="en-US" sz="7200" i="1" dirty="0"/>
              <a:t>j</a:t>
            </a:r>
            <a:r>
              <a:rPr lang="en-US" sz="7200" dirty="0"/>
              <a:t> is compatible with </a:t>
            </a:r>
            <a:r>
              <a:rPr lang="en-US" sz="7200" i="1" dirty="0"/>
              <a:t>S</a:t>
            </a:r>
            <a:r>
              <a:rPr lang="en-US" sz="7200" dirty="0"/>
              <a:t> then 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7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S 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∪ 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{talk </a:t>
            </a:r>
            <a:r>
              <a:rPr kumimoji="0" lang="en-US" sz="72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7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7200" b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7200" b="1" noProof="0" dirty="0" err="1">
                <a:latin typeface="Cambria Math" pitchFamily="18" charset="0"/>
                <a:ea typeface="Cambria Math" pitchFamily="18" charset="0"/>
              </a:rPr>
              <a:t>eturn</a:t>
            </a:r>
            <a:r>
              <a:rPr lang="en-US" sz="7200" noProof="0" dirty="0">
                <a:latin typeface="Cambria Math" pitchFamily="18" charset="0"/>
                <a:ea typeface="Cambria Math" pitchFamily="18" charset="0"/>
              </a:rPr>
              <a:t> S [ S is the set of talks scheduled]</a:t>
            </a:r>
            <a:endParaRPr kumimoji="0" lang="en-US" sz="7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600" i="1" baseline="-25000" dirty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 </a:t>
            </a:r>
            <a:r>
              <a:rPr lang="zh-CN" altLang="en-US" dirty="0"/>
              <a:t>（停机问题）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Can we develop a procedure that takes as input a computer program along with its input and determines whether the program will eventually halt with that input.</a:t>
            </a:r>
          </a:p>
          <a:p>
            <a:r>
              <a:rPr lang="en-US" b="1" dirty="0"/>
              <a:t>Solution</a:t>
            </a:r>
            <a:r>
              <a:rPr lang="en-US" dirty="0"/>
              <a:t>: Proof by contradiction.</a:t>
            </a:r>
          </a:p>
          <a:p>
            <a:r>
              <a:rPr lang="en-US" dirty="0"/>
              <a:t>Assume that there is such a procedure and call it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en-US" i="1" dirty="0"/>
              <a:t>I</a:t>
            </a:r>
            <a:r>
              <a:rPr lang="en-US" dirty="0"/>
              <a:t>). The procedure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en-US" i="1" dirty="0"/>
              <a:t>I</a:t>
            </a:r>
            <a:r>
              <a:rPr lang="en-US" dirty="0"/>
              <a:t>) takes as input a program </a:t>
            </a:r>
            <a:r>
              <a:rPr lang="en-US" i="1" dirty="0"/>
              <a:t>P</a:t>
            </a:r>
            <a:r>
              <a:rPr lang="en-US" dirty="0"/>
              <a:t> and the input </a:t>
            </a:r>
            <a:r>
              <a:rPr lang="en-US" i="1" dirty="0"/>
              <a:t>I</a:t>
            </a:r>
            <a:r>
              <a:rPr lang="en-US" dirty="0"/>
              <a:t> to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 outputs “halt” if it is the case that </a:t>
            </a:r>
            <a:r>
              <a:rPr lang="en-US" i="1" dirty="0"/>
              <a:t>P</a:t>
            </a:r>
            <a:r>
              <a:rPr lang="en-US" dirty="0"/>
              <a:t> will stop when run with input </a:t>
            </a:r>
            <a:r>
              <a:rPr lang="en-US" i="1" dirty="0"/>
              <a:t>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Otherwise, </a:t>
            </a:r>
            <a:r>
              <a:rPr lang="en-US" i="1" dirty="0"/>
              <a:t>H</a:t>
            </a:r>
            <a:r>
              <a:rPr lang="en-US" dirty="0"/>
              <a:t> outputs “loops forever.”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69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Since a program is a string of characters,  we can call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dirty="0"/>
              <a:t>). Construct a procedure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), which works as follows.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dirty="0"/>
              <a:t>) outputs “loops forever”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halts.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dirty="0"/>
              <a:t>) outputs “halt”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 goes into an infinite loop printing “ha” on each iteration.</a:t>
            </a:r>
          </a:p>
        </p:txBody>
      </p:sp>
      <p:pic>
        <p:nvPicPr>
          <p:cNvPr id="4" name="Content Placeholder 3" descr="03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724400"/>
            <a:ext cx="7841384" cy="16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32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Now we call </a:t>
            </a:r>
            <a:r>
              <a:rPr lang="en-US" i="1" dirty="0"/>
              <a:t>K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/>
              <a:t> as input, i.e.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the output of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dirty="0"/>
              <a:t>) is “loops forever”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halts. </a:t>
            </a:r>
            <a:r>
              <a:rPr lang="en-US" dirty="0">
                <a:solidFill>
                  <a:srgbClr val="FF0000"/>
                </a:solidFill>
              </a:rPr>
              <a:t>A C</a:t>
            </a:r>
            <a:r>
              <a:rPr lang="en-US" dirty="0">
                <a:solidFill>
                  <a:srgbClr val="C00000"/>
                </a:solidFill>
              </a:rPr>
              <a:t>ontradiction.</a:t>
            </a:r>
          </a:p>
          <a:p>
            <a:pPr lvl="1"/>
            <a:r>
              <a:rPr lang="en-US" dirty="0"/>
              <a:t>If the output of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</a:t>
            </a:r>
            <a:r>
              <a:rPr lang="en-US" i="1" dirty="0"/>
              <a:t>K</a:t>
            </a:r>
            <a:r>
              <a:rPr lang="en-US" dirty="0"/>
              <a:t>) is “halts” then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loops forever. </a:t>
            </a:r>
            <a:r>
              <a:rPr lang="en-US" dirty="0">
                <a:solidFill>
                  <a:srgbClr val="FF0000"/>
                </a:solidFill>
              </a:rPr>
              <a:t>A Contradiction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Therefore, there can not be a procedure that can decide whether or not an arbitrary program halts. The halting problem is unsolvable. </a:t>
            </a:r>
          </a:p>
          <a:p>
            <a:r>
              <a:rPr lang="en-US" dirty="0"/>
              <a:t>(</a:t>
            </a:r>
            <a:r>
              <a:rPr lang="zh-CN" altLang="en-US" dirty="0"/>
              <a:t>非严格证明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0111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3F54F539-EA1E-4377-BF0E-74EF2B468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AC5A2F-1DBA-4357-B416-DF194EE0C07B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日期占位符 4">
            <a:extLst>
              <a:ext uri="{FF2B5EF4-FFF2-40B4-BE49-F238E27FC236}">
                <a16:creationId xmlns:a16="http://schemas.microsoft.com/office/drawing/2014/main" id="{3844816C-279A-47C9-AAE4-2AED2EF250A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A3832-952F-40FE-BB21-EB84D6DDA35F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页脚占位符 5">
            <a:extLst>
              <a:ext uri="{FF2B5EF4-FFF2-40B4-BE49-F238E27FC236}">
                <a16:creationId xmlns:a16="http://schemas.microsoft.com/office/drawing/2014/main" id="{3774C853-DB34-45A8-A688-D36C33CDE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662E8396-1411-491D-AE94-2BC6D5A5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99F83BBF-5BCE-444E-8909-F1FC451CC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§3.1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52</a:t>
            </a: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88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§3.1 </a:t>
            </a:r>
            <a:r>
              <a:rPr lang="en-US" altLang="zh-CN" dirty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Properties of Algorithms</a:t>
            </a:r>
          </a:p>
          <a:p>
            <a:r>
              <a:rPr lang="en-US" dirty="0"/>
              <a:t>Algorithms for Searching and Sorting</a:t>
            </a:r>
          </a:p>
          <a:p>
            <a:r>
              <a:rPr lang="en-US" dirty="0"/>
              <a:t>Greedy Algorithms</a:t>
            </a:r>
            <a:r>
              <a:rPr lang="zh-CN" altLang="en-US" dirty="0"/>
              <a:t>（贪婪算法）</a:t>
            </a:r>
            <a:endParaRPr lang="en-US" dirty="0"/>
          </a:p>
          <a:p>
            <a:r>
              <a:rPr lang="en-US" dirty="0"/>
              <a:t>Halting Problem(</a:t>
            </a:r>
            <a:r>
              <a:rPr lang="zh-CN" altLang="en-US" dirty="0"/>
              <a:t>停机问题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0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3562"/>
            <a:ext cx="8305800" cy="49572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many domains there are key general problems that ask for output with specific properties when given valid input.</a:t>
            </a:r>
          </a:p>
          <a:p>
            <a:r>
              <a:rPr lang="en-US" dirty="0"/>
              <a:t>The first step is to precisely state the problem, using the appropriate structures to specify the input and the desired output.</a:t>
            </a:r>
          </a:p>
          <a:p>
            <a:r>
              <a:rPr lang="en-US" dirty="0"/>
              <a:t>We then solve the general problem by specifying the steps  of a procedure that takes a valid input and produces the desired output.  </a:t>
            </a:r>
            <a:r>
              <a:rPr lang="en-US" b="1" dirty="0">
                <a:solidFill>
                  <a:srgbClr val="FF0000"/>
                </a:solidFill>
              </a:rPr>
              <a:t>This procedure is called an </a:t>
            </a:r>
            <a:r>
              <a:rPr lang="en-US" b="1" i="1" dirty="0">
                <a:solidFill>
                  <a:srgbClr val="FF0000"/>
                </a:solidFill>
              </a:rPr>
              <a:t>algorithm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366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D1842DD-B411-4E1E-A6CE-1ECA41854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7955F9-3E5D-4934-BEFC-0108CC3E2134}" type="slidenum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3" name="日期占位符 4">
            <a:extLst>
              <a:ext uri="{FF2B5EF4-FFF2-40B4-BE49-F238E27FC236}">
                <a16:creationId xmlns:a16="http://schemas.microsoft.com/office/drawing/2014/main" id="{67FDA244-6441-4E91-A67D-36510E19B1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D70D9-C3D7-48E9-944A-4272FA4733A0}" type="datetime1">
              <a:rPr kumimoji="0"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2019/6/16</a:t>
            </a:fld>
            <a:endParaRPr kumimoji="0" lang="en-US" altLang="zh-CN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4" name="页脚占位符 5">
            <a:extLst>
              <a:ext uri="{FF2B5EF4-FFF2-40B4-BE49-F238E27FC236}">
                <a16:creationId xmlns:a16="http://schemas.microsoft.com/office/drawing/2014/main" id="{33E645E8-CB24-4ACB-ADEA-966FF62E3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D3126B2D-1827-47BC-AB64-82EC80C68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§3.1 Algorithms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C521294A-D51E-4D37-AC22-5197AAF6F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594" y="16383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foundation of computer programming.</a:t>
            </a:r>
          </a:p>
          <a:p>
            <a:pPr eaLnBrk="1" hangingPunct="1"/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Most generally, an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just means a definite procedure for performing some sort of task.</a:t>
            </a:r>
          </a:p>
          <a:p>
            <a:pPr eaLnBrk="1" hangingPunct="1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A computer 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</a:rPr>
              <a:t>program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</a:rPr>
              <a:t> is simply a description of an algorithm, in a language precise enough for a computer to understand, requiring only operations that the computer already knows how to do.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We say that a program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implements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(or “is an implementation of”) its algorithm.</a:t>
            </a:r>
          </a:p>
        </p:txBody>
      </p:sp>
    </p:spTree>
    <p:extLst>
      <p:ext uri="{BB962C8B-B14F-4D97-AF65-F5344CB8AC3E}">
        <p14:creationId xmlns:p14="http://schemas.microsoft.com/office/powerpoint/2010/main" val="316122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6728"/>
            <a:ext cx="8991600" cy="517778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</a:t>
            </a:r>
            <a:r>
              <a:rPr lang="en-US" i="1" dirty="0"/>
              <a:t>algorithm</a:t>
            </a:r>
            <a:r>
              <a:rPr lang="en-US" dirty="0"/>
              <a:t> is a finite set of precise instructions for performing a computation or for solving a problem.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Describe an algorithm for finding the maximum value in a finite sequence of integers.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zh-CN" altLang="en-US" dirty="0"/>
              <a:t>例如 求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….,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中的最大数</a:t>
            </a:r>
            <a:r>
              <a:rPr lang="en-US" altLang="zh-CN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Solution: </a:t>
            </a:r>
            <a:r>
              <a:rPr lang="en-US" dirty="0"/>
              <a:t>Perform the following steps: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Set the temporary maximum equal to the first integer in the sequence. </a:t>
            </a:r>
            <a:r>
              <a:rPr lang="zh-CN" altLang="en-US" dirty="0"/>
              <a:t>（先让临时最大数</a:t>
            </a:r>
            <a:r>
              <a:rPr lang="en-US" altLang="zh-CN" dirty="0"/>
              <a:t>=</a:t>
            </a:r>
            <a:r>
              <a:rPr lang="en-US" altLang="zh-CN" i="1" dirty="0"/>
              <a:t> a</a:t>
            </a:r>
            <a:r>
              <a:rPr lang="en-US" altLang="zh-CN" baseline="-25000" dirty="0"/>
              <a:t>1 </a:t>
            </a:r>
            <a:r>
              <a:rPr lang="zh-CN" altLang="en-US" dirty="0"/>
              <a:t>）</a:t>
            </a:r>
            <a:endParaRPr lang="en-US" dirty="0"/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Compare the next integer in the sequence to the temporary maximum.</a:t>
            </a:r>
            <a:r>
              <a:rPr lang="zh-CN" altLang="en-US" dirty="0"/>
              <a:t>（比较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zh-CN" altLang="en-US" dirty="0"/>
              <a:t>和</a:t>
            </a:r>
            <a:r>
              <a:rPr lang="en-US" altLang="zh-CN" i="1" dirty="0"/>
              <a:t>a</a:t>
            </a:r>
            <a:r>
              <a:rPr lang="en-US" altLang="zh-CN" baseline="-25000" dirty="0"/>
              <a:t>2 </a:t>
            </a:r>
            <a:r>
              <a:rPr lang="zh-CN" altLang="en-US" dirty="0"/>
              <a:t>）</a:t>
            </a:r>
            <a:endParaRPr lang="en-US" dirty="0"/>
          </a:p>
          <a:p>
            <a:pPr marL="1428750" lvl="3" indent="-514350"/>
            <a:r>
              <a:rPr lang="en-US" dirty="0"/>
              <a:t>If it is larger than the temporary maximum, set the temporary maximum equal to this integer.</a:t>
            </a:r>
            <a:r>
              <a:rPr lang="zh-CN" altLang="en-US" dirty="0"/>
              <a:t>（如果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en-US" altLang="zh-CN" baseline="-25000" dirty="0"/>
              <a:t>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让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为临时最大数）</a:t>
            </a:r>
            <a:endParaRPr lang="en-US" dirty="0"/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Repeat the previous step if there are more integers. If not, stop. </a:t>
            </a:r>
            <a:r>
              <a:rPr lang="zh-CN" altLang="en-US" dirty="0"/>
              <a:t>（重复，让临时最大数与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…, </a:t>
            </a:r>
            <a:r>
              <a:rPr lang="zh-CN" altLang="en-US" dirty="0"/>
              <a:t>直到比较到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zh-CN" altLang="en-US" dirty="0"/>
              <a:t>）</a:t>
            </a:r>
            <a:endParaRPr lang="en-US" dirty="0"/>
          </a:p>
          <a:p>
            <a:pPr marL="1154430" lvl="2" indent="-514350">
              <a:buFont typeface="+mj-lt"/>
              <a:buAutoNum type="arabicPeriod"/>
            </a:pPr>
            <a:r>
              <a:rPr lang="en-US" dirty="0"/>
              <a:t>When the algorithm terminates, the temporary maximum is the largest integer in the sequence. (</a:t>
            </a:r>
            <a:r>
              <a:rPr lang="zh-CN" altLang="en-US" dirty="0"/>
              <a:t>最后得到的即最大数</a:t>
            </a:r>
            <a:r>
              <a:rPr lang="en-US" dirty="0"/>
              <a:t>)</a:t>
            </a:r>
          </a:p>
        </p:txBody>
      </p:sp>
      <p:pic>
        <p:nvPicPr>
          <p:cNvPr id="4" name="Picture 3" descr="03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432" y="213487"/>
            <a:ext cx="886968" cy="1027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27781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 </a:t>
            </a:r>
            <a:r>
              <a:rPr lang="en-US" dirty="0" err="1"/>
              <a:t>Ja’far</a:t>
            </a:r>
            <a:r>
              <a:rPr lang="en-US" dirty="0"/>
              <a:t> Mohammed </a:t>
            </a:r>
            <a:r>
              <a:rPr lang="en-US" dirty="0" err="1"/>
              <a:t>Ibin</a:t>
            </a:r>
            <a:r>
              <a:rPr lang="en-US" dirty="0"/>
              <a:t> Musa Al-</a:t>
            </a:r>
            <a:r>
              <a:rPr lang="en-US" dirty="0" err="1"/>
              <a:t>Khowarizmi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780-850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97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Specifying Algorithms</a:t>
            </a:r>
            <a:r>
              <a:rPr lang="zh-CN" altLang="en-US" dirty="0"/>
              <a:t>（算法的描述）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4135"/>
            <a:ext cx="8458200" cy="53476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Algorithms can be specified in different ways. Their steps can be described in English or in  </a:t>
            </a:r>
            <a:r>
              <a:rPr lang="en-US" sz="2400" i="1" dirty="0"/>
              <a:t>pseudocode.</a:t>
            </a:r>
            <a:r>
              <a:rPr lang="zh-CN" altLang="en-US" sz="2400" dirty="0"/>
              <a:t>（伪代码）</a:t>
            </a:r>
            <a:endParaRPr lang="en-US" sz="2400" dirty="0"/>
          </a:p>
          <a:p>
            <a:r>
              <a:rPr lang="en-US" sz="2400" dirty="0" err="1"/>
              <a:t>Pseudocode</a:t>
            </a:r>
            <a:r>
              <a:rPr lang="en-US" sz="2400" dirty="0"/>
              <a:t> is an intermediate step between an English language description of the steps and a coding of these steps using a programming language. </a:t>
            </a:r>
          </a:p>
          <a:p>
            <a:r>
              <a:rPr lang="en-US" sz="2400" dirty="0"/>
              <a:t>The form of </a:t>
            </a:r>
            <a:r>
              <a:rPr lang="en-US" sz="2400" dirty="0" err="1"/>
              <a:t>pseudocode</a:t>
            </a:r>
            <a:r>
              <a:rPr lang="en-US" sz="2400" dirty="0"/>
              <a:t>  we use is specified in Appendix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. It uses some of the structures found in popular languages such as C++ and Java.</a:t>
            </a:r>
          </a:p>
          <a:p>
            <a:r>
              <a:rPr lang="en-US" sz="2400" dirty="0"/>
              <a:t>Programmers can use the description of an algorithm in </a:t>
            </a:r>
            <a:r>
              <a:rPr lang="en-US" sz="2400" dirty="0" err="1"/>
              <a:t>pseudocode</a:t>
            </a:r>
            <a:r>
              <a:rPr lang="en-US" sz="2400" dirty="0"/>
              <a:t> to construct a program in a particular language. </a:t>
            </a:r>
          </a:p>
          <a:p>
            <a:r>
              <a:rPr lang="en-US" sz="2400" dirty="0"/>
              <a:t>Pseudocode helps us analyze the time required to solve a problem using an algorithm, independent of the actual programming language used to implement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73255"/>
            <a:ext cx="8839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Input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（输入）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 algorithm has input values from a specified set.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Output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（输出）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dirty="0"/>
              <a:t>From the input values, the algorithm produces the output values from a specified set. The output values are the solution.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Correctness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（真确性）</a:t>
            </a:r>
            <a:r>
              <a:rPr lang="en-US" dirty="0"/>
              <a:t>An algorithm should produce the correct output values for each set of input values.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Finiteness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（有限性）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 algorithm should produce the output after a finite number of steps for any input.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Effectiveness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（有效性）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It must be possible to perform each step of the algorithm correctly and in a finite amount of time.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Generality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（通用性）</a:t>
            </a:r>
            <a:r>
              <a:rPr lang="en-US" dirty="0"/>
              <a:t>The algorithm should work for all problems of the desired form.</a:t>
            </a:r>
          </a:p>
        </p:txBody>
      </p:sp>
    </p:spTree>
    <p:extLst>
      <p:ext uri="{BB962C8B-B14F-4D97-AF65-F5344CB8AC3E}">
        <p14:creationId xmlns:p14="http://schemas.microsoft.com/office/powerpoint/2010/main" val="31968626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4032</Words>
  <Application>Microsoft Office PowerPoint</Application>
  <PresentationFormat>全屏显示(4:3)</PresentationFormat>
  <Paragraphs>341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Times New Roman</vt:lpstr>
      <vt:lpstr>Verdana</vt:lpstr>
      <vt:lpstr>Wingdings</vt:lpstr>
      <vt:lpstr>Wingdings 2</vt:lpstr>
      <vt:lpstr>Level</vt:lpstr>
      <vt:lpstr>1_Default Design</vt:lpstr>
      <vt:lpstr>Visio.Drawing.15</vt:lpstr>
      <vt:lpstr>Discrete Mathematics and Its Application                         7th edition, 2001</vt:lpstr>
      <vt:lpstr>Welcome to Discrete Mathematics  Spring 2018</vt:lpstr>
      <vt:lpstr>Chapter 3 Algorithms </vt:lpstr>
      <vt:lpstr>§3.1 Algorithms</vt:lpstr>
      <vt:lpstr>Problems and Algorithms</vt:lpstr>
      <vt:lpstr>§3.1 Algorithms</vt:lpstr>
      <vt:lpstr>Algorithms</vt:lpstr>
      <vt:lpstr>Specifying Algorithms（算法的描述）</vt:lpstr>
      <vt:lpstr>Properties of Algorithms</vt:lpstr>
      <vt:lpstr>Finding the Maximum Element in a Finite Sequence</vt:lpstr>
      <vt:lpstr>Some Example Algorithm Problems</vt:lpstr>
      <vt:lpstr>Searching Problems</vt:lpstr>
      <vt:lpstr>Linear Search Algorithm</vt:lpstr>
      <vt:lpstr>顺序查找算法</vt:lpstr>
      <vt:lpstr>Binary Search (二分查找)</vt:lpstr>
      <vt:lpstr>Binary Search</vt:lpstr>
      <vt:lpstr>Binary Search</vt:lpstr>
      <vt:lpstr>PowerPoint 演示文稿</vt:lpstr>
      <vt:lpstr>Sorting(排序)</vt:lpstr>
      <vt:lpstr>Bubble Sort(冒泡排序)</vt:lpstr>
      <vt:lpstr>Bubble Sort</vt:lpstr>
      <vt:lpstr>Bubble Sort(冒泡排序)</vt:lpstr>
      <vt:lpstr>Insertion Sort(插入排序)</vt:lpstr>
      <vt:lpstr>Insertion Sort</vt:lpstr>
      <vt:lpstr>Insertion Sort(插入排序)</vt:lpstr>
      <vt:lpstr>Algorithm-Inventing Example(算法生成实例)</vt:lpstr>
      <vt:lpstr>Greedy Algorithms(贪婪算法)</vt:lpstr>
      <vt:lpstr>Greedy Algorithms: Making Change</vt:lpstr>
      <vt:lpstr>Greedy Change-Making Algorithm</vt:lpstr>
      <vt:lpstr>Proving Optimality for U.S. Coins</vt:lpstr>
      <vt:lpstr>Proving Optimality for U.S. Coins</vt:lpstr>
      <vt:lpstr>Greedy Change-Making Algorithm </vt:lpstr>
      <vt:lpstr>Greedy Scheduling</vt:lpstr>
      <vt:lpstr>Greedy Scheduling</vt:lpstr>
      <vt:lpstr>Greedy Scheduling algorithm</vt:lpstr>
      <vt:lpstr>Halting Problem （停机问题）</vt:lpstr>
      <vt:lpstr>Halting Problem</vt:lpstr>
      <vt:lpstr>Halting Problem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李 志毅</cp:lastModifiedBy>
  <cp:revision>616</cp:revision>
  <cp:lastPrinted>2018-04-08T03:06:08Z</cp:lastPrinted>
  <dcterms:created xsi:type="dcterms:W3CDTF">2002-05-12T10:17:07Z</dcterms:created>
  <dcterms:modified xsi:type="dcterms:W3CDTF">2019-06-16T06:16:02Z</dcterms:modified>
</cp:coreProperties>
</file>