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43"/>
  </p:notesMasterIdLst>
  <p:sldIdLst>
    <p:sldId id="256" r:id="rId3"/>
    <p:sldId id="309" r:id="rId4"/>
    <p:sldId id="375" r:id="rId5"/>
    <p:sldId id="323" r:id="rId6"/>
    <p:sldId id="324" r:id="rId7"/>
    <p:sldId id="406" r:id="rId8"/>
    <p:sldId id="403" r:id="rId9"/>
    <p:sldId id="727" r:id="rId10"/>
    <p:sldId id="325" r:id="rId11"/>
    <p:sldId id="376" r:id="rId12"/>
    <p:sldId id="377" r:id="rId13"/>
    <p:sldId id="379" r:id="rId14"/>
    <p:sldId id="728" r:id="rId15"/>
    <p:sldId id="688" r:id="rId16"/>
    <p:sldId id="328" r:id="rId17"/>
    <p:sldId id="380" r:id="rId18"/>
    <p:sldId id="729" r:id="rId19"/>
    <p:sldId id="381" r:id="rId20"/>
    <p:sldId id="331" r:id="rId21"/>
    <p:sldId id="683" r:id="rId22"/>
    <p:sldId id="718" r:id="rId23"/>
    <p:sldId id="719" r:id="rId24"/>
    <p:sldId id="720" r:id="rId25"/>
    <p:sldId id="405" r:id="rId26"/>
    <p:sldId id="404" r:id="rId27"/>
    <p:sldId id="411" r:id="rId28"/>
    <p:sldId id="692" r:id="rId29"/>
    <p:sldId id="693" r:id="rId30"/>
    <p:sldId id="412" r:id="rId31"/>
    <p:sldId id="334" r:id="rId32"/>
    <p:sldId id="335" r:id="rId33"/>
    <p:sldId id="336" r:id="rId34"/>
    <p:sldId id="384" r:id="rId35"/>
    <p:sldId id="696" r:id="rId36"/>
    <p:sldId id="383" r:id="rId37"/>
    <p:sldId id="337" r:id="rId38"/>
    <p:sldId id="731" r:id="rId39"/>
    <p:sldId id="732" r:id="rId40"/>
    <p:sldId id="382" r:id="rId41"/>
    <p:sldId id="681" r:id="rId42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931" autoAdjust="0"/>
  </p:normalViewPr>
  <p:slideViewPr>
    <p:cSldViewPr>
      <p:cViewPr varScale="1">
        <p:scale>
          <a:sx n="116" d="100"/>
          <a:sy n="116" d="100"/>
        </p:scale>
        <p:origin x="11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7.png"/><Relationship Id="rId5" Type="http://schemas.openxmlformats.org/officeDocument/2006/relationships/tags" Target="../tags/tag15.xml"/><Relationship Id="rId10" Type="http://schemas.openxmlformats.org/officeDocument/2006/relationships/image" Target="../media/image16.png"/><Relationship Id="rId4" Type="http://schemas.openxmlformats.org/officeDocument/2006/relationships/tags" Target="../tags/tag14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3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8.png"/><Relationship Id="rId5" Type="http://schemas.openxmlformats.org/officeDocument/2006/relationships/tags" Target="../tags/tag34.xml"/><Relationship Id="rId10" Type="http://schemas.openxmlformats.org/officeDocument/2006/relationships/image" Target="../media/image37.png"/><Relationship Id="rId4" Type="http://schemas.openxmlformats.org/officeDocument/2006/relationships/tags" Target="../tags/tag33.xml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8.xml"/><Relationship Id="rId7" Type="http://schemas.openxmlformats.org/officeDocument/2006/relationships/image" Target="../media/image3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42.xml"/><Relationship Id="rId7" Type="http://schemas.openxmlformats.org/officeDocument/2006/relationships/image" Target="../media/image4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image" Target="../media/image44.png"/><Relationship Id="rId4" Type="http://schemas.openxmlformats.org/officeDocument/2006/relationships/tags" Target="../tags/tag43.xml"/><Relationship Id="rId9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8.xml"/><Relationship Id="rId10" Type="http://schemas.openxmlformats.org/officeDocument/2006/relationships/image" Target="../media/image12.png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                                                                                                                                       </a:t>
            </a:r>
          </a:p>
        </p:txBody>
      </p:sp>
      <p:pic>
        <p:nvPicPr>
          <p:cNvPr id="4" name="Content Placeholder 3" descr="0304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112119" y="2342207"/>
            <a:ext cx="6919762" cy="4356565"/>
          </a:xfrm>
        </p:spPr>
      </p:pic>
      <p:sp>
        <p:nvSpPr>
          <p:cNvPr id="7" name="TextBox 6"/>
          <p:cNvSpPr txBox="1"/>
          <p:nvPr/>
        </p:nvSpPr>
        <p:spPr>
          <a:xfrm>
            <a:off x="1905000" y="16612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</a:t>
            </a:r>
            <a:r>
              <a:rPr lang="en-US" sz="2400" dirty="0"/>
              <a:t>is</a:t>
            </a:r>
            <a:r>
              <a:rPr lang="en-US" dirty="0"/>
              <a:t>                                                 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219200" y="1713574"/>
            <a:ext cx="3108960" cy="41148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105400" y="1713574"/>
            <a:ext cx="92868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0421"/>
            <a:ext cx="8763000" cy="47879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                     and </a:t>
            </a:r>
            <a:r>
              <a:rPr lang="en-US" i="1" dirty="0"/>
              <a:t>h(x)</a:t>
            </a:r>
            <a:r>
              <a:rPr lang="en-US" dirty="0"/>
              <a:t> is larger than </a:t>
            </a:r>
            <a:r>
              <a:rPr lang="en-US" i="1" dirty="0"/>
              <a:t>g(x)</a:t>
            </a:r>
            <a:r>
              <a:rPr lang="en-US" dirty="0"/>
              <a:t> for all positive real numbers, then                     . 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r>
              <a:rPr lang="en-US" dirty="0"/>
              <a:t> Note that  if                     for </a:t>
            </a:r>
            <a:r>
              <a:rPr lang="en-US" i="1" dirty="0"/>
              <a:t>x &gt; k </a:t>
            </a:r>
            <a:r>
              <a:rPr lang="en-US" dirty="0"/>
              <a:t>and if</a:t>
            </a:r>
          </a:p>
          <a:p>
            <a:pPr>
              <a:buNone/>
            </a:pPr>
            <a:r>
              <a:rPr lang="en-US" dirty="0"/>
              <a:t>                     for all </a:t>
            </a:r>
            <a:r>
              <a:rPr lang="en-US" i="1" dirty="0"/>
              <a:t>x</a:t>
            </a:r>
            <a:r>
              <a:rPr lang="en-US" dirty="0"/>
              <a:t>,  then                               if </a:t>
            </a:r>
            <a:r>
              <a:rPr lang="en-US" i="1" dirty="0"/>
              <a:t>x &gt; k. </a:t>
            </a:r>
            <a:r>
              <a:rPr lang="en-US" dirty="0"/>
              <a:t>Hence,                     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many applications, the goal is to select the function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in </a:t>
            </a:r>
            <a:r>
              <a:rPr lang="en-US" i="1" dirty="0"/>
              <a:t>O(g(x)) </a:t>
            </a:r>
            <a:r>
              <a:rPr lang="en-US" dirty="0"/>
              <a:t>as small as possible (up to multiplication by a constant, of course).</a:t>
            </a:r>
          </a:p>
          <a:p>
            <a:pPr lvl="1"/>
            <a:r>
              <a:rPr lang="zh-CN" altLang="en-US" dirty="0"/>
              <a:t>在满足</a:t>
            </a:r>
            <a:r>
              <a:rPr lang="en-US" altLang="zh-CN" dirty="0"/>
              <a:t>                     </a:t>
            </a:r>
            <a:r>
              <a:rPr lang="zh-CN" altLang="en-US" dirty="0"/>
              <a:t>的</a:t>
            </a:r>
            <a:r>
              <a:rPr lang="en-US" altLang="zh-CN" dirty="0"/>
              <a:t>g(x)</a:t>
            </a:r>
            <a:r>
              <a:rPr lang="zh-CN" altLang="en-US" dirty="0"/>
              <a:t>中，应该取最小的</a:t>
            </a:r>
            <a:r>
              <a:rPr lang="en-US" altLang="zh-CN" dirty="0"/>
              <a:t>g(x).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6" name="Picture 2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7800" y="1578734"/>
            <a:ext cx="1864043" cy="276613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943600" y="1922740"/>
            <a:ext cx="2078781" cy="305435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124199" y="2754975"/>
            <a:ext cx="1981201" cy="293025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914400" y="3200400"/>
            <a:ext cx="1808429" cy="303291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334000" y="3200400"/>
            <a:ext cx="2209800" cy="323621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657600" y="3581400"/>
            <a:ext cx="2057400" cy="302293"/>
          </a:xfrm>
          <a:prstGeom prst="rect">
            <a:avLst/>
          </a:prstGeom>
        </p:spPr>
      </p:pic>
      <p:pic>
        <p:nvPicPr>
          <p:cNvPr id="14" name="Picture 22" descr="addin_tmp.png">
            <a:extLst>
              <a:ext uri="{FF2B5EF4-FFF2-40B4-BE49-F238E27FC236}">
                <a16:creationId xmlns:a16="http://schemas.microsoft.com/office/drawing/2014/main" id="{92BCBC03-C5D6-4BC2-86F8-0480358F3A5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981200" y="5562600"/>
            <a:ext cx="1981201" cy="2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8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 Definition of Big-</a:t>
            </a:r>
            <a:r>
              <a:rPr lang="en-US" sz="4000" i="1" dirty="0"/>
              <a:t>O</a:t>
            </a:r>
            <a:r>
              <a:rPr lang="en-US" sz="4000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Show that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When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&lt;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>
                <a:ea typeface="Cambria Math" pitchFamily="18" charset="0"/>
              </a:rPr>
              <a:t>Take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=1 </a:t>
            </a:r>
            <a:r>
              <a:rPr lang="en-US" dirty="0">
                <a:ea typeface="Cambria Math" pitchFamily="18" charset="0"/>
              </a:rPr>
              <a:t>and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7 </a:t>
            </a:r>
            <a:r>
              <a:rPr lang="en-US" dirty="0">
                <a:ea typeface="Cambria Math" pitchFamily="18" charset="0"/>
              </a:rPr>
              <a:t>as witnesses to establish that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>
                <a:ea typeface="Cambria Math" pitchFamily="18" charset="0"/>
              </a:rPr>
              <a:t>Would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7 </a:t>
            </a:r>
            <a:r>
              <a:rPr lang="en-US" dirty="0">
                <a:ea typeface="Cambria Math" pitchFamily="18" charset="0"/>
              </a:rPr>
              <a:t>and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 </a:t>
            </a:r>
            <a:r>
              <a:rPr lang="en-US" dirty="0">
                <a:ea typeface="Cambria Math" pitchFamily="18" charset="0"/>
              </a:rPr>
              <a:t>work?  </a:t>
            </a:r>
          </a:p>
          <a:p>
            <a:pPr lvl="1">
              <a:buNone/>
            </a:pP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    7</a:t>
            </a:r>
            <a:r>
              <a:rPr lang="en-US" altLang="zh-CN" i="1" dirty="0"/>
              <a:t>x</a:t>
            </a:r>
            <a:r>
              <a:rPr lang="en-US" altLang="zh-CN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/>
              <a:t>  is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/>
              <a:t>)</a:t>
            </a:r>
            <a:endParaRPr lang="en-US" dirty="0">
              <a:ea typeface="Cambria Math" pitchFamily="18" charset="0"/>
            </a:endParaRPr>
          </a:p>
          <a:p>
            <a:pPr lvl="1">
              <a:buNone/>
            </a:pP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0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 Definition of Big-</a:t>
            </a:r>
            <a:r>
              <a:rPr lang="en-US" sz="4000" i="1" dirty="0"/>
              <a:t>O</a:t>
            </a:r>
            <a:r>
              <a:rPr lang="en-US" sz="4000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ea typeface="Cambria Math" pitchFamily="18" charset="0"/>
              </a:rPr>
              <a:t>    Example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dirty="0"/>
              <a:t>Show that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is  not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Suppose there are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for which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 err="1"/>
              <a:t>Cn</a:t>
            </a:r>
            <a:r>
              <a:rPr lang="en-US" dirty="0"/>
              <a:t>, whenever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Then  (by dividing both sides of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 err="1"/>
              <a:t>Cn</a:t>
            </a:r>
            <a:r>
              <a:rPr lang="en-US" i="1" dirty="0"/>
              <a:t>)</a:t>
            </a:r>
            <a:r>
              <a:rPr lang="en-US" dirty="0"/>
              <a:t> by </a:t>
            </a:r>
            <a:r>
              <a:rPr lang="en-US" i="1" dirty="0"/>
              <a:t>n</a:t>
            </a:r>
            <a:r>
              <a:rPr lang="en-US" dirty="0"/>
              <a:t>, then </a:t>
            </a:r>
            <a:r>
              <a:rPr lang="en-US" i="1" dirty="0"/>
              <a:t>n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C </a:t>
            </a:r>
            <a:r>
              <a:rPr lang="en-US" dirty="0"/>
              <a:t>must hold for all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A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260084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71702A07-B0D7-46E2-A926-4E0A395ED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582094-9A82-4EBA-B208-CB0425D0373E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日期占位符 4">
            <a:extLst>
              <a:ext uri="{FF2B5EF4-FFF2-40B4-BE49-F238E27FC236}">
                <a16:creationId xmlns:a16="http://schemas.microsoft.com/office/drawing/2014/main" id="{B30D9C91-553D-42E6-8A33-2FC3FC15A68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6D75AE-CFA6-4CFC-AEE0-A1154D7E84D8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页脚占位符 5">
            <a:extLst>
              <a:ext uri="{FF2B5EF4-FFF2-40B4-BE49-F238E27FC236}">
                <a16:creationId xmlns:a16="http://schemas.microsoft.com/office/drawing/2014/main" id="{76DD5C80-09B0-4AAF-828D-60B8B30B80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A12D50C-D643-44DE-89D9-4780F081C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en-US" altLang="zh-CN"/>
              <a:t>Big-O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/>
              <a:t> Proof Examples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0E9F56D1-4426-412D-A430-70040CB48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Show that 30</a:t>
            </a:r>
            <a:r>
              <a:rPr lang="en-US" altLang="zh-CN" i="1"/>
              <a:t>n</a:t>
            </a:r>
            <a:r>
              <a:rPr lang="en-US" altLang="zh-CN"/>
              <a:t>+8 is O(</a:t>
            </a:r>
            <a:r>
              <a:rPr lang="en-US" altLang="zh-CN" i="1"/>
              <a:t>n</a:t>
            </a:r>
            <a:r>
              <a:rPr lang="en-US" altLang="zh-CN"/>
              <a:t>).</a:t>
            </a:r>
          </a:p>
          <a:p>
            <a:pPr lvl="1" eaLnBrk="1" hangingPunct="1"/>
            <a:r>
              <a:rPr lang="en-US" altLang="zh-CN"/>
              <a:t>Show 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: 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&gt;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:</a:t>
            </a:r>
            <a:r>
              <a:rPr lang="en-US" altLang="zh-CN" i="1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30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+8  </a:t>
            </a:r>
            <a:r>
              <a:rPr lang="en-US" altLang="zh-CN" i="1">
                <a:sym typeface="Symbol" panose="05050102010706020507" pitchFamily="18" charset="2"/>
              </a:rPr>
              <a:t>cn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lvl="2" eaLnBrk="1" hangingPunct="1"/>
            <a:r>
              <a:rPr lang="en-US" altLang="zh-CN">
                <a:sym typeface="Symbol" panose="05050102010706020507" pitchFamily="18" charset="2"/>
              </a:rPr>
              <a:t>Let </a:t>
            </a:r>
            <a:r>
              <a:rPr lang="en-US" altLang="zh-CN" i="1">
                <a:sym typeface="Symbol" panose="05050102010706020507" pitchFamily="18" charset="2"/>
              </a:rPr>
              <a:t>c=</a:t>
            </a:r>
            <a:r>
              <a:rPr lang="en-US" altLang="zh-CN">
                <a:sym typeface="Symbol" panose="05050102010706020507" pitchFamily="18" charset="2"/>
              </a:rPr>
              <a:t>31, 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=8.  Assume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&gt;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=8.  Then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 i="1">
                <a:sym typeface="Symbol" panose="05050102010706020507" pitchFamily="18" charset="2"/>
              </a:rPr>
              <a:t>cn</a:t>
            </a:r>
            <a:r>
              <a:rPr lang="en-US" altLang="zh-CN">
                <a:sym typeface="Symbol" panose="05050102010706020507" pitchFamily="18" charset="2"/>
              </a:rPr>
              <a:t> = 31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= 30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&gt; 30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+8, so 30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+8 &lt; </a:t>
            </a:r>
            <a:r>
              <a:rPr lang="en-US" altLang="zh-CN" i="1">
                <a:sym typeface="Symbol" panose="05050102010706020507" pitchFamily="18" charset="2"/>
              </a:rPr>
              <a:t>cn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Show that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+1 is O(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).</a:t>
            </a:r>
          </a:p>
          <a:p>
            <a:pPr lvl="1" eaLnBrk="1" hangingPunct="1"/>
            <a:r>
              <a:rPr lang="en-US" altLang="zh-CN"/>
              <a:t>Show 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: 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&gt;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+1</a:t>
            </a:r>
            <a:r>
              <a:rPr lang="en-US" altLang="zh-CN">
                <a:sym typeface="Symbol" panose="05050102010706020507" pitchFamily="18" charset="2"/>
              </a:rPr>
              <a:t>  </a:t>
            </a:r>
            <a:r>
              <a:rPr lang="en-US" altLang="zh-CN" i="1">
                <a:sym typeface="Symbol" panose="05050102010706020507" pitchFamily="18" charset="2"/>
              </a:rPr>
              <a:t>cn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</a:p>
          <a:p>
            <a:pPr lvl="2" eaLnBrk="1" hangingPunct="1"/>
            <a:r>
              <a:rPr lang="en-US" altLang="zh-CN"/>
              <a:t>Let </a:t>
            </a:r>
            <a:r>
              <a:rPr lang="en-US" altLang="zh-CN" i="1"/>
              <a:t>c</a:t>
            </a:r>
            <a:r>
              <a:rPr lang="en-US" altLang="zh-CN"/>
              <a:t>=2, </a:t>
            </a:r>
            <a:r>
              <a:rPr lang="en-US" altLang="zh-CN" i="1"/>
              <a:t>k</a:t>
            </a:r>
            <a:r>
              <a:rPr lang="en-US" altLang="zh-CN"/>
              <a:t>=1.  Assume </a:t>
            </a:r>
            <a:r>
              <a:rPr lang="en-US" altLang="zh-CN" i="1"/>
              <a:t>n</a:t>
            </a:r>
            <a:r>
              <a:rPr lang="en-US" altLang="zh-CN"/>
              <a:t>&gt;1.  Then </a:t>
            </a:r>
            <a:br>
              <a:rPr lang="en-US" altLang="zh-CN"/>
            </a:br>
            <a:r>
              <a:rPr lang="en-US" altLang="zh-CN" i="1"/>
              <a:t>cn</a:t>
            </a:r>
            <a:r>
              <a:rPr lang="en-US" altLang="zh-CN" baseline="30000"/>
              <a:t>2</a:t>
            </a:r>
            <a:r>
              <a:rPr lang="en-US" altLang="zh-CN"/>
              <a:t> = 2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 =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+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 &gt;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+1, or 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+1&lt; </a:t>
            </a:r>
            <a:r>
              <a:rPr lang="en-US" altLang="zh-CN" i="1"/>
              <a:t>cn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  <a:endParaRPr lang="en-US" altLang="zh-CN" baseline="30000"/>
          </a:p>
        </p:txBody>
      </p:sp>
    </p:spTree>
    <p:extLst>
      <p:ext uri="{BB962C8B-B14F-4D97-AF65-F5344CB8AC3E}">
        <p14:creationId xmlns:p14="http://schemas.microsoft.com/office/powerpoint/2010/main" val="314743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29965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Let </a:t>
            </a:r>
          </a:p>
          <a:p>
            <a:pPr>
              <a:buNone/>
            </a:pPr>
            <a:r>
              <a:rPr lang="en-US" dirty="0"/>
              <a:t>where                         are real numbers with </a:t>
            </a:r>
            <a:r>
              <a:rPr lang="en-US" i="1" dirty="0"/>
              <a:t>a</a:t>
            </a:r>
            <a:r>
              <a:rPr lang="en-US" i="1" baseline="-25000" dirty="0"/>
              <a:t>n </a:t>
            </a:r>
            <a:r>
              <a:rPr lang="en-US" dirty="0">
                <a:latin typeface="Cambria Math"/>
                <a:ea typeface="Cambria Math"/>
              </a:rPr>
              <a:t>≠0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Then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).  </a:t>
            </a:r>
          </a:p>
          <a:p>
            <a:pPr>
              <a:buNone/>
            </a:pPr>
            <a:r>
              <a:rPr lang="en-US" dirty="0"/>
              <a:t>                         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|</a:t>
            </a:r>
            <a:r>
              <a:rPr lang="en-US" i="1" dirty="0"/>
              <a:t>f</a:t>
            </a:r>
            <a:r>
              <a:rPr lang="en-US" dirty="0"/>
              <a:t>(x)|=|</a:t>
            </a:r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 x</a:t>
            </a:r>
            <a:r>
              <a:rPr lang="en-US" i="1" baseline="30000" dirty="0"/>
              <a:t>n-</a:t>
            </a:r>
            <a:r>
              <a:rPr lang="en-US" baseline="30000" dirty="0"/>
              <a:t>1</a:t>
            </a:r>
            <a:r>
              <a:rPr lang="en-US" i="1" dirty="0"/>
              <a:t> + </a:t>
            </a:r>
            <a:r>
              <a:rPr lang="en-US" dirty="0">
                <a:ea typeface="Cambria Math"/>
              </a:rPr>
              <a:t>∙∙∙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30000" dirty="0"/>
              <a:t>1   </a:t>
            </a:r>
            <a:r>
              <a:rPr lang="en-US" dirty="0">
                <a:ea typeface="Cambria Math"/>
              </a:rPr>
              <a:t>+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dirty="0"/>
              <a:t>|</a:t>
            </a:r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r>
              <a:rPr lang="en-US" dirty="0" err="1"/>
              <a:t>|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 + |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| x</a:t>
            </a:r>
            <a:r>
              <a:rPr lang="en-US" i="1" baseline="30000" dirty="0"/>
              <a:t>n-</a:t>
            </a:r>
            <a:r>
              <a:rPr lang="en-US" baseline="30000" dirty="0"/>
              <a:t>1 </a:t>
            </a:r>
            <a:r>
              <a:rPr lang="en-US" i="1" dirty="0"/>
              <a:t>+ </a:t>
            </a:r>
            <a:r>
              <a:rPr lang="en-US" i="1" dirty="0">
                <a:ea typeface="Cambria Math"/>
              </a:rPr>
              <a:t>∙∙∙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</a:t>
            </a:r>
            <a:r>
              <a:rPr lang="en-US" i="1" dirty="0"/>
              <a:t>x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</a:t>
            </a:r>
          </a:p>
          <a:p>
            <a:pPr>
              <a:buNone/>
            </a:pPr>
            <a:r>
              <a:rPr lang="en-US" dirty="0"/>
              <a:t>                  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(|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| + |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| /x</a:t>
            </a:r>
            <a:r>
              <a:rPr lang="en-US" baseline="30000" dirty="0"/>
              <a:t> </a:t>
            </a:r>
            <a:r>
              <a:rPr lang="en-US" i="1" dirty="0"/>
              <a:t>+ </a:t>
            </a:r>
            <a:r>
              <a:rPr lang="en-US" i="1" dirty="0">
                <a:ea typeface="Cambria Math"/>
              </a:rPr>
              <a:t>∙∙∙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|/</a:t>
            </a:r>
            <a:r>
              <a:rPr lang="en-US" i="1" dirty="0"/>
              <a:t>x</a:t>
            </a:r>
            <a:r>
              <a:rPr lang="en-US" i="1" baseline="30000" dirty="0"/>
              <a:t>n-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|/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)</a:t>
            </a:r>
            <a:endParaRPr lang="en-US" i="1" baseline="30000" dirty="0"/>
          </a:p>
          <a:p>
            <a:pPr>
              <a:buNone/>
            </a:pPr>
            <a:r>
              <a:rPr lang="en-US" dirty="0"/>
              <a:t>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(|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| + |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| + </a:t>
            </a:r>
            <a:r>
              <a:rPr lang="en-US" i="1" dirty="0">
                <a:ea typeface="Cambria Math"/>
              </a:rPr>
              <a:t>∙∙∙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</a:t>
            </a:r>
            <a:r>
              <a:rPr lang="en-US" dirty="0">
                <a:ea typeface="Cambria Math"/>
              </a:rPr>
              <a:t>+ |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|)</a:t>
            </a:r>
          </a:p>
          <a:p>
            <a:r>
              <a:rPr lang="en-US" dirty="0"/>
              <a:t>Take </a:t>
            </a:r>
            <a:r>
              <a:rPr lang="en-US" i="1" dirty="0"/>
              <a:t>C</a:t>
            </a:r>
            <a:r>
              <a:rPr lang="en-US" dirty="0"/>
              <a:t> = |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| + |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| + </a:t>
            </a:r>
            <a:r>
              <a:rPr lang="en-US" i="1" dirty="0">
                <a:ea typeface="Cambria Math"/>
              </a:rPr>
              <a:t>∙∙∙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+ |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</a:t>
            </a:r>
            <a:r>
              <a:rPr lang="en-US" dirty="0">
                <a:ea typeface="Cambria Math"/>
              </a:rPr>
              <a:t>+ |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| and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 Then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). </a:t>
            </a:r>
          </a:p>
          <a:p>
            <a:r>
              <a:rPr lang="en-US" dirty="0"/>
              <a:t>The leading term </a:t>
            </a:r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dirty="0"/>
              <a:t> of a polynomial dominates its growth.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54191" y="1600200"/>
            <a:ext cx="5745956" cy="3429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447800" y="2004218"/>
            <a:ext cx="2117408" cy="242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0" y="2362200"/>
            <a:ext cx="1575141" cy="95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Uses triangle inequality, an exercise in Section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1.8</a:t>
            </a:r>
            <a:r>
              <a:rPr lang="en-US" sz="1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66024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olidFill>
                  <a:srgbClr val="C00000"/>
                </a:solidFill>
              </a:rPr>
              <a:t>Assuming </a:t>
            </a:r>
            <a:r>
              <a:rPr lang="en-US" sz="1400" i="1" dirty="0">
                <a:solidFill>
                  <a:srgbClr val="C00000"/>
                </a:solidFill>
              </a:rPr>
              <a:t>x</a:t>
            </a:r>
            <a:r>
              <a:rPr lang="en-US" sz="1400" dirty="0">
                <a:solidFill>
                  <a:srgbClr val="C00000"/>
                </a:solidFill>
              </a:rPr>
              <a:t> &gt;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239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03" y="1600200"/>
            <a:ext cx="87630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Use big-</a:t>
            </a:r>
            <a:r>
              <a:rPr lang="en-US" i="1" dirty="0"/>
              <a:t>O</a:t>
            </a:r>
            <a:r>
              <a:rPr lang="en-US" dirty="0"/>
              <a:t> notation to estimate the sum of the first </a:t>
            </a:r>
            <a:r>
              <a:rPr lang="en-US" i="1" dirty="0"/>
              <a:t>n</a:t>
            </a:r>
            <a:r>
              <a:rPr lang="en-US" dirty="0"/>
              <a:t> positive integers.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0" y="3274218"/>
            <a:ext cx="5272088" cy="309563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371600" y="4114800"/>
            <a:ext cx="6603206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5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03" y="1473597"/>
            <a:ext cx="87630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Use big-</a:t>
            </a:r>
            <a:r>
              <a:rPr lang="en-US" i="1" dirty="0"/>
              <a:t>O</a:t>
            </a:r>
            <a:r>
              <a:rPr lang="en-US" dirty="0"/>
              <a:t> notation to estimate the factorial function 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9" name="Picture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823494"/>
            <a:ext cx="6360319" cy="27384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981200" y="4572000"/>
            <a:ext cx="48934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09800" y="3139678"/>
            <a:ext cx="3914775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Estimates for some 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Use big-</a:t>
            </a:r>
            <a:r>
              <a:rPr lang="en-US" i="1" dirty="0"/>
              <a:t>O</a:t>
            </a:r>
            <a:r>
              <a:rPr lang="en-US" dirty="0"/>
              <a:t> notation to estimate log 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Given that                  (previous slide) </a:t>
            </a:r>
          </a:p>
          <a:p>
            <a:pPr>
              <a:buNone/>
            </a:pPr>
            <a:r>
              <a:rPr lang="en-US" dirty="0"/>
              <a:t>   then </a:t>
            </a:r>
          </a:p>
          <a:p>
            <a:pPr>
              <a:buNone/>
            </a:pPr>
            <a:r>
              <a:rPr lang="en-US" dirty="0"/>
              <a:t>   Hence, log(</a:t>
            </a:r>
            <a:r>
              <a:rPr lang="en-US" i="1" dirty="0"/>
              <a:t>n</a:t>
            </a:r>
            <a:r>
              <a:rPr lang="en-US" dirty="0"/>
              <a:t>!)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>
                <a:latin typeface="Cambria Math"/>
                <a:ea typeface="Cambria Math"/>
              </a:rPr>
              <a:t>∙log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)) taking </a:t>
            </a:r>
            <a:r>
              <a:rPr lang="en-US" i="1" dirty="0">
                <a:ea typeface="Cambria Math"/>
              </a:rPr>
              <a:t>C </a:t>
            </a:r>
            <a:r>
              <a:rPr lang="en-US" dirty="0">
                <a:latin typeface="Cambria Math"/>
                <a:ea typeface="Cambria Math"/>
              </a:rPr>
              <a:t>= 1 and </a:t>
            </a:r>
            <a:r>
              <a:rPr lang="en-US" i="1" dirty="0">
                <a:latin typeface="Cambria Math"/>
                <a:ea typeface="Cambria Math"/>
              </a:rPr>
              <a:t>k</a:t>
            </a:r>
            <a:r>
              <a:rPr lang="en-US" dirty="0">
                <a:latin typeface="Cambria Math"/>
                <a:ea typeface="Cambria Math"/>
              </a:rPr>
              <a:t> = 1.</a:t>
            </a:r>
            <a:endParaRPr lang="en-US" dirty="0"/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953000" y="2667000"/>
            <a:ext cx="1371600" cy="335604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3564875"/>
            <a:ext cx="2819400" cy="3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9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of Growth of Functions</a:t>
            </a:r>
          </a:p>
        </p:txBody>
      </p:sp>
      <p:pic>
        <p:nvPicPr>
          <p:cNvPr id="5" name="Content Placeholder 3" descr="03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530832"/>
            <a:ext cx="5334000" cy="4335941"/>
          </a:xfrm>
        </p:spPr>
      </p:pic>
      <p:sp>
        <p:nvSpPr>
          <p:cNvPr id="6" name="TextBox 5"/>
          <p:cNvSpPr txBox="1"/>
          <p:nvPr/>
        </p:nvSpPr>
        <p:spPr>
          <a:xfrm>
            <a:off x="1104900" y="605609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the difference in behavior of functions as </a:t>
            </a:r>
            <a:r>
              <a:rPr lang="en-US" b="1" i="1" dirty="0"/>
              <a:t>n</a:t>
            </a:r>
            <a:r>
              <a:rPr lang="en-US" b="1" dirty="0"/>
              <a:t> gets larger</a:t>
            </a:r>
          </a:p>
        </p:txBody>
      </p:sp>
    </p:spTree>
    <p:extLst>
      <p:ext uri="{BB962C8B-B14F-4D97-AF65-F5344CB8AC3E}">
        <p14:creationId xmlns:p14="http://schemas.microsoft.com/office/powerpoint/2010/main" val="295827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2DF9E6BD-104B-4477-A0E1-2B017B7D1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A748C5-E598-4C82-B2C9-6079241C6EBE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日期占位符 4">
            <a:extLst>
              <a:ext uri="{FF2B5EF4-FFF2-40B4-BE49-F238E27FC236}">
                <a16:creationId xmlns:a16="http://schemas.microsoft.com/office/drawing/2014/main" id="{E492592E-F4FC-4C57-A886-4C3EF9A1118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F23ABD-4E7D-4010-B230-3BA743E5A40F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页脚占位符 5">
            <a:extLst>
              <a:ext uri="{FF2B5EF4-FFF2-40B4-BE49-F238E27FC236}">
                <a16:creationId xmlns:a16="http://schemas.microsoft.com/office/drawing/2014/main" id="{FA26CBDD-230B-44BF-8FC1-9592B03028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AE09C4FA-B253-436D-A0B6-F959CBF22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Orders of Growth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2C80E3E3-9268-4F99-B6E0-EBA62F2B1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99419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If </a:t>
            </a:r>
            <a:r>
              <a:rPr lang="en-US" altLang="zh-CN" i="1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faster growing </a:t>
            </a:r>
            <a:r>
              <a:rPr lang="en-US" altLang="zh-CN" dirty="0">
                <a:solidFill>
                  <a:srgbClr val="FF0000"/>
                </a:solidFill>
              </a:rPr>
              <a:t>than 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) , then </a:t>
            </a:r>
            <a:r>
              <a:rPr lang="en-US" altLang="zh-CN" i="1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always eventually becomes larger than 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i="1" dirty="0">
                <a:solidFill>
                  <a:srgbClr val="FF0000"/>
                </a:solidFill>
              </a:rPr>
              <a:t>in the limit</a:t>
            </a:r>
            <a:r>
              <a:rPr lang="en-US" altLang="zh-CN" dirty="0">
                <a:solidFill>
                  <a:srgbClr val="FF0000"/>
                </a:solidFill>
              </a:rPr>
              <a:t> (for </a:t>
            </a:r>
            <a:r>
              <a:rPr lang="en-US" altLang="zh-CN" u="sng" dirty="0">
                <a:solidFill>
                  <a:srgbClr val="FF0000"/>
                </a:solidFill>
              </a:rPr>
              <a:t>large enough</a:t>
            </a:r>
            <a:r>
              <a:rPr lang="en-US" altLang="zh-CN" dirty="0">
                <a:solidFill>
                  <a:srgbClr val="FF0000"/>
                </a:solidFill>
              </a:rPr>
              <a:t> values of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).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Useful in engineering for showing that one design </a:t>
            </a:r>
            <a:r>
              <a:rPr lang="en-US" altLang="zh-CN" i="1" dirty="0">
                <a:solidFill>
                  <a:srgbClr val="006600"/>
                </a:solidFill>
              </a:rPr>
              <a:t>scales </a:t>
            </a:r>
            <a:r>
              <a:rPr lang="en-US" altLang="zh-CN" dirty="0">
                <a:solidFill>
                  <a:srgbClr val="006600"/>
                </a:solidFill>
              </a:rPr>
              <a:t>better or worse than another.</a:t>
            </a:r>
          </a:p>
        </p:txBody>
      </p:sp>
    </p:spTree>
    <p:extLst>
      <p:ext uri="{BB962C8B-B14F-4D97-AF65-F5344CB8AC3E}">
        <p14:creationId xmlns:p14="http://schemas.microsoft.com/office/powerpoint/2010/main" val="163178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038C36FC-7718-4A22-B6C8-A9CCA4DBE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6F543-1BE0-4557-B9C1-4CA06E71FFFC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日期占位符 4">
            <a:extLst>
              <a:ext uri="{FF2B5EF4-FFF2-40B4-BE49-F238E27FC236}">
                <a16:creationId xmlns:a16="http://schemas.microsoft.com/office/drawing/2014/main" id="{EBEF3209-E39B-49CA-AE79-F3C1954AC5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E351A-996A-4C68-B840-122451C36384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页脚占位符 5">
            <a:extLst>
              <a:ext uri="{FF2B5EF4-FFF2-40B4-BE49-F238E27FC236}">
                <a16:creationId xmlns:a16="http://schemas.microsoft.com/office/drawing/2014/main" id="{BAD58759-2170-4E12-AC95-061974A9E0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4EA0FA1F-A11F-409C-992C-FD1BE9192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little-o </a:t>
            </a:r>
            <a:r>
              <a:rPr lang="en-US" altLang="zh-CN">
                <a:latin typeface="Times New Roman" panose="02020603050405020304" pitchFamily="18" charset="0"/>
              </a:rPr>
              <a:t>of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Rectangle 3">
                <a:extLst>
                  <a:ext uri="{FF2B5EF4-FFF2-40B4-BE49-F238E27FC236}">
                    <a16:creationId xmlns:a16="http://schemas.microsoft.com/office/drawing/2014/main" id="{40CCE5E4-4BDB-4CF9-AA88-1C73F5D4FF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In calculus</a:t>
                </a:r>
              </a:p>
              <a:p>
                <a:pPr lvl="1" eaLnBrk="1" hangingPunct="1"/>
                <a:r>
                  <a:rPr lang="en-US" altLang="zh-CN" dirty="0"/>
                  <a:t>If</a:t>
                </a:r>
              </a:p>
              <a:p>
                <a:pPr eaLnBrk="1" hangingPunct="1"/>
                <a:r>
                  <a:rPr lang="pt-BR" altLang="zh-CN" dirty="0"/>
                  <a:t>      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Then</a:t>
                </a:r>
              </a:p>
              <a:p>
                <a:pPr lvl="2" eaLnBrk="1" hangingPunct="1"/>
                <a:r>
                  <a:rPr lang="en-US" altLang="zh-CN" i="1" dirty="0"/>
                  <a:t>f</a:t>
                </a:r>
                <a:r>
                  <a:rPr lang="en-US" altLang="zh-CN" dirty="0"/>
                  <a:t> is </a:t>
                </a:r>
                <a:r>
                  <a:rPr lang="en-US" altLang="zh-CN" i="1" dirty="0"/>
                  <a:t>o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g</a:t>
                </a:r>
                <a:r>
                  <a:rPr lang="en-US" altLang="zh-CN" dirty="0"/>
                  <a:t>) (called </a:t>
                </a:r>
                <a:r>
                  <a:rPr lang="en-US" altLang="zh-CN" i="1" dirty="0"/>
                  <a:t>little-o </a:t>
                </a:r>
                <a:r>
                  <a:rPr lang="en-US" altLang="zh-CN" dirty="0"/>
                  <a:t>of </a:t>
                </a:r>
                <a:r>
                  <a:rPr lang="en-US" altLang="zh-CN" i="1" dirty="0"/>
                  <a:t>g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318" name="Rectangle 3">
                <a:extLst>
                  <a:ext uri="{FF2B5EF4-FFF2-40B4-BE49-F238E27FC236}">
                    <a16:creationId xmlns:a16="http://schemas.microsoft.com/office/drawing/2014/main" id="{40CCE5E4-4BDB-4CF9-AA88-1C73F5D4F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1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6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16A2B7D2-5146-47F6-9C45-A5C60C4C0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35037-86AD-41EE-B759-9377299A0B85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日期占位符 4">
            <a:extLst>
              <a:ext uri="{FF2B5EF4-FFF2-40B4-BE49-F238E27FC236}">
                <a16:creationId xmlns:a16="http://schemas.microsoft.com/office/drawing/2014/main" id="{BCCD88B7-37D6-4D5A-BD37-1059719731D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FB5819-7666-47F7-B295-563377180270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页脚占位符 5">
            <a:extLst>
              <a:ext uri="{FF2B5EF4-FFF2-40B4-BE49-F238E27FC236}">
                <a16:creationId xmlns:a16="http://schemas.microsoft.com/office/drawing/2014/main" id="{B7892C1D-F4B1-40F4-AAE8-A35E9EAC37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D0DB0E70-987C-4BED-9FFA-D116C64D6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Theorem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BC1B2483-F91F-4EDE-A1A2-A42784AAD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f</a:t>
            </a:r>
            <a:r>
              <a:rPr lang="en-US" altLang="zh-CN" dirty="0"/>
              <a:t> is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 then </a:t>
            </a:r>
            <a:r>
              <a:rPr lang="en-US" altLang="zh-CN" i="1" dirty="0"/>
              <a:t>f</a:t>
            </a:r>
            <a:r>
              <a:rPr lang="en-US" altLang="zh-CN" dirty="0"/>
              <a:t> is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).</a:t>
            </a:r>
          </a:p>
          <a:p>
            <a:pPr eaLnBrk="1" hangingPunct="1"/>
            <a:r>
              <a:rPr lang="en-US" altLang="zh-CN" b="1" dirty="0"/>
              <a:t>Proof</a:t>
            </a:r>
            <a:r>
              <a:rPr lang="en-US" altLang="zh-CN" dirty="0"/>
              <a:t>: </a:t>
            </a:r>
          </a:p>
          <a:p>
            <a:pPr lvl="1" eaLnBrk="1" hangingPunct="1"/>
            <a:r>
              <a:rPr lang="en-US" altLang="zh-CN" dirty="0"/>
              <a:t>by definition of limit as </a:t>
            </a:r>
            <a:r>
              <a:rPr lang="en-US" altLang="zh-CN" i="1" dirty="0"/>
              <a:t>x</a:t>
            </a:r>
            <a:r>
              <a:rPr lang="en-US" altLang="zh-CN" dirty="0"/>
              <a:t> goes to infinity,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)/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gets arbitrarily small.</a:t>
            </a:r>
          </a:p>
          <a:p>
            <a:pPr lvl="1" eaLnBrk="1" hangingPunct="1"/>
            <a:r>
              <a:rPr lang="en-US" altLang="zh-CN" dirty="0"/>
              <a:t>That is for any </a:t>
            </a:r>
            <a:r>
              <a:rPr lang="en-US" altLang="zh-CN" dirty="0">
                <a:latin typeface="Symbol" panose="05050102010706020507" pitchFamily="18" charset="2"/>
              </a:rPr>
              <a:t>e </a:t>
            </a:r>
            <a:r>
              <a:rPr lang="en-US" altLang="zh-CN" dirty="0"/>
              <a:t>&gt;0, there must be an real number </a:t>
            </a:r>
            <a:r>
              <a:rPr lang="en-US" altLang="zh-CN" i="1" dirty="0"/>
              <a:t>M </a:t>
            </a:r>
            <a:r>
              <a:rPr lang="en-US" altLang="zh-CN" dirty="0"/>
              <a:t>such that when </a:t>
            </a:r>
            <a:r>
              <a:rPr lang="en-US" altLang="zh-CN" i="1" dirty="0"/>
              <a:t>x</a:t>
            </a:r>
            <a:r>
              <a:rPr lang="en-US" altLang="zh-CN" dirty="0"/>
              <a:t> &gt; 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</a:p>
          <a:p>
            <a:pPr lvl="1" eaLnBrk="1" hangingPunct="1"/>
            <a:r>
              <a:rPr lang="en-US" altLang="zh-CN" dirty="0"/>
              <a:t>                 |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)/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| &lt; </a:t>
            </a:r>
            <a:r>
              <a:rPr lang="en-US" altLang="zh-CN" dirty="0">
                <a:latin typeface="Symbol" panose="05050102010706020507" pitchFamily="18" charset="2"/>
              </a:rPr>
              <a:t>e 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en-US" altLang="zh-CN" dirty="0"/>
              <a:t>Hence, choose </a:t>
            </a:r>
            <a:r>
              <a:rPr lang="en-US" altLang="zh-CN" i="1" dirty="0"/>
              <a:t>C</a:t>
            </a:r>
            <a:r>
              <a:rPr lang="en-US" altLang="zh-CN" dirty="0"/>
              <a:t> = </a:t>
            </a:r>
            <a:r>
              <a:rPr lang="en-US" altLang="zh-CN" i="1" dirty="0">
                <a:latin typeface="Symbol" panose="05050102010706020507" pitchFamily="18" charset="2"/>
              </a:rPr>
              <a:t>e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k</a:t>
            </a:r>
            <a:r>
              <a:rPr lang="en-US" altLang="zh-CN" dirty="0"/>
              <a:t> = </a:t>
            </a:r>
            <a:r>
              <a:rPr lang="en-US" altLang="zh-CN" i="1" dirty="0"/>
              <a:t>M</a:t>
            </a:r>
            <a:r>
              <a:rPr lang="en-US" altLang="zh-CN" dirty="0"/>
              <a:t>.</a:t>
            </a:r>
          </a:p>
          <a:p>
            <a:pPr lvl="2" algn="r" eaLnBrk="1" hangingPunct="1"/>
            <a:r>
              <a:rPr lang="en-US" altLang="zh-CN" dirty="0"/>
              <a:t>Q. E. 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671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ED6E1694-3EC4-434A-9751-A5CAB9BC2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EFC96-A258-40F0-8821-62F0905430C8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日期占位符 4">
            <a:extLst>
              <a:ext uri="{FF2B5EF4-FFF2-40B4-BE49-F238E27FC236}">
                <a16:creationId xmlns:a16="http://schemas.microsoft.com/office/drawing/2014/main" id="{67C66FC8-0B94-493B-87C5-FDCF130D404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E1EE64-D731-47B9-B1C9-7F91E81B270B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页脚占位符 5">
            <a:extLst>
              <a:ext uri="{FF2B5EF4-FFF2-40B4-BE49-F238E27FC236}">
                <a16:creationId xmlns:a16="http://schemas.microsoft.com/office/drawing/2014/main" id="{1477F45B-A142-43E6-8F08-02BA415821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917E5645-A700-4A8B-A10E-98A492F39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4BBB2E9D-CB38-48B8-9638-120F0C528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3</a:t>
            </a:r>
            <a:r>
              <a:rPr lang="en-US" altLang="zh-CN" i="1" dirty="0"/>
              <a:t>n</a:t>
            </a:r>
            <a:r>
              <a:rPr lang="en-US" altLang="zh-CN" dirty="0"/>
              <a:t> + 5 is 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Proof: It's easy to show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using the theory of limits.</a:t>
            </a:r>
          </a:p>
          <a:p>
            <a:pPr lvl="1" eaLnBrk="1" hangingPunct="1"/>
            <a:r>
              <a:rPr lang="en-US" altLang="zh-CN" dirty="0"/>
              <a:t>Hence 3</a:t>
            </a:r>
            <a:r>
              <a:rPr lang="en-US" altLang="zh-CN" i="1" dirty="0"/>
              <a:t>n</a:t>
            </a:r>
            <a:r>
              <a:rPr lang="en-US" altLang="zh-CN" dirty="0"/>
              <a:t> + 5 is 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 and so it is 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).</a:t>
            </a:r>
          </a:p>
          <a:p>
            <a:pPr lvl="2" algn="r" eaLnBrk="1" hangingPunct="1"/>
            <a:r>
              <a:rPr lang="en-US" altLang="zh-CN" dirty="0"/>
              <a:t>Q. E. D.</a:t>
            </a:r>
            <a:endParaRPr lang="zh-CN" altLang="en-US" dirty="0"/>
          </a:p>
        </p:txBody>
      </p:sp>
      <p:pic>
        <p:nvPicPr>
          <p:cNvPr id="15367" name="Picture 4">
            <a:extLst>
              <a:ext uri="{FF2B5EF4-FFF2-40B4-BE49-F238E27FC236}">
                <a16:creationId xmlns:a16="http://schemas.microsoft.com/office/drawing/2014/main" id="{5AC60834-F7FC-4FBE-B9F7-1E7E3137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94" y="2590800"/>
            <a:ext cx="17907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74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Useful Big-</a:t>
            </a:r>
            <a:r>
              <a:rPr lang="en-US" sz="4000" i="1" dirty="0"/>
              <a:t>O</a:t>
            </a:r>
            <a:r>
              <a:rPr lang="en-US" sz="4000" dirty="0"/>
              <a:t> Estimates Involving Logarithms, Powers, and Exponents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495800"/>
              </a:xfrm>
            </p:spPr>
            <p:txBody>
              <a:bodyPr/>
              <a:lstStyle/>
              <a:p>
                <a:r>
                  <a:rPr lang="en-US" sz="2400" dirty="0"/>
                  <a:t>If </a:t>
                </a:r>
                <a:r>
                  <a:rPr lang="en-US" sz="2400" i="1" dirty="0"/>
                  <a:t>d</a:t>
                </a:r>
                <a:r>
                  <a:rPr lang="en-US" sz="2400" dirty="0"/>
                  <a:t> &gt; c &gt;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/>
                  <a:t>, then </a:t>
                </a:r>
              </a:p>
              <a:p>
                <a:pPr>
                  <a:buNone/>
                </a:pPr>
                <a:r>
                  <a:rPr lang="en-US" sz="2400" i="1" dirty="0"/>
                  <a:t>            </a:t>
                </a:r>
                <a:r>
                  <a:rPr lang="en-US" sz="2400" i="1" dirty="0" err="1"/>
                  <a:t>n</a:t>
                </a:r>
                <a:r>
                  <a:rPr lang="en-US" sz="2400" i="1" baseline="30000" dirty="0" err="1"/>
                  <a:t>c</a:t>
                </a:r>
                <a:r>
                  <a:rPr lang="en-US" sz="2400" baseline="30000" dirty="0"/>
                  <a:t>  </a:t>
                </a:r>
                <a:r>
                  <a:rPr lang="en-US" sz="2400" dirty="0"/>
                  <a:t>is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n</a:t>
                </a:r>
                <a:r>
                  <a:rPr lang="en-US" sz="2400" i="1" baseline="30000" dirty="0" err="1"/>
                  <a:t>d</a:t>
                </a:r>
                <a:r>
                  <a:rPr lang="en-US" sz="2400" dirty="0"/>
                  <a:t>), but </a:t>
                </a:r>
                <a:r>
                  <a:rPr lang="en-US" sz="2400" i="1" dirty="0" err="1"/>
                  <a:t>n</a:t>
                </a:r>
                <a:r>
                  <a:rPr lang="en-US" sz="2400" i="1" baseline="30000" dirty="0" err="1"/>
                  <a:t>d</a:t>
                </a:r>
                <a:r>
                  <a:rPr lang="en-US" sz="2400" i="1" baseline="30000" dirty="0"/>
                  <a:t> </a:t>
                </a:r>
                <a:r>
                  <a:rPr lang="en-US" sz="2400" dirty="0"/>
                  <a:t>is not 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n</a:t>
                </a:r>
                <a:r>
                  <a:rPr lang="en-US" sz="2400" i="1" baseline="30000" dirty="0" err="1"/>
                  <a:t>c</a:t>
                </a:r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If  b &gt;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/>
                  <a:t>  and </a:t>
                </a:r>
                <a:r>
                  <a:rPr lang="en-US" sz="2400" i="1" dirty="0"/>
                  <a:t>c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d</a:t>
                </a:r>
                <a:r>
                  <a:rPr lang="en-US" sz="2400" dirty="0"/>
                  <a:t> are positive, then </a:t>
                </a:r>
              </a:p>
              <a:p>
                <a:pPr>
                  <a:buNone/>
                </a:pPr>
                <a:r>
                  <a:rPr lang="en-US" sz="2400" i="1" dirty="0"/>
                  <a:t>       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i="1" dirty="0"/>
                  <a:t>  n</a:t>
                </a:r>
                <a:r>
                  <a:rPr lang="en-US" sz="2400" dirty="0"/>
                  <a:t>)</a:t>
                </a:r>
                <a:r>
                  <a:rPr lang="en-US" sz="2400" i="1" baseline="30000" dirty="0"/>
                  <a:t>c</a:t>
                </a:r>
                <a:r>
                  <a:rPr lang="en-US" sz="2400" baseline="30000" dirty="0"/>
                  <a:t>  </a:t>
                </a:r>
                <a:r>
                  <a:rPr lang="en-US" sz="2400" dirty="0"/>
                  <a:t>is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n</a:t>
                </a:r>
                <a:r>
                  <a:rPr lang="en-US" sz="2400" i="1" baseline="30000" dirty="0" err="1"/>
                  <a:t>d</a:t>
                </a:r>
                <a:r>
                  <a:rPr lang="en-US" sz="2400" dirty="0"/>
                  <a:t>), but </a:t>
                </a:r>
                <a:r>
                  <a:rPr lang="en-US" sz="2400" i="1" dirty="0" err="1"/>
                  <a:t>n</a:t>
                </a:r>
                <a:r>
                  <a:rPr lang="en-US" sz="2400" i="1" baseline="30000" dirty="0" err="1"/>
                  <a:t>d</a:t>
                </a:r>
                <a:r>
                  <a:rPr lang="en-US" sz="2400" i="1" baseline="30000" dirty="0"/>
                  <a:t> </a:t>
                </a:r>
                <a:r>
                  <a:rPr lang="en-US" sz="2400" dirty="0"/>
                  <a:t>is not </a:t>
                </a:r>
                <a:r>
                  <a:rPr lang="en-US" sz="2400" i="1" dirty="0"/>
                  <a:t>O</a:t>
                </a:r>
                <a:r>
                  <a:rPr lang="en-US" sz="2400" dirty="0"/>
                  <a:t>((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b</a:t>
                </a:r>
                <a:r>
                  <a:rPr lang="en-US" sz="2400" i="1" dirty="0"/>
                  <a:t>  n</a:t>
                </a:r>
                <a:r>
                  <a:rPr lang="en-US" sz="2400" dirty="0"/>
                  <a:t>)</a:t>
                </a:r>
                <a:r>
                  <a:rPr lang="en-US" sz="2400" i="1" baseline="30000" dirty="0"/>
                  <a:t>c</a:t>
                </a:r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 If  b &gt;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/>
                  <a:t>  and  </a:t>
                </a:r>
                <a:r>
                  <a:rPr lang="en-US" sz="2400" i="1" dirty="0"/>
                  <a:t>d</a:t>
                </a:r>
                <a:r>
                  <a:rPr lang="en-US" sz="2400" dirty="0"/>
                  <a:t> is positive, then </a:t>
                </a:r>
              </a:p>
              <a:p>
                <a:pPr>
                  <a:buNone/>
                </a:pPr>
                <a:r>
                  <a:rPr lang="en-US" sz="2400" i="1" dirty="0"/>
                  <a:t>            </a:t>
                </a:r>
                <a:r>
                  <a:rPr lang="en-US" sz="2400" i="1" dirty="0" err="1"/>
                  <a:t>n</a:t>
                </a:r>
                <a:r>
                  <a:rPr lang="en-US" sz="2400" i="1" baseline="30000" dirty="0" err="1"/>
                  <a:t>d</a:t>
                </a:r>
                <a:r>
                  <a:rPr lang="en-US" sz="2400" baseline="30000" dirty="0"/>
                  <a:t>  </a:t>
                </a:r>
                <a:r>
                  <a:rPr lang="en-US" sz="2400" dirty="0"/>
                  <a:t>is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b</a:t>
                </a:r>
                <a:r>
                  <a:rPr lang="en-US" sz="2400" i="1" baseline="30000" dirty="0" err="1"/>
                  <a:t>n</a:t>
                </a:r>
                <a:r>
                  <a:rPr lang="en-US" sz="2400" dirty="0"/>
                  <a:t>), but </a:t>
                </a:r>
                <a:r>
                  <a:rPr lang="en-US" sz="2400" i="1" dirty="0" err="1"/>
                  <a:t>b</a:t>
                </a:r>
                <a:r>
                  <a:rPr lang="en-US" sz="2400" i="1" baseline="30000" dirty="0" err="1"/>
                  <a:t>n</a:t>
                </a:r>
                <a:r>
                  <a:rPr lang="en-US" sz="2400" i="1" baseline="30000" dirty="0"/>
                  <a:t> </a:t>
                </a:r>
                <a:r>
                  <a:rPr lang="en-US" sz="2400" dirty="0"/>
                  <a:t>is not 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n</a:t>
                </a:r>
                <a:r>
                  <a:rPr lang="en-US" sz="2400" i="1" baseline="30000" dirty="0" err="1"/>
                  <a:t>d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 If </a:t>
                </a:r>
                <a:r>
                  <a:rPr lang="en-US" sz="2400" i="1" dirty="0"/>
                  <a:t>c</a:t>
                </a:r>
                <a:r>
                  <a:rPr lang="en-US" sz="2400" dirty="0"/>
                  <a:t> &gt; b &gt;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/>
                  <a:t>, then </a:t>
                </a:r>
              </a:p>
              <a:p>
                <a:pPr>
                  <a:buNone/>
                </a:pPr>
                <a:r>
                  <a:rPr lang="en-US" sz="2400" i="1" dirty="0"/>
                  <a:t>            </a:t>
                </a:r>
                <a:r>
                  <a:rPr lang="en-US" sz="2400" i="1" dirty="0" err="1"/>
                  <a:t>b</a:t>
                </a:r>
                <a:r>
                  <a:rPr lang="en-US" sz="2400" i="1" baseline="30000" dirty="0" err="1"/>
                  <a:t>n</a:t>
                </a:r>
                <a:r>
                  <a:rPr lang="en-US" sz="2400" baseline="30000" dirty="0"/>
                  <a:t>  </a:t>
                </a:r>
                <a:r>
                  <a:rPr lang="en-US" sz="2400" dirty="0"/>
                  <a:t>is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c</a:t>
                </a:r>
                <a:r>
                  <a:rPr lang="en-US" sz="2400" i="1" baseline="30000" dirty="0" err="1"/>
                  <a:t>n</a:t>
                </a:r>
                <a:r>
                  <a:rPr lang="en-US" sz="2400" dirty="0"/>
                  <a:t>), but </a:t>
                </a:r>
                <a:r>
                  <a:rPr lang="en-US" sz="2400" i="1" dirty="0" err="1"/>
                  <a:t>c</a:t>
                </a:r>
                <a:r>
                  <a:rPr lang="en-US" sz="2400" i="1" baseline="30000" dirty="0" err="1"/>
                  <a:t>n</a:t>
                </a:r>
                <a:r>
                  <a:rPr lang="en-US" sz="2400" i="1" baseline="30000" dirty="0"/>
                  <a:t> </a:t>
                </a:r>
                <a:r>
                  <a:rPr lang="en-US" sz="2400" dirty="0"/>
                  <a:t>is not 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b</a:t>
                </a:r>
                <a:r>
                  <a:rPr lang="en-US" sz="2400" i="1" baseline="30000" dirty="0" err="1"/>
                  <a:t>n</a:t>
                </a:r>
                <a:r>
                  <a:rPr lang="en-US" sz="2400" dirty="0"/>
                  <a:t>).</a:t>
                </a:r>
              </a:p>
              <a:p>
                <a:pPr>
                  <a:buNone/>
                </a:pPr>
                <a:r>
                  <a:rPr lang="zh-CN" altLang="en-US" sz="2400" dirty="0"/>
                  <a:t>可用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t-BR" altLang="zh-C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 altLang="zh-CN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altLang="zh-CN" sz="24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得到结论</a:t>
                </a:r>
                <a:endParaRPr lang="en-US" sz="2400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495800"/>
              </a:xfrm>
              <a:blipFill>
                <a:blip r:embed="rId2"/>
                <a:stretch>
                  <a:fillRect l="-1111" t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83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Theorem 2</a:t>
            </a:r>
          </a:p>
          <a:p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(x)) then </a:t>
            </a:r>
          </a:p>
          <a:p>
            <a:pPr>
              <a:buNone/>
            </a:pPr>
            <a:r>
              <a:rPr lang="en-US" dirty="0"/>
              <a:t>                     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(max(g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)).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                                                       </a:t>
            </a:r>
          </a:p>
          <a:p>
            <a:r>
              <a:rPr lang="en-US" altLang="zh-CN" dirty="0"/>
              <a:t>Corollary 1</a:t>
            </a:r>
          </a:p>
          <a:p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are both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g(</a:t>
            </a:r>
            <a:r>
              <a:rPr lang="en-US" i="1" dirty="0"/>
              <a:t>x</a:t>
            </a:r>
            <a:r>
              <a:rPr lang="en-US" dirty="0"/>
              <a:t>)) then </a:t>
            </a:r>
          </a:p>
          <a:p>
            <a:pPr>
              <a:buNone/>
            </a:pPr>
            <a:r>
              <a:rPr lang="en-US" dirty="0"/>
              <a:t>                     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(g(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/>
              <a:t>      </a:t>
            </a:r>
          </a:p>
          <a:p>
            <a:pPr lvl="1"/>
            <a:endParaRPr lang="en-US" dirty="0"/>
          </a:p>
          <a:p>
            <a:r>
              <a:rPr lang="en-US" altLang="zh-CN" dirty="0"/>
              <a:t>Theorem 3</a:t>
            </a:r>
          </a:p>
          <a:p>
            <a:r>
              <a:rPr lang="en-US" dirty="0"/>
              <a:t>    If 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then </a:t>
            </a:r>
          </a:p>
          <a:p>
            <a:pPr>
              <a:buNone/>
            </a:pPr>
            <a:r>
              <a:rPr lang="en-US" dirty="0"/>
              <a:t>                     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/>
              <a:t>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1397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799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(x)) and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(x)) then </a:t>
            </a:r>
          </a:p>
          <a:p>
            <a:pPr>
              <a:buNone/>
            </a:pPr>
            <a:r>
              <a:rPr lang="en-US" dirty="0"/>
              <a:t>                     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(max(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|,|</a:t>
            </a:r>
            <a:r>
              <a:rPr lang="en-US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|)).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                                                       </a:t>
            </a:r>
          </a:p>
          <a:p>
            <a:pPr lvl="1"/>
            <a:r>
              <a:rPr lang="en-US" dirty="0"/>
              <a:t>By the definition of big-</a:t>
            </a:r>
            <a:r>
              <a:rPr lang="en-US" i="1" dirty="0"/>
              <a:t>O</a:t>
            </a:r>
            <a:r>
              <a:rPr lang="en-US" dirty="0"/>
              <a:t> notation, there are constants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,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such that</a:t>
            </a:r>
          </a:p>
          <a:p>
            <a:pPr lvl="1"/>
            <a:r>
              <a:rPr lang="en-US" dirty="0"/>
              <a:t>         |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 when x &gt; 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when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en-US" dirty="0"/>
              <a:t> |(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)| = |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)| </a:t>
            </a:r>
          </a:p>
          <a:p>
            <a:pPr>
              <a:buNone/>
            </a:pPr>
            <a:r>
              <a:rPr lang="en-US" dirty="0"/>
              <a:t>                 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dirty="0"/>
              <a:t>|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dirty="0"/>
              <a:t>|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)|      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by the triangle inequality |a + b| </a:t>
            </a:r>
            <a:r>
              <a:rPr lang="en-US" sz="2000" dirty="0">
                <a:solidFill>
                  <a:srgbClr val="C00000"/>
                </a:solidFill>
                <a:latin typeface="Cambria Math"/>
                <a:ea typeface="Cambria Math"/>
              </a:rPr>
              <a:t>≤ |a| + |b|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 |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dirty="0"/>
              <a:t>|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)|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dirty="0"/>
              <a:t>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                         ≤ </a:t>
            </a:r>
            <a:r>
              <a:rPr lang="en-US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/>
              <a:t>g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dirty="0"/>
              <a:t>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/>
              <a:t>g</a:t>
            </a:r>
            <a:r>
              <a:rPr lang="en-US" dirty="0"/>
              <a:t>(x)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|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where  </a:t>
            </a:r>
            <a:r>
              <a:rPr lang="en-US" sz="2000" i="1" dirty="0">
                <a:solidFill>
                  <a:srgbClr val="C00000"/>
                </a:solidFill>
              </a:rPr>
              <a:t>g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) = max(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(x)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|,|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(x)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                         = (</a:t>
            </a:r>
            <a:r>
              <a:rPr lang="en-US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dirty="0"/>
              <a:t> 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endParaRPr lang="en-US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      = </a:t>
            </a:r>
            <a:r>
              <a:rPr lang="en-US" i="1" dirty="0" err="1">
                <a:ea typeface="Cambria Math" pitchFamily="18" charset="0"/>
              </a:rPr>
              <a:t>C|</a:t>
            </a:r>
            <a:r>
              <a:rPr lang="en-US" i="1" dirty="0" err="1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)|           </a:t>
            </a:r>
            <a:r>
              <a:rPr lang="en-US" sz="2000" dirty="0">
                <a:solidFill>
                  <a:srgbClr val="C00000"/>
                </a:solidFill>
              </a:rPr>
              <a:t>where C = C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000" dirty="0">
                <a:solidFill>
                  <a:srgbClr val="C00000"/>
                </a:solidFill>
              </a:rPr>
              <a:t> C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Therefore |(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)(</a:t>
            </a:r>
            <a:r>
              <a:rPr lang="en-US" i="1" dirty="0"/>
              <a:t>x</a:t>
            </a:r>
            <a:r>
              <a:rPr lang="en-US" dirty="0"/>
              <a:t>)|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>
                <a:ea typeface="Cambria Math" pitchFamily="18" charset="0"/>
              </a:rPr>
              <a:t>C|</a:t>
            </a:r>
            <a:r>
              <a:rPr lang="en-US" i="1" dirty="0" err="1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)| 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, where </a:t>
            </a:r>
            <a:r>
              <a:rPr lang="en-US" i="1" dirty="0"/>
              <a:t>k</a:t>
            </a:r>
            <a:r>
              <a:rPr lang="en-US" dirty="0"/>
              <a:t> = max(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    </a:t>
            </a:r>
          </a:p>
        </p:txBody>
      </p:sp>
    </p:spTree>
    <p:extLst>
      <p:ext uri="{BB962C8B-B14F-4D97-AF65-F5344CB8AC3E}">
        <p14:creationId xmlns:p14="http://schemas.microsoft.com/office/powerpoint/2010/main" val="77075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DA04260A-0454-45C2-AD95-E937FC6FE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300C07-F7B4-4008-8243-E74207B68034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日期占位符 4">
            <a:extLst>
              <a:ext uri="{FF2B5EF4-FFF2-40B4-BE49-F238E27FC236}">
                <a16:creationId xmlns:a16="http://schemas.microsoft.com/office/drawing/2014/main" id="{66D8B505-B2EA-46FE-BDD7-86C609AA0DD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FE234E-C87D-42D6-977A-1F289B6538F0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页脚占位符 5">
            <a:extLst>
              <a:ext uri="{FF2B5EF4-FFF2-40B4-BE49-F238E27FC236}">
                <a16:creationId xmlns:a16="http://schemas.microsoft.com/office/drawing/2014/main" id="{E8CE0F28-3EE6-4B93-8130-98BA39648C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36D450D3-BFBB-48CD-8490-9636471EC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Proof of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(g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B715A02B-DECA-4344-8B27-2A6188250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We use the inequality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0 &lt; </a:t>
            </a:r>
            <a:r>
              <a:rPr lang="en-US" altLang="zh-CN" sz="2400" i="1" dirty="0"/>
              <a:t>a</a:t>
            </a:r>
            <a:r>
              <a:rPr lang="en-US" altLang="zh-CN" sz="2400" dirty="0"/>
              <a:t> &lt; </a:t>
            </a:r>
            <a:r>
              <a:rPr lang="en-US" altLang="zh-CN" sz="2400" i="1" dirty="0"/>
              <a:t>b</a:t>
            </a:r>
            <a:r>
              <a:rPr lang="en-US" altLang="zh-CN" sz="2400" dirty="0"/>
              <a:t> and 0 &lt; </a:t>
            </a:r>
            <a:r>
              <a:rPr lang="en-US" altLang="zh-CN" sz="2400" i="1" dirty="0"/>
              <a:t>c</a:t>
            </a:r>
            <a:r>
              <a:rPr lang="en-US" altLang="zh-CN" sz="2400" dirty="0"/>
              <a:t> &lt; </a:t>
            </a:r>
            <a:r>
              <a:rPr lang="en-US" altLang="zh-CN" sz="2400" i="1" dirty="0"/>
              <a:t>d</a:t>
            </a:r>
            <a:r>
              <a:rPr lang="en-US" altLang="zh-CN" sz="2400" dirty="0"/>
              <a:t> then </a:t>
            </a:r>
            <a:r>
              <a:rPr lang="en-US" altLang="zh-CN" sz="2400" i="1" dirty="0"/>
              <a:t>ac</a:t>
            </a:r>
            <a:r>
              <a:rPr lang="en-US" altLang="zh-CN" sz="2400" dirty="0"/>
              <a:t> &lt; </a:t>
            </a:r>
            <a:r>
              <a:rPr lang="en-US" altLang="zh-CN" sz="2400" i="1" dirty="0" err="1"/>
              <a:t>bd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to conclude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</a:t>
            </a:r>
            <a:r>
              <a:rPr lang="en-US" altLang="zh-CN" sz="2400" i="1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&lt;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 long as </a:t>
            </a:r>
            <a:r>
              <a:rPr lang="en-US" altLang="zh-CN" sz="2800" i="1" dirty="0"/>
              <a:t>k</a:t>
            </a:r>
            <a:r>
              <a:rPr lang="en-US" altLang="zh-CN" sz="2800" dirty="0"/>
              <a:t> &gt; </a:t>
            </a:r>
            <a:r>
              <a:rPr lang="en-US" altLang="zh-CN" sz="2800" i="1" dirty="0"/>
              <a:t>max</a:t>
            </a:r>
            <a:r>
              <a:rPr lang="en-US" altLang="zh-CN" sz="2800" dirty="0"/>
              <a:t>{</a:t>
            </a:r>
            <a:r>
              <a:rPr lang="en-US" altLang="zh-CN" sz="2800" i="1" dirty="0"/>
              <a:t>k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k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 so that </a:t>
            </a:r>
            <a:r>
              <a:rPr lang="en-US" altLang="zh-CN" sz="2800" i="1" dirty="0">
                <a:solidFill>
                  <a:schemeClr val="hlink"/>
                </a:solidFill>
              </a:rPr>
              <a:t>both</a:t>
            </a:r>
            <a:r>
              <a:rPr lang="en-US" altLang="zh-CN" sz="2800" dirty="0"/>
              <a:t> inequalities 1 and 2. hold at the same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Therefore, choose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c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=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k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= </a:t>
            </a:r>
            <a:r>
              <a:rPr lang="en-US" altLang="zh-CN" sz="2400" i="1" dirty="0"/>
              <a:t>max</a:t>
            </a:r>
            <a:r>
              <a:rPr lang="en-US" altLang="zh-CN" sz="2400" dirty="0"/>
              <a:t>{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}.</a:t>
            </a:r>
          </a:p>
          <a:p>
            <a:pPr lvl="2" algn="r" eaLnBrk="1" hangingPunct="1">
              <a:lnSpc>
                <a:spcPct val="90000"/>
              </a:lnSpc>
            </a:pPr>
            <a:r>
              <a:rPr lang="en-US" altLang="zh-CN" sz="2000" dirty="0"/>
              <a:t>Q. E. D.</a:t>
            </a:r>
          </a:p>
        </p:txBody>
      </p:sp>
    </p:spTree>
    <p:extLst>
      <p:ext uri="{BB962C8B-B14F-4D97-AF65-F5344CB8AC3E}">
        <p14:creationId xmlns:p14="http://schemas.microsoft.com/office/powerpoint/2010/main" val="381986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E0373C79-3C08-4E91-9361-CE8B7DBE4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78AB29-FEF9-4B5A-8A0F-BAF4585F960D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日期占位符 4">
            <a:extLst>
              <a:ext uri="{FF2B5EF4-FFF2-40B4-BE49-F238E27FC236}">
                <a16:creationId xmlns:a16="http://schemas.microsoft.com/office/drawing/2014/main" id="{2E2FF542-1B44-4534-8EE6-1ED67462EC0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E49FA8-2E0D-42DC-878C-57E85E60B913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页脚占位符 5">
            <a:extLst>
              <a:ext uri="{FF2B5EF4-FFF2-40B4-BE49-F238E27FC236}">
                <a16:creationId xmlns:a16="http://schemas.microsoft.com/office/drawing/2014/main" id="{9CEC6F25-7E61-4BCE-A266-C598EBC353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C13D433D-E114-4A39-BB08-F538FDFD1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Example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C6CF168C-E0BF-4517-B326-071725DE4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 the complexity class of the function</a:t>
            </a:r>
          </a:p>
          <a:p>
            <a:pPr lvl="1" eaLnBrk="1" hangingPunct="1"/>
            <a:r>
              <a:rPr lang="en-US" altLang="zh-CN"/>
              <a:t>(</a:t>
            </a:r>
            <a:r>
              <a:rPr lang="en-US" altLang="zh-CN" i="1"/>
              <a:t>nn</a:t>
            </a:r>
            <a:r>
              <a:rPr lang="en-US" altLang="zh-CN"/>
              <a:t>!</a:t>
            </a:r>
            <a:r>
              <a:rPr lang="en-US" altLang="zh-CN">
                <a:latin typeface="Symbol" panose="05050102010706020507" pitchFamily="18" charset="2"/>
              </a:rPr>
              <a:t>+ </a:t>
            </a:r>
            <a:r>
              <a:rPr lang="en-US" altLang="zh-CN"/>
              <a:t>3</a:t>
            </a:r>
            <a:r>
              <a:rPr lang="en-US" altLang="zh-CN" i="1" baseline="30000"/>
              <a:t>n</a:t>
            </a:r>
            <a:r>
              <a:rPr lang="en-US" altLang="zh-CN" baseline="30000">
                <a:latin typeface="Symbol" panose="05050102010706020507" pitchFamily="18" charset="2"/>
              </a:rPr>
              <a:t>+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  <a:r>
              <a:rPr lang="en-US" altLang="zh-CN">
                <a:latin typeface="Symbol" panose="05050102010706020507" pitchFamily="18" charset="2"/>
              </a:rPr>
              <a:t>+ </a:t>
            </a:r>
            <a:r>
              <a:rPr lang="en-US" altLang="zh-CN"/>
              <a:t>3</a:t>
            </a:r>
            <a:r>
              <a:rPr lang="en-US" altLang="zh-CN" i="1"/>
              <a:t>n</a:t>
            </a:r>
            <a:r>
              <a:rPr lang="en-US" altLang="zh-CN" baseline="30000"/>
              <a:t>100</a:t>
            </a:r>
            <a:r>
              <a:rPr lang="en-US" altLang="zh-CN"/>
              <a:t> )(</a:t>
            </a:r>
            <a:r>
              <a:rPr lang="en-US" altLang="zh-CN" i="1"/>
              <a:t>n</a:t>
            </a:r>
            <a:r>
              <a:rPr lang="en-US" altLang="zh-CN" i="1" baseline="30000"/>
              <a:t>n</a:t>
            </a:r>
            <a:r>
              <a:rPr lang="en-US" altLang="zh-CN" i="1"/>
              <a:t> </a:t>
            </a:r>
            <a:r>
              <a:rPr lang="en-US" altLang="zh-CN">
                <a:latin typeface="Symbol" panose="05050102010706020507" pitchFamily="18" charset="2"/>
              </a:rPr>
              <a:t>+ </a:t>
            </a:r>
            <a:r>
              <a:rPr lang="en-US" altLang="zh-CN" i="1"/>
              <a:t>n</a:t>
            </a:r>
            <a:r>
              <a:rPr lang="en-US" altLang="zh-CN"/>
              <a:t>2</a:t>
            </a:r>
            <a:r>
              <a:rPr lang="en-US" altLang="zh-CN" i="1" baseline="30000"/>
              <a:t>n</a:t>
            </a:r>
            <a:r>
              <a:rPr lang="en-US" altLang="zh-CN" i="1"/>
              <a:t> 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Solution:</a:t>
            </a:r>
          </a:p>
          <a:p>
            <a:pPr lvl="1" eaLnBrk="1" hangingPunct="1"/>
            <a:r>
              <a:rPr lang="en-US" altLang="zh-CN"/>
              <a:t>This means to simplify the expression.</a:t>
            </a:r>
          </a:p>
          <a:p>
            <a:pPr lvl="1" eaLnBrk="1" hangingPunct="1"/>
            <a:r>
              <a:rPr lang="en-US" altLang="zh-CN"/>
              <a:t>Throw out stuff which you know doesn't grow as fast. And at last:</a:t>
            </a:r>
          </a:p>
          <a:p>
            <a:pPr lvl="1" eaLnBrk="1" hangingPunct="1"/>
            <a:r>
              <a:rPr lang="en-US" altLang="zh-CN" i="1"/>
              <a:t>nn</a:t>
            </a:r>
            <a:r>
              <a:rPr lang="en-US" altLang="zh-CN"/>
              <a:t>! </a:t>
            </a:r>
            <a:r>
              <a:rPr lang="en-US" altLang="zh-CN" i="1"/>
              <a:t>n</a:t>
            </a:r>
            <a:r>
              <a:rPr lang="en-US" altLang="zh-CN" i="1" baseline="30000"/>
              <a:t>n</a:t>
            </a:r>
            <a:endParaRPr lang="zh-CN" altLang="en-US" i="1" baseline="30000"/>
          </a:p>
        </p:txBody>
      </p:sp>
    </p:spTree>
    <p:extLst>
      <p:ext uri="{BB962C8B-B14F-4D97-AF65-F5344CB8AC3E}">
        <p14:creationId xmlns:p14="http://schemas.microsoft.com/office/powerpoint/2010/main" val="917937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Ordering Functions by 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3562"/>
            <a:ext cx="8305800" cy="52620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Put the functions below in order so that each function is big-O of the next function on the list.</a:t>
            </a:r>
          </a:p>
          <a:p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dirty="0"/>
              <a:t>)</a:t>
            </a:r>
            <a:r>
              <a:rPr lang="en-US" i="1" baseline="30000" dirty="0"/>
              <a:t>n</a:t>
            </a:r>
          </a:p>
          <a:p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8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+111</a:t>
            </a:r>
            <a:endParaRPr lang="en-US" i="1" baseline="30000" dirty="0"/>
          </a:p>
          <a:p>
            <a:r>
              <a:rPr lang="en-US" i="1" dirty="0"/>
              <a:t>f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/>
              <a:t>f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endParaRPr lang="en-US" i="1" dirty="0"/>
          </a:p>
          <a:p>
            <a:r>
              <a:rPr lang="en-US" i="1" dirty="0"/>
              <a:t>f</a:t>
            </a:r>
            <a:r>
              <a:rPr lang="en-US" baseline="-25000" dirty="0"/>
              <a:t>5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/>
          </a:p>
          <a:p>
            <a:r>
              <a:rPr lang="en-US" i="1" dirty="0"/>
              <a:t>f</a:t>
            </a:r>
            <a:r>
              <a:rPr lang="en-US" baseline="-25000" dirty="0"/>
              <a:t>6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</a:t>
            </a:r>
            <a:r>
              <a:rPr lang="en-US" baseline="30000" dirty="0"/>
              <a:t>3</a:t>
            </a:r>
          </a:p>
          <a:p>
            <a:r>
              <a:rPr lang="en-US" i="1" dirty="0"/>
              <a:t>f</a:t>
            </a:r>
            <a:r>
              <a:rPr lang="en-US" baseline="-25000" dirty="0"/>
              <a:t>7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+1)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/>
              <a:t>f</a:t>
            </a:r>
            <a:r>
              <a:rPr lang="en-US" baseline="-25000" dirty="0"/>
              <a:t>8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/>
              <a:t>f</a:t>
            </a:r>
            <a:r>
              <a:rPr lang="en-US" baseline="-25000" dirty="0"/>
              <a:t>9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10000</a:t>
            </a:r>
          </a:p>
          <a:p>
            <a:r>
              <a:rPr lang="en-US" i="1" dirty="0"/>
              <a:t>f</a:t>
            </a:r>
            <a:r>
              <a:rPr lang="en-US" baseline="-25000" dirty="0"/>
              <a:t>10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n!</a:t>
            </a:r>
          </a:p>
          <a:p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可利用极限形式比较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i="1" baseline="30000" dirty="0"/>
          </a:p>
          <a:p>
            <a:endParaRPr lang="en-US" i="1" baseline="30000" dirty="0"/>
          </a:p>
          <a:p>
            <a:endParaRPr lang="en-US" i="1" dirty="0"/>
          </a:p>
          <a:p>
            <a:endParaRPr lang="en-US" baseline="30000" dirty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057400"/>
            <a:ext cx="4876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  solve this exercise by successively finding the function that grows slowest among all those left on the list.</a:t>
            </a:r>
          </a:p>
          <a:p>
            <a:endParaRPr lang="en-US" sz="1200" b="1" dirty="0"/>
          </a:p>
          <a:p>
            <a:pPr>
              <a:buFont typeface="Arial" pitchFamily="34" charset="0"/>
              <a:buChar char="•"/>
            </a:pPr>
            <a:r>
              <a:rPr lang="en-US" sz="1200" b="1" dirty="0"/>
              <a:t> </a:t>
            </a:r>
            <a:r>
              <a:rPr lang="en-US" sz="1200" i="1" dirty="0"/>
              <a:t>f</a:t>
            </a:r>
            <a:r>
              <a:rPr lang="en-US" sz="1200" baseline="-25000" dirty="0"/>
              <a:t>9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10000       (constant, does not increase with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5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     (grows slowest of all the others)</a:t>
            </a:r>
          </a:p>
          <a:p>
            <a:pPr>
              <a:buFont typeface="Arial" pitchFamily="34" charset="0"/>
              <a:buChar char="•"/>
            </a:pPr>
            <a:endParaRPr lang="en-US" sz="1200" i="1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3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sz="1200" dirty="0"/>
              <a:t>)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(grows next slowest)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6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1200" dirty="0"/>
              <a:t>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/>
              <a:t>)</a:t>
            </a:r>
            <a:r>
              <a:rPr lang="en-US" sz="1200" baseline="30000" dirty="0"/>
              <a:t>3 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(next largest, </a:t>
            </a:r>
            <a:r>
              <a:rPr lang="en-US" sz="1200" dirty="0"/>
              <a:t>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/>
              <a:t>)</a:t>
            </a:r>
            <a:r>
              <a:rPr lang="en-US" sz="1200" baseline="30000" dirty="0"/>
              <a:t>3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factor smaller than any power of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2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8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+111    (tied with the one below)</a:t>
            </a: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endParaRPr lang="en-US" sz="1200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8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       (tied with the one above)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1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(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sz="1200" dirty="0"/>
              <a:t>)</a:t>
            </a:r>
            <a:r>
              <a:rPr lang="en-US" sz="1200" i="1" baseline="30000" dirty="0"/>
              <a:t>n   </a:t>
            </a:r>
            <a:r>
              <a:rPr lang="en-US" sz="1200" i="1" dirty="0"/>
              <a:t>      </a:t>
            </a:r>
            <a:r>
              <a:rPr lang="en-US" sz="1200" dirty="0"/>
              <a:t>(next largest, an exponential function)</a:t>
            </a:r>
          </a:p>
          <a:p>
            <a:pPr>
              <a:buFont typeface="Arial" pitchFamily="34" charset="0"/>
              <a:buChar char="•"/>
            </a:pPr>
            <a:endParaRPr lang="en-US" sz="1200" i="1" baseline="30000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4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        (grows faster than one above since 2 &gt; 1.5)</a:t>
            </a:r>
          </a:p>
          <a:p>
            <a:pPr>
              <a:buFont typeface="Arial" pitchFamily="34" charset="0"/>
              <a:buChar char="•"/>
            </a:pPr>
            <a:endParaRPr lang="en-US" sz="1200" i="1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7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+1)     (grows faster than above because of the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+1 factor)</a:t>
            </a:r>
            <a:endParaRPr lang="en-US" sz="12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200" i="1" dirty="0"/>
          </a:p>
          <a:p>
            <a:pPr>
              <a:buFont typeface="Arial" pitchFamily="34" charset="0"/>
              <a:buChar char="•"/>
            </a:pPr>
            <a:r>
              <a:rPr lang="en-US" sz="1200" i="1" dirty="0"/>
              <a:t>f</a:t>
            </a:r>
            <a:r>
              <a:rPr lang="en-US" sz="1200" baseline="-25000" dirty="0"/>
              <a:t>10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dirty="0"/>
              <a:t>) =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n           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!  grows faster than </a:t>
            </a:r>
            <a:r>
              <a:rPr lang="en-US" sz="1200" dirty="0" err="1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1200" i="1" baseline="30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for  every </a:t>
            </a:r>
            <a:r>
              <a:rPr lang="en-US" sz="1200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135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§3.2 </a:t>
            </a:r>
            <a:r>
              <a:rPr lang="en-US" altLang="zh-CN" dirty="0"/>
              <a:t>The Growth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Big-O Notation</a:t>
            </a:r>
          </a:p>
          <a:p>
            <a:r>
              <a:rPr lang="en-US" dirty="0"/>
              <a:t>Big-O Estimates for Important Functions</a:t>
            </a:r>
          </a:p>
          <a:p>
            <a:r>
              <a:rPr lang="en-US" dirty="0"/>
              <a:t>Big-Omega and Big-Theta Notation</a:t>
            </a:r>
          </a:p>
          <a:p>
            <a:endParaRPr lang="en-US" dirty="0"/>
          </a:p>
        </p:txBody>
      </p:sp>
      <p:pic>
        <p:nvPicPr>
          <p:cNvPr id="4" name="Picture 3" descr="0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4469832"/>
            <a:ext cx="899160" cy="1037844"/>
          </a:xfrm>
          <a:prstGeom prst="rect">
            <a:avLst/>
          </a:prstGeom>
        </p:spPr>
      </p:pic>
      <p:pic>
        <p:nvPicPr>
          <p:cNvPr id="5" name="Picture 4" descr="03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2" y="4373562"/>
            <a:ext cx="899922" cy="104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546043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Edmund Landau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1877-1938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2" y="5440362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 Gustav Heinrich Bachmann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1837-1920</a:t>
            </a:r>
            <a:r>
              <a:rPr lang="en-US" dirty="0"/>
              <a:t>)</a:t>
            </a:r>
          </a:p>
        </p:txBody>
      </p:sp>
      <p:pic>
        <p:nvPicPr>
          <p:cNvPr id="8" name="Picture 7" descr="030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2974" y="354126"/>
            <a:ext cx="893826" cy="1038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0" y="144202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Donald E. Knuth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Born 1938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0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532484"/>
                <a:ext cx="8458200" cy="453072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None/>
                </a:pPr>
                <a:r>
                  <a:rPr lang="en-US" b="1" dirty="0"/>
                  <a:t>   Definition</a:t>
                </a:r>
                <a:r>
                  <a:rPr lang="en-US" dirty="0"/>
                  <a:t>: Let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 be functions from the set of integers or the set of real numbers to the set of real numbers. We say that</a:t>
                </a:r>
              </a:p>
              <a:p>
                <a:pPr>
                  <a:buNone/>
                </a:pPr>
                <a:r>
                  <a:rPr lang="en-US" dirty="0"/>
                  <a:t>    if there are constants </a:t>
                </a:r>
                <a:r>
                  <a:rPr lang="en-US" i="1" dirty="0"/>
                  <a:t>C</a:t>
                </a:r>
                <a:r>
                  <a:rPr lang="en-US" dirty="0"/>
                  <a:t> and </a:t>
                </a:r>
                <a:r>
                  <a:rPr lang="en-US" i="1" dirty="0"/>
                  <a:t>k</a:t>
                </a:r>
                <a:r>
                  <a:rPr lang="en-US" dirty="0"/>
                  <a:t> such that</a:t>
                </a:r>
              </a:p>
              <a:p>
                <a:pPr>
                  <a:buNone/>
                </a:pPr>
                <a:r>
                  <a:rPr lang="en-US" dirty="0"/>
                  <a:t>                                            when </a:t>
                </a:r>
                <a:r>
                  <a:rPr lang="en-US" i="1" dirty="0"/>
                  <a:t>x &gt; k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 We say that “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big-Omega of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).”</a:t>
                </a:r>
              </a:p>
              <a:p>
                <a:r>
                  <a:rPr lang="en-US" dirty="0"/>
                  <a:t>Big-</a:t>
                </a:r>
                <a:r>
                  <a:rPr lang="en-US" i="1" dirty="0"/>
                  <a:t>O</a:t>
                </a:r>
                <a:r>
                  <a:rPr lang="en-US" dirty="0"/>
                  <a:t> gives an upper bound on the growth of a function, while Big-Omega gives a lower bound. Big-Omega tells us that a function grows at least as fast as another.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 </a:t>
                </a:r>
                <a:r>
                  <a:rPr lang="el-GR" dirty="0">
                    <a:latin typeface="Cambria Math"/>
                    <a:ea typeface="Cambria Math"/>
                  </a:rPr>
                  <a:t>Ω</a:t>
                </a:r>
                <a:r>
                  <a:rPr lang="en-US" dirty="0">
                    <a:ea typeface="Cambria Math"/>
                  </a:rPr>
                  <a:t>(</a:t>
                </a:r>
                <a:r>
                  <a:rPr lang="en-US" i="1" dirty="0">
                    <a:ea typeface="Cambria Math"/>
                  </a:rPr>
                  <a:t>g</a:t>
                </a:r>
                <a:r>
                  <a:rPr lang="en-US" dirty="0">
                    <a:ea typeface="Cambria Math"/>
                  </a:rPr>
                  <a:t>(</a:t>
                </a:r>
                <a:r>
                  <a:rPr lang="en-US" i="1" dirty="0">
                    <a:ea typeface="Cambria Math"/>
                  </a:rPr>
                  <a:t>x</a:t>
                </a:r>
                <a:r>
                  <a:rPr lang="en-US" dirty="0">
                    <a:ea typeface="Cambria Math"/>
                  </a:rPr>
                  <a:t>))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dirty="0"/>
                  <a:t>if and only if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)). This follows from the definitions.</a:t>
                </a:r>
              </a:p>
              <a:p>
                <a:r>
                  <a:rPr lang="en-US" dirty="0"/>
                  <a:t>By                     , we obtain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        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532484"/>
                <a:ext cx="8458200" cy="4530725"/>
              </a:xfrm>
              <a:blipFill>
                <a:blip r:embed="rId5"/>
                <a:stretch>
                  <a:fillRect l="-432" t="-2688" r="-360" b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029200" y="2133600"/>
            <a:ext cx="2128838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90800" y="2895600"/>
            <a:ext cx="2157413" cy="319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469955"/>
            <a:ext cx="259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/>
                <a:ea typeface="Cambria Math"/>
              </a:rPr>
              <a:t>Ω</a:t>
            </a:r>
            <a:r>
              <a:rPr lang="en-US" dirty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dirty="0">
                <a:latin typeface="Cambria Math"/>
                <a:ea typeface="Cambria Math"/>
              </a:rPr>
              <a:t>ω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pic>
        <p:nvPicPr>
          <p:cNvPr id="9" name="Picture 7" descr="addin_tmp.png">
            <a:extLst>
              <a:ext uri="{FF2B5EF4-FFF2-40B4-BE49-F238E27FC236}">
                <a16:creationId xmlns:a16="http://schemas.microsoft.com/office/drawing/2014/main" id="{33C93787-DD09-40FB-B2B1-7BA3A9DD1E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219200" y="5562600"/>
            <a:ext cx="2157413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8" y="171069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 Show that                                        is            where                  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                                                       for all positive real numbers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Is it also the case that               is</a:t>
            </a:r>
          </a:p>
          <a:p>
            <a:pPr lvl="1"/>
            <a:r>
              <a:rPr lang="en-US" dirty="0"/>
              <a:t>                        ?  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935141" y="1788795"/>
            <a:ext cx="2912269" cy="3429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262062" y="2271712"/>
            <a:ext cx="1023938" cy="319088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919537" y="2247900"/>
            <a:ext cx="1304925" cy="34290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262062" y="5130813"/>
            <a:ext cx="2345531" cy="3429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86000" y="3726160"/>
            <a:ext cx="3876675" cy="34290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820043" y="4653187"/>
            <a:ext cx="13049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90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 functions from the set of integers or the set of real numbers to the set of real numbers. The function                                 if                        and                     . </a:t>
            </a:r>
          </a:p>
          <a:p>
            <a:endParaRPr lang="en-US" dirty="0"/>
          </a:p>
          <a:p>
            <a:r>
              <a:rPr lang="en-US" dirty="0"/>
              <a:t> We say that “f is big-Theta of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)” and also that “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of </a:t>
            </a:r>
            <a:r>
              <a:rPr lang="en-US" i="1" dirty="0"/>
              <a:t>order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)”   and also that “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are of the </a:t>
            </a:r>
            <a:r>
              <a:rPr lang="en-US" i="1" dirty="0"/>
              <a:t>same order</a:t>
            </a:r>
            <a:r>
              <a:rPr lang="en-US" dirty="0"/>
              <a:t>.”   </a:t>
            </a:r>
          </a:p>
          <a:p>
            <a:endParaRPr lang="en-US" dirty="0"/>
          </a:p>
          <a:p>
            <a:r>
              <a:rPr lang="en-US" dirty="0"/>
              <a:t>                     if and only if there exists constants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i="1" dirty="0"/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and </a:t>
            </a:r>
            <a:r>
              <a:rPr lang="en-US" i="1" dirty="0"/>
              <a:t>k </a:t>
            </a:r>
            <a:r>
              <a:rPr lang="en-US" dirty="0"/>
              <a:t>such that </a:t>
            </a:r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               |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)||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)||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)| </a:t>
            </a:r>
          </a:p>
          <a:p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This follows from the definitions of big-</a:t>
            </a:r>
            <a:r>
              <a:rPr lang="en-US" i="1" dirty="0"/>
              <a:t>O</a:t>
            </a:r>
            <a:r>
              <a:rPr lang="en-US" dirty="0"/>
              <a:t> and big-Omega.</a:t>
            </a:r>
            <a:endParaRPr lang="en-US" i="1" dirty="0"/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791200" y="2286000"/>
            <a:ext cx="2145506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295357" y="2571754"/>
            <a:ext cx="2128838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066800" y="2576512"/>
            <a:ext cx="21502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" y="4800600"/>
            <a:ext cx="2145506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5038" y="386060"/>
            <a:ext cx="259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/>
                <a:ea typeface="Cambria Math"/>
              </a:rPr>
              <a:t>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en-US" dirty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08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Theta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Show that the sum of the first </a:t>
            </a:r>
            <a:r>
              <a:rPr lang="en-US" i="1" dirty="0"/>
              <a:t>n</a:t>
            </a:r>
            <a:r>
              <a:rPr lang="en-US" dirty="0"/>
              <a:t> positive integers is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+ </a:t>
            </a:r>
            <a:r>
              <a:rPr lang="en-US" dirty="0">
                <a:latin typeface="Cambria Math"/>
                <a:ea typeface="Cambria Math"/>
              </a:rPr>
              <a:t>∙∙∙  </a:t>
            </a:r>
            <a:r>
              <a:rPr lang="en-US" dirty="0">
                <a:ea typeface="Cambria Math"/>
              </a:rPr>
              <a:t>+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 marL="880110" lvl="1" indent="-514350"/>
            <a:r>
              <a:rPr lang="en-US" dirty="0"/>
              <a:t>We have already shown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  <a:p>
            <a:pPr marL="880110" lvl="1" indent="-514350"/>
            <a:r>
              <a:rPr lang="en-US" dirty="0"/>
              <a:t>To show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dirty="0">
                <a:latin typeface="Cambria Math"/>
                <a:ea typeface="Cambria Math"/>
              </a:rPr>
              <a:t>Ω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), we need a positive constant </a:t>
            </a:r>
            <a:r>
              <a:rPr lang="en-US" i="1" dirty="0"/>
              <a:t>C</a:t>
            </a:r>
            <a:r>
              <a:rPr lang="en-US" dirty="0"/>
              <a:t>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&gt; </a:t>
            </a:r>
            <a:r>
              <a:rPr lang="en-US" i="1" dirty="0"/>
              <a:t>Cn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for sufficiently large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 Summing only the terms greater than</a:t>
            </a:r>
            <a:r>
              <a:rPr lang="en-US" dirty="0">
                <a:latin typeface="Cambria Math"/>
                <a:ea typeface="Cambria Math"/>
              </a:rPr>
              <a:t>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/2 we obtain the inequality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880110" lvl="1" indent="-51435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1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+ </a:t>
            </a:r>
            <a:r>
              <a:rPr lang="en-US" dirty="0">
                <a:latin typeface="Cambria Math"/>
                <a:ea typeface="Cambria Math"/>
              </a:rPr>
              <a:t>∙∙∙  </a:t>
            </a:r>
            <a:r>
              <a:rPr lang="en-US" dirty="0">
                <a:ea typeface="Cambria Math"/>
              </a:rPr>
              <a:t>+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≥  ⌈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/2⌉ </a:t>
            </a:r>
            <a:r>
              <a:rPr lang="en-US" dirty="0">
                <a:ea typeface="Cambria Math"/>
              </a:rPr>
              <a:t>+ (</a:t>
            </a:r>
            <a:r>
              <a:rPr lang="en-US" dirty="0">
                <a:latin typeface="Cambria Math"/>
                <a:ea typeface="Cambria Math"/>
              </a:rPr>
              <a:t>⌈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/2⌉ </a:t>
            </a:r>
            <a:r>
              <a:rPr lang="en-US" dirty="0">
                <a:ea typeface="Cambria Math"/>
              </a:rPr>
              <a:t>+</a:t>
            </a:r>
            <a:r>
              <a:rPr lang="en-US" dirty="0">
                <a:latin typeface="Cambria Math"/>
                <a:ea typeface="Cambria Math"/>
              </a:rPr>
              <a:t>  1) </a:t>
            </a:r>
            <a:r>
              <a:rPr lang="en-US" dirty="0">
                <a:ea typeface="Cambria Math"/>
              </a:rPr>
              <a:t>+</a:t>
            </a:r>
            <a:r>
              <a:rPr lang="en-US" dirty="0">
                <a:latin typeface="Cambria Math"/>
                <a:ea typeface="Cambria Math"/>
              </a:rPr>
              <a:t> ∙∙∙  </a:t>
            </a:r>
            <a:r>
              <a:rPr lang="en-US" dirty="0">
                <a:ea typeface="Cambria Math"/>
              </a:rPr>
              <a:t>+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</a:p>
          <a:p>
            <a:pPr marL="880110" lvl="1" indent="-514350">
              <a:buNone/>
            </a:pPr>
            <a:r>
              <a:rPr lang="en-US" dirty="0">
                <a:latin typeface="Cambria Math"/>
                <a:ea typeface="Cambria Math"/>
              </a:rPr>
              <a:t>                                            ≥   ⌈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/2⌉ </a:t>
            </a:r>
            <a:r>
              <a:rPr lang="en-US" dirty="0">
                <a:ea typeface="Cambria Math"/>
              </a:rPr>
              <a:t>+ </a:t>
            </a:r>
            <a:r>
              <a:rPr lang="en-US" dirty="0">
                <a:latin typeface="Cambria Math"/>
                <a:ea typeface="Cambria Math"/>
              </a:rPr>
              <a:t>⌈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/2⌉ </a:t>
            </a:r>
            <a:r>
              <a:rPr lang="en-US" dirty="0">
                <a:ea typeface="Cambria Math"/>
              </a:rPr>
              <a:t>+</a:t>
            </a:r>
            <a:r>
              <a:rPr lang="en-US" dirty="0">
                <a:latin typeface="Cambria Math"/>
                <a:ea typeface="Cambria Math"/>
              </a:rPr>
              <a:t> ∙∙∙  </a:t>
            </a:r>
            <a:r>
              <a:rPr lang="en-US" dirty="0">
                <a:ea typeface="Cambria Math"/>
              </a:rPr>
              <a:t>+ </a:t>
            </a:r>
            <a:r>
              <a:rPr lang="en-US" dirty="0">
                <a:latin typeface="Cambria Math"/>
                <a:ea typeface="Cambria Math"/>
              </a:rPr>
              <a:t>⌈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/2⌉</a:t>
            </a:r>
          </a:p>
          <a:p>
            <a:pPr marL="880110" lvl="1" indent="-514350">
              <a:buNone/>
            </a:pPr>
            <a:r>
              <a:rPr lang="en-US" dirty="0">
                <a:latin typeface="Cambria Math"/>
                <a:ea typeface="Cambria Math"/>
              </a:rPr>
              <a:t>                                            =   (n  − ⌈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/2⌉ </a:t>
            </a:r>
            <a:r>
              <a:rPr lang="en-US" dirty="0"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) </a:t>
            </a:r>
            <a:r>
              <a:rPr lang="en-US" dirty="0">
                <a:latin typeface="Cambria Math"/>
                <a:ea typeface="Cambria Math"/>
              </a:rPr>
              <a:t>⌈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/2⌉</a:t>
            </a:r>
          </a:p>
          <a:p>
            <a:pPr marL="880110" lvl="1" indent="-514350">
              <a:buNone/>
            </a:pPr>
            <a:r>
              <a:rPr lang="en-US" dirty="0">
                <a:ea typeface="Cambria Math" pitchFamily="18" charset="0"/>
              </a:rPr>
              <a:t>                                        </a:t>
            </a:r>
            <a:r>
              <a:rPr lang="en-US" dirty="0">
                <a:latin typeface="Cambria Math"/>
                <a:ea typeface="Cambria Math"/>
              </a:rPr>
              <a:t>≥   (n/2)(n/2) =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/4</a:t>
            </a:r>
          </a:p>
          <a:p>
            <a:pPr marL="880110" lvl="1" indent="-514350"/>
            <a:r>
              <a:rPr lang="en-US" dirty="0">
                <a:latin typeface="Cambria Math" pitchFamily="18" charset="0"/>
                <a:ea typeface="Cambria Math" pitchFamily="18" charset="0"/>
              </a:rPr>
              <a:t>Taking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¼,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&gt; </a:t>
            </a:r>
            <a:r>
              <a:rPr lang="en-US" i="1" dirty="0"/>
              <a:t>Cn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for all positive integers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 Hence,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dirty="0">
                <a:latin typeface="Cambria Math"/>
                <a:ea typeface="Cambria Math"/>
              </a:rPr>
              <a:t>Ω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), and we can conclude that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/>
              <a:t>). </a:t>
            </a:r>
            <a:endParaRPr lang="en-US" dirty="0">
              <a:ea typeface="Cambria Math" pitchFamily="18" charset="0"/>
            </a:endParaRPr>
          </a:p>
          <a:p>
            <a:pPr marL="880110" lvl="1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38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FF6D639E-AC64-40B5-9202-F6734C976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EBE2D-FE45-4F2B-809F-7213BD50D4F7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日期占位符 4">
            <a:extLst>
              <a:ext uri="{FF2B5EF4-FFF2-40B4-BE49-F238E27FC236}">
                <a16:creationId xmlns:a16="http://schemas.microsoft.com/office/drawing/2014/main" id="{237F3F72-835E-4751-8C2C-4B53A75D069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48F93-7414-4560-A274-584EA9C368E0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页脚占位符 5">
            <a:extLst>
              <a:ext uri="{FF2B5EF4-FFF2-40B4-BE49-F238E27FC236}">
                <a16:creationId xmlns:a16="http://schemas.microsoft.com/office/drawing/2014/main" id="{9B01411B-61C3-4FB6-B3F1-DC145FE577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9FDC1A96-E8F3-4EA4-A93E-067A61D8D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 </a:t>
            </a:r>
            <a:r>
              <a:rPr lang="en-US" altLang="zh-CN">
                <a:sym typeface="Symbol" panose="05050102010706020507" pitchFamily="18" charset="2"/>
              </a:rPr>
              <a:t>example</a:t>
            </a:r>
            <a:endParaRPr lang="en-US" altLang="zh-CN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C498DFF9-59A9-425C-9F4F-49B5054D6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Determine whether: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Quick solution</a:t>
            </a:r>
            <a:r>
              <a:rPr lang="en-US" altLang="zh-CN" dirty="0"/>
              <a:t>:</a:t>
            </a:r>
          </a:p>
        </p:txBody>
      </p:sp>
      <p:graphicFrame>
        <p:nvGraphicFramePr>
          <p:cNvPr id="23559" name="Object 4">
            <a:extLst>
              <a:ext uri="{FF2B5EF4-FFF2-40B4-BE49-F238E27FC236}">
                <a16:creationId xmlns:a16="http://schemas.microsoft.com/office/drawing/2014/main" id="{041861F4-F8F5-45BC-BC47-37D77F234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306080"/>
              </p:ext>
            </p:extLst>
          </p:nvPr>
        </p:nvGraphicFramePr>
        <p:xfrm>
          <a:off x="3921551" y="1874838"/>
          <a:ext cx="220503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3" imgW="901700" imgH="457200" progId="Equation.3">
                  <p:embed/>
                </p:oleObj>
              </mc:Choice>
              <mc:Fallback>
                <p:oleObj name="Equation" r:id="rId3" imgW="901700" imgH="457200" progId="Equation.3">
                  <p:embed/>
                  <p:pic>
                    <p:nvPicPr>
                      <p:cNvPr id="23559" name="Object 4">
                        <a:extLst>
                          <a:ext uri="{FF2B5EF4-FFF2-40B4-BE49-F238E27FC236}">
                            <a16:creationId xmlns:a16="http://schemas.microsoft.com/office/drawing/2014/main" id="{041861F4-F8F5-45BC-BC47-37D77F234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551" y="1874838"/>
                        <a:ext cx="2205037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5">
            <a:extLst>
              <a:ext uri="{FF2B5EF4-FFF2-40B4-BE49-F238E27FC236}">
                <a16:creationId xmlns:a16="http://schemas.microsoft.com/office/drawing/2014/main" id="{8D47D5D7-0B2B-43DB-9119-76E062576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3109913"/>
          <a:ext cx="2890838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5" imgW="1181100" imgH="1168400" progId="Equation.3">
                  <p:embed/>
                </p:oleObj>
              </mc:Choice>
              <mc:Fallback>
                <p:oleObj name="Equation" r:id="rId5" imgW="1181100" imgH="1168400" progId="Equation.3">
                  <p:embed/>
                  <p:pic>
                    <p:nvPicPr>
                      <p:cNvPr id="23560" name="Object 5">
                        <a:extLst>
                          <a:ext uri="{FF2B5EF4-FFF2-40B4-BE49-F238E27FC236}">
                            <a16:creationId xmlns:a16="http://schemas.microsoft.com/office/drawing/2014/main" id="{8D47D5D7-0B2B-43DB-9119-76E062576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109913"/>
                        <a:ext cx="2890838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8D3F0E48-AE43-4783-B268-7F956F55F40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429000"/>
            <a:ext cx="914400" cy="1371600"/>
            <a:chOff x="2016" y="2160"/>
            <a:chExt cx="576" cy="864"/>
          </a:xfrm>
        </p:grpSpPr>
        <p:sp>
          <p:nvSpPr>
            <p:cNvPr id="23570" name="Oval 7">
              <a:extLst>
                <a:ext uri="{FF2B5EF4-FFF2-40B4-BE49-F238E27FC236}">
                  <a16:creationId xmlns:a16="http://schemas.microsoft.com/office/drawing/2014/main" id="{7E0B2A4F-61F8-4C60-AB90-DA712A4F2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57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71" name="Oval 8">
              <a:extLst>
                <a:ext uri="{FF2B5EF4-FFF2-40B4-BE49-F238E27FC236}">
                  <a16:creationId xmlns:a16="http://schemas.microsoft.com/office/drawing/2014/main" id="{6602FACC-55AB-49B9-A434-5B9FBAEFE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528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72" name="Line 9">
              <a:extLst>
                <a:ext uri="{FF2B5EF4-FFF2-40B4-BE49-F238E27FC236}">
                  <a16:creationId xmlns:a16="http://schemas.microsoft.com/office/drawing/2014/main" id="{4BA3DCC4-6CEE-47AE-B1AA-98614EBA7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96"/>
              <a:ext cx="4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8EAE2DCC-EEE2-4424-8EC6-3D5C59AC5FD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67200"/>
            <a:ext cx="1371600" cy="1066800"/>
            <a:chOff x="2064" y="2688"/>
            <a:chExt cx="864" cy="672"/>
          </a:xfrm>
        </p:grpSpPr>
        <p:sp>
          <p:nvSpPr>
            <p:cNvPr id="23567" name="Oval 11">
              <a:extLst>
                <a:ext uri="{FF2B5EF4-FFF2-40B4-BE49-F238E27FC236}">
                  <a16:creationId xmlns:a16="http://schemas.microsoft.com/office/drawing/2014/main" id="{0F89A18C-1728-4885-8ED6-642B0EC6A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864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68" name="Oval 12">
              <a:extLst>
                <a:ext uri="{FF2B5EF4-FFF2-40B4-BE49-F238E27FC236}">
                  <a16:creationId xmlns:a16="http://schemas.microsoft.com/office/drawing/2014/main" id="{4F6C58FC-B174-4F00-8E45-8E902A8F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72"/>
              <a:ext cx="576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69" name="Line 13">
              <a:extLst>
                <a:ext uri="{FF2B5EF4-FFF2-40B4-BE49-F238E27FC236}">
                  <a16:creationId xmlns:a16="http://schemas.microsoft.com/office/drawing/2014/main" id="{EBDE5915-3EB2-40E5-9E83-0553EAE6F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976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07A7B307-CCA0-42FE-8E31-40D2FB69B45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876800"/>
            <a:ext cx="1295400" cy="1066800"/>
            <a:chOff x="1824" y="3072"/>
            <a:chExt cx="816" cy="672"/>
          </a:xfrm>
        </p:grpSpPr>
        <p:sp>
          <p:nvSpPr>
            <p:cNvPr id="23564" name="Oval 15">
              <a:extLst>
                <a:ext uri="{FF2B5EF4-FFF2-40B4-BE49-F238E27FC236}">
                  <a16:creationId xmlns:a16="http://schemas.microsoft.com/office/drawing/2014/main" id="{FC195BFF-2DE1-4C60-9C60-2FD271D2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72"/>
              <a:ext cx="816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65" name="Oval 16">
              <a:extLst>
                <a:ext uri="{FF2B5EF4-FFF2-40B4-BE49-F238E27FC236}">
                  <a16:creationId xmlns:a16="http://schemas.microsoft.com/office/drawing/2014/main" id="{2ED4D7A5-8349-4FE4-A377-B9B2EA8F7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56"/>
              <a:ext cx="720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66" name="Line 17">
              <a:extLst>
                <a:ext uri="{FF2B5EF4-FFF2-40B4-BE49-F238E27FC236}">
                  <a16:creationId xmlns:a16="http://schemas.microsoft.com/office/drawing/2014/main" id="{1FD1BE91-1EB4-4929-810E-6CE7A382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12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5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Example</a:t>
            </a:r>
            <a:r>
              <a:rPr lang="en-US" dirty="0"/>
              <a:t>: Sh0w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8x</a:t>
            </a:r>
            <a:r>
              <a:rPr lang="en-US" baseline="30000" dirty="0"/>
              <a:t> </a:t>
            </a:r>
            <a:r>
              <a:rPr lang="en-US" dirty="0"/>
              <a:t>log </a:t>
            </a:r>
            <a:r>
              <a:rPr lang="en-US" i="1" dirty="0"/>
              <a:t>x </a:t>
            </a:r>
            <a:r>
              <a:rPr lang="en-US" dirty="0"/>
              <a:t>is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Θ(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8x</a:t>
            </a:r>
            <a:r>
              <a:rPr lang="en-US" sz="2400" baseline="30000" dirty="0"/>
              <a:t> </a:t>
            </a:r>
            <a:r>
              <a:rPr lang="en-US" sz="2400" dirty="0"/>
              <a:t>log </a:t>
            </a:r>
            <a:r>
              <a:rPr lang="en-US" sz="2400" i="1" dirty="0"/>
              <a:t>x  </a:t>
            </a:r>
            <a:r>
              <a:rPr lang="en-US" sz="2400" dirty="0">
                <a:latin typeface="Cambria Math"/>
                <a:ea typeface="Cambria Math"/>
              </a:rPr>
              <a:t>≤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for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&gt; 1,                                            since 0</a:t>
            </a:r>
            <a:r>
              <a:rPr lang="en-US" sz="2400" dirty="0">
                <a:latin typeface="Cambria Math"/>
                <a:ea typeface="Cambria Math"/>
              </a:rPr>
              <a:t> ≤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/>
              <a:t>8x</a:t>
            </a:r>
            <a:r>
              <a:rPr lang="en-US" sz="2400" baseline="30000" dirty="0"/>
              <a:t> </a:t>
            </a:r>
            <a:r>
              <a:rPr lang="en-US" sz="2400" dirty="0"/>
              <a:t>log </a:t>
            </a:r>
            <a:r>
              <a:rPr lang="en-US" sz="2400" i="1" dirty="0"/>
              <a:t>x </a:t>
            </a:r>
            <a:r>
              <a:rPr lang="en-US" sz="2400" dirty="0">
                <a:latin typeface="Cambria Math"/>
                <a:ea typeface="Cambria Math"/>
              </a:rPr>
              <a:t>≤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lvl="3"/>
            <a:r>
              <a:rPr lang="en-US" sz="2400" dirty="0">
                <a:latin typeface="Cambria Math" pitchFamily="18" charset="0"/>
                <a:ea typeface="Cambria Math" pitchFamily="18" charset="0"/>
              </a:rPr>
              <a:t>Hence, 3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8x</a:t>
            </a:r>
            <a:r>
              <a:rPr lang="en-US" sz="2400" baseline="30000" dirty="0"/>
              <a:t> </a:t>
            </a:r>
            <a:r>
              <a:rPr lang="en-US" sz="2400" dirty="0"/>
              <a:t>log </a:t>
            </a:r>
            <a:r>
              <a:rPr lang="en-US" sz="2400" i="1" dirty="0"/>
              <a:t>x </a:t>
            </a:r>
            <a:r>
              <a:rPr lang="en-US" sz="2400" dirty="0"/>
              <a:t>is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O(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).</a:t>
            </a:r>
          </a:p>
          <a:p>
            <a:pPr lvl="2"/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400" dirty="0"/>
              <a:t>is clearly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O(3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400" dirty="0"/>
              <a:t>+ </a:t>
            </a:r>
            <a:r>
              <a:rPr lang="en-US" sz="2400" i="1" dirty="0"/>
              <a:t>8x</a:t>
            </a:r>
            <a:r>
              <a:rPr lang="en-US" sz="2400" baseline="30000" dirty="0"/>
              <a:t> </a:t>
            </a:r>
            <a:r>
              <a:rPr lang="en-US" sz="2400" dirty="0"/>
              <a:t>log 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  <a:p>
            <a:pPr lvl="2"/>
            <a:r>
              <a:rPr lang="en-US" sz="2400" dirty="0">
                <a:latin typeface="Cambria Math" pitchFamily="18" charset="0"/>
                <a:ea typeface="Cambria Math" pitchFamily="18" charset="0"/>
              </a:rPr>
              <a:t>Hence, 3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8x</a:t>
            </a:r>
            <a:r>
              <a:rPr lang="en-US" sz="2400" baseline="30000" dirty="0"/>
              <a:t> </a:t>
            </a:r>
            <a:r>
              <a:rPr lang="en-US" sz="2400" dirty="0"/>
              <a:t>log </a:t>
            </a:r>
            <a:r>
              <a:rPr lang="en-US" sz="2400" i="1" dirty="0"/>
              <a:t>x </a:t>
            </a:r>
            <a:r>
              <a:rPr lang="en-US" sz="2400" dirty="0"/>
              <a:t>is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Θ(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9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30725"/>
          </a:xfrm>
        </p:spPr>
        <p:txBody>
          <a:bodyPr/>
          <a:lstStyle/>
          <a:p>
            <a:r>
              <a:rPr lang="en-US" dirty="0"/>
              <a:t>When                    it must  also be the case that</a:t>
            </a:r>
          </a:p>
          <a:p>
            <a:endParaRPr lang="en-US" dirty="0"/>
          </a:p>
          <a:p>
            <a:r>
              <a:rPr lang="en-US" dirty="0"/>
              <a:t>Note that                     if and only if it is the case that                          and</a:t>
            </a:r>
          </a:p>
          <a:p>
            <a:pPr marL="0" indent="0">
              <a:buNone/>
            </a:pPr>
            <a:r>
              <a:rPr lang="en-US" dirty="0"/>
              <a:t>                      .</a:t>
            </a:r>
          </a:p>
          <a:p>
            <a:r>
              <a:rPr lang="en-US" dirty="0"/>
              <a:t> Sometimes writers are careless and write as if big-</a:t>
            </a:r>
            <a:r>
              <a:rPr lang="en-US" i="1" dirty="0"/>
              <a:t>O</a:t>
            </a:r>
            <a:r>
              <a:rPr lang="en-US" dirty="0"/>
              <a:t> notation has the same meaning as big-Theta.</a:t>
            </a:r>
          </a:p>
          <a:p>
            <a:pPr>
              <a:buNone/>
            </a:pPr>
            <a:r>
              <a:rPr lang="en-US" dirty="0"/>
              <a:t>                                                  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71590" y="1735840"/>
            <a:ext cx="2145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755597" y="2163902"/>
            <a:ext cx="2226469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883694" y="3167471"/>
            <a:ext cx="2145506" cy="31908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96455" y="4109850"/>
            <a:ext cx="2150269" cy="319088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114800" y="3590022"/>
            <a:ext cx="216455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63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038C36FC-7718-4A22-B6C8-A9CCA4DBE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6F543-1BE0-4557-B9C1-4CA06E71FFFC}" type="slidenum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日期占位符 4">
            <a:extLst>
              <a:ext uri="{FF2B5EF4-FFF2-40B4-BE49-F238E27FC236}">
                <a16:creationId xmlns:a16="http://schemas.microsoft.com/office/drawing/2014/main" id="{EBEF3209-E39B-49CA-AE79-F3C1954AC5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E351A-996A-4C68-B840-122451C36384}" type="datetime1">
              <a:rPr kumimoji="0" lang="zh-CN" altLang="en-US" sz="1000" smtClean="0">
                <a:solidFill>
                  <a:schemeClr val="folHlink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页脚占位符 5">
            <a:extLst>
              <a:ext uri="{FF2B5EF4-FFF2-40B4-BE49-F238E27FC236}">
                <a16:creationId xmlns:a16="http://schemas.microsoft.com/office/drawing/2014/main" id="{BAD58759-2170-4E12-AC95-061974A9E0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folHlink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chemeClr val="folHlink"/>
              </a:solidFill>
              <a:latin typeface="Arial Narrow" panose="020B060602020203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4EA0FA1F-A11F-409C-992C-FD1BE9192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Big-Theta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Rectangle 3">
                <a:extLst>
                  <a:ext uri="{FF2B5EF4-FFF2-40B4-BE49-F238E27FC236}">
                    <a16:creationId xmlns:a16="http://schemas.microsoft.com/office/drawing/2014/main" id="{40CCE5E4-4BDB-4CF9-AA88-1C73F5D4FF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In calculus</a:t>
                </a:r>
              </a:p>
              <a:p>
                <a:pPr lvl="1" eaLnBrk="1" hangingPunct="1"/>
                <a:r>
                  <a:rPr lang="en-US" altLang="zh-CN" dirty="0"/>
                  <a:t>If</a:t>
                </a:r>
              </a:p>
              <a:p>
                <a:pPr eaLnBrk="1" hangingPunct="1"/>
                <a:r>
                  <a:rPr lang="pt-BR" altLang="zh-CN" dirty="0"/>
                  <a:t>  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Then </a:t>
                </a:r>
              </a:p>
            </p:txBody>
          </p:sp>
        </mc:Choice>
        <mc:Fallback xmlns="">
          <p:sp>
            <p:nvSpPr>
              <p:cNvPr id="13318" name="Rectangle 3">
                <a:extLst>
                  <a:ext uri="{FF2B5EF4-FFF2-40B4-BE49-F238E27FC236}">
                    <a16:creationId xmlns:a16="http://schemas.microsoft.com/office/drawing/2014/main" id="{40CCE5E4-4BDB-4CF9-AA88-1C73F5D4F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41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addin_tmp.png">
            <a:extLst>
              <a:ext uri="{FF2B5EF4-FFF2-40B4-BE49-F238E27FC236}">
                <a16:creationId xmlns:a16="http://schemas.microsoft.com/office/drawing/2014/main" id="{FF608C45-421F-45AE-9E36-0A47B80936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124200" y="4572000"/>
            <a:ext cx="214550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1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Big-Theta Estimates for 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7630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: Let </a:t>
                </a:r>
              </a:p>
              <a:p>
                <a:pPr>
                  <a:buNone/>
                </a:pPr>
                <a:r>
                  <a:rPr lang="en-US" dirty="0"/>
                  <a:t>where                       are real numbers with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≠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/>
                  <a:t>.  Then </a:t>
                </a:r>
                <a:r>
                  <a:rPr lang="en-US" i="1" dirty="0">
                    <a:ea typeface="Cambria Math" pitchFamily="18" charset="0"/>
                  </a:rPr>
                  <a:t>f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) is of order </a:t>
                </a:r>
                <a:r>
                  <a:rPr lang="en-US" i="1" dirty="0" err="1"/>
                  <a:t>x</a:t>
                </a:r>
                <a:r>
                  <a:rPr lang="en-US" i="1" baseline="30000" dirty="0" err="1"/>
                  <a:t>n</a:t>
                </a:r>
                <a:r>
                  <a:rPr lang="en-US" dirty="0"/>
                  <a:t> (or   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Θ(</a:t>
                </a:r>
                <a:r>
                  <a:rPr lang="en-US" sz="2800" i="1" dirty="0" err="1"/>
                  <a:t>x</a:t>
                </a:r>
                <a:r>
                  <a:rPr lang="en-US" sz="2800" baseline="30000" dirty="0" err="1"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sz="2800" dirty="0"/>
                  <a:t>)).</a:t>
                </a:r>
                <a:endParaRPr lang="en-US" dirty="0"/>
              </a:p>
              <a:p>
                <a:pPr>
                  <a:buNone/>
                </a:pPr>
                <a:r>
                  <a:rPr lang="en-US" b="1" dirty="0"/>
                  <a:t>Proof:  </a:t>
                </a:r>
                <a:r>
                  <a:rPr lang="en-US" dirty="0"/>
                  <a:t>Note that</a:t>
                </a:r>
              </a:p>
              <a:p>
                <a:pPr>
                  <a:buNone/>
                </a:pPr>
                <a:r>
                  <a:rPr lang="pt-BR" altLang="zh-CN" dirty="0"/>
                  <a:t> 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:r>
                  <a:rPr lang="en-US" b="1" dirty="0"/>
                  <a:t>(</a:t>
                </a:r>
                <a:r>
                  <a:rPr lang="en-US" altLang="zh-CN" dirty="0"/>
                  <a:t>By calculus</a:t>
                </a:r>
                <a:r>
                  <a:rPr lang="en-US" dirty="0"/>
                  <a:t>, for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Symbol" panose="05050102010706020507" pitchFamily="18" charset="2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>
                  <a:buNone/>
                </a:pPr>
                <a:r>
                  <a:rPr lang="pt-BR" altLang="zh-CN" dirty="0"/>
                  <a:t>                       |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n-US" altLang="zh-CN" dirty="0">
                        <a:latin typeface="Symbol" panose="05050102010706020507" pitchFamily="18" charset="2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1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Symbol" panose="05050102010706020507" pitchFamily="18" charset="2"/>
                        </a:rPr>
                        <m:t>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Symbol" panose="05050102010706020507" pitchFamily="18" charset="2"/>
                        </a:rPr>
                        <m:t>e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1" dirty="0"/>
              </a:p>
              <a:p>
                <a:pPr>
                  <a:buNone/>
                </a:pPr>
                <a:r>
                  <a:rPr lang="en-US" altLang="zh-CN" dirty="0"/>
                  <a:t>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altLang="zh-CN" dirty="0"/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/>
                  <a:t>  )</a:t>
                </a:r>
              </a:p>
              <a:p>
                <a:pPr>
                  <a:buNone/>
                </a:pPr>
                <a:r>
                  <a:rPr lang="en-US" b="1" dirty="0"/>
                  <a:t>Hence, </a:t>
                </a:r>
                <a:r>
                  <a:rPr lang="en-US" altLang="zh-CN" i="1" dirty="0">
                    <a:ea typeface="Cambria Math" pitchFamily="18" charset="0"/>
                  </a:rPr>
                  <a:t>f</a:t>
                </a:r>
                <a:r>
                  <a:rPr lang="en-US" altLang="zh-CN" dirty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altLang="zh-CN" i="1" dirty="0">
                    <a:ea typeface="Cambria Math" pitchFamily="18" charset="0"/>
                  </a:rPr>
                  <a:t>x</a:t>
                </a:r>
                <a:r>
                  <a:rPr lang="en-US" altLang="zh-CN" dirty="0">
                    <a:latin typeface="Cambria Math" pitchFamily="18" charset="0"/>
                    <a:ea typeface="Cambria Math" pitchFamily="18" charset="0"/>
                  </a:rPr>
                  <a:t>) is of order </a:t>
                </a:r>
                <a:r>
                  <a:rPr lang="en-US" altLang="zh-CN" i="1" dirty="0" err="1"/>
                  <a:t>x</a:t>
                </a:r>
                <a:r>
                  <a:rPr lang="en-US" altLang="zh-CN" i="1" baseline="30000" dirty="0" err="1"/>
                  <a:t>n</a:t>
                </a:r>
                <a:r>
                  <a:rPr lang="en-US" altLang="zh-CN" dirty="0"/>
                  <a:t> (or </a:t>
                </a:r>
                <a:r>
                  <a:rPr lang="en-US" altLang="zh-CN" dirty="0">
                    <a:latin typeface="Cambria Math" pitchFamily="18" charset="0"/>
                    <a:ea typeface="Cambria Math" pitchFamily="18" charset="0"/>
                  </a:rPr>
                  <a:t>Θ(</a:t>
                </a:r>
                <a:r>
                  <a:rPr lang="en-US" altLang="zh-CN" i="1" dirty="0" err="1"/>
                  <a:t>x</a:t>
                </a:r>
                <a:r>
                  <a:rPr lang="en-US" altLang="zh-CN" baseline="30000" dirty="0" err="1"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altLang="zh-CN" dirty="0"/>
                  <a:t>)).</a:t>
                </a:r>
                <a:endParaRPr lang="en-US" b="1" dirty="0"/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763000" cy="5334000"/>
              </a:xfrm>
              <a:blipFill>
                <a:blip r:embed="rId4"/>
                <a:stretch>
                  <a:fillRect l="-1252" t="-2629" r="-2573" b="-1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743200" y="1447800"/>
            <a:ext cx="5745956" cy="3429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24000" y="1890712"/>
            <a:ext cx="2117408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78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Big-Theta Estimates for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The polynomial                                         is order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(or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sz="2800" i="1" dirty="0"/>
              <a:t>x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800" dirty="0"/>
              <a:t>)).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The polynomial                                                                           is order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199</a:t>
            </a:r>
            <a:r>
              <a:rPr lang="en-US" dirty="0"/>
              <a:t>  (or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sz="2800" i="1" dirty="0"/>
              <a:t>x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</a:rPr>
              <a:t>199</a:t>
            </a:r>
            <a:r>
              <a:rPr lang="en-US" sz="2800" dirty="0"/>
              <a:t>)</a:t>
            </a:r>
            <a:r>
              <a:rPr lang="en-US" dirty="0"/>
              <a:t> ).                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505200" y="2209800"/>
            <a:ext cx="3062288" cy="34290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1856" y="3162300"/>
            <a:ext cx="526494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8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§3.2 </a:t>
            </a:r>
            <a:r>
              <a:rPr lang="en-US" dirty="0"/>
              <a:t>The 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4787"/>
            <a:ext cx="8736291" cy="5105400"/>
          </a:xfrm>
        </p:spPr>
        <p:txBody>
          <a:bodyPr>
            <a:normAutofit/>
          </a:bodyPr>
          <a:lstStyle/>
          <a:p>
            <a:r>
              <a:rPr lang="en-US" dirty="0"/>
              <a:t>In both computer science and in mathematics, there are many times when we care about how fast a function grows.</a:t>
            </a:r>
          </a:p>
          <a:p>
            <a:r>
              <a:rPr lang="en-US" dirty="0"/>
              <a:t>In computer science, we want to understand how quickly an algorithm can solve a problem as the size of the input grows. </a:t>
            </a:r>
          </a:p>
          <a:p>
            <a:pPr lvl="1"/>
            <a:r>
              <a:rPr lang="en-US" dirty="0"/>
              <a:t>We can compare the efficiency of two different algorithms for solving the same problem. </a:t>
            </a:r>
            <a:r>
              <a:rPr lang="zh-CN" altLang="en-US" dirty="0"/>
              <a:t>（用于比较两个不同算法在解决同意问题的效率）</a:t>
            </a:r>
            <a:endParaRPr lang="en-US" dirty="0"/>
          </a:p>
          <a:p>
            <a:pPr lvl="1"/>
            <a:r>
              <a:rPr lang="en-US" dirty="0"/>
              <a:t>We can also determine whether it is practical to use a particular algorithm as the input grows. </a:t>
            </a:r>
            <a:r>
              <a:rPr lang="zh-CN" altLang="en-US" dirty="0"/>
              <a:t>（确定在输入增长时使用该算法是否可行）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3F54F539-EA1E-4377-BF0E-74EF2B468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AC5A2F-1DBA-4357-B416-DF194EE0C07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日期占位符 4">
            <a:extLst>
              <a:ext uri="{FF2B5EF4-FFF2-40B4-BE49-F238E27FC236}">
                <a16:creationId xmlns:a16="http://schemas.microsoft.com/office/drawing/2014/main" id="{3844816C-279A-47C9-AAE4-2AED2EF250A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A3832-952F-40FE-BB21-EB84D6DDA35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页脚占位符 5">
            <a:extLst>
              <a:ext uri="{FF2B5EF4-FFF2-40B4-BE49-F238E27FC236}">
                <a16:creationId xmlns:a16="http://schemas.microsoft.com/office/drawing/2014/main" id="{3774C853-DB34-45A8-A688-D36C33CDEE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662E8396-1411-491D-AE94-2BC6D5A5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99F83BBF-5BCE-444E-8909-F1FC451CC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§3.2 </a:t>
            </a:r>
          </a:p>
          <a:p>
            <a:pPr lvl="1" eaLnBrk="1" hangingPunct="1"/>
            <a:r>
              <a:rPr lang="en-US" altLang="zh-CN" dirty="0"/>
              <a:t> 34,72</a:t>
            </a:r>
          </a:p>
        </p:txBody>
      </p:sp>
    </p:spTree>
    <p:extLst>
      <p:ext uri="{BB962C8B-B14F-4D97-AF65-F5344CB8AC3E}">
        <p14:creationId xmlns:p14="http://schemas.microsoft.com/office/powerpoint/2010/main" val="400088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0561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 functions from the set of integers or the set of real numbers to the set of real numbers. We say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 if there are constants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such that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whenever 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. (illustration on next slide)</a:t>
            </a:r>
          </a:p>
          <a:p>
            <a:r>
              <a:rPr lang="en-US" dirty="0"/>
              <a:t>This is read as “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big-</a:t>
            </a:r>
            <a:r>
              <a:rPr lang="en-US" i="1" dirty="0"/>
              <a:t>O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)” or   “</a:t>
            </a:r>
            <a:r>
              <a:rPr lang="en-US" i="1" dirty="0"/>
              <a:t>g</a:t>
            </a:r>
            <a:r>
              <a:rPr lang="en-US" dirty="0"/>
              <a:t> asymptotically dominates </a:t>
            </a:r>
            <a:r>
              <a:rPr lang="en-US" i="1" dirty="0"/>
              <a:t>f</a:t>
            </a:r>
            <a:r>
              <a:rPr lang="en-US" dirty="0"/>
              <a:t>.”</a:t>
            </a:r>
            <a:r>
              <a:rPr lang="zh-CN" altLang="en-US" dirty="0"/>
              <a:t>（</a:t>
            </a:r>
            <a:r>
              <a:rPr lang="en-US" altLang="zh-CN" i="1" dirty="0"/>
              <a:t>g</a:t>
            </a:r>
            <a:r>
              <a:rPr lang="en-US" altLang="zh-CN" dirty="0"/>
              <a:t> </a:t>
            </a:r>
            <a:r>
              <a:rPr lang="zh-CN" altLang="en-US" dirty="0"/>
              <a:t>渐近控制</a:t>
            </a:r>
            <a:r>
              <a:rPr lang="en-US" altLang="zh-CN" i="1" dirty="0"/>
              <a:t>f</a:t>
            </a:r>
            <a:r>
              <a:rPr lang="en-US" altLang="zh-CN" dirty="0"/>
              <a:t>.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The constants C and k are called </a:t>
            </a:r>
            <a:r>
              <a:rPr lang="en-US" i="1" dirty="0"/>
              <a:t>witnesses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凭证</a:t>
            </a:r>
            <a:r>
              <a:rPr lang="zh-CN" altLang="en-US" dirty="0"/>
              <a:t>）</a:t>
            </a:r>
            <a:r>
              <a:rPr lang="en-US" dirty="0"/>
              <a:t> to the relationship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)). Only one pair of witnesses is needed.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76600" y="3269456"/>
            <a:ext cx="2157413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0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pic>
        <p:nvPicPr>
          <p:cNvPr id="4" name="Content Placeholder 3" descr="03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6259" y="1981200"/>
            <a:ext cx="7436281" cy="3733800"/>
          </a:xfrm>
        </p:spPr>
      </p:pic>
      <p:sp>
        <p:nvSpPr>
          <p:cNvPr id="7" name="TextBox 6"/>
          <p:cNvSpPr txBox="1"/>
          <p:nvPr/>
        </p:nvSpPr>
        <p:spPr>
          <a:xfrm>
            <a:off x="4724400" y="2133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 is </a:t>
            </a:r>
            <a:r>
              <a:rPr lang="en-US" sz="3600" i="1" dirty="0"/>
              <a:t>O</a:t>
            </a:r>
            <a:r>
              <a:rPr lang="en-US" sz="3600" dirty="0"/>
              <a:t>(</a:t>
            </a:r>
            <a:r>
              <a:rPr lang="en-US" sz="3600" i="1" dirty="0"/>
              <a:t>g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</a:t>
            </a:r>
            <a:r>
              <a:rPr lang="en-US" altLang="zh-CN" sz="3600" dirty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332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Points about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979987"/>
          </a:xfrm>
        </p:spPr>
        <p:txBody>
          <a:bodyPr>
            <a:normAutofit/>
          </a:bodyPr>
          <a:lstStyle/>
          <a:p>
            <a:r>
              <a:rPr lang="en-US" dirty="0"/>
              <a:t>If one pair of witnesses(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) is found, then there are infinitely many pairs.  We can always make the </a:t>
            </a:r>
            <a:r>
              <a:rPr lang="en-US" i="1" dirty="0"/>
              <a:t>k</a:t>
            </a:r>
            <a:r>
              <a:rPr lang="en-US" dirty="0"/>
              <a:t> or the </a:t>
            </a:r>
            <a:r>
              <a:rPr lang="en-US" i="1" dirty="0"/>
              <a:t>C</a:t>
            </a:r>
            <a:r>
              <a:rPr lang="en-US" dirty="0"/>
              <a:t> larger and still maintain the inequality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                          </a:t>
            </a:r>
          </a:p>
          <a:p>
            <a:pPr lvl="1"/>
            <a:r>
              <a:rPr lang="en-US" dirty="0"/>
              <a:t>Any pair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i="1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̍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i="1" dirty="0">
                <a:solidFill>
                  <a:srgbClr val="FF0000"/>
                </a:solidFill>
                <a:latin typeface="Cambria Math"/>
                <a:ea typeface="Cambria Math"/>
              </a:rPr>
              <a:t>̍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where </a:t>
            </a:r>
            <a:r>
              <a:rPr lang="en-US" i="1" dirty="0"/>
              <a:t>C</a:t>
            </a:r>
            <a:r>
              <a:rPr lang="en-US" dirty="0"/>
              <a:t> &lt; </a:t>
            </a:r>
            <a:r>
              <a:rPr lang="en-US" i="1" dirty="0"/>
              <a:t>C</a:t>
            </a:r>
            <a:r>
              <a:rPr lang="en-US" i="1" dirty="0">
                <a:latin typeface="Cambria Math"/>
                <a:ea typeface="Cambria Math"/>
              </a:rPr>
              <a:t>̍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&lt; </a:t>
            </a:r>
            <a:r>
              <a:rPr lang="en-US" i="1" dirty="0"/>
              <a:t>k </a:t>
            </a:r>
            <a:r>
              <a:rPr lang="en-US" dirty="0">
                <a:latin typeface="Cambria Math"/>
                <a:ea typeface="Cambria Math"/>
              </a:rPr>
              <a:t>̍</a:t>
            </a:r>
            <a:r>
              <a:rPr lang="en-US" dirty="0"/>
              <a:t> is also a pair of witnesses since                                  whenever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i="1" dirty="0">
                <a:latin typeface="Cambria Math"/>
                <a:ea typeface="Cambria Math"/>
              </a:rPr>
              <a:t>̍</a:t>
            </a:r>
            <a:r>
              <a:rPr lang="en-US" i="1" dirty="0"/>
              <a:t> </a:t>
            </a:r>
            <a:r>
              <a:rPr lang="en-US" dirty="0"/>
              <a:t>&gt;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90801" y="5667787"/>
            <a:ext cx="4648200" cy="41249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363006" y="3505200"/>
            <a:ext cx="2646588" cy="3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Points about Big-</a:t>
            </a:r>
            <a:r>
              <a:rPr lang="en-US" i="1" dirty="0"/>
              <a:t>O</a:t>
            </a:r>
            <a:r>
              <a:rPr lang="en-US" dirty="0"/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773" y="1474787"/>
                <a:ext cx="83820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may see  “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))” instead of “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)).”  </a:t>
                </a:r>
              </a:p>
              <a:p>
                <a:pPr lvl="1"/>
                <a:r>
                  <a:rPr lang="en-US" dirty="0"/>
                  <a:t>But this is an abuse of the equals sign since the meaning is that there is an inequality relating the values of </a:t>
                </a:r>
                <a:r>
                  <a:rPr lang="en-US" i="1" dirty="0"/>
                  <a:t>f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  <a:r>
                  <a:rPr lang="en-US" dirty="0"/>
                  <a:t>, for sufficiently large values of x. </a:t>
                </a:r>
              </a:p>
              <a:p>
                <a:pPr lvl="1"/>
                <a:r>
                  <a:rPr lang="en-US" dirty="0"/>
                  <a:t>It is ok to write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</a:t>
                </a:r>
                <a:r>
                  <a:rPr lang="en-US" dirty="0">
                    <a:latin typeface="Cambria Math"/>
                    <a:ea typeface="Cambria Math"/>
                  </a:rPr>
                  <a:t>∊</a:t>
                </a:r>
                <a:r>
                  <a:rPr lang="en-US" dirty="0"/>
                  <a:t>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)), because 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 represents the set of functions that are </a:t>
                </a:r>
                <a:r>
                  <a:rPr lang="en-US" i="1" dirty="0"/>
                  <a:t>O</a:t>
                </a:r>
                <a:r>
                  <a:rPr lang="en-US" dirty="0"/>
                  <a:t>(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)).</a:t>
                </a:r>
              </a:p>
              <a:p>
                <a:r>
                  <a:rPr lang="en-US" dirty="0"/>
                  <a:t>Usually, we will drop the absolute value sign since we will always deal with functions that take on positive values. </a:t>
                </a:r>
              </a:p>
              <a:p>
                <a:pPr lvl="1"/>
                <a:r>
                  <a:rPr lang="en-US" altLang="zh-CN" i="1" dirty="0"/>
                  <a:t>i.e.                 f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g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)</a:t>
                </a: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773" y="1474787"/>
                <a:ext cx="8382000" cy="5105400"/>
              </a:xfrm>
              <a:blipFill>
                <a:blip r:embed="rId2"/>
                <a:stretch>
                  <a:fillRect l="-727" t="-1314" r="-2109" b="-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36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 Definition of Big-</a:t>
            </a:r>
            <a:r>
              <a:rPr lang="en-US" sz="4000" i="1" dirty="0"/>
              <a:t>O</a:t>
            </a:r>
            <a:r>
              <a:rPr lang="en-US" sz="4000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67" y="1524000"/>
            <a:ext cx="8377834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Show that                            is           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 Since when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 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&lt;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</a:t>
            </a:r>
            <a:endParaRPr lang="en-US" i="1" dirty="0"/>
          </a:p>
          <a:p>
            <a:pPr lvl="1"/>
            <a:r>
              <a:rPr lang="en-US" dirty="0"/>
              <a:t>Can take </a:t>
            </a:r>
            <a:r>
              <a:rPr lang="en-US" i="1" dirty="0">
                <a:solidFill>
                  <a:srgbClr val="FF0000"/>
                </a:solidFill>
              </a:rPr>
              <a:t>C =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k =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witnesses to show that</a:t>
            </a:r>
          </a:p>
          <a:p>
            <a:pPr>
              <a:buNone/>
            </a:pPr>
            <a:r>
              <a:rPr lang="en-US" dirty="0"/>
              <a:t>                                       (see graph on next slide)</a:t>
            </a:r>
          </a:p>
          <a:p>
            <a:endParaRPr lang="en-US" dirty="0"/>
          </a:p>
          <a:p>
            <a:r>
              <a:rPr lang="en-US" dirty="0"/>
              <a:t>Alternatively, when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we have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and 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&lt;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Hence, when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 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Can take </a:t>
            </a:r>
            <a:r>
              <a:rPr lang="en-US" i="1" dirty="0"/>
              <a:t>C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k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as witnesses instead.  </a:t>
            </a:r>
          </a:p>
          <a:p>
            <a:pPr lvl="1"/>
            <a:r>
              <a:rPr lang="zh-CN" altLang="en-US" dirty="0"/>
              <a:t>（满足条件的</a:t>
            </a:r>
            <a:r>
              <a:rPr lang="en-US" altLang="zh-CN" i="1" dirty="0">
                <a:solidFill>
                  <a:srgbClr val="FF0000"/>
                </a:solidFill>
              </a:rPr>
              <a:t>C</a:t>
            </a:r>
            <a:r>
              <a:rPr lang="zh-CN" altLang="en-US" i="1" dirty="0">
                <a:solidFill>
                  <a:srgbClr val="FF0000"/>
                </a:solidFill>
              </a:rPr>
              <a:t>，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不止一对！）</a:t>
            </a:r>
            <a:r>
              <a:rPr lang="en-US" dirty="0"/>
              <a:t>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191000" y="1524000"/>
            <a:ext cx="2590800" cy="34290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600200" y="2536824"/>
            <a:ext cx="5932160" cy="34290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219200" y="3526081"/>
            <a:ext cx="1883569" cy="3429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457498" y="1524000"/>
            <a:ext cx="773906" cy="3429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676400" y="5094409"/>
            <a:ext cx="5198269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x^2)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h(x))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h(x)| &gt; |g(x)|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h(x)|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h(x))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a_n x^{n} + a_{n-1}x^{n-1} + \dots + a_1 x + a_o$&#10;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0, a_1, \dots, a_n    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\leq C|g(x) \leq C'|g(x)|$&#10;&#10;\end{document}"/>
  <p:tag name="IGUANATEXSIZ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1 + 2 + \cdots + n \; \leq\; n + n + \cdots n\; =\; n^2$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1 + 2 + \ldots + n \;\mbox{is}\; O(n^2)\; \mbox{taking}\; C = 1 \; \mbox{and}\; k = 1 .$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= 1 \times 2 \times \cdots \times n \; \leq\; n \times n \times \cdots \times  n\; =\; n^n$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\; \mbox{is}\;O(n^n)\; \mbox{taking} \; C = 1\; \mbox{and}\; k = 1.$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 = n! = 1 \times 2 \times \dots \times n\; .$&#10;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\leq\; n^n$&#10;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og}(n!) \leq\; n\cdot \mbox{log}(n)$&#10;&#10;\end{document}"/>
  <p:tag name="IGUANATEXSIZE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Omega(g(x))$&#10;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geq C|g(x)|$&#10;&#10;\end{document}"/>
  <p:tag name="IGUANATEXSIZE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geq C|g(x)|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3} + 5x^2 + 7$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Omega(g(x))$&#10;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3} $&#10;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8x^{3} + 5x^2 + 7)$&#10;&#10;\end{document}"/>
  <p:tag name="IGUANATEXSIZE" val="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3} + 5x^2 + 7\; \geq 8x^{3}$&#10;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3} $&#10;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Omega(g(x))$&#10;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\Theta(g(x)).$&#10;&#10;\end{document}"/>
  <p:tag name="IGUANATEXSIZE" val="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O(f(x))$&#10;&#10;\end{document}"/>
  <p:tag name="IGUANATEXSIZE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a_n x^{n} + a_{n-1}x^{n-1} + \dots + a_1 x + a_o$&#10;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0, a_1, \dots, a_n    $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5} + 5x^2 + 10$&#10;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199}+ 7x^{100} + x^{99} + 5x^2 + 25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 \leq x^2 + 2x + 1 \leq x^{2} + 2x^{2} + x^{2} = 4x^{2}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x^2)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x^2)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 \leq x^2 + 2x + 1 \leq x^{2} + x^{2} + x^{2} = 3x^{2}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3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</TotalTime>
  <Words>3356</Words>
  <Application>Microsoft Office PowerPoint</Application>
  <PresentationFormat>全屏显示(4:3)</PresentationFormat>
  <Paragraphs>333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等线</vt:lpstr>
      <vt:lpstr>宋体</vt:lpstr>
      <vt:lpstr>Arial</vt:lpstr>
      <vt:lpstr>Arial Narrow</vt:lpstr>
      <vt:lpstr>Cambria Math</vt:lpstr>
      <vt:lpstr>Comic Sans MS</vt:lpstr>
      <vt:lpstr>Garamond</vt:lpstr>
      <vt:lpstr>Symbol</vt:lpstr>
      <vt:lpstr>Tahoma</vt:lpstr>
      <vt:lpstr>Times New Roman</vt:lpstr>
      <vt:lpstr>Verdana</vt:lpstr>
      <vt:lpstr>Wingdings</vt:lpstr>
      <vt:lpstr>Level</vt:lpstr>
      <vt:lpstr>1_Default Design</vt:lpstr>
      <vt:lpstr>Equation</vt:lpstr>
      <vt:lpstr>Discrete Mathematics and Its Application                         7th edition, 2001</vt:lpstr>
      <vt:lpstr>Welcome to Discrete Mathematics  Spring 2018</vt:lpstr>
      <vt:lpstr>§3.2 The Growth of Functions</vt:lpstr>
      <vt:lpstr>§3.2 The Growth of Functions</vt:lpstr>
      <vt:lpstr>Big-O Notation</vt:lpstr>
      <vt:lpstr>Illustration of Big-O Notation</vt:lpstr>
      <vt:lpstr>Some Important Points about Big-O Notation</vt:lpstr>
      <vt:lpstr>Some Important Points about Big-O Notation</vt:lpstr>
      <vt:lpstr>Using the Definition of Big-O Notation</vt:lpstr>
      <vt:lpstr>Illustration of Big-O Notation                                                                                                                                       </vt:lpstr>
      <vt:lpstr>Big-O Notation</vt:lpstr>
      <vt:lpstr>Using the Definition of Big-O Notation</vt:lpstr>
      <vt:lpstr>Using the Definition of Big-O Notation</vt:lpstr>
      <vt:lpstr>“Big-O” Proof Examples</vt:lpstr>
      <vt:lpstr>Big-O Estimates for Polynomials</vt:lpstr>
      <vt:lpstr>Big-O Estimates for some Important Functions</vt:lpstr>
      <vt:lpstr>Big-O Estimates for some Important Functions</vt:lpstr>
      <vt:lpstr>Big-O Estimates for some Important Functions</vt:lpstr>
      <vt:lpstr>Display of Growth of Functions</vt:lpstr>
      <vt:lpstr>Orders of Growth</vt:lpstr>
      <vt:lpstr>little-o of g</vt:lpstr>
      <vt:lpstr>Theorem </vt:lpstr>
      <vt:lpstr>Example</vt:lpstr>
      <vt:lpstr>Useful Big-O Estimates Involving Logarithms, Powers, and Exponents</vt:lpstr>
      <vt:lpstr>Combinations of Functions</vt:lpstr>
      <vt:lpstr>Combinations of Functions</vt:lpstr>
      <vt:lpstr>Proof of f1f2 is O(g1g2)</vt:lpstr>
      <vt:lpstr>Example</vt:lpstr>
      <vt:lpstr>Ordering Functions by Order of Growth</vt:lpstr>
      <vt:lpstr>Big-Omega Notation</vt:lpstr>
      <vt:lpstr>Big-Omega Notation</vt:lpstr>
      <vt:lpstr>Big-Theta Notation</vt:lpstr>
      <vt:lpstr>Big Theta Notation</vt:lpstr>
      <vt:lpstr> example</vt:lpstr>
      <vt:lpstr>Big-Theta Notation</vt:lpstr>
      <vt:lpstr>Big-Theta Notation</vt:lpstr>
      <vt:lpstr>Big-Theta</vt:lpstr>
      <vt:lpstr>Big-Theta Estimates for Polynomials</vt:lpstr>
      <vt:lpstr>Big-Theta Estimates for Polynomials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李 志毅</cp:lastModifiedBy>
  <cp:revision>643</cp:revision>
  <cp:lastPrinted>2018-04-08T03:06:08Z</cp:lastPrinted>
  <dcterms:created xsi:type="dcterms:W3CDTF">2002-05-12T10:17:07Z</dcterms:created>
  <dcterms:modified xsi:type="dcterms:W3CDTF">2019-06-16T13:11:34Z</dcterms:modified>
</cp:coreProperties>
</file>