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695" r:id="rId2"/>
  </p:sldMasterIdLst>
  <p:notesMasterIdLst>
    <p:notesMasterId r:id="rId43"/>
  </p:notesMasterIdLst>
  <p:sldIdLst>
    <p:sldId id="256" r:id="rId3"/>
    <p:sldId id="309" r:id="rId4"/>
    <p:sldId id="386" r:id="rId5"/>
    <p:sldId id="698" r:id="rId6"/>
    <p:sldId id="407" r:id="rId7"/>
    <p:sldId id="408" r:id="rId8"/>
    <p:sldId id="699" r:id="rId9"/>
    <p:sldId id="342" r:id="rId10"/>
    <p:sldId id="343" r:id="rId11"/>
    <p:sldId id="346" r:id="rId12"/>
    <p:sldId id="348" r:id="rId13"/>
    <p:sldId id="349" r:id="rId14"/>
    <p:sldId id="351" r:id="rId15"/>
    <p:sldId id="354" r:id="rId16"/>
    <p:sldId id="389" r:id="rId17"/>
    <p:sldId id="391" r:id="rId18"/>
    <p:sldId id="392" r:id="rId19"/>
    <p:sldId id="393" r:id="rId20"/>
    <p:sldId id="394" r:id="rId21"/>
    <p:sldId id="395" r:id="rId22"/>
    <p:sldId id="396" r:id="rId23"/>
    <p:sldId id="397" r:id="rId24"/>
    <p:sldId id="398" r:id="rId25"/>
    <p:sldId id="390" r:id="rId26"/>
    <p:sldId id="409" r:id="rId27"/>
    <p:sldId id="700" r:id="rId28"/>
    <p:sldId id="701" r:id="rId29"/>
    <p:sldId id="702" r:id="rId30"/>
    <p:sldId id="703" r:id="rId31"/>
    <p:sldId id="734" r:id="rId32"/>
    <p:sldId id="733" r:id="rId33"/>
    <p:sldId id="399" r:id="rId34"/>
    <p:sldId id="705" r:id="rId35"/>
    <p:sldId id="735" r:id="rId36"/>
    <p:sldId id="706" r:id="rId37"/>
    <p:sldId id="410" r:id="rId38"/>
    <p:sldId id="710" r:id="rId39"/>
    <p:sldId id="736" r:id="rId40"/>
    <p:sldId id="711" r:id="rId41"/>
    <p:sldId id="681" r:id="rId42"/>
  </p:sldIdLst>
  <p:sldSz cx="9144000" cy="6858000" type="screen4x3"/>
  <p:notesSz cx="6858000" cy="99472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3931" autoAdjust="0"/>
  </p:normalViewPr>
  <p:slideViewPr>
    <p:cSldViewPr>
      <p:cViewPr varScale="1">
        <p:scale>
          <a:sx n="87" d="100"/>
          <a:sy n="87" d="100"/>
        </p:scale>
        <p:origin x="384" y="84"/>
      </p:cViewPr>
      <p:guideLst>
        <p:guide orient="horz" pos="2160"/>
        <p:guide pos="2880"/>
      </p:guideLst>
    </p:cSldViewPr>
  </p:slideViewPr>
  <p:outlineViewPr>
    <p:cViewPr>
      <p:scale>
        <a:sx n="33" d="100"/>
        <a:sy n="33" d="100"/>
      </p:scale>
      <p:origin x="0" y="-696"/>
    </p:cViewPr>
  </p:outlineViewPr>
  <p:notesTextViewPr>
    <p:cViewPr>
      <p:scale>
        <a:sx n="100" d="100"/>
        <a:sy n="100" d="100"/>
      </p:scale>
      <p:origin x="0" y="0"/>
    </p:cViewPr>
  </p:notesTextViewPr>
  <p:sorterViewPr>
    <p:cViewPr>
      <p:scale>
        <a:sx n="66" d="100"/>
        <a:sy n="66" d="100"/>
      </p:scale>
      <p:origin x="0" y="89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D67EB47E-22CB-4D15-9AED-DA5CA5A06402}"/>
              </a:ext>
            </a:extLst>
          </p:cNvPr>
          <p:cNvSpPr>
            <a:spLocks noGrp="1" noChangeArrowheads="1"/>
          </p:cNvSpPr>
          <p:nvPr>
            <p:ph type="hdr" sz="quarter"/>
          </p:nvPr>
        </p:nvSpPr>
        <p:spPr bwMode="auto">
          <a:xfrm>
            <a:off x="0"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164867" name="Rectangle 3">
            <a:extLst>
              <a:ext uri="{FF2B5EF4-FFF2-40B4-BE49-F238E27FC236}">
                <a16:creationId xmlns:a16="http://schemas.microsoft.com/office/drawing/2014/main" id="{7801C3BA-22B8-4EFF-AFF6-0E9B85DDCF5A}"/>
              </a:ext>
            </a:extLst>
          </p:cNvPr>
          <p:cNvSpPr>
            <a:spLocks noGrp="1" noChangeArrowheads="1"/>
          </p:cNvSpPr>
          <p:nvPr>
            <p:ph type="dt" idx="1"/>
          </p:nvPr>
        </p:nvSpPr>
        <p:spPr bwMode="auto">
          <a:xfrm>
            <a:off x="3884613"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4340" name="Rectangle 4">
            <a:extLst>
              <a:ext uri="{FF2B5EF4-FFF2-40B4-BE49-F238E27FC236}">
                <a16:creationId xmlns:a16="http://schemas.microsoft.com/office/drawing/2014/main" id="{0CA2A79C-8355-4911-9BDF-525753FBF38F}"/>
              </a:ext>
            </a:extLst>
          </p:cNvPr>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4869" name="Rectangle 5">
            <a:extLst>
              <a:ext uri="{FF2B5EF4-FFF2-40B4-BE49-F238E27FC236}">
                <a16:creationId xmlns:a16="http://schemas.microsoft.com/office/drawing/2014/main" id="{F2FC1A66-EF60-4110-9DF1-2A01864AE03C}"/>
              </a:ext>
            </a:extLst>
          </p:cNvPr>
          <p:cNvSpPr>
            <a:spLocks noGrp="1" noChangeArrowheads="1"/>
          </p:cNvSpPr>
          <p:nvPr>
            <p:ph type="body" sz="quarter" idx="3"/>
          </p:nvPr>
        </p:nvSpPr>
        <p:spPr bwMode="auto">
          <a:xfrm>
            <a:off x="685800" y="4724956"/>
            <a:ext cx="5486400" cy="447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4870" name="Rectangle 6">
            <a:extLst>
              <a:ext uri="{FF2B5EF4-FFF2-40B4-BE49-F238E27FC236}">
                <a16:creationId xmlns:a16="http://schemas.microsoft.com/office/drawing/2014/main" id="{9FE9AB60-7FC8-4164-B654-C794952C0995}"/>
              </a:ext>
            </a:extLst>
          </p:cNvPr>
          <p:cNvSpPr>
            <a:spLocks noGrp="1" noChangeArrowheads="1"/>
          </p:cNvSpPr>
          <p:nvPr>
            <p:ph type="ftr" sz="quarter" idx="4"/>
          </p:nvPr>
        </p:nvSpPr>
        <p:spPr bwMode="auto">
          <a:xfrm>
            <a:off x="0"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64871" name="Rectangle 7">
            <a:extLst>
              <a:ext uri="{FF2B5EF4-FFF2-40B4-BE49-F238E27FC236}">
                <a16:creationId xmlns:a16="http://schemas.microsoft.com/office/drawing/2014/main" id="{76E42A11-0445-471A-8AF6-DE265469EE5A}"/>
              </a:ext>
            </a:extLst>
          </p:cNvPr>
          <p:cNvSpPr>
            <a:spLocks noGrp="1" noChangeArrowheads="1"/>
          </p:cNvSpPr>
          <p:nvPr>
            <p:ph type="sldNum" sz="quarter" idx="5"/>
          </p:nvPr>
        </p:nvSpPr>
        <p:spPr bwMode="auto">
          <a:xfrm>
            <a:off x="3884613"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03424A27-EC53-4E9D-9804-A5EA285C49F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52DEFD-3730-4175-8706-350099C5F1D2}" type="slidenum">
              <a:rPr lang="en-US" smtClean="0"/>
              <a:pPr/>
              <a:t>14</a:t>
            </a:fld>
            <a:endParaRPr lang="en-US"/>
          </a:p>
        </p:txBody>
      </p:sp>
    </p:spTree>
    <p:extLst>
      <p:ext uri="{BB962C8B-B14F-4D97-AF65-F5344CB8AC3E}">
        <p14:creationId xmlns:p14="http://schemas.microsoft.com/office/powerpoint/2010/main" val="96381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061ED40-51D4-4B33-BEF3-48586D131C69}"/>
              </a:ext>
            </a:extLst>
          </p:cNvPr>
          <p:cNvGrpSpPr>
            <a:grpSpLocks/>
          </p:cNvGrpSpPr>
          <p:nvPr/>
        </p:nvGrpSpPr>
        <p:grpSpPr bwMode="auto">
          <a:xfrm>
            <a:off x="228600" y="2889250"/>
            <a:ext cx="8610600" cy="201613"/>
            <a:chOff x="144" y="1680"/>
            <a:chExt cx="5424" cy="144"/>
          </a:xfrm>
        </p:grpSpPr>
        <p:sp>
          <p:nvSpPr>
            <p:cNvPr id="5" name="Rectangle 8">
              <a:extLst>
                <a:ext uri="{FF2B5EF4-FFF2-40B4-BE49-F238E27FC236}">
                  <a16:creationId xmlns:a16="http://schemas.microsoft.com/office/drawing/2014/main" id="{0D7D8FD9-38FC-458A-B113-8E1C4AD1C27E}"/>
                </a:ext>
              </a:extLst>
            </p:cNvPr>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6" name="Rectangle 9">
              <a:extLst>
                <a:ext uri="{FF2B5EF4-FFF2-40B4-BE49-F238E27FC236}">
                  <a16:creationId xmlns:a16="http://schemas.microsoft.com/office/drawing/2014/main" id="{D2A163AD-0DFC-43BF-BECC-AD9EF22085D3}"/>
                </a:ext>
              </a:extLst>
            </p:cNvPr>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7" name="Rectangle 10">
              <a:extLst>
                <a:ext uri="{FF2B5EF4-FFF2-40B4-BE49-F238E27FC236}">
                  <a16:creationId xmlns:a16="http://schemas.microsoft.com/office/drawing/2014/main" id="{E3AC78FD-9C41-416A-BE83-C5432F88BF0E}"/>
                </a:ext>
              </a:extLst>
            </p:cNvPr>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grpSp>
      <p:sp>
        <p:nvSpPr>
          <p:cNvPr id="53250" name="Rectangle 2">
            <a:extLst>
              <a:ext uri="{FF2B5EF4-FFF2-40B4-BE49-F238E27FC236}">
                <a16:creationId xmlns:a16="http://schemas.microsoft.com/office/drawing/2014/main" id="{556E3B2F-1979-41EB-B9A1-B71123ED78E3}"/>
              </a:ext>
            </a:extLst>
          </p:cNvPr>
          <p:cNvSpPr>
            <a:spLocks noGrp="1" noChangeArrowheads="1"/>
          </p:cNvSpPr>
          <p:nvPr>
            <p:ph type="ctrTitle"/>
          </p:nvPr>
        </p:nvSpPr>
        <p:spPr>
          <a:xfrm>
            <a:off x="685800" y="685800"/>
            <a:ext cx="7772400" cy="2127250"/>
          </a:xfrm>
        </p:spPr>
        <p:txBody>
          <a:bodyPr/>
          <a:lstStyle>
            <a:lvl1pPr algn="ctr">
              <a:defRPr sz="5800"/>
            </a:lvl1pPr>
          </a:lstStyle>
          <a:p>
            <a:pPr lvl="0"/>
            <a:r>
              <a:rPr lang="en-US" altLang="zh-CN" noProof="0"/>
              <a:t>Click to edit Master title style</a:t>
            </a:r>
          </a:p>
        </p:txBody>
      </p:sp>
      <p:sp>
        <p:nvSpPr>
          <p:cNvPr id="53251" name="Rectangle 3">
            <a:extLst>
              <a:ext uri="{FF2B5EF4-FFF2-40B4-BE49-F238E27FC236}">
                <a16:creationId xmlns:a16="http://schemas.microsoft.com/office/drawing/2014/main" id="{96B80615-608C-40A4-9F09-8E2702E8FE5F}"/>
              </a:ext>
            </a:extLst>
          </p:cNvPr>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zh-CN" noProof="0"/>
              <a:t>Click to edit Master subtitle style</a:t>
            </a:r>
          </a:p>
        </p:txBody>
      </p:sp>
      <p:sp>
        <p:nvSpPr>
          <p:cNvPr id="8" name="Rectangle 4">
            <a:extLst>
              <a:ext uri="{FF2B5EF4-FFF2-40B4-BE49-F238E27FC236}">
                <a16:creationId xmlns:a16="http://schemas.microsoft.com/office/drawing/2014/main" id="{D829F58D-4371-4B70-AA27-E0DE7D2CE3C1}"/>
              </a:ext>
            </a:extLst>
          </p:cNvPr>
          <p:cNvSpPr>
            <a:spLocks noGrp="1" noChangeArrowheads="1"/>
          </p:cNvSpPr>
          <p:nvPr>
            <p:ph type="dt" sz="half" idx="10"/>
          </p:nvPr>
        </p:nvSpPr>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2B1E3003-7D0C-4FCE-B147-F8D33E1943E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a:extLst>
              <a:ext uri="{FF2B5EF4-FFF2-40B4-BE49-F238E27FC236}">
                <a16:creationId xmlns:a16="http://schemas.microsoft.com/office/drawing/2014/main" id="{493447E5-FCED-45CD-A010-2A7AE093C92C}"/>
              </a:ext>
            </a:extLst>
          </p:cNvPr>
          <p:cNvSpPr>
            <a:spLocks noGrp="1" noChangeArrowheads="1"/>
          </p:cNvSpPr>
          <p:nvPr>
            <p:ph type="sldNum" sz="quarter" idx="12"/>
          </p:nvPr>
        </p:nvSpPr>
        <p:spPr/>
        <p:txBody>
          <a:bodyPr/>
          <a:lstStyle>
            <a:lvl1pPr>
              <a:defRPr/>
            </a:lvl1pPr>
          </a:lstStyle>
          <a:p>
            <a:pPr>
              <a:defRPr/>
            </a:pPr>
            <a:fld id="{2CB92D35-A008-43B5-A4E5-8044D3BC2983}" type="slidenum">
              <a:rPr lang="zh-CN" altLang="en-US"/>
              <a:pPr>
                <a:defRPr/>
              </a:pPr>
              <a:t>‹#›</a:t>
            </a:fld>
            <a:endParaRPr lang="en-US" altLang="zh-CN"/>
          </a:p>
        </p:txBody>
      </p:sp>
    </p:spTree>
    <p:extLst>
      <p:ext uri="{BB962C8B-B14F-4D97-AF65-F5344CB8AC3E}">
        <p14:creationId xmlns:p14="http://schemas.microsoft.com/office/powerpoint/2010/main" val="288873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C0FAD-2BBC-45E3-96B9-BDCDA59788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5EB7E5-CE63-403B-9DD4-56ECD08E0A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3404C4C-6547-4860-8946-DB4BF6210C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6FE298-D829-44E1-9140-38558ECBC1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222F773-1E75-40AD-8AE8-A01546D17004}"/>
              </a:ext>
            </a:extLst>
          </p:cNvPr>
          <p:cNvSpPr>
            <a:spLocks noGrp="1" noChangeArrowheads="1"/>
          </p:cNvSpPr>
          <p:nvPr>
            <p:ph type="sldNum" sz="quarter" idx="12"/>
          </p:nvPr>
        </p:nvSpPr>
        <p:spPr>
          <a:ln/>
        </p:spPr>
        <p:txBody>
          <a:bodyPr/>
          <a:lstStyle>
            <a:lvl1pPr>
              <a:defRPr/>
            </a:lvl1pPr>
          </a:lstStyle>
          <a:p>
            <a:pPr>
              <a:defRPr/>
            </a:pPr>
            <a:fld id="{0E9589E5-6012-41E1-B8EC-521EE592BAB5}" type="slidenum">
              <a:rPr lang="zh-CN" altLang="en-US"/>
              <a:pPr>
                <a:defRPr/>
              </a:pPr>
              <a:t>‹#›</a:t>
            </a:fld>
            <a:endParaRPr lang="en-US" altLang="zh-CN"/>
          </a:p>
        </p:txBody>
      </p:sp>
    </p:spTree>
    <p:extLst>
      <p:ext uri="{BB962C8B-B14F-4D97-AF65-F5344CB8AC3E}">
        <p14:creationId xmlns:p14="http://schemas.microsoft.com/office/powerpoint/2010/main" val="166478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D3DDB6-DB78-4B54-996E-D967DA968D58}"/>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9880EE-140C-4B91-89B4-FD153B1C8C82}"/>
              </a:ext>
            </a:extLst>
          </p:cNvPr>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DAEF814-25E8-4A7C-9732-AD73AE5FAF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B28C68-62AF-4A20-8BD5-0D6FAB74D2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A4C85F-1683-4ABE-B62F-D4DA97BBBB12}"/>
              </a:ext>
            </a:extLst>
          </p:cNvPr>
          <p:cNvSpPr>
            <a:spLocks noGrp="1" noChangeArrowheads="1"/>
          </p:cNvSpPr>
          <p:nvPr>
            <p:ph type="sldNum" sz="quarter" idx="12"/>
          </p:nvPr>
        </p:nvSpPr>
        <p:spPr>
          <a:ln/>
        </p:spPr>
        <p:txBody>
          <a:bodyPr/>
          <a:lstStyle>
            <a:lvl1pPr>
              <a:defRPr/>
            </a:lvl1pPr>
          </a:lstStyle>
          <a:p>
            <a:pPr>
              <a:defRPr/>
            </a:pPr>
            <a:fld id="{3F4D22C3-E271-42D3-95C0-86804294D4E9}" type="slidenum">
              <a:rPr lang="zh-CN" altLang="en-US"/>
              <a:pPr>
                <a:defRPr/>
              </a:pPr>
              <a:t>‹#›</a:t>
            </a:fld>
            <a:endParaRPr lang="en-US" altLang="zh-CN"/>
          </a:p>
        </p:txBody>
      </p:sp>
    </p:spTree>
    <p:extLst>
      <p:ext uri="{BB962C8B-B14F-4D97-AF65-F5344CB8AC3E}">
        <p14:creationId xmlns:p14="http://schemas.microsoft.com/office/powerpoint/2010/main" val="1376605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A34E1-98A2-4E4D-91C9-B86AE52B4835}"/>
              </a:ext>
            </a:extLst>
          </p:cNvPr>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CE76F9-8AD2-4C31-A95D-C8AF42F40A8B}"/>
              </a:ext>
            </a:extLst>
          </p:cNvPr>
          <p:cNvSpPr>
            <a:spLocks noGrp="1"/>
          </p:cNvSpPr>
          <p:nvPr>
            <p:ph type="body"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71FF99A-217E-4EC6-97E8-4E58110F97D5}"/>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0FDD950-0C44-41D1-B5A7-A66335097A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F680759-863E-405C-B8C5-92699AD931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F814297-F4FF-447A-9267-D08053D92326}"/>
              </a:ext>
            </a:extLst>
          </p:cNvPr>
          <p:cNvSpPr>
            <a:spLocks noGrp="1" noChangeArrowheads="1"/>
          </p:cNvSpPr>
          <p:nvPr>
            <p:ph type="sldNum" sz="quarter" idx="12"/>
          </p:nvPr>
        </p:nvSpPr>
        <p:spPr>
          <a:ln/>
        </p:spPr>
        <p:txBody>
          <a:bodyPr/>
          <a:lstStyle>
            <a:lvl1pPr>
              <a:defRPr/>
            </a:lvl1pPr>
          </a:lstStyle>
          <a:p>
            <a:pPr>
              <a:defRPr/>
            </a:pPr>
            <a:fld id="{0EAEFD03-00C5-4C3F-A161-26DE955FDDA9}" type="slidenum">
              <a:rPr lang="zh-CN" altLang="en-US"/>
              <a:pPr>
                <a:defRPr/>
              </a:pPr>
              <a:t>‹#›</a:t>
            </a:fld>
            <a:endParaRPr lang="en-US" altLang="zh-CN"/>
          </a:p>
        </p:txBody>
      </p:sp>
    </p:spTree>
    <p:extLst>
      <p:ext uri="{BB962C8B-B14F-4D97-AF65-F5344CB8AC3E}">
        <p14:creationId xmlns:p14="http://schemas.microsoft.com/office/powerpoint/2010/main" val="18533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74569-D42A-41D6-8876-8B8B19E2A99A}"/>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807956-2445-4A8C-B97D-6FD69B10B25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56CDD77A-D7EA-49AD-ABA9-47A12A5033E1}"/>
              </a:ext>
            </a:extLst>
          </p:cNvPr>
          <p:cNvSpPr>
            <a:spLocks noGrp="1" noChangeArrowheads="1"/>
          </p:cNvSpPr>
          <p:nvPr>
            <p:ph type="dt" sz="half" idx="10"/>
          </p:nvPr>
        </p:nvSpPr>
        <p:spPr>
          <a:ln/>
        </p:spPr>
        <p:txBody>
          <a:bodyPr/>
          <a:lstStyle>
            <a:lvl1pPr>
              <a:defRPr/>
            </a:lvl1pPr>
          </a:lstStyle>
          <a:p>
            <a:pPr>
              <a:defRPr/>
            </a:pPr>
            <a:r>
              <a:rPr lang="en-US" altLang="zh-CN"/>
              <a:t>Fall 2007</a:t>
            </a:r>
            <a:endParaRPr lang="en-CA" altLang="zh-CN"/>
          </a:p>
        </p:txBody>
      </p:sp>
      <p:sp>
        <p:nvSpPr>
          <p:cNvPr id="5" name="Rectangle 5">
            <a:extLst>
              <a:ext uri="{FF2B5EF4-FFF2-40B4-BE49-F238E27FC236}">
                <a16:creationId xmlns:a16="http://schemas.microsoft.com/office/drawing/2014/main" id="{E8B131D4-782E-4810-A233-C62DB9A5F6C7}"/>
              </a:ext>
            </a:extLst>
          </p:cNvPr>
          <p:cNvSpPr>
            <a:spLocks noGrp="1" noChangeArrowheads="1"/>
          </p:cNvSpPr>
          <p:nvPr>
            <p:ph type="ftr" sz="quarter" idx="11"/>
          </p:nvPr>
        </p:nvSpPr>
        <p:spPr>
          <a:ln/>
        </p:spPr>
        <p:txBody>
          <a:bodyPr/>
          <a:lstStyle>
            <a:lvl1pPr>
              <a:defRPr/>
            </a:lvl1pPr>
          </a:lstStyle>
          <a:p>
            <a:pPr>
              <a:defRPr/>
            </a:pPr>
            <a:r>
              <a:rPr lang="en-US" altLang="zh-CN"/>
              <a:t>Discrete Structures</a:t>
            </a:r>
          </a:p>
        </p:txBody>
      </p:sp>
      <p:sp>
        <p:nvSpPr>
          <p:cNvPr id="6" name="Rectangle 6">
            <a:extLst>
              <a:ext uri="{FF2B5EF4-FFF2-40B4-BE49-F238E27FC236}">
                <a16:creationId xmlns:a16="http://schemas.microsoft.com/office/drawing/2014/main" id="{B375FDB8-5001-4B66-A059-C887A861BBFE}"/>
              </a:ext>
            </a:extLst>
          </p:cNvPr>
          <p:cNvSpPr>
            <a:spLocks noGrp="1" noChangeArrowheads="1"/>
          </p:cNvSpPr>
          <p:nvPr>
            <p:ph type="sldNum" sz="quarter" idx="12"/>
          </p:nvPr>
        </p:nvSpPr>
        <p:spPr>
          <a:ln/>
        </p:spPr>
        <p:txBody>
          <a:bodyPr/>
          <a:lstStyle>
            <a:lvl1pPr>
              <a:defRPr/>
            </a:lvl1pPr>
          </a:lstStyle>
          <a:p>
            <a:pPr>
              <a:defRPr/>
            </a:pPr>
            <a:fld id="{96324AE0-F5F1-483E-9C06-18021DD37931}" type="slidenum">
              <a:rPr lang="zh-CN" altLang="en-CA"/>
              <a:pPr>
                <a:defRPr/>
              </a:pPr>
              <a:t>‹#›</a:t>
            </a:fld>
            <a:endParaRPr lang="en-CA" altLang="zh-CN"/>
          </a:p>
        </p:txBody>
      </p:sp>
    </p:spTree>
    <p:extLst>
      <p:ext uri="{BB962C8B-B14F-4D97-AF65-F5344CB8AC3E}">
        <p14:creationId xmlns:p14="http://schemas.microsoft.com/office/powerpoint/2010/main" val="342876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DC40A-78AB-4194-BF77-12D24651C5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6ECF25-6C92-4BF4-8110-9F6E4FC2F2A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960B6B3-6E79-4CD2-B1C0-6EB656A7DB83}"/>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8A4CC48B-4DD5-4826-B773-7DB4B435CA92}"/>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84DA8B7-F0A4-44D3-B17B-FE68BBCFC832}"/>
              </a:ext>
            </a:extLst>
          </p:cNvPr>
          <p:cNvSpPr>
            <a:spLocks noGrp="1"/>
          </p:cNvSpPr>
          <p:nvPr>
            <p:ph type="sldNum" sz="quarter" idx="12"/>
          </p:nvPr>
        </p:nvSpPr>
        <p:spPr/>
        <p:txBody>
          <a:bodyPr/>
          <a:lstStyle>
            <a:lvl1pPr>
              <a:defRPr/>
            </a:lvl1pPr>
          </a:lstStyle>
          <a:p>
            <a:pPr>
              <a:defRPr/>
            </a:pPr>
            <a:fld id="{C7CE6D86-5CF8-471A-8305-F39A0EF07250}" type="slidenum">
              <a:rPr lang="zh-CN" altLang="en-CA"/>
              <a:pPr>
                <a:defRPr/>
              </a:pPr>
              <a:t>‹#›</a:t>
            </a:fld>
            <a:endParaRPr lang="en-CA" altLang="zh-CN"/>
          </a:p>
        </p:txBody>
      </p:sp>
    </p:spTree>
    <p:extLst>
      <p:ext uri="{BB962C8B-B14F-4D97-AF65-F5344CB8AC3E}">
        <p14:creationId xmlns:p14="http://schemas.microsoft.com/office/powerpoint/2010/main" val="2105335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F4323-3DEC-45C5-B85D-6EF9BCC35673}"/>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482168-725F-4E54-A1A3-B2231A0DCD0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F954D9B1-8F99-4C58-8F52-1EA2144375B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3E850780-5DA3-4981-AEA6-C3C5FB9C3635}"/>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20D98F5-1F6B-49FA-BBF5-5C5E74C46BC5}"/>
              </a:ext>
            </a:extLst>
          </p:cNvPr>
          <p:cNvSpPr>
            <a:spLocks noGrp="1"/>
          </p:cNvSpPr>
          <p:nvPr>
            <p:ph type="sldNum" sz="quarter" idx="12"/>
          </p:nvPr>
        </p:nvSpPr>
        <p:spPr/>
        <p:txBody>
          <a:bodyPr/>
          <a:lstStyle>
            <a:lvl1pPr>
              <a:defRPr/>
            </a:lvl1pPr>
          </a:lstStyle>
          <a:p>
            <a:pPr>
              <a:defRPr/>
            </a:pPr>
            <a:fld id="{82B27C3C-7382-49ED-917A-9313B5FD25A0}" type="slidenum">
              <a:rPr lang="zh-CN" altLang="en-CA"/>
              <a:pPr>
                <a:defRPr/>
              </a:pPr>
              <a:t>‹#›</a:t>
            </a:fld>
            <a:endParaRPr lang="en-CA" altLang="zh-CN"/>
          </a:p>
        </p:txBody>
      </p:sp>
    </p:spTree>
    <p:extLst>
      <p:ext uri="{BB962C8B-B14F-4D97-AF65-F5344CB8AC3E}">
        <p14:creationId xmlns:p14="http://schemas.microsoft.com/office/powerpoint/2010/main" val="141689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11571-E486-4C60-B2F4-CA91EED4E3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A0839-CB2B-497B-8B91-9A5AEAEC172C}"/>
              </a:ext>
            </a:extLst>
          </p:cNvPr>
          <p:cNvSpPr>
            <a:spLocks noGrp="1"/>
          </p:cNvSpPr>
          <p:nvPr>
            <p:ph sz="half" idx="1"/>
          </p:nvPr>
        </p:nvSpPr>
        <p:spPr>
          <a:xfrm>
            <a:off x="6858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0E6645-D518-4ABE-B05D-697FC2444223}"/>
              </a:ext>
            </a:extLst>
          </p:cNvPr>
          <p:cNvSpPr>
            <a:spLocks noGrp="1"/>
          </p:cNvSpPr>
          <p:nvPr>
            <p:ph sz="half" idx="2"/>
          </p:nvPr>
        </p:nvSpPr>
        <p:spPr>
          <a:xfrm>
            <a:off x="46482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F973E7-D436-4087-97F7-6DB5A30EAC27}"/>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BB28B30F-5644-4DC7-962A-76FB14FF7ECC}"/>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B0898D58-D3C7-4466-9B14-6D10D4294848}"/>
              </a:ext>
            </a:extLst>
          </p:cNvPr>
          <p:cNvSpPr>
            <a:spLocks noGrp="1"/>
          </p:cNvSpPr>
          <p:nvPr>
            <p:ph type="sldNum" sz="quarter" idx="12"/>
          </p:nvPr>
        </p:nvSpPr>
        <p:spPr/>
        <p:txBody>
          <a:bodyPr/>
          <a:lstStyle>
            <a:lvl1pPr>
              <a:defRPr/>
            </a:lvl1pPr>
          </a:lstStyle>
          <a:p>
            <a:pPr>
              <a:defRPr/>
            </a:pPr>
            <a:fld id="{C37C0570-558D-488A-B39C-42A330A7467D}" type="slidenum">
              <a:rPr lang="zh-CN" altLang="en-CA"/>
              <a:pPr>
                <a:defRPr/>
              </a:pPr>
              <a:t>‹#›</a:t>
            </a:fld>
            <a:endParaRPr lang="en-CA" altLang="zh-CN"/>
          </a:p>
        </p:txBody>
      </p:sp>
    </p:spTree>
    <p:extLst>
      <p:ext uri="{BB962C8B-B14F-4D97-AF65-F5344CB8AC3E}">
        <p14:creationId xmlns:p14="http://schemas.microsoft.com/office/powerpoint/2010/main" val="248575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7A73B-99AD-421C-9A6A-F1C40624DDD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668B35-6F07-46BC-8910-E43EA936F76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4583F7A-C543-4894-BD4A-FBCFA22CE27E}"/>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A34116C-CFD6-4A3A-B78A-25276DF4E0B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3848920-9107-47D4-84D9-5D379DB8691C}"/>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6D9C260-E858-497D-88E0-456EC3702C06}"/>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8" name="页脚占位符 7">
            <a:extLst>
              <a:ext uri="{FF2B5EF4-FFF2-40B4-BE49-F238E27FC236}">
                <a16:creationId xmlns:a16="http://schemas.microsoft.com/office/drawing/2014/main" id="{ED49CB2A-85AF-40E3-A07C-3D38F7C76014}"/>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9" name="灯片编号占位符 8">
            <a:extLst>
              <a:ext uri="{FF2B5EF4-FFF2-40B4-BE49-F238E27FC236}">
                <a16:creationId xmlns:a16="http://schemas.microsoft.com/office/drawing/2014/main" id="{1C3FECBD-4FE6-4BA3-9D45-4E61997C7503}"/>
              </a:ext>
            </a:extLst>
          </p:cNvPr>
          <p:cNvSpPr>
            <a:spLocks noGrp="1"/>
          </p:cNvSpPr>
          <p:nvPr>
            <p:ph type="sldNum" sz="quarter" idx="12"/>
          </p:nvPr>
        </p:nvSpPr>
        <p:spPr/>
        <p:txBody>
          <a:bodyPr/>
          <a:lstStyle>
            <a:lvl1pPr>
              <a:defRPr/>
            </a:lvl1pPr>
          </a:lstStyle>
          <a:p>
            <a:pPr>
              <a:defRPr/>
            </a:pPr>
            <a:fld id="{3C6B41E6-2611-4DDC-8A03-836D519E71B7}" type="slidenum">
              <a:rPr lang="zh-CN" altLang="en-CA"/>
              <a:pPr>
                <a:defRPr/>
              </a:pPr>
              <a:t>‹#›</a:t>
            </a:fld>
            <a:endParaRPr lang="en-CA" altLang="zh-CN"/>
          </a:p>
        </p:txBody>
      </p:sp>
    </p:spTree>
    <p:extLst>
      <p:ext uri="{BB962C8B-B14F-4D97-AF65-F5344CB8AC3E}">
        <p14:creationId xmlns:p14="http://schemas.microsoft.com/office/powerpoint/2010/main" val="997603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29156-E28F-4187-9248-C76C00C8B4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2996F-D6EA-42D1-9AE4-A031BAA1F31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4" name="页脚占位符 3">
            <a:extLst>
              <a:ext uri="{FF2B5EF4-FFF2-40B4-BE49-F238E27FC236}">
                <a16:creationId xmlns:a16="http://schemas.microsoft.com/office/drawing/2014/main" id="{D8414587-E2FB-40A3-8B83-6EDDE076C541}"/>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5" name="灯片编号占位符 4">
            <a:extLst>
              <a:ext uri="{FF2B5EF4-FFF2-40B4-BE49-F238E27FC236}">
                <a16:creationId xmlns:a16="http://schemas.microsoft.com/office/drawing/2014/main" id="{0D7E74FE-A2B1-4B1B-A197-64E35B9FD2EB}"/>
              </a:ext>
            </a:extLst>
          </p:cNvPr>
          <p:cNvSpPr>
            <a:spLocks noGrp="1"/>
          </p:cNvSpPr>
          <p:nvPr>
            <p:ph type="sldNum" sz="quarter" idx="12"/>
          </p:nvPr>
        </p:nvSpPr>
        <p:spPr/>
        <p:txBody>
          <a:bodyPr/>
          <a:lstStyle>
            <a:lvl1pPr>
              <a:defRPr/>
            </a:lvl1pPr>
          </a:lstStyle>
          <a:p>
            <a:pPr>
              <a:defRPr/>
            </a:pPr>
            <a:fld id="{CA3CD928-65CD-4D9C-AC05-4555CC0CDB5B}" type="slidenum">
              <a:rPr lang="zh-CN" altLang="en-CA"/>
              <a:pPr>
                <a:defRPr/>
              </a:pPr>
              <a:t>‹#›</a:t>
            </a:fld>
            <a:endParaRPr lang="en-CA" altLang="zh-CN"/>
          </a:p>
        </p:txBody>
      </p:sp>
    </p:spTree>
    <p:extLst>
      <p:ext uri="{BB962C8B-B14F-4D97-AF65-F5344CB8AC3E}">
        <p14:creationId xmlns:p14="http://schemas.microsoft.com/office/powerpoint/2010/main" val="68041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CC7810-CCF5-4ED0-BB59-AFFA6498CE5E}"/>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3" name="页脚占位符 2">
            <a:extLst>
              <a:ext uri="{FF2B5EF4-FFF2-40B4-BE49-F238E27FC236}">
                <a16:creationId xmlns:a16="http://schemas.microsoft.com/office/drawing/2014/main" id="{0727E94D-E8D8-44F7-B60B-A3AC18F68CC9}"/>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4" name="灯片编号占位符 3">
            <a:extLst>
              <a:ext uri="{FF2B5EF4-FFF2-40B4-BE49-F238E27FC236}">
                <a16:creationId xmlns:a16="http://schemas.microsoft.com/office/drawing/2014/main" id="{38312373-F8EF-45EF-AF29-8EB2DC46667A}"/>
              </a:ext>
            </a:extLst>
          </p:cNvPr>
          <p:cNvSpPr>
            <a:spLocks noGrp="1"/>
          </p:cNvSpPr>
          <p:nvPr>
            <p:ph type="sldNum" sz="quarter" idx="12"/>
          </p:nvPr>
        </p:nvSpPr>
        <p:spPr/>
        <p:txBody>
          <a:bodyPr/>
          <a:lstStyle>
            <a:lvl1pPr>
              <a:defRPr/>
            </a:lvl1pPr>
          </a:lstStyle>
          <a:p>
            <a:pPr>
              <a:defRPr/>
            </a:pPr>
            <a:fld id="{9602194C-B9A1-48A9-8DC1-FC436090F083}" type="slidenum">
              <a:rPr lang="zh-CN" altLang="en-CA"/>
              <a:pPr>
                <a:defRPr/>
              </a:pPr>
              <a:t>‹#›</a:t>
            </a:fld>
            <a:endParaRPr lang="en-CA" altLang="zh-CN"/>
          </a:p>
        </p:txBody>
      </p:sp>
    </p:spTree>
    <p:extLst>
      <p:ext uri="{BB962C8B-B14F-4D97-AF65-F5344CB8AC3E}">
        <p14:creationId xmlns:p14="http://schemas.microsoft.com/office/powerpoint/2010/main" val="243333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8272E-6741-4463-A6BF-FAC498C276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33D4BF-2255-4B65-8FC5-481A373DE07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2296BCA-C5AA-42F3-8ABB-6BABE983DB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28BF733-7EB0-4C00-857C-FE94C2A3E9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07F593A-38C5-4407-AD7B-C48757B4D2B4}"/>
              </a:ext>
            </a:extLst>
          </p:cNvPr>
          <p:cNvSpPr>
            <a:spLocks noGrp="1" noChangeArrowheads="1"/>
          </p:cNvSpPr>
          <p:nvPr>
            <p:ph type="sldNum" sz="quarter" idx="12"/>
          </p:nvPr>
        </p:nvSpPr>
        <p:spPr>
          <a:ln/>
        </p:spPr>
        <p:txBody>
          <a:bodyPr/>
          <a:lstStyle>
            <a:lvl1pPr>
              <a:defRPr/>
            </a:lvl1pPr>
          </a:lstStyle>
          <a:p>
            <a:pPr>
              <a:defRPr/>
            </a:pPr>
            <a:fld id="{8950099E-EE9D-4F9A-9435-60D8FA8F0E8C}" type="slidenum">
              <a:rPr lang="zh-CN" altLang="en-US"/>
              <a:pPr>
                <a:defRPr/>
              </a:pPr>
              <a:t>‹#›</a:t>
            </a:fld>
            <a:endParaRPr lang="en-US" altLang="zh-CN"/>
          </a:p>
        </p:txBody>
      </p:sp>
    </p:spTree>
    <p:extLst>
      <p:ext uri="{BB962C8B-B14F-4D97-AF65-F5344CB8AC3E}">
        <p14:creationId xmlns:p14="http://schemas.microsoft.com/office/powerpoint/2010/main" val="3211925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2CE48-4F2B-49EB-9D92-DFA03EF1583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D5BCF1-7CB1-43C4-BE17-D39C68D4A8B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F6B0D74-1155-47A6-918D-B797BB87BBC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B1006C-8D1C-488A-8E10-C6270B0D239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246A8E1A-2E79-4469-97CD-F4B166E00AEE}"/>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51078B9C-2916-49D1-A1B2-D1E8F32A6731}"/>
              </a:ext>
            </a:extLst>
          </p:cNvPr>
          <p:cNvSpPr>
            <a:spLocks noGrp="1"/>
          </p:cNvSpPr>
          <p:nvPr>
            <p:ph type="sldNum" sz="quarter" idx="12"/>
          </p:nvPr>
        </p:nvSpPr>
        <p:spPr/>
        <p:txBody>
          <a:bodyPr/>
          <a:lstStyle>
            <a:lvl1pPr>
              <a:defRPr/>
            </a:lvl1pPr>
          </a:lstStyle>
          <a:p>
            <a:pPr>
              <a:defRPr/>
            </a:pPr>
            <a:fld id="{3E727021-76EC-402D-8FC0-81243ED5A416}" type="slidenum">
              <a:rPr lang="zh-CN" altLang="en-CA"/>
              <a:pPr>
                <a:defRPr/>
              </a:pPr>
              <a:t>‹#›</a:t>
            </a:fld>
            <a:endParaRPr lang="en-CA" altLang="zh-CN"/>
          </a:p>
        </p:txBody>
      </p:sp>
    </p:spTree>
    <p:extLst>
      <p:ext uri="{BB962C8B-B14F-4D97-AF65-F5344CB8AC3E}">
        <p14:creationId xmlns:p14="http://schemas.microsoft.com/office/powerpoint/2010/main" val="1725553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97D1B-68DB-4E9C-AAD3-CC1BCE1EDCE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A34294-7FB5-455E-95F3-D242020CC60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0A9007A6-D35C-4FA1-99D1-17FF4F4C78C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2C07B31-7CB4-4410-8BE7-A842A8BCA20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069791B7-702A-4992-BBA2-50A478DBBB99}"/>
              </a:ext>
            </a:extLst>
          </p:cNvPr>
          <p:cNvSpPr>
            <a:spLocks noGrp="1"/>
          </p:cNvSpPr>
          <p:nvPr>
            <p:ph type="ftr" sz="quarter" idx="11"/>
          </p:nvPr>
        </p:nvSpPr>
        <p:spPr/>
        <p:txBody>
          <a:bodyPr/>
          <a:lstStyle>
            <a:lvl1pPr>
              <a:defRPr/>
            </a:lvl1pPr>
          </a:lstStyle>
          <a:p>
            <a:pPr>
              <a:defRPr/>
            </a:pPr>
            <a:r>
              <a:rPr lang="en-US" altLang="zh-CN"/>
              <a:t>06B11,12,13 - Discrete Structures</a:t>
            </a:r>
          </a:p>
        </p:txBody>
      </p:sp>
      <p:sp>
        <p:nvSpPr>
          <p:cNvPr id="7" name="灯片编号占位符 6">
            <a:extLst>
              <a:ext uri="{FF2B5EF4-FFF2-40B4-BE49-F238E27FC236}">
                <a16:creationId xmlns:a16="http://schemas.microsoft.com/office/drawing/2014/main" id="{A68B46F1-EC4A-40F2-8F50-727547D72259}"/>
              </a:ext>
            </a:extLst>
          </p:cNvPr>
          <p:cNvSpPr>
            <a:spLocks noGrp="1"/>
          </p:cNvSpPr>
          <p:nvPr>
            <p:ph type="sldNum" sz="quarter" idx="12"/>
          </p:nvPr>
        </p:nvSpPr>
        <p:spPr/>
        <p:txBody>
          <a:bodyPr/>
          <a:lstStyle>
            <a:lvl1pPr>
              <a:defRPr/>
            </a:lvl1pPr>
          </a:lstStyle>
          <a:p>
            <a:pPr>
              <a:defRPr/>
            </a:pPr>
            <a:fld id="{D984B168-FFF6-479F-AC3E-03057269B163}" type="slidenum">
              <a:rPr lang="zh-CN" altLang="en-CA"/>
              <a:pPr>
                <a:defRPr/>
              </a:pPr>
              <a:t>‹#›</a:t>
            </a:fld>
            <a:endParaRPr lang="en-CA" altLang="zh-CN"/>
          </a:p>
        </p:txBody>
      </p:sp>
    </p:spTree>
    <p:extLst>
      <p:ext uri="{BB962C8B-B14F-4D97-AF65-F5344CB8AC3E}">
        <p14:creationId xmlns:p14="http://schemas.microsoft.com/office/powerpoint/2010/main" val="1106736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8C379-24F1-4DEF-B387-D047C2EB7E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7BBD50-A47A-48F9-9620-8E25C2E5CD1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1840BF-500D-4B4B-9AF0-26446B4FF28B}"/>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2C696CF0-3425-40EE-8D2B-6D090C8B6257}"/>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F9E33B81-2495-43CE-9EB0-BC38BD3C196F}"/>
              </a:ext>
            </a:extLst>
          </p:cNvPr>
          <p:cNvSpPr>
            <a:spLocks noGrp="1"/>
          </p:cNvSpPr>
          <p:nvPr>
            <p:ph type="sldNum" sz="quarter" idx="12"/>
          </p:nvPr>
        </p:nvSpPr>
        <p:spPr/>
        <p:txBody>
          <a:bodyPr/>
          <a:lstStyle>
            <a:lvl1pPr>
              <a:defRPr/>
            </a:lvl1pPr>
          </a:lstStyle>
          <a:p>
            <a:pPr>
              <a:defRPr/>
            </a:pPr>
            <a:fld id="{6320283B-6126-471B-82B2-6BEB531E9474}" type="slidenum">
              <a:rPr lang="zh-CN" altLang="en-CA"/>
              <a:pPr>
                <a:defRPr/>
              </a:pPr>
              <a:t>‹#›</a:t>
            </a:fld>
            <a:endParaRPr lang="en-CA" altLang="zh-CN"/>
          </a:p>
        </p:txBody>
      </p:sp>
    </p:spTree>
    <p:extLst>
      <p:ext uri="{BB962C8B-B14F-4D97-AF65-F5344CB8AC3E}">
        <p14:creationId xmlns:p14="http://schemas.microsoft.com/office/powerpoint/2010/main" val="1566395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7C6781-4D3F-4A9D-911D-6A24EF6D4A9E}"/>
              </a:ext>
            </a:extLst>
          </p:cNvPr>
          <p:cNvSpPr>
            <a:spLocks noGrp="1"/>
          </p:cNvSpPr>
          <p:nvPr>
            <p:ph type="title" orient="vert"/>
          </p:nvPr>
        </p:nvSpPr>
        <p:spPr>
          <a:xfrm>
            <a:off x="6515100" y="457200"/>
            <a:ext cx="1943100" cy="56388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7C54F8B-6D92-40C4-944C-D67504B48731}"/>
              </a:ext>
            </a:extLst>
          </p:cNvPr>
          <p:cNvSpPr>
            <a:spLocks noGrp="1"/>
          </p:cNvSpPr>
          <p:nvPr>
            <p:ph type="body" orient="vert" idx="1"/>
          </p:nvPr>
        </p:nvSpPr>
        <p:spPr>
          <a:xfrm>
            <a:off x="685800" y="457200"/>
            <a:ext cx="56769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F241D1-9DFD-4138-939C-F5A83BBA1120}"/>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BEEB3223-9588-4880-AD28-E726A0103413}"/>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0FA478C1-C0A3-4487-81C7-349D925C009A}"/>
              </a:ext>
            </a:extLst>
          </p:cNvPr>
          <p:cNvSpPr>
            <a:spLocks noGrp="1"/>
          </p:cNvSpPr>
          <p:nvPr>
            <p:ph type="sldNum" sz="quarter" idx="12"/>
          </p:nvPr>
        </p:nvSpPr>
        <p:spPr/>
        <p:txBody>
          <a:bodyPr/>
          <a:lstStyle>
            <a:lvl1pPr>
              <a:defRPr/>
            </a:lvl1pPr>
          </a:lstStyle>
          <a:p>
            <a:pPr>
              <a:defRPr/>
            </a:pPr>
            <a:fld id="{D491C7E2-3185-4683-B5FE-D651FE4675EE}" type="slidenum">
              <a:rPr lang="zh-CN" altLang="en-CA"/>
              <a:pPr>
                <a:defRPr/>
              </a:pPr>
              <a:t>‹#›</a:t>
            </a:fld>
            <a:endParaRPr lang="en-CA" altLang="zh-CN"/>
          </a:p>
        </p:txBody>
      </p:sp>
    </p:spTree>
    <p:extLst>
      <p:ext uri="{BB962C8B-B14F-4D97-AF65-F5344CB8AC3E}">
        <p14:creationId xmlns:p14="http://schemas.microsoft.com/office/powerpoint/2010/main" val="414179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53277-6EA9-44C1-A15F-65081B9C6614}"/>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9F3C90-078F-4043-9287-387F0127968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7BDE4986-5EEE-4E3D-90B6-ABCE4F1965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4ED9617-675D-4A13-B02D-385B040A85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B7C074F-7B83-48F4-8383-334A6DC07D2F}"/>
              </a:ext>
            </a:extLst>
          </p:cNvPr>
          <p:cNvSpPr>
            <a:spLocks noGrp="1" noChangeArrowheads="1"/>
          </p:cNvSpPr>
          <p:nvPr>
            <p:ph type="sldNum" sz="quarter" idx="12"/>
          </p:nvPr>
        </p:nvSpPr>
        <p:spPr>
          <a:ln/>
        </p:spPr>
        <p:txBody>
          <a:bodyPr/>
          <a:lstStyle>
            <a:lvl1pPr>
              <a:defRPr/>
            </a:lvl1pPr>
          </a:lstStyle>
          <a:p>
            <a:pPr>
              <a:defRPr/>
            </a:pPr>
            <a:fld id="{8256CD3A-7FFB-47D2-81D3-97D21EC5603D}" type="slidenum">
              <a:rPr lang="zh-CN" altLang="en-US"/>
              <a:pPr>
                <a:defRPr/>
              </a:pPr>
              <a:t>‹#›</a:t>
            </a:fld>
            <a:endParaRPr lang="en-US" altLang="zh-CN"/>
          </a:p>
        </p:txBody>
      </p:sp>
    </p:spTree>
    <p:extLst>
      <p:ext uri="{BB962C8B-B14F-4D97-AF65-F5344CB8AC3E}">
        <p14:creationId xmlns:p14="http://schemas.microsoft.com/office/powerpoint/2010/main" val="24935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60DE6-966D-4504-BC1B-C233FB19D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9FFBE3-2E76-472F-9828-8A0DEAF661EC}"/>
              </a:ext>
            </a:extLst>
          </p:cNvPr>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85DC57A-7037-4B3D-9A98-799536EB3E30}"/>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8622C20-427D-4570-B31B-BE1CB190AD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B72883E-01F2-4FEB-B931-991A29C1E1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BA4BD20-8316-4132-9C9A-2A16544E721A}"/>
              </a:ext>
            </a:extLst>
          </p:cNvPr>
          <p:cNvSpPr>
            <a:spLocks noGrp="1" noChangeArrowheads="1"/>
          </p:cNvSpPr>
          <p:nvPr>
            <p:ph type="sldNum" sz="quarter" idx="12"/>
          </p:nvPr>
        </p:nvSpPr>
        <p:spPr>
          <a:ln/>
        </p:spPr>
        <p:txBody>
          <a:bodyPr/>
          <a:lstStyle>
            <a:lvl1pPr>
              <a:defRPr/>
            </a:lvl1pPr>
          </a:lstStyle>
          <a:p>
            <a:pPr>
              <a:defRPr/>
            </a:pPr>
            <a:fld id="{9CDED24F-6E6C-4C21-AB08-BAC458BC5CBD}" type="slidenum">
              <a:rPr lang="zh-CN" altLang="en-US"/>
              <a:pPr>
                <a:defRPr/>
              </a:pPr>
              <a:t>‹#›</a:t>
            </a:fld>
            <a:endParaRPr lang="en-US" altLang="zh-CN"/>
          </a:p>
        </p:txBody>
      </p:sp>
    </p:spTree>
    <p:extLst>
      <p:ext uri="{BB962C8B-B14F-4D97-AF65-F5344CB8AC3E}">
        <p14:creationId xmlns:p14="http://schemas.microsoft.com/office/powerpoint/2010/main" val="32901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68182-3DE8-4576-AFB9-5594EF78269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E88EAD-CE48-446D-81F1-5251D18D908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CD99365-07C8-40EE-9AAD-8678029563FB}"/>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C34163B-1AB1-4D57-A34C-4276B90F820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4EACBB0-B9E6-408B-812A-E35A790FF17E}"/>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F0CA3B4-C0E0-4B6D-B39D-2FD72D3370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A6683CA-3227-4421-8696-9C4F3CC730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F662359-CC78-4678-8733-CC1ADE5BD575}"/>
              </a:ext>
            </a:extLst>
          </p:cNvPr>
          <p:cNvSpPr>
            <a:spLocks noGrp="1" noChangeArrowheads="1"/>
          </p:cNvSpPr>
          <p:nvPr>
            <p:ph type="sldNum" sz="quarter" idx="12"/>
          </p:nvPr>
        </p:nvSpPr>
        <p:spPr>
          <a:ln/>
        </p:spPr>
        <p:txBody>
          <a:bodyPr/>
          <a:lstStyle>
            <a:lvl1pPr>
              <a:defRPr/>
            </a:lvl1pPr>
          </a:lstStyle>
          <a:p>
            <a:pPr>
              <a:defRPr/>
            </a:pPr>
            <a:fld id="{370EA093-36CB-4264-94D7-663FB3A6F77C}" type="slidenum">
              <a:rPr lang="zh-CN" altLang="en-US"/>
              <a:pPr>
                <a:defRPr/>
              </a:pPr>
              <a:t>‹#›</a:t>
            </a:fld>
            <a:endParaRPr lang="en-US" altLang="zh-CN"/>
          </a:p>
        </p:txBody>
      </p:sp>
    </p:spTree>
    <p:extLst>
      <p:ext uri="{BB962C8B-B14F-4D97-AF65-F5344CB8AC3E}">
        <p14:creationId xmlns:p14="http://schemas.microsoft.com/office/powerpoint/2010/main" val="42434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038E3-1AA1-4D5C-90AE-5591CACCA027}"/>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7248931-111B-4991-BA84-0573718A9A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2CB934E-54CF-4DB0-BDFA-1ADE4BB02D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693FB43-08B9-4419-B686-2D2706BB2D97}"/>
              </a:ext>
            </a:extLst>
          </p:cNvPr>
          <p:cNvSpPr>
            <a:spLocks noGrp="1" noChangeArrowheads="1"/>
          </p:cNvSpPr>
          <p:nvPr>
            <p:ph type="sldNum" sz="quarter" idx="12"/>
          </p:nvPr>
        </p:nvSpPr>
        <p:spPr>
          <a:ln/>
        </p:spPr>
        <p:txBody>
          <a:bodyPr/>
          <a:lstStyle>
            <a:lvl1pPr>
              <a:defRPr/>
            </a:lvl1pPr>
          </a:lstStyle>
          <a:p>
            <a:pPr>
              <a:defRPr/>
            </a:pPr>
            <a:fld id="{40A157C0-03F4-4622-A090-271140674275}" type="slidenum">
              <a:rPr lang="zh-CN" altLang="en-US"/>
              <a:pPr>
                <a:defRPr/>
              </a:pPr>
              <a:t>‹#›</a:t>
            </a:fld>
            <a:endParaRPr lang="en-US" altLang="zh-CN"/>
          </a:p>
        </p:txBody>
      </p:sp>
    </p:spTree>
    <p:extLst>
      <p:ext uri="{BB962C8B-B14F-4D97-AF65-F5344CB8AC3E}">
        <p14:creationId xmlns:p14="http://schemas.microsoft.com/office/powerpoint/2010/main" val="193970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8140C4-77C7-49ED-BCC6-B0DEEFD687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D4CB0F1-F467-4539-90BC-C80CA3493F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BD7562D-B4C3-4C82-8422-140D33CCD1F4}"/>
              </a:ext>
            </a:extLst>
          </p:cNvPr>
          <p:cNvSpPr>
            <a:spLocks noGrp="1" noChangeArrowheads="1"/>
          </p:cNvSpPr>
          <p:nvPr>
            <p:ph type="sldNum" sz="quarter" idx="12"/>
          </p:nvPr>
        </p:nvSpPr>
        <p:spPr>
          <a:ln/>
        </p:spPr>
        <p:txBody>
          <a:bodyPr/>
          <a:lstStyle>
            <a:lvl1pPr>
              <a:defRPr/>
            </a:lvl1pPr>
          </a:lstStyle>
          <a:p>
            <a:pPr>
              <a:defRPr/>
            </a:pPr>
            <a:fld id="{A4ED0B26-9AD1-4BD7-8644-84084CF45EAF}" type="slidenum">
              <a:rPr lang="zh-CN" altLang="en-US"/>
              <a:pPr>
                <a:defRPr/>
              </a:pPr>
              <a:t>‹#›</a:t>
            </a:fld>
            <a:endParaRPr lang="en-US" altLang="zh-CN"/>
          </a:p>
        </p:txBody>
      </p:sp>
    </p:spTree>
    <p:extLst>
      <p:ext uri="{BB962C8B-B14F-4D97-AF65-F5344CB8AC3E}">
        <p14:creationId xmlns:p14="http://schemas.microsoft.com/office/powerpoint/2010/main" val="423378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7671D-7D03-418C-9A04-E8E5790D6700}"/>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696DB3-C0A7-42AF-943B-4939DDA3414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0750FFB-4055-425E-8349-59BC4E4E4F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5579C988-1C01-44E4-9B68-970866DF61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13D6B3-C5F1-4597-BDCE-6ACFD6F844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27C328-EEE8-42D2-A6B7-BF3B760F9ED1}"/>
              </a:ext>
            </a:extLst>
          </p:cNvPr>
          <p:cNvSpPr>
            <a:spLocks noGrp="1" noChangeArrowheads="1"/>
          </p:cNvSpPr>
          <p:nvPr>
            <p:ph type="sldNum" sz="quarter" idx="12"/>
          </p:nvPr>
        </p:nvSpPr>
        <p:spPr>
          <a:ln/>
        </p:spPr>
        <p:txBody>
          <a:bodyPr/>
          <a:lstStyle>
            <a:lvl1pPr>
              <a:defRPr/>
            </a:lvl1pPr>
          </a:lstStyle>
          <a:p>
            <a:pPr>
              <a:defRPr/>
            </a:pPr>
            <a:fld id="{61BEA116-048D-4588-AAF6-80705437DBAA}" type="slidenum">
              <a:rPr lang="zh-CN" altLang="en-US"/>
              <a:pPr>
                <a:defRPr/>
              </a:pPr>
              <a:t>‹#›</a:t>
            </a:fld>
            <a:endParaRPr lang="en-US" altLang="zh-CN"/>
          </a:p>
        </p:txBody>
      </p:sp>
    </p:spTree>
    <p:extLst>
      <p:ext uri="{BB962C8B-B14F-4D97-AF65-F5344CB8AC3E}">
        <p14:creationId xmlns:p14="http://schemas.microsoft.com/office/powerpoint/2010/main" val="58088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49C78-D171-4D36-BCC6-04A3EDF9CFF7}"/>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A36E79-A941-4C21-A0C1-906645789AE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C7544532-6210-4958-BC96-484050EF85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46006569-2E96-42E7-B7A2-D6C64CAF9A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B2DDA88-8449-4A47-B908-21E24B0880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B19B59F-AFD3-42BF-BC23-0DB2A72829E1}"/>
              </a:ext>
            </a:extLst>
          </p:cNvPr>
          <p:cNvSpPr>
            <a:spLocks noGrp="1" noChangeArrowheads="1"/>
          </p:cNvSpPr>
          <p:nvPr>
            <p:ph type="sldNum" sz="quarter" idx="12"/>
          </p:nvPr>
        </p:nvSpPr>
        <p:spPr>
          <a:ln/>
        </p:spPr>
        <p:txBody>
          <a:bodyPr/>
          <a:lstStyle>
            <a:lvl1pPr>
              <a:defRPr/>
            </a:lvl1pPr>
          </a:lstStyle>
          <a:p>
            <a:pPr>
              <a:defRPr/>
            </a:pPr>
            <a:fld id="{6865DB00-C3EA-4A03-A713-59677E0E3183}" type="slidenum">
              <a:rPr lang="zh-CN" altLang="en-US"/>
              <a:pPr>
                <a:defRPr/>
              </a:pPr>
              <a:t>‹#›</a:t>
            </a:fld>
            <a:endParaRPr lang="en-US" altLang="zh-CN"/>
          </a:p>
        </p:txBody>
      </p:sp>
    </p:spTree>
    <p:extLst>
      <p:ext uri="{BB962C8B-B14F-4D97-AF65-F5344CB8AC3E}">
        <p14:creationId xmlns:p14="http://schemas.microsoft.com/office/powerpoint/2010/main" val="42024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B36EB14-567D-4FE2-A063-D288A10DE04F}"/>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1EBB0E8F-89CA-4740-91BF-74EA6C2FBF4B}"/>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2228" name="Rectangle 4">
            <a:extLst>
              <a:ext uri="{FF2B5EF4-FFF2-40B4-BE49-F238E27FC236}">
                <a16:creationId xmlns:a16="http://schemas.microsoft.com/office/drawing/2014/main" id="{929F448F-2EFA-405F-8D41-4EC8AF53B7F6}"/>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anose="02010600030101010101" pitchFamily="2" charset="-122"/>
              </a:defRPr>
            </a:lvl1pPr>
          </a:lstStyle>
          <a:p>
            <a:pPr>
              <a:defRPr/>
            </a:pPr>
            <a:endParaRPr lang="en-US" altLang="zh-CN"/>
          </a:p>
        </p:txBody>
      </p:sp>
      <p:sp>
        <p:nvSpPr>
          <p:cNvPr id="52229" name="Rectangle 5">
            <a:extLst>
              <a:ext uri="{FF2B5EF4-FFF2-40B4-BE49-F238E27FC236}">
                <a16:creationId xmlns:a16="http://schemas.microsoft.com/office/drawing/2014/main" id="{09EDEC03-0FC8-4EBA-A2B6-F358B5662AF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anose="02010600030101010101" pitchFamily="2" charset="-122"/>
              </a:defRPr>
            </a:lvl1pPr>
          </a:lstStyle>
          <a:p>
            <a:pPr>
              <a:defRPr/>
            </a:pPr>
            <a:endParaRPr lang="en-US" altLang="zh-CN"/>
          </a:p>
        </p:txBody>
      </p:sp>
      <p:sp>
        <p:nvSpPr>
          <p:cNvPr id="52230" name="Rectangle 6">
            <a:extLst>
              <a:ext uri="{FF2B5EF4-FFF2-40B4-BE49-F238E27FC236}">
                <a16:creationId xmlns:a16="http://schemas.microsoft.com/office/drawing/2014/main" id="{085C2A13-6597-4B89-9370-6FFB1C70B12C}"/>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anose="02010600030101010101" pitchFamily="2" charset="-122"/>
              </a:defRPr>
            </a:lvl1pPr>
          </a:lstStyle>
          <a:p>
            <a:pPr>
              <a:defRPr/>
            </a:pPr>
            <a:fld id="{22144790-1970-4C78-B35B-CCEB46AA19EA}" type="slidenum">
              <a:rPr lang="zh-CN" altLang="en-US"/>
              <a:pPr>
                <a:defRPr/>
              </a:pPr>
              <a:t>‹#›</a:t>
            </a:fld>
            <a:endParaRPr lang="en-US" altLang="zh-CN"/>
          </a:p>
        </p:txBody>
      </p:sp>
      <p:sp>
        <p:nvSpPr>
          <p:cNvPr id="1031" name="Rectangle 7">
            <a:extLst>
              <a:ext uri="{FF2B5EF4-FFF2-40B4-BE49-F238E27FC236}">
                <a16:creationId xmlns:a16="http://schemas.microsoft.com/office/drawing/2014/main" id="{E0F848E0-EF48-4D03-A3AA-BE37C9590F38}"/>
              </a:ext>
            </a:extLst>
          </p:cNvP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2" name="Line 8">
            <a:extLst>
              <a:ext uri="{FF2B5EF4-FFF2-40B4-BE49-F238E27FC236}">
                <a16:creationId xmlns:a16="http://schemas.microsoft.com/office/drawing/2014/main" id="{ED202DCC-20FA-4441-B7CF-DC490AC0BAE3}"/>
              </a:ext>
            </a:extLst>
          </p:cNvPr>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Rectangle 9">
            <a:extLst>
              <a:ext uri="{FF2B5EF4-FFF2-40B4-BE49-F238E27FC236}">
                <a16:creationId xmlns:a16="http://schemas.microsoft.com/office/drawing/2014/main" id="{D7318372-74D7-40F7-AFE6-BC99C92CFCD5}"/>
              </a:ext>
            </a:extLst>
          </p:cNvP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4" name="Rectangle 10">
            <a:extLst>
              <a:ext uri="{FF2B5EF4-FFF2-40B4-BE49-F238E27FC236}">
                <a16:creationId xmlns:a16="http://schemas.microsoft.com/office/drawing/2014/main" id="{0DBCE407-5DBA-4D2E-9279-EA9D845CEFA5}"/>
              </a:ext>
            </a:extLst>
          </p:cNvP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081"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anose="02020404030301010803" pitchFamily="18" charset="0"/>
        </a:defRPr>
      </a:lvl2pPr>
      <a:lvl3pPr algn="l" rtl="0" eaLnBrk="0" fontAlgn="base" hangingPunct="0">
        <a:spcBef>
          <a:spcPct val="0"/>
        </a:spcBef>
        <a:spcAft>
          <a:spcPct val="0"/>
        </a:spcAft>
        <a:defRPr sz="4400">
          <a:solidFill>
            <a:schemeClr val="tx2"/>
          </a:solidFill>
          <a:latin typeface="Garamond" panose="02020404030301010803" pitchFamily="18" charset="0"/>
        </a:defRPr>
      </a:lvl3pPr>
      <a:lvl4pPr algn="l" rtl="0" eaLnBrk="0" fontAlgn="base" hangingPunct="0">
        <a:spcBef>
          <a:spcPct val="0"/>
        </a:spcBef>
        <a:spcAft>
          <a:spcPct val="0"/>
        </a:spcAft>
        <a:defRPr sz="4400">
          <a:solidFill>
            <a:schemeClr val="tx2"/>
          </a:solidFill>
          <a:latin typeface="Garamond" panose="02020404030301010803" pitchFamily="18" charset="0"/>
        </a:defRPr>
      </a:lvl4pPr>
      <a:lvl5pPr algn="l" rtl="0" eaLnBrk="0" fontAlgn="base" hangingPunct="0">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2"/>
            </a:gs>
            <a:gs pos="100000">
              <a:srgbClr val="1C1C6F"/>
            </a:gs>
          </a:gsLst>
          <a:lin ang="5400000" scaled="1"/>
        </a:gra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9501A918-0D81-4FFC-8EB8-E969207A6B90}"/>
              </a:ext>
            </a:extLst>
          </p:cNvPr>
          <p:cNvSpPr>
            <a:spLocks noGrp="1" noChangeArrowheads="1"/>
          </p:cNvSpPr>
          <p:nvPr>
            <p:ph type="title"/>
          </p:nvPr>
        </p:nvSpPr>
        <p:spPr bwMode="auto">
          <a:xfrm>
            <a:off x="6858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zh-CN"/>
              <a:t>Click to edit Master title style</a:t>
            </a:r>
          </a:p>
        </p:txBody>
      </p:sp>
      <p:sp>
        <p:nvSpPr>
          <p:cNvPr id="291843" name="Rectangle 3">
            <a:extLst>
              <a:ext uri="{FF2B5EF4-FFF2-40B4-BE49-F238E27FC236}">
                <a16:creationId xmlns:a16="http://schemas.microsoft.com/office/drawing/2014/main" id="{7C4766A3-2F12-4DAD-9DE1-4D20AF48C958}"/>
              </a:ext>
            </a:extLst>
          </p:cNvPr>
          <p:cNvSpPr>
            <a:spLocks noGrp="1" noChangeArrowheads="1"/>
          </p:cNvSpPr>
          <p:nvPr>
            <p:ph type="body" idx="1"/>
          </p:nvPr>
        </p:nvSpPr>
        <p:spPr bwMode="auto">
          <a:xfrm>
            <a:off x="685800" y="18288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 First level</a:t>
            </a:r>
            <a:endParaRPr lang="en-CA" altLang="zh-CN"/>
          </a:p>
          <a:p>
            <a:pPr lvl="1"/>
            <a:r>
              <a:rPr lang="en-CA" altLang="zh-CN"/>
              <a:t>Second level</a:t>
            </a:r>
          </a:p>
          <a:p>
            <a:pPr lvl="2"/>
            <a:r>
              <a:rPr lang="en-CA" altLang="zh-CN"/>
              <a:t>Third level</a:t>
            </a:r>
          </a:p>
          <a:p>
            <a:pPr lvl="3"/>
            <a:r>
              <a:rPr lang="en-CA" altLang="zh-CN"/>
              <a:t>Fourth level</a:t>
            </a:r>
          </a:p>
          <a:p>
            <a:pPr lvl="4"/>
            <a:r>
              <a:rPr lang="en-CA" altLang="zh-CN"/>
              <a:t>Fifth level</a:t>
            </a:r>
          </a:p>
        </p:txBody>
      </p:sp>
      <p:sp>
        <p:nvSpPr>
          <p:cNvPr id="291844" name="Rectangle 4">
            <a:extLst>
              <a:ext uri="{FF2B5EF4-FFF2-40B4-BE49-F238E27FC236}">
                <a16:creationId xmlns:a16="http://schemas.microsoft.com/office/drawing/2014/main" id="{BFDF325F-62FF-4D12-9610-B3A5BB5ACB8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CCFF"/>
                </a:solidFill>
                <a:latin typeface="Times New Roman" panose="02020603050405020304" pitchFamily="18" charset="0"/>
                <a:ea typeface="+mn-ea"/>
              </a:defRPr>
            </a:lvl1pPr>
          </a:lstStyle>
          <a:p>
            <a:pPr>
              <a:defRPr/>
            </a:pPr>
            <a:r>
              <a:rPr lang="en-US" altLang="zh-CN"/>
              <a:t>Fall 2007</a:t>
            </a:r>
            <a:endParaRPr lang="en-CA" altLang="zh-CN"/>
          </a:p>
        </p:txBody>
      </p:sp>
      <p:sp>
        <p:nvSpPr>
          <p:cNvPr id="291845" name="Rectangle 5">
            <a:extLst>
              <a:ext uri="{FF2B5EF4-FFF2-40B4-BE49-F238E27FC236}">
                <a16:creationId xmlns:a16="http://schemas.microsoft.com/office/drawing/2014/main" id="{A5CF896E-C5EB-4A85-846E-A29BEC8DBFAE}"/>
              </a:ext>
            </a:extLst>
          </p:cNvPr>
          <p:cNvSpPr>
            <a:spLocks noGrp="1" noChangeArrowheads="1"/>
          </p:cNvSpPr>
          <p:nvPr>
            <p:ph type="ftr" sz="quarter" idx="3"/>
          </p:nvPr>
        </p:nvSpPr>
        <p:spPr bwMode="auto">
          <a:xfrm>
            <a:off x="2590800" y="6248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CCFF"/>
                </a:solidFill>
                <a:latin typeface="Times New Roman" panose="02020603050405020304" pitchFamily="18" charset="0"/>
                <a:ea typeface="+mn-ea"/>
              </a:defRPr>
            </a:lvl1pPr>
          </a:lstStyle>
          <a:p>
            <a:pPr>
              <a:defRPr/>
            </a:pPr>
            <a:r>
              <a:rPr lang="en-US" altLang="zh-CN"/>
              <a:t>Discrete Structures</a:t>
            </a:r>
          </a:p>
        </p:txBody>
      </p:sp>
      <p:sp>
        <p:nvSpPr>
          <p:cNvPr id="291846" name="Rectangle 6">
            <a:extLst>
              <a:ext uri="{FF2B5EF4-FFF2-40B4-BE49-F238E27FC236}">
                <a16:creationId xmlns:a16="http://schemas.microsoft.com/office/drawing/2014/main" id="{66E4736D-879C-4F84-A13C-DEB8E4B277F0}"/>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CCFF"/>
                </a:solidFill>
                <a:latin typeface="Times New Roman" panose="02020603050405020304" pitchFamily="18" charset="0"/>
                <a:ea typeface="+mn-ea"/>
              </a:defRPr>
            </a:lvl1pPr>
          </a:lstStyle>
          <a:p>
            <a:pPr>
              <a:defRPr/>
            </a:pPr>
            <a:fld id="{05E57C69-8C4E-47ED-B193-FDD00EA0C49F}" type="slidenum">
              <a:rPr lang="zh-CN" altLang="en-CA"/>
              <a:pPr>
                <a:defRPr/>
              </a:pPr>
              <a:t>‹#›</a:t>
            </a:fld>
            <a:endParaRPr lang="en-CA" altLang="zh-CN"/>
          </a:p>
        </p:txBody>
      </p:sp>
    </p:spTree>
  </p:cSld>
  <p:clrMap bg1="lt1" tx1="dk1" bg2="lt2" tx2="dk2" accent1="accent1" accent2="accent2" accent3="accent3" accent4="accent4" accent5="accent5" accent6="accent6" hlink="hlink" folHlink="folHlink"/>
  <p:sldLayoutIdLst>
    <p:sldLayoutId id="2147484080"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p:txStyles>
    <p:titleStyle>
      <a:lvl1pPr algn="ctr" rtl="0" eaLnBrk="0" fontAlgn="base" hangingPunct="0">
        <a:spcBef>
          <a:spcPct val="0"/>
        </a:spcBef>
        <a:spcAft>
          <a:spcPct val="0"/>
        </a:spcAft>
        <a:defRPr sz="4400" kern="12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defRPr sz="2800" kern="12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rgbClr val="FFFF00"/>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sz="2400" kern="1200">
          <a:solidFill>
            <a:srgbClr val="FFFF00"/>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6E5B850-E66A-47B8-B4D6-BA7C4EE38D81}"/>
              </a:ext>
            </a:extLst>
          </p:cNvPr>
          <p:cNvSpPr>
            <a:spLocks noGrp="1" noChangeArrowheads="1"/>
          </p:cNvSpPr>
          <p:nvPr>
            <p:ph type="ctrTitle"/>
          </p:nvPr>
        </p:nvSpPr>
        <p:spPr>
          <a:xfrm>
            <a:off x="685800" y="685800"/>
            <a:ext cx="7772400" cy="3048000"/>
          </a:xfrm>
        </p:spPr>
        <p:txBody>
          <a:bodyPr/>
          <a:lstStyle/>
          <a:p>
            <a:pPr algn="r" eaLnBrk="1" hangingPunct="1"/>
            <a:r>
              <a:rPr lang="en-US" altLang="zh-CN">
                <a:solidFill>
                  <a:schemeClr val="tx1"/>
                </a:solidFill>
                <a:latin typeface="Arial" panose="020B0604020202020204" pitchFamily="34" charset="0"/>
                <a:ea typeface="宋体" panose="02010600030101010101" pitchFamily="2" charset="-122"/>
              </a:rPr>
              <a:t>Discrete Mathematics</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and Its Application</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                        </a:t>
            </a:r>
            <a:r>
              <a:rPr lang="en-US" altLang="zh-CN" sz="2000">
                <a:solidFill>
                  <a:schemeClr val="tx1"/>
                </a:solidFill>
                <a:latin typeface="Arial" panose="020B0604020202020204" pitchFamily="34" charset="0"/>
                <a:ea typeface="宋体" panose="02010600030101010101" pitchFamily="2" charset="-122"/>
              </a:rPr>
              <a:t>7</a:t>
            </a:r>
            <a:r>
              <a:rPr lang="en-US" altLang="zh-CN" sz="2000" baseline="30000">
                <a:solidFill>
                  <a:schemeClr val="tx1"/>
                </a:solidFill>
                <a:latin typeface="Arial" panose="020B0604020202020204" pitchFamily="34" charset="0"/>
                <a:ea typeface="宋体" panose="02010600030101010101" pitchFamily="2" charset="-122"/>
              </a:rPr>
              <a:t>th</a:t>
            </a:r>
            <a:r>
              <a:rPr lang="en-US" altLang="zh-CN" sz="2000">
                <a:solidFill>
                  <a:schemeClr val="tx1"/>
                </a:solidFill>
                <a:latin typeface="Arial" panose="020B0604020202020204" pitchFamily="34" charset="0"/>
                <a:ea typeface="宋体" panose="02010600030101010101" pitchFamily="2" charset="-122"/>
              </a:rPr>
              <a:t> edition, 2001</a:t>
            </a:r>
            <a:endParaRPr lang="en-US" altLang="zh-CN">
              <a:solidFill>
                <a:schemeClr val="tx1"/>
              </a:solidFill>
              <a:latin typeface="Arial" panose="020B0604020202020204" pitchFamily="34" charset="0"/>
              <a:ea typeface="宋体" panose="02010600030101010101" pitchFamily="2" charset="-122"/>
            </a:endParaRPr>
          </a:p>
        </p:txBody>
      </p:sp>
      <p:sp>
        <p:nvSpPr>
          <p:cNvPr id="15363" name="Rectangle 3">
            <a:extLst>
              <a:ext uri="{FF2B5EF4-FFF2-40B4-BE49-F238E27FC236}">
                <a16:creationId xmlns:a16="http://schemas.microsoft.com/office/drawing/2014/main" id="{A8915D59-D65A-4AAC-94F5-D19931E9FF3D}"/>
              </a:ext>
            </a:extLst>
          </p:cNvPr>
          <p:cNvSpPr>
            <a:spLocks noGrp="1" noChangeArrowheads="1"/>
          </p:cNvSpPr>
          <p:nvPr>
            <p:ph type="subTitle" idx="1"/>
          </p:nvPr>
        </p:nvSpPr>
        <p:spPr>
          <a:xfrm>
            <a:off x="1371600" y="4038600"/>
            <a:ext cx="6400800" cy="1441450"/>
          </a:xfrm>
        </p:spPr>
        <p:txBody>
          <a:bodyPr/>
          <a:lstStyle/>
          <a:p>
            <a:pPr eaLnBrk="1" hangingPunct="1"/>
            <a:r>
              <a:rPr lang="en-US" altLang="zh-CN" sz="3600">
                <a:ea typeface="宋体" panose="02010600030101010101" pitchFamily="2" charset="-122"/>
              </a:rPr>
              <a:t>Kenneth H. Rosen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813"/>
            <a:ext cx="8453487" cy="1139825"/>
          </a:xfrm>
        </p:spPr>
        <p:txBody>
          <a:bodyPr>
            <a:noAutofit/>
          </a:bodyPr>
          <a:lstStyle/>
          <a:p>
            <a:r>
              <a:rPr lang="en-US" sz="4000" dirty="0"/>
              <a:t>Worst-Case Complexity of Linear Search</a:t>
            </a:r>
          </a:p>
        </p:txBody>
      </p:sp>
      <p:sp>
        <p:nvSpPr>
          <p:cNvPr id="4" name="Content Placeholder 3"/>
          <p:cNvSpPr>
            <a:spLocks noGrp="1"/>
          </p:cNvSpPr>
          <p:nvPr>
            <p:ph idx="1"/>
          </p:nvPr>
        </p:nvSpPr>
        <p:spPr>
          <a:xfrm>
            <a:off x="330724" y="1440109"/>
            <a:ext cx="8813276" cy="5516562"/>
          </a:xfrm>
        </p:spPr>
        <p:txBody>
          <a:bodyPr/>
          <a:lstStyle/>
          <a:p>
            <a:pPr>
              <a:buNone/>
            </a:pPr>
            <a:r>
              <a:rPr lang="en-US" sz="2400" dirty="0"/>
              <a:t>   </a:t>
            </a:r>
            <a:r>
              <a:rPr lang="en-US" sz="2400" b="1" dirty="0"/>
              <a:t>Example</a:t>
            </a:r>
            <a:r>
              <a:rPr lang="en-US" sz="2400" dirty="0"/>
              <a:t>: Determine the time complexity of the linear search algorithm.</a:t>
            </a:r>
          </a:p>
        </p:txBody>
      </p:sp>
      <p:sp>
        <p:nvSpPr>
          <p:cNvPr id="5" name="Content Placeholder 2"/>
          <p:cNvSpPr txBox="1">
            <a:spLocks/>
          </p:cNvSpPr>
          <p:nvPr/>
        </p:nvSpPr>
        <p:spPr>
          <a:xfrm>
            <a:off x="1524000" y="2286000"/>
            <a:ext cx="5181600" cy="16764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linear</a:t>
            </a:r>
            <a:r>
              <a:rPr kumimoji="0" lang="en-US" sz="2600" b="0" i="1" u="none" strike="noStrike" kern="1200" cap="none" spc="0" normalizeH="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search</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and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else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lang="en-US" sz="2600" dirty="0"/>
              <a:t>{</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baseline="0" noProof="0" dirty="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u="none" strike="noStrike" kern="1200" cap="none" spc="0" normalizeH="0" baseline="0" noProof="0" dirty="0">
                <a:ln>
                  <a:noFill/>
                </a:ln>
                <a:solidFill>
                  <a:schemeClr val="tx1"/>
                </a:solidFill>
                <a:effectLst/>
                <a:uLnTx/>
                <a:uFillTx/>
                <a:latin typeface="+mn-lt"/>
                <a:ea typeface="+mn-ea"/>
                <a:cs typeface="+mn-cs"/>
              </a:rPr>
              <a:t>, or is </a:t>
            </a:r>
            <a:r>
              <a:rPr kumimoji="0" lang="en-US" sz="2600" b="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a:ln>
                  <a:noFill/>
                </a:ln>
                <a:solidFill>
                  <a:schemeClr val="tx1"/>
                </a:solidFill>
                <a:effectLst/>
                <a:uLnTx/>
                <a:uFillTx/>
                <a:latin typeface="+mn-lt"/>
                <a:ea typeface="+mn-ea"/>
                <a:cs typeface="+mn-cs"/>
              </a:rPr>
              <a:t> if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u="none" strike="noStrike" kern="1200" cap="none" spc="0" normalizeH="0" baseline="0" noProof="0" dirty="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380999" y="4025642"/>
            <a:ext cx="8453487" cy="2554545"/>
          </a:xfrm>
          <a:prstGeom prst="rect">
            <a:avLst/>
          </a:prstGeom>
          <a:noFill/>
        </p:spPr>
        <p:txBody>
          <a:bodyPr wrap="square" rtlCol="0">
            <a:spAutoFit/>
          </a:bodyPr>
          <a:lstStyle/>
          <a:p>
            <a:r>
              <a:rPr lang="en-US" sz="2000" b="1" dirty="0"/>
              <a:t>Solution</a:t>
            </a:r>
            <a:r>
              <a:rPr lang="en-US" sz="2000" dirty="0"/>
              <a:t>: Count the number of comparisons.</a:t>
            </a:r>
          </a:p>
          <a:p>
            <a:pPr lvl="1">
              <a:buFont typeface="Arial" pitchFamily="34" charset="0"/>
              <a:buChar char="•"/>
            </a:pPr>
            <a:r>
              <a:rPr lang="en-US" sz="2000" dirty="0"/>
              <a:t> At each step two comparisons are made; </a:t>
            </a:r>
            <a:r>
              <a:rPr lang="en-US" sz="2000" i="1" dirty="0" err="1">
                <a:solidFill>
                  <a:srgbClr val="FF0000"/>
                </a:solidFill>
              </a:rPr>
              <a:t>i</a:t>
            </a:r>
            <a:r>
              <a:rPr lang="en-US" sz="2000" dirty="0">
                <a:solidFill>
                  <a:srgbClr val="FF0000"/>
                </a:solidFill>
              </a:rPr>
              <a:t> </a:t>
            </a:r>
            <a:r>
              <a:rPr lang="en-US" sz="2000" dirty="0">
                <a:solidFill>
                  <a:srgbClr val="FF0000"/>
                </a:solidFill>
                <a:latin typeface="Cambria Math"/>
                <a:ea typeface="Cambria Math"/>
              </a:rPr>
              <a:t>≤</a:t>
            </a:r>
            <a:r>
              <a:rPr lang="en-US" sz="2000" dirty="0">
                <a:solidFill>
                  <a:srgbClr val="FF0000"/>
                </a:solidFill>
              </a:rPr>
              <a:t> </a:t>
            </a:r>
            <a:r>
              <a:rPr lang="en-US" sz="2000" i="1" dirty="0">
                <a:solidFill>
                  <a:srgbClr val="FF0000"/>
                </a:solidFill>
              </a:rPr>
              <a:t>n</a:t>
            </a:r>
            <a:r>
              <a:rPr lang="en-US" sz="2000" dirty="0">
                <a:solidFill>
                  <a:srgbClr val="FF0000"/>
                </a:solidFill>
              </a:rPr>
              <a:t> and </a:t>
            </a:r>
            <a:r>
              <a:rPr lang="en-US" sz="2000" i="1" dirty="0">
                <a:solidFill>
                  <a:srgbClr val="FF0000"/>
                </a:solidFill>
              </a:rPr>
              <a:t>x</a:t>
            </a:r>
            <a:r>
              <a:rPr lang="en-US" sz="2000" dirty="0">
                <a:solidFill>
                  <a:srgbClr val="FF0000"/>
                </a:solidFill>
              </a:rPr>
              <a:t> ≠ </a:t>
            </a:r>
            <a:r>
              <a:rPr lang="en-US" sz="2000" i="1" dirty="0" err="1">
                <a:solidFill>
                  <a:srgbClr val="FF0000"/>
                </a:solidFill>
              </a:rPr>
              <a:t>a</a:t>
            </a:r>
            <a:r>
              <a:rPr lang="en-US" sz="2000" i="1" baseline="-25000" dirty="0" err="1">
                <a:solidFill>
                  <a:srgbClr val="FF0000"/>
                </a:solidFill>
              </a:rPr>
              <a:t>i</a:t>
            </a:r>
            <a:r>
              <a:rPr lang="en-US" sz="2000" i="1" baseline="-25000" dirty="0">
                <a:solidFill>
                  <a:srgbClr val="FF0000"/>
                </a:solidFill>
              </a:rPr>
              <a:t> </a:t>
            </a:r>
            <a:r>
              <a:rPr lang="en-US" sz="2000" i="1" dirty="0">
                <a:solidFill>
                  <a:srgbClr val="FF0000"/>
                </a:solidFill>
              </a:rPr>
              <a:t>.</a:t>
            </a:r>
          </a:p>
          <a:p>
            <a:pPr lvl="1">
              <a:buFont typeface="Arial" pitchFamily="34" charset="0"/>
              <a:buChar char="•"/>
            </a:pPr>
            <a:r>
              <a:rPr lang="en-US" sz="2000" i="1" dirty="0"/>
              <a:t> </a:t>
            </a:r>
            <a:r>
              <a:rPr lang="en-US" sz="2000" dirty="0"/>
              <a:t>To end the loop, one comparison </a:t>
            </a:r>
            <a:r>
              <a:rPr lang="en-US" sz="2000" i="1" dirty="0" err="1"/>
              <a:t>i</a:t>
            </a:r>
            <a:r>
              <a:rPr lang="en-US" sz="2000" dirty="0"/>
              <a:t> </a:t>
            </a:r>
            <a:r>
              <a:rPr lang="en-US" sz="2000" dirty="0">
                <a:latin typeface="Cambria Math"/>
                <a:ea typeface="Cambria Math"/>
              </a:rPr>
              <a:t>≤</a:t>
            </a:r>
            <a:r>
              <a:rPr lang="en-US" sz="2000" dirty="0"/>
              <a:t> </a:t>
            </a:r>
            <a:r>
              <a:rPr lang="en-US" sz="2000" i="1" dirty="0"/>
              <a:t>n</a:t>
            </a:r>
            <a:r>
              <a:rPr lang="en-US" sz="2000" dirty="0"/>
              <a:t> is made.</a:t>
            </a:r>
          </a:p>
          <a:p>
            <a:pPr lvl="1">
              <a:buFont typeface="Arial" pitchFamily="34" charset="0"/>
              <a:buChar char="•"/>
            </a:pPr>
            <a:r>
              <a:rPr lang="en-US" sz="2000" dirty="0"/>
              <a:t> After the loop, one more</a:t>
            </a:r>
            <a:r>
              <a:rPr lang="en-US" sz="2000" i="1" dirty="0"/>
              <a:t> </a:t>
            </a:r>
            <a:r>
              <a:rPr lang="en-US" sz="2000" i="1" dirty="0" err="1"/>
              <a:t>i</a:t>
            </a:r>
            <a:r>
              <a:rPr lang="en-US" sz="2000" dirty="0"/>
              <a:t> </a:t>
            </a:r>
            <a:r>
              <a:rPr lang="en-US" sz="2000" dirty="0">
                <a:latin typeface="Cambria Math"/>
                <a:ea typeface="Cambria Math"/>
              </a:rPr>
              <a:t>≤</a:t>
            </a:r>
            <a:r>
              <a:rPr lang="en-US" sz="2000" dirty="0"/>
              <a:t> </a:t>
            </a:r>
            <a:r>
              <a:rPr lang="en-US" sz="2000" i="1" dirty="0"/>
              <a:t>n</a:t>
            </a:r>
            <a:r>
              <a:rPr lang="en-US" sz="2000" dirty="0"/>
              <a:t>  comparison is made. </a:t>
            </a:r>
          </a:p>
          <a:p>
            <a:r>
              <a:rPr lang="en-US" sz="2000" dirty="0"/>
              <a:t>If </a:t>
            </a:r>
            <a:r>
              <a:rPr lang="en-US" sz="2000" i="1" dirty="0"/>
              <a:t>x</a:t>
            </a:r>
            <a:r>
              <a:rPr lang="en-US" sz="2000" dirty="0"/>
              <a:t> = </a:t>
            </a:r>
            <a:r>
              <a:rPr lang="en-US" sz="2000" i="1" dirty="0" err="1"/>
              <a:t>a</a:t>
            </a:r>
            <a:r>
              <a:rPr lang="en-US" sz="2000" i="1" baseline="-25000" dirty="0" err="1"/>
              <a:t>i</a:t>
            </a:r>
            <a:r>
              <a:rPr lang="en-US" sz="2000" i="1" baseline="-25000" dirty="0"/>
              <a:t> </a:t>
            </a:r>
            <a:r>
              <a:rPr lang="en-US" sz="2000" i="1" dirty="0"/>
              <a:t>, </a:t>
            </a:r>
            <a:r>
              <a:rPr lang="en-US" sz="2000" dirty="0">
                <a:latin typeface="Cambria Math" pitchFamily="18" charset="0"/>
                <a:ea typeface="Cambria Math" pitchFamily="18" charset="0"/>
              </a:rPr>
              <a:t>2</a:t>
            </a:r>
            <a:r>
              <a:rPr lang="en-US" sz="2000" i="1" dirty="0"/>
              <a:t>i</a:t>
            </a:r>
            <a:r>
              <a:rPr lang="en-US" sz="2000" dirty="0"/>
              <a:t> + </a:t>
            </a:r>
            <a:r>
              <a:rPr lang="en-US" sz="2000" dirty="0">
                <a:latin typeface="Cambria Math" pitchFamily="18" charset="0"/>
                <a:ea typeface="Cambria Math" pitchFamily="18" charset="0"/>
              </a:rPr>
              <a:t>1</a:t>
            </a:r>
            <a:r>
              <a:rPr lang="en-US" sz="2000" dirty="0"/>
              <a:t> comparisons are used. If </a:t>
            </a:r>
            <a:r>
              <a:rPr lang="en-US" sz="2000" i="1" dirty="0"/>
              <a:t>x</a:t>
            </a:r>
            <a:r>
              <a:rPr lang="en-US" sz="2000" dirty="0"/>
              <a:t> is not on the list, </a:t>
            </a:r>
            <a:r>
              <a:rPr lang="en-US" sz="2000" b="1" dirty="0">
                <a:solidFill>
                  <a:srgbClr val="FF0000"/>
                </a:solidFill>
                <a:latin typeface="Cambria Math" pitchFamily="18" charset="0"/>
                <a:ea typeface="Cambria Math" pitchFamily="18" charset="0"/>
              </a:rPr>
              <a:t>2</a:t>
            </a:r>
            <a:r>
              <a:rPr lang="en-US" sz="2000" b="1" i="1" dirty="0">
                <a:solidFill>
                  <a:srgbClr val="FF0000"/>
                </a:solidFill>
              </a:rPr>
              <a:t>n</a:t>
            </a:r>
            <a:r>
              <a:rPr lang="en-US" sz="2000" b="1" dirty="0">
                <a:solidFill>
                  <a:srgbClr val="FF0000"/>
                </a:solidFill>
              </a:rPr>
              <a:t> + </a:t>
            </a:r>
            <a:r>
              <a:rPr lang="en-US" sz="2000" b="1" dirty="0">
                <a:solidFill>
                  <a:srgbClr val="FF0000"/>
                </a:solidFill>
                <a:latin typeface="Cambria Math" pitchFamily="18" charset="0"/>
                <a:ea typeface="Cambria Math" pitchFamily="18" charset="0"/>
              </a:rPr>
              <a:t>1 </a:t>
            </a:r>
            <a:r>
              <a:rPr lang="en-US" sz="2000" dirty="0">
                <a:latin typeface="Cambria Math" pitchFamily="18" charset="0"/>
                <a:ea typeface="Cambria Math" pitchFamily="18" charset="0"/>
              </a:rPr>
              <a:t>comparisons are made and </a:t>
            </a:r>
            <a:r>
              <a:rPr lang="en-US" sz="2000" dirty="0"/>
              <a:t>then an additional comparison is used to exit the loop. So, in the worst case </a:t>
            </a:r>
            <a:r>
              <a:rPr lang="en-US" sz="2000" dirty="0">
                <a:latin typeface="Cambria Math" pitchFamily="18" charset="0"/>
                <a:ea typeface="Cambria Math" pitchFamily="18" charset="0"/>
              </a:rPr>
              <a:t>2</a:t>
            </a:r>
            <a:r>
              <a:rPr lang="en-US" sz="2000" i="1" dirty="0"/>
              <a:t>n</a:t>
            </a:r>
            <a:r>
              <a:rPr lang="en-US" sz="2000" dirty="0"/>
              <a:t> + </a:t>
            </a:r>
            <a:r>
              <a:rPr lang="en-US" sz="2000" dirty="0">
                <a:latin typeface="Cambria Math" pitchFamily="18" charset="0"/>
                <a:ea typeface="Cambria Math" pitchFamily="18" charset="0"/>
              </a:rPr>
              <a:t>2 comparisons are made.</a:t>
            </a:r>
            <a:r>
              <a:rPr lang="en-US" sz="2000" dirty="0"/>
              <a:t>  Hence, the complexity is Θ(</a:t>
            </a:r>
            <a:r>
              <a:rPr lang="en-US" sz="2000" i="1" dirty="0"/>
              <a:t>n</a:t>
            </a:r>
            <a:r>
              <a:rPr lang="en-US" sz="2000" dirty="0"/>
              <a:t>).</a:t>
            </a:r>
          </a:p>
        </p:txBody>
      </p:sp>
    </p:spTree>
    <p:extLst>
      <p:ext uri="{BB962C8B-B14F-4D97-AF65-F5344CB8AC3E}">
        <p14:creationId xmlns:p14="http://schemas.microsoft.com/office/powerpoint/2010/main" val="385748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Average-Case Complexity of Linear Search</a:t>
            </a:r>
          </a:p>
        </p:txBody>
      </p:sp>
      <p:sp>
        <p:nvSpPr>
          <p:cNvPr id="3" name="Content Placeholder 2"/>
          <p:cNvSpPr>
            <a:spLocks noGrp="1"/>
          </p:cNvSpPr>
          <p:nvPr>
            <p:ph idx="1"/>
          </p:nvPr>
        </p:nvSpPr>
        <p:spPr>
          <a:xfrm>
            <a:off x="304800" y="1452989"/>
            <a:ext cx="8534400" cy="4947811"/>
          </a:xfrm>
        </p:spPr>
        <p:txBody>
          <a:bodyPr>
            <a:normAutofit fontScale="92500" lnSpcReduction="20000"/>
          </a:bodyPr>
          <a:lstStyle/>
          <a:p>
            <a:pPr>
              <a:buNone/>
            </a:pPr>
            <a:r>
              <a:rPr lang="en-US" dirty="0"/>
              <a:t>  </a:t>
            </a:r>
            <a:r>
              <a:rPr lang="en-US" b="1" dirty="0"/>
              <a:t>Example</a:t>
            </a:r>
            <a:r>
              <a:rPr lang="en-US" dirty="0"/>
              <a:t>: Describe the </a:t>
            </a:r>
            <a:r>
              <a:rPr lang="en-US" b="1" dirty="0">
                <a:solidFill>
                  <a:srgbClr val="FF0000"/>
                </a:solidFill>
              </a:rPr>
              <a:t>average case </a:t>
            </a:r>
            <a:r>
              <a:rPr lang="en-US" dirty="0"/>
              <a:t>performance of the linear search algorithm. (Although usually it is very difficult to determine average-case complexity, it is easy for linear search.)</a:t>
            </a:r>
          </a:p>
          <a:p>
            <a:pPr>
              <a:buNone/>
            </a:pPr>
            <a:r>
              <a:rPr lang="en-US" dirty="0"/>
              <a:t>   </a:t>
            </a:r>
            <a:r>
              <a:rPr lang="en-US" b="1" dirty="0"/>
              <a:t>Solution</a:t>
            </a:r>
            <a:r>
              <a:rPr lang="en-US" dirty="0"/>
              <a:t>: Assume the element is in the list and that the possible positions are equally likely. By the argument on the previous slide, if </a:t>
            </a:r>
            <a:r>
              <a:rPr lang="en-US" sz="2400" i="1" dirty="0"/>
              <a:t>x</a:t>
            </a:r>
            <a:r>
              <a:rPr lang="en-US" sz="2400" dirty="0"/>
              <a:t> = </a:t>
            </a:r>
            <a:r>
              <a:rPr lang="en-US" sz="2400" i="1" dirty="0" err="1"/>
              <a:t>a</a:t>
            </a:r>
            <a:r>
              <a:rPr lang="en-US" sz="2400" i="1" baseline="-25000" dirty="0" err="1"/>
              <a:t>i</a:t>
            </a:r>
            <a:r>
              <a:rPr lang="en-US" sz="2400" i="1" baseline="-25000" dirty="0"/>
              <a:t> </a:t>
            </a:r>
            <a:r>
              <a:rPr lang="en-US" sz="2400" i="1" dirty="0"/>
              <a:t>, </a:t>
            </a:r>
            <a:r>
              <a:rPr lang="en-US" sz="2400" dirty="0"/>
              <a:t>the number of comparisons is </a:t>
            </a:r>
            <a:r>
              <a:rPr lang="en-US" sz="2400" dirty="0">
                <a:latin typeface="Cambria Math" pitchFamily="18" charset="0"/>
                <a:ea typeface="Cambria Math" pitchFamily="18" charset="0"/>
              </a:rPr>
              <a:t>2</a:t>
            </a:r>
            <a:r>
              <a:rPr lang="en-US" sz="2400" i="1" dirty="0"/>
              <a:t>i</a:t>
            </a:r>
            <a:r>
              <a:rPr lang="en-US" sz="2400" dirty="0"/>
              <a:t> + </a:t>
            </a:r>
            <a:r>
              <a:rPr lang="en-US" sz="2400" dirty="0">
                <a:latin typeface="Cambria Math" pitchFamily="18" charset="0"/>
                <a:ea typeface="Cambria Math" pitchFamily="18" charset="0"/>
              </a:rPr>
              <a:t>1.</a:t>
            </a:r>
          </a:p>
          <a:p>
            <a:pPr>
              <a:buNone/>
            </a:pPr>
            <a:endParaRPr lang="en-US" sz="2400" dirty="0">
              <a:latin typeface="Cambria Math" pitchFamily="18" charset="0"/>
              <a:ea typeface="Cambria Math" pitchFamily="18" charset="0"/>
            </a:endParaRPr>
          </a:p>
          <a:p>
            <a:pPr>
              <a:buNone/>
            </a:pPr>
            <a:endParaRPr lang="en-US" sz="2400" dirty="0">
              <a:latin typeface="Cambria Math" pitchFamily="18" charset="0"/>
              <a:ea typeface="Cambria Math" pitchFamily="18" charset="0"/>
            </a:endParaRPr>
          </a:p>
          <a:p>
            <a:pPr>
              <a:buNone/>
            </a:pPr>
            <a:endParaRPr lang="en-US" sz="2400" dirty="0">
              <a:latin typeface="Cambria Math" pitchFamily="18" charset="0"/>
              <a:ea typeface="Cambria Math" pitchFamily="18" charset="0"/>
            </a:endParaRPr>
          </a:p>
          <a:p>
            <a:pPr>
              <a:buNone/>
            </a:pPr>
            <a:endParaRPr lang="en-US" sz="2400" dirty="0">
              <a:latin typeface="Cambria Math" pitchFamily="18" charset="0"/>
              <a:ea typeface="Cambria Math" pitchFamily="18" charset="0"/>
            </a:endParaRPr>
          </a:p>
          <a:p>
            <a:pPr>
              <a:buNone/>
            </a:pPr>
            <a:r>
              <a:rPr lang="en-US" sz="2400" dirty="0">
                <a:latin typeface="Cambria Math" pitchFamily="18" charset="0"/>
                <a:ea typeface="Cambria Math" pitchFamily="18" charset="0"/>
              </a:rPr>
              <a:t>   Hence,  the average-case complexity of linear search is </a:t>
            </a:r>
            <a:r>
              <a:rPr lang="el-GR" sz="2400" dirty="0">
                <a:latin typeface="Cambria Math"/>
                <a:ea typeface="Cambria Math"/>
              </a:rPr>
              <a:t>Θ</a:t>
            </a:r>
            <a:r>
              <a:rPr lang="en-US" sz="2400" dirty="0">
                <a:latin typeface="Cambria Math"/>
                <a:ea typeface="Cambria Math"/>
              </a:rPr>
              <a:t>(</a:t>
            </a:r>
            <a:r>
              <a:rPr lang="en-US" sz="2400" i="1" dirty="0">
                <a:latin typeface="Cambria Math"/>
                <a:ea typeface="Cambria Math"/>
              </a:rPr>
              <a:t>n</a:t>
            </a:r>
            <a:r>
              <a:rPr lang="en-US" sz="2400" dirty="0">
                <a:latin typeface="Cambria Math"/>
                <a:ea typeface="Cambria Math"/>
              </a:rPr>
              <a:t>).</a:t>
            </a:r>
            <a:r>
              <a:rPr lang="en-US" sz="2400" dirty="0"/>
              <a:t> </a:t>
            </a:r>
            <a:endParaRPr lang="en-US" dirty="0"/>
          </a:p>
          <a:p>
            <a:pPr>
              <a:buNone/>
            </a:pP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612106" y="4584004"/>
            <a:ext cx="2624138" cy="4357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519317" y="4593431"/>
            <a:ext cx="2655094" cy="435769"/>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038600" y="5073106"/>
            <a:ext cx="2878931" cy="516731"/>
          </a:xfrm>
          <a:prstGeom prst="rect">
            <a:avLst/>
          </a:prstGeom>
        </p:spPr>
      </p:pic>
    </p:spTree>
    <p:extLst>
      <p:ext uri="{BB962C8B-B14F-4D97-AF65-F5344CB8AC3E}">
        <p14:creationId xmlns:p14="http://schemas.microsoft.com/office/powerpoint/2010/main" val="60457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Worst-Case Complexity of Binary Search </a:t>
            </a:r>
          </a:p>
        </p:txBody>
      </p:sp>
      <p:sp>
        <p:nvSpPr>
          <p:cNvPr id="4" name="Content Placeholder 3"/>
          <p:cNvSpPr>
            <a:spLocks noGrp="1"/>
          </p:cNvSpPr>
          <p:nvPr>
            <p:ph idx="1"/>
          </p:nvPr>
        </p:nvSpPr>
        <p:spPr>
          <a:xfrm>
            <a:off x="381000" y="1430338"/>
            <a:ext cx="8229600" cy="4530725"/>
          </a:xfrm>
        </p:spPr>
        <p:txBody>
          <a:bodyPr/>
          <a:lstStyle/>
          <a:p>
            <a:pPr>
              <a:buNone/>
            </a:pPr>
            <a:r>
              <a:rPr lang="en-US" b="1" dirty="0"/>
              <a:t>   </a:t>
            </a:r>
            <a:r>
              <a:rPr lang="en-US" sz="2400" b="1" dirty="0"/>
              <a:t>Example</a:t>
            </a:r>
            <a:r>
              <a:rPr lang="en-US" sz="2400" dirty="0"/>
              <a:t>: Describe the time complexity of binary search in terms of the number of comparisons used.</a:t>
            </a:r>
          </a:p>
        </p:txBody>
      </p:sp>
      <p:sp>
        <p:nvSpPr>
          <p:cNvPr id="5" name="Content Placeholder 2"/>
          <p:cNvSpPr txBox="1">
            <a:spLocks/>
          </p:cNvSpPr>
          <p:nvPr/>
        </p:nvSpPr>
        <p:spPr>
          <a:xfrm>
            <a:off x="1828800" y="2476500"/>
            <a:ext cx="6248400" cy="1905000"/>
          </a:xfrm>
          <a:prstGeom prst="rect">
            <a:avLst/>
          </a:prstGeom>
          <a:ln>
            <a:solidFill>
              <a:schemeClr val="accent1"/>
            </a:solidFill>
          </a:ln>
        </p:spPr>
        <p:txBody>
          <a:bodyPr vert="horz">
            <a:normAutofit fontScale="4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binary</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search(</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&lt;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)/2</a:t>
            </a:r>
            <a:r>
              <a:rPr lang="en-US" sz="2600" dirty="0">
                <a:latin typeface="Cambria Math"/>
                <a:ea typeface="Cambria Math"/>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&gt;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m</a:t>
            </a:r>
            <a:r>
              <a:rPr kumimoji="0" lang="en-US" sz="2600" b="0" i="0" u="none" strike="noStrike" kern="1200" cap="none" spc="0" normalizeH="0" baseline="0" noProof="0" dirty="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m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u="none" strike="noStrike" kern="1200" cap="none" spc="0" normalizeH="0" baseline="0" noProof="0" dirty="0">
                <a:ln>
                  <a:noFill/>
                </a:ln>
                <a:solidFill>
                  <a:schemeClr val="tx1"/>
                </a:solidFill>
                <a:effectLst/>
                <a:uLnTx/>
                <a:uFillTx/>
                <a:latin typeface="+mn-lt"/>
                <a:ea typeface="+mn-ea"/>
                <a:cs typeface="+mn-cs"/>
              </a:rPr>
              <a:t>else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else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noProof="0" dirty="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a:ln>
                  <a:noFill/>
                </a:ln>
                <a:solidFill>
                  <a:schemeClr val="tx1"/>
                </a:solidFill>
                <a:effectLst/>
                <a:uLnTx/>
                <a:uFillTx/>
                <a:latin typeface="+mn-lt"/>
                <a:ea typeface="+mn-ea"/>
                <a:cs typeface="+mn-cs"/>
              </a:rPr>
              <a:t>i</a:t>
            </a:r>
            <a:r>
              <a:rPr kumimoji="0" lang="en-US" sz="2600" b="0" u="none" strike="noStrike" kern="1200" cap="none" spc="0" normalizeH="0" noProof="0" dirty="0">
                <a:ln>
                  <a:noFill/>
                </a:ln>
                <a:solidFill>
                  <a:schemeClr val="tx1"/>
                </a:solidFill>
                <a:effectLst/>
                <a:uLnTx/>
                <a:uFillTx/>
                <a:latin typeface="+mn-lt"/>
                <a:ea typeface="+mn-ea"/>
                <a:cs typeface="+mn-cs"/>
              </a:rPr>
              <a:t> of the term </a:t>
            </a:r>
            <a:r>
              <a:rPr lang="en-US" sz="2600" i="1" dirty="0" err="1"/>
              <a:t>a</a:t>
            </a:r>
            <a:r>
              <a:rPr lang="en-US" sz="2600" i="1" baseline="-25000" dirty="0" err="1"/>
              <a:t>i</a:t>
            </a:r>
            <a:r>
              <a:rPr lang="en-US" sz="2600" dirty="0"/>
              <a:t>  equal to </a:t>
            </a:r>
            <a:r>
              <a:rPr lang="en-US" sz="2600" i="1" dirty="0"/>
              <a:t>x</a:t>
            </a:r>
            <a:r>
              <a:rPr lang="en-US" sz="2600" dirty="0"/>
              <a:t>, or </a:t>
            </a:r>
            <a:r>
              <a:rPr lang="en-US" sz="2600" dirty="0">
                <a:latin typeface="Cambria Math" pitchFamily="18" charset="0"/>
                <a:ea typeface="Cambria Math" pitchFamily="18" charset="0"/>
              </a:rPr>
              <a:t>0</a:t>
            </a:r>
            <a:r>
              <a:rPr lang="en-US" sz="2600" dirty="0"/>
              <a:t> if </a:t>
            </a:r>
            <a:r>
              <a:rPr lang="en-US" sz="2600" i="1" dirty="0"/>
              <a:t>x</a:t>
            </a:r>
            <a:r>
              <a:rPr lang="en-US" sz="2600" dirty="0"/>
              <a:t> is not found} </a:t>
            </a:r>
          </a:p>
        </p:txBody>
      </p:sp>
      <p:sp>
        <p:nvSpPr>
          <p:cNvPr id="7" name="TextBox 6"/>
          <p:cNvSpPr txBox="1"/>
          <p:nvPr/>
        </p:nvSpPr>
        <p:spPr>
          <a:xfrm>
            <a:off x="152400" y="4490589"/>
            <a:ext cx="8839200" cy="2062103"/>
          </a:xfrm>
          <a:prstGeom prst="rect">
            <a:avLst/>
          </a:prstGeom>
          <a:noFill/>
        </p:spPr>
        <p:txBody>
          <a:bodyPr wrap="square" rtlCol="0">
            <a:spAutoFit/>
          </a:bodyPr>
          <a:lstStyle/>
          <a:p>
            <a:r>
              <a:rPr lang="en-US" sz="1600" b="1" dirty="0"/>
              <a:t>Solution</a:t>
            </a:r>
            <a:r>
              <a:rPr lang="en-US" sz="1600" dirty="0"/>
              <a:t>:  Assume (for simplicity) </a:t>
            </a:r>
            <a:r>
              <a:rPr lang="en-US" sz="1600" i="1" dirty="0"/>
              <a:t>n</a:t>
            </a:r>
            <a:r>
              <a:rPr lang="en-US" sz="1600" dirty="0"/>
              <a:t> = </a:t>
            </a:r>
            <a:r>
              <a:rPr lang="en-US" sz="1600" dirty="0">
                <a:latin typeface="Cambria Math" pitchFamily="18" charset="0"/>
                <a:ea typeface="Cambria Math" pitchFamily="18" charset="0"/>
              </a:rPr>
              <a:t>2</a:t>
            </a:r>
            <a:r>
              <a:rPr lang="en-US" sz="1600" i="1" baseline="30000" dirty="0"/>
              <a:t>k</a:t>
            </a:r>
            <a:r>
              <a:rPr lang="en-US" sz="1600" dirty="0"/>
              <a:t> elements. Note that </a:t>
            </a:r>
            <a:r>
              <a:rPr lang="en-US" sz="1600" i="1" dirty="0"/>
              <a:t>k</a:t>
            </a:r>
            <a:r>
              <a:rPr lang="en-US" sz="1600" dirty="0"/>
              <a:t> = log </a:t>
            </a:r>
            <a:r>
              <a:rPr lang="en-US" sz="1600" i="1" dirty="0"/>
              <a:t>n.  </a:t>
            </a:r>
          </a:p>
          <a:p>
            <a:pPr lvl="1">
              <a:buFont typeface="Arial" pitchFamily="34" charset="0"/>
              <a:buChar char="•"/>
            </a:pPr>
            <a:r>
              <a:rPr lang="en-US" sz="1600" dirty="0"/>
              <a:t>  Two comparisons are made at each stage;   </a:t>
            </a:r>
            <a:r>
              <a:rPr lang="en-US" sz="1600" i="1" dirty="0" err="1"/>
              <a:t>i</a:t>
            </a:r>
            <a:r>
              <a:rPr lang="en-US" sz="1600" dirty="0"/>
              <a:t> &lt; </a:t>
            </a:r>
            <a:r>
              <a:rPr lang="en-US" sz="1600" i="1" dirty="0"/>
              <a:t>j</a:t>
            </a:r>
            <a:r>
              <a:rPr lang="en-US" sz="1600" dirty="0"/>
              <a:t>, and </a:t>
            </a:r>
            <a:r>
              <a:rPr lang="en-US" sz="1600" i="1" dirty="0"/>
              <a:t>x</a:t>
            </a:r>
            <a:r>
              <a:rPr lang="en-US" sz="1600" dirty="0"/>
              <a:t> &gt; </a:t>
            </a:r>
            <a:r>
              <a:rPr lang="en-US" sz="1600" i="1" dirty="0"/>
              <a:t>a</a:t>
            </a:r>
            <a:r>
              <a:rPr lang="en-US" sz="1600" i="1" baseline="-25000" dirty="0"/>
              <a:t>m</a:t>
            </a:r>
            <a:r>
              <a:rPr lang="en-US" sz="1600" dirty="0"/>
              <a:t> .</a:t>
            </a:r>
          </a:p>
          <a:p>
            <a:pPr lvl="1">
              <a:buFont typeface="Arial" pitchFamily="34" charset="0"/>
              <a:buChar char="•"/>
            </a:pPr>
            <a:r>
              <a:rPr lang="en-US" sz="1600" dirty="0"/>
              <a:t>  At the first iteration the size of the list is </a:t>
            </a:r>
            <a:r>
              <a:rPr lang="en-US" sz="1600" dirty="0">
                <a:latin typeface="Cambria Math" pitchFamily="18" charset="0"/>
                <a:ea typeface="Cambria Math" pitchFamily="18" charset="0"/>
              </a:rPr>
              <a:t>2</a:t>
            </a:r>
            <a:r>
              <a:rPr lang="en-US" sz="1600" i="1" baseline="30000" dirty="0"/>
              <a:t>k </a:t>
            </a:r>
            <a:r>
              <a:rPr lang="en-US" sz="1600" dirty="0"/>
              <a:t> and after the first iteration it is </a:t>
            </a:r>
            <a:r>
              <a:rPr lang="en-US" sz="1600" dirty="0">
                <a:latin typeface="Cambria Math" pitchFamily="18" charset="0"/>
                <a:ea typeface="Cambria Math" pitchFamily="18" charset="0"/>
              </a:rPr>
              <a:t>2</a:t>
            </a:r>
            <a:r>
              <a:rPr lang="en-US" sz="1600" i="1" baseline="30000" dirty="0"/>
              <a:t>k</a:t>
            </a:r>
            <a:r>
              <a:rPr lang="en-US" sz="1600" baseline="30000" dirty="0"/>
              <a:t>-</a:t>
            </a:r>
            <a:r>
              <a:rPr lang="en-US" sz="1600" baseline="30000" dirty="0">
                <a:latin typeface="Cambria Math" pitchFamily="18" charset="0"/>
                <a:ea typeface="Cambria Math" pitchFamily="18" charset="0"/>
              </a:rPr>
              <a:t>1</a:t>
            </a:r>
            <a:r>
              <a:rPr lang="en-US" sz="1600" dirty="0">
                <a:latin typeface="Cambria Math" pitchFamily="18" charset="0"/>
                <a:ea typeface="Cambria Math" pitchFamily="18" charset="0"/>
              </a:rPr>
              <a:t>.  </a:t>
            </a:r>
            <a:r>
              <a:rPr lang="en-US" sz="1600" dirty="0"/>
              <a:t>Then  </a:t>
            </a:r>
            <a:r>
              <a:rPr lang="en-US" sz="1600" dirty="0">
                <a:latin typeface="Cambria Math" pitchFamily="18" charset="0"/>
                <a:ea typeface="Cambria Math" pitchFamily="18" charset="0"/>
              </a:rPr>
              <a:t>2</a:t>
            </a:r>
            <a:r>
              <a:rPr lang="en-US" sz="1600" i="1" baseline="30000" dirty="0"/>
              <a:t>k</a:t>
            </a:r>
            <a:r>
              <a:rPr lang="en-US" sz="1600" baseline="30000" dirty="0"/>
              <a:t>-</a:t>
            </a:r>
            <a:r>
              <a:rPr lang="en-US" sz="1600" baseline="30000" dirty="0">
                <a:latin typeface="Cambria Math" pitchFamily="18" charset="0"/>
                <a:ea typeface="Cambria Math" pitchFamily="18" charset="0"/>
              </a:rPr>
              <a:t>2</a:t>
            </a:r>
            <a:r>
              <a:rPr lang="en-US" sz="1600" dirty="0"/>
              <a:t> and so on until the size of the list is </a:t>
            </a:r>
            <a:r>
              <a:rPr lang="en-US" sz="1600" dirty="0">
                <a:latin typeface="Cambria Math" pitchFamily="18" charset="0"/>
                <a:ea typeface="Cambria Math" pitchFamily="18" charset="0"/>
              </a:rPr>
              <a:t>2</a:t>
            </a:r>
            <a:r>
              <a:rPr lang="en-US" sz="1600" baseline="30000" dirty="0">
                <a:latin typeface="Cambria Math" pitchFamily="18" charset="0"/>
                <a:ea typeface="Cambria Math" pitchFamily="18" charset="0"/>
              </a:rPr>
              <a:t>1</a:t>
            </a:r>
            <a:r>
              <a:rPr lang="en-US" sz="1600" dirty="0"/>
              <a:t> = </a:t>
            </a:r>
            <a:r>
              <a:rPr lang="en-US" sz="1600" dirty="0">
                <a:latin typeface="Cambria Math" pitchFamily="18" charset="0"/>
                <a:ea typeface="Cambria Math" pitchFamily="18" charset="0"/>
              </a:rPr>
              <a:t>2</a:t>
            </a:r>
            <a:r>
              <a:rPr lang="en-US" sz="1600" dirty="0"/>
              <a:t>. </a:t>
            </a:r>
          </a:p>
          <a:p>
            <a:pPr lvl="1">
              <a:buFont typeface="Arial" pitchFamily="34" charset="0"/>
              <a:buChar char="•"/>
            </a:pPr>
            <a:r>
              <a:rPr lang="en-US" sz="1600" dirty="0"/>
              <a:t>  At the last step, a comparison tells us that the size of the list is the size is </a:t>
            </a:r>
            <a:r>
              <a:rPr lang="en-US" sz="1600" dirty="0">
                <a:latin typeface="Cambria Math" pitchFamily="18" charset="0"/>
                <a:ea typeface="Cambria Math" pitchFamily="18" charset="0"/>
              </a:rPr>
              <a:t>2</a:t>
            </a:r>
            <a:r>
              <a:rPr lang="en-US" sz="1600" baseline="30000" dirty="0">
                <a:latin typeface="Cambria Math" pitchFamily="18" charset="0"/>
                <a:ea typeface="Cambria Math" pitchFamily="18" charset="0"/>
              </a:rPr>
              <a:t>0</a:t>
            </a:r>
            <a:r>
              <a:rPr lang="en-US" sz="1600" dirty="0"/>
              <a:t> = </a:t>
            </a:r>
            <a:r>
              <a:rPr lang="en-US" sz="1600" dirty="0">
                <a:latin typeface="Cambria Math" pitchFamily="18" charset="0"/>
                <a:ea typeface="Cambria Math" pitchFamily="18" charset="0"/>
              </a:rPr>
              <a:t>1</a:t>
            </a:r>
            <a:r>
              <a:rPr lang="en-US" sz="1600" dirty="0"/>
              <a:t> and the element is compared with the single remaining element.  </a:t>
            </a:r>
          </a:p>
          <a:p>
            <a:pPr lvl="1">
              <a:buFont typeface="Arial" pitchFamily="34" charset="0"/>
              <a:buChar char="•"/>
            </a:pPr>
            <a:r>
              <a:rPr lang="en-US" sz="1600" dirty="0"/>
              <a:t>  Hence, at most </a:t>
            </a:r>
            <a:r>
              <a:rPr lang="en-US" sz="1600" b="1" dirty="0">
                <a:solidFill>
                  <a:srgbClr val="FF0000"/>
                </a:solidFill>
                <a:latin typeface="Cambria Math" pitchFamily="18" charset="0"/>
                <a:ea typeface="Cambria Math" pitchFamily="18" charset="0"/>
              </a:rPr>
              <a:t>2</a:t>
            </a:r>
            <a:r>
              <a:rPr lang="en-US" sz="1600" b="1" i="1" dirty="0">
                <a:solidFill>
                  <a:srgbClr val="FF0000"/>
                </a:solidFill>
              </a:rPr>
              <a:t>k</a:t>
            </a:r>
            <a:r>
              <a:rPr lang="en-US" sz="1600" b="1" dirty="0">
                <a:solidFill>
                  <a:srgbClr val="FF0000"/>
                </a:solidFill>
              </a:rPr>
              <a:t> + </a:t>
            </a:r>
            <a:r>
              <a:rPr lang="en-US" sz="1600" b="1" dirty="0">
                <a:solidFill>
                  <a:srgbClr val="FF0000"/>
                </a:solidFill>
                <a:latin typeface="Cambria Math" pitchFamily="18" charset="0"/>
                <a:ea typeface="Cambria Math" pitchFamily="18" charset="0"/>
              </a:rPr>
              <a:t>2</a:t>
            </a:r>
            <a:r>
              <a:rPr lang="en-US" sz="1600" b="1" dirty="0">
                <a:solidFill>
                  <a:srgbClr val="FF0000"/>
                </a:solidFill>
              </a:rPr>
              <a:t> = </a:t>
            </a:r>
            <a:r>
              <a:rPr lang="en-US" sz="1600" b="1" dirty="0">
                <a:solidFill>
                  <a:srgbClr val="FF0000"/>
                </a:solidFill>
                <a:latin typeface="Cambria Math" pitchFamily="18" charset="0"/>
                <a:ea typeface="Cambria Math" pitchFamily="18" charset="0"/>
              </a:rPr>
              <a:t>2</a:t>
            </a:r>
            <a:r>
              <a:rPr lang="en-US" sz="1600" b="1" dirty="0">
                <a:solidFill>
                  <a:srgbClr val="FF0000"/>
                </a:solidFill>
              </a:rPr>
              <a:t> log </a:t>
            </a:r>
            <a:r>
              <a:rPr lang="en-US" sz="1600" b="1" i="1" dirty="0">
                <a:solidFill>
                  <a:srgbClr val="FF0000"/>
                </a:solidFill>
              </a:rPr>
              <a:t>n</a:t>
            </a:r>
            <a:r>
              <a:rPr lang="en-US" sz="1600" b="1" dirty="0">
                <a:solidFill>
                  <a:srgbClr val="FF0000"/>
                </a:solidFill>
              </a:rPr>
              <a:t> + </a:t>
            </a:r>
            <a:r>
              <a:rPr lang="en-US" sz="1600" b="1" dirty="0">
                <a:solidFill>
                  <a:srgbClr val="FF0000"/>
                </a:solidFill>
                <a:latin typeface="Cambria Math" pitchFamily="18" charset="0"/>
                <a:ea typeface="Cambria Math" pitchFamily="18" charset="0"/>
              </a:rPr>
              <a:t>2</a:t>
            </a:r>
            <a:r>
              <a:rPr lang="en-US" sz="1600" b="1" dirty="0">
                <a:solidFill>
                  <a:srgbClr val="FF0000"/>
                </a:solidFill>
              </a:rPr>
              <a:t> </a:t>
            </a:r>
            <a:r>
              <a:rPr lang="en-US" sz="1600" dirty="0"/>
              <a:t>comparisons are made. </a:t>
            </a:r>
          </a:p>
          <a:p>
            <a:pPr lvl="1">
              <a:buFont typeface="Arial" pitchFamily="34" charset="0"/>
              <a:buChar char="•"/>
            </a:pPr>
            <a:r>
              <a:rPr lang="en-US" sz="1600" dirty="0"/>
              <a:t>  Therefore, the time complexity is </a:t>
            </a:r>
            <a:r>
              <a:rPr lang="en-US" sz="1600" b="1" dirty="0">
                <a:solidFill>
                  <a:srgbClr val="FF0000"/>
                </a:solidFill>
              </a:rPr>
              <a:t>Θ (log </a:t>
            </a:r>
            <a:r>
              <a:rPr lang="en-US" sz="1600" b="1" i="1" dirty="0">
                <a:solidFill>
                  <a:srgbClr val="FF0000"/>
                </a:solidFill>
              </a:rPr>
              <a:t>n</a:t>
            </a:r>
            <a:r>
              <a:rPr lang="en-US" sz="1600" b="1" dirty="0">
                <a:solidFill>
                  <a:srgbClr val="FF0000"/>
                </a:solidFill>
              </a:rPr>
              <a:t>)</a:t>
            </a:r>
            <a:r>
              <a:rPr lang="en-US" sz="1600" dirty="0"/>
              <a:t>, better than linear search. </a:t>
            </a:r>
          </a:p>
        </p:txBody>
      </p:sp>
    </p:spTree>
    <p:extLst>
      <p:ext uri="{BB962C8B-B14F-4D97-AF65-F5344CB8AC3E}">
        <p14:creationId xmlns:p14="http://schemas.microsoft.com/office/powerpoint/2010/main" val="318119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Worst-Case Complexity of Bubble Sort</a:t>
            </a:r>
          </a:p>
        </p:txBody>
      </p:sp>
      <p:sp>
        <p:nvSpPr>
          <p:cNvPr id="4" name="Content Placeholder 3"/>
          <p:cNvSpPr>
            <a:spLocks noGrp="1"/>
          </p:cNvSpPr>
          <p:nvPr>
            <p:ph idx="1"/>
          </p:nvPr>
        </p:nvSpPr>
        <p:spPr>
          <a:xfrm>
            <a:off x="457200" y="1417638"/>
            <a:ext cx="8229600" cy="4530725"/>
          </a:xfrm>
        </p:spPr>
        <p:txBody>
          <a:bodyPr/>
          <a:lstStyle/>
          <a:p>
            <a:pPr>
              <a:buNone/>
            </a:pPr>
            <a:r>
              <a:rPr lang="en-US" sz="2400" b="1" dirty="0"/>
              <a:t>   Example</a:t>
            </a:r>
            <a:r>
              <a:rPr lang="en-US" sz="2400" dirty="0"/>
              <a:t>: What is the worst-case complexity of bubble sort in terms of the number of comparisons made?</a:t>
            </a:r>
          </a:p>
        </p:txBody>
      </p:sp>
      <p:sp>
        <p:nvSpPr>
          <p:cNvPr id="5" name="Content Placeholder 2"/>
          <p:cNvSpPr txBox="1">
            <a:spLocks/>
          </p:cNvSpPr>
          <p:nvPr/>
        </p:nvSpPr>
        <p:spPr>
          <a:xfrm>
            <a:off x="2209800" y="2654300"/>
            <a:ext cx="5638800" cy="2057400"/>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with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1" u="none" strike="noStrike" kern="1200" cap="none" spc="0" normalizeH="0" baseline="0" noProof="0" dirty="0">
                <a:ln>
                  <a:noFill/>
                </a:ln>
                <a:solidFill>
                  <a:schemeClr val="tx1"/>
                </a:solidFill>
                <a:effectLst/>
                <a:uLnTx/>
                <a:uFillTx/>
                <a:latin typeface="Cambria Math"/>
                <a:ea typeface="Cambria Math"/>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lang="en-US" sz="2600" i="1" dirty="0">
                <a:latin typeface="Cambria Math"/>
                <a:ea typeface="Cambria Math"/>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&gt;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and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is now in increasing order}</a:t>
            </a:r>
          </a:p>
        </p:txBody>
      </p:sp>
      <p:sp>
        <p:nvSpPr>
          <p:cNvPr id="7" name="TextBox 6"/>
          <p:cNvSpPr txBox="1"/>
          <p:nvPr/>
        </p:nvSpPr>
        <p:spPr>
          <a:xfrm>
            <a:off x="457200" y="4858792"/>
            <a:ext cx="8458200" cy="1754326"/>
          </a:xfrm>
          <a:prstGeom prst="rect">
            <a:avLst/>
          </a:prstGeom>
          <a:noFill/>
        </p:spPr>
        <p:txBody>
          <a:bodyPr wrap="square" rtlCol="0">
            <a:spAutoFit/>
          </a:bodyPr>
          <a:lstStyle/>
          <a:p>
            <a:r>
              <a:rPr lang="en-US" b="1" dirty="0"/>
              <a:t>Solution</a:t>
            </a:r>
            <a:r>
              <a:rPr lang="en-US" dirty="0"/>
              <a:t>: A sequence of </a:t>
            </a:r>
            <a:r>
              <a:rPr lang="en-US" i="1" dirty="0"/>
              <a:t>n</a:t>
            </a:r>
            <a:r>
              <a:rPr lang="en-US" dirty="0">
                <a:latin typeface="Cambria Math"/>
                <a:ea typeface="Cambria Math"/>
              </a:rPr>
              <a:t>−</a:t>
            </a:r>
            <a:r>
              <a:rPr lang="en-US" dirty="0">
                <a:latin typeface="Cambria Math" pitchFamily="18" charset="0"/>
                <a:ea typeface="Cambria Math" pitchFamily="18" charset="0"/>
              </a:rPr>
              <a:t>1</a:t>
            </a:r>
            <a:r>
              <a:rPr lang="en-US" dirty="0"/>
              <a:t> passes is made through the list. On each pass </a:t>
            </a:r>
            <a:r>
              <a:rPr lang="en-US" i="1" dirty="0"/>
              <a:t>n</a:t>
            </a:r>
            <a:r>
              <a:rPr lang="en-US" dirty="0"/>
              <a:t> </a:t>
            </a:r>
            <a:r>
              <a:rPr lang="en-US" dirty="0">
                <a:latin typeface="Cambria Math"/>
                <a:ea typeface="Cambria Math"/>
              </a:rPr>
              <a:t>−</a:t>
            </a:r>
            <a:r>
              <a:rPr lang="en-US" dirty="0"/>
              <a:t> </a:t>
            </a:r>
            <a:r>
              <a:rPr lang="en-US" i="1" dirty="0" err="1"/>
              <a:t>i</a:t>
            </a:r>
            <a:r>
              <a:rPr lang="en-US" dirty="0"/>
              <a:t> comparisons are made.</a:t>
            </a:r>
          </a:p>
          <a:p>
            <a:endParaRPr lang="en-US" dirty="0"/>
          </a:p>
          <a:p>
            <a:endParaRPr lang="en-US" dirty="0"/>
          </a:p>
          <a:p>
            <a:r>
              <a:rPr lang="en-US" dirty="0">
                <a:latin typeface="Cambria Math"/>
                <a:ea typeface="Cambria Math"/>
              </a:rPr>
              <a:t>The worst-case complexity of bubble sort is  </a:t>
            </a:r>
            <a:r>
              <a:rPr lang="en-US" b="1" dirty="0">
                <a:solidFill>
                  <a:srgbClr val="FF0000"/>
                </a:solidFill>
              </a:rPr>
              <a:t>Θ(</a:t>
            </a:r>
            <a:r>
              <a:rPr lang="en-US" b="1" i="1" dirty="0">
                <a:solidFill>
                  <a:srgbClr val="FF0000"/>
                </a:solidFill>
              </a:rPr>
              <a:t>n</a:t>
            </a:r>
            <a:r>
              <a:rPr lang="en-US" b="1" baseline="30000" dirty="0">
                <a:solidFill>
                  <a:srgbClr val="FF0000"/>
                </a:solidFill>
              </a:rPr>
              <a:t>2</a:t>
            </a:r>
            <a:r>
              <a:rPr lang="en-US" b="1" dirty="0">
                <a:solidFill>
                  <a:srgbClr val="FF0000"/>
                </a:solidFill>
              </a:rPr>
              <a:t>) </a:t>
            </a:r>
            <a:r>
              <a:rPr lang="en-US" dirty="0"/>
              <a:t>since                             .</a:t>
            </a:r>
          </a:p>
          <a:p>
            <a:r>
              <a:rPr lang="en-US" dirty="0"/>
              <a:t>                                                                            </a:t>
            </a:r>
          </a:p>
        </p:txBody>
      </p:sp>
      <p:pic>
        <p:nvPicPr>
          <p:cNvPr id="8" name="Picture 7" descr="addin_tmp.png"/>
          <p:cNvPicPr>
            <a:picLocks noChangeAspect="1"/>
          </p:cNvPicPr>
          <p:nvPr>
            <p:custDataLst>
              <p:tags r:id="rId1"/>
            </p:custDataLst>
          </p:nvPr>
        </p:nvPicPr>
        <p:blipFill>
          <a:blip r:embed="rId4" cstate="print"/>
          <a:stretch>
            <a:fillRect/>
          </a:stretch>
        </p:blipFill>
        <p:spPr>
          <a:xfrm>
            <a:off x="1447800" y="5562600"/>
            <a:ext cx="4509135" cy="34671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324600" y="5977890"/>
            <a:ext cx="2219325" cy="346710"/>
          </a:xfrm>
          <a:prstGeom prst="rect">
            <a:avLst/>
          </a:prstGeom>
        </p:spPr>
      </p:pic>
    </p:spTree>
    <p:extLst>
      <p:ext uri="{BB962C8B-B14F-4D97-AF65-F5344CB8AC3E}">
        <p14:creationId xmlns:p14="http://schemas.microsoft.com/office/powerpoint/2010/main" val="97248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Worst-Case Complexity of Insertion Sort</a:t>
            </a:r>
          </a:p>
        </p:txBody>
      </p:sp>
      <p:sp>
        <p:nvSpPr>
          <p:cNvPr id="4" name="Content Placeholder 3"/>
          <p:cNvSpPr>
            <a:spLocks noGrp="1"/>
          </p:cNvSpPr>
          <p:nvPr>
            <p:ph idx="1"/>
          </p:nvPr>
        </p:nvSpPr>
        <p:spPr>
          <a:xfrm>
            <a:off x="381000" y="1522274"/>
            <a:ext cx="8229600" cy="4530725"/>
          </a:xfrm>
        </p:spPr>
        <p:txBody>
          <a:bodyPr/>
          <a:lstStyle/>
          <a:p>
            <a:pPr>
              <a:buNone/>
            </a:pPr>
            <a:r>
              <a:rPr lang="en-US" b="1" dirty="0"/>
              <a:t>   Example</a:t>
            </a:r>
            <a:r>
              <a:rPr lang="en-US" dirty="0"/>
              <a:t>: What is the worst-case complexity of insertion sort in terms of the number of comparisons made?</a:t>
            </a:r>
          </a:p>
        </p:txBody>
      </p:sp>
      <p:sp>
        <p:nvSpPr>
          <p:cNvPr id="5" name="Content Placeholder 2"/>
          <p:cNvSpPr txBox="1">
            <a:spLocks/>
          </p:cNvSpPr>
          <p:nvPr/>
        </p:nvSpPr>
        <p:spPr>
          <a:xfrm>
            <a:off x="4953000" y="2931974"/>
            <a:ext cx="3886200" cy="35814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a:t>procedure</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insertion</a:t>
            </a:r>
            <a:r>
              <a:rPr kumimoji="0" lang="en-US" sz="8000" b="0" i="1" u="none" strike="noStrike" kern="1200" cap="none" spc="0" normalizeH="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sort</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0" u="none" strike="noStrike" kern="1200" cap="none" spc="0" normalizeH="0" baseline="-25000" noProof="0" dirty="0">
                <a:ln>
                  <a:noFill/>
                </a:ln>
                <a:solidFill>
                  <a:schemeClr val="tx1"/>
                </a:solidFill>
                <a:effectLst/>
                <a:uLnTx/>
                <a:uFillTx/>
                <a:latin typeface="+mn-lt"/>
                <a:ea typeface="+mn-ea"/>
                <a:cs typeface="+mn-cs"/>
              </a:rPr>
              <a:t>1</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a:t>                </a:t>
            </a:r>
            <a:r>
              <a:rPr kumimoji="0" lang="en-US" sz="8000" b="0" i="0" u="none" strike="noStrike" kern="1200" cap="none" spc="0" normalizeH="0" baseline="0" noProof="0" dirty="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lang="en-US" sz="8000" dirty="0"/>
              <a:t>≥</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a:ln>
                  <a:noFill/>
                </a:ln>
                <a:solidFill>
                  <a:schemeClr val="tx1"/>
                </a:solidFill>
                <a:effectLst/>
                <a:uLnTx/>
                <a:uFillTx/>
                <a:latin typeface="+mn-lt"/>
                <a:ea typeface="+mn-ea"/>
                <a:cs typeface="+mn-cs"/>
              </a:rPr>
              <a:t>     for </a:t>
            </a:r>
            <a:r>
              <a:rPr kumimoji="0" lang="en-US" sz="8000" b="0" i="1" u="none" strike="noStrike" kern="1200" cap="none" spc="0" normalizeH="0" baseline="0" noProof="0" dirty="0">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a:ln>
                  <a:noFill/>
                </a:ln>
                <a:solidFill>
                  <a:schemeClr val="tx1"/>
                </a:solidFill>
                <a:effectLst/>
                <a:uLnTx/>
                <a:uFillTx/>
                <a:latin typeface="+mn-lt"/>
                <a:ea typeface="+mn-ea"/>
                <a:cs typeface="+mn-cs"/>
              </a:rPr>
              <a:t> to </a:t>
            </a:r>
            <a:r>
              <a:rPr kumimoji="0" lang="en-US" sz="8000" b="0" i="1" u="none" strike="noStrike" kern="1200" cap="none" spc="0" normalizeH="0" baseline="0" noProof="0" dirty="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1" i="0" u="none" strike="noStrike" kern="1200" cap="none" spc="0" normalizeH="0" baseline="0" noProof="0" dirty="0">
                <a:ln>
                  <a:noFill/>
                </a:ln>
                <a:solidFill>
                  <a:schemeClr val="tx1"/>
                </a:solidFill>
                <a:effectLst/>
                <a:uLnTx/>
                <a:uFillTx/>
                <a:latin typeface="+mn-lt"/>
                <a:ea typeface="+mn-ea"/>
                <a:cs typeface="+mn-cs"/>
              </a:rPr>
              <a:t>while</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i</a:t>
            </a:r>
            <a:endParaRPr kumimoji="0" lang="en-US" sz="80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m</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1" i="0" u="none" strike="noStrike" kern="1200" cap="none" spc="0" normalizeH="0" baseline="0" noProof="0" dirty="0">
                <a:ln>
                  <a:noFill/>
                </a:ln>
                <a:solidFill>
                  <a:schemeClr val="tx1"/>
                </a:solidFill>
                <a:effectLst/>
                <a:uLnTx/>
                <a:uFillTx/>
                <a:latin typeface="+mn-lt"/>
                <a:ea typeface="+mn-ea"/>
                <a:cs typeface="+mn-cs"/>
              </a:rPr>
              <a:t>for</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k</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a:ln>
                  <a:noFill/>
                </a:ln>
                <a:solidFill>
                  <a:schemeClr val="tx1"/>
                </a:solidFill>
                <a:effectLst/>
                <a:uLnTx/>
                <a:uFillTx/>
                <a:latin typeface="+mn-lt"/>
                <a:ea typeface="+mn-ea"/>
                <a:cs typeface="+mn-cs"/>
              </a:rPr>
              <a:t> to </a:t>
            </a:r>
            <a:r>
              <a:rPr kumimoji="0" lang="en-US" sz="8000" b="0" i="1" u="none" strike="noStrike" kern="1200" cap="none" spc="0" normalizeH="0" baseline="0" noProof="0" dirty="0">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a:ln>
                  <a:noFill/>
                </a:ln>
                <a:solidFill>
                  <a:schemeClr val="tx1"/>
                </a:solidFill>
                <a:effectLst/>
                <a:uLnTx/>
                <a:uFillTx/>
                <a:latin typeface="Cambria Math"/>
                <a:ea typeface="Cambria Math"/>
              </a:rPr>
              <a:t>−</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1" u="none" strike="noStrike" kern="1200" cap="none" spc="0" normalizeH="0" baseline="0" noProof="0" dirty="0">
                <a:ln>
                  <a:noFill/>
                </a:ln>
                <a:solidFill>
                  <a:schemeClr val="tx1"/>
                </a:solidFill>
                <a:effectLst/>
                <a:uLnTx/>
                <a:uFillTx/>
                <a:latin typeface="+mn-lt"/>
                <a:ea typeface="+mn-ea"/>
                <a:cs typeface="+mn-cs"/>
              </a:rPr>
              <a:t> </a:t>
            </a:r>
            <a:r>
              <a:rPr lang="en-US" sz="8000" dirty="0">
                <a:latin typeface="Cambria Math"/>
                <a:ea typeface="Cambria Math"/>
              </a:rPr>
              <a:t>−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r>
              <a:rPr kumimoji="0" lang="en-US" sz="8000" b="0" u="none" strike="noStrike" kern="1200" cap="none" spc="0" normalizeH="0" baseline="-25000" noProof="0" dirty="0">
                <a:ln>
                  <a:noFill/>
                </a:ln>
                <a:solidFill>
                  <a:schemeClr val="tx1"/>
                </a:solidFill>
                <a:effectLst/>
                <a:uLnTx/>
                <a:uFillTx/>
                <a:latin typeface="+mn-lt"/>
                <a:ea typeface="+mn-ea"/>
                <a:cs typeface="+mn-cs"/>
              </a:rPr>
              <a:t>-</a:t>
            </a:r>
            <a:r>
              <a:rPr kumimoji="0" lang="en-US" sz="8000" b="0" i="1" u="none" strike="noStrike" kern="1200" cap="none" spc="0" normalizeH="0" baseline="-25000" noProof="0" dirty="0">
                <a:ln>
                  <a:noFill/>
                </a:ln>
                <a:solidFill>
                  <a:schemeClr val="tx1"/>
                </a:solidFill>
                <a:effectLst/>
                <a:uLnTx/>
                <a:uFillTx/>
                <a:latin typeface="+mn-lt"/>
                <a:ea typeface="+mn-ea"/>
                <a:cs typeface="+mn-cs"/>
              </a:rPr>
              <a:t>k</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j</a:t>
            </a:r>
            <a:r>
              <a:rPr kumimoji="0" lang="en-US" sz="8000" b="0" u="none" strike="noStrike" kern="1200" cap="none" spc="0" normalizeH="0" baseline="-25000" noProof="0" dirty="0">
                <a:ln>
                  <a:noFill/>
                </a:ln>
                <a:solidFill>
                  <a:schemeClr val="tx1"/>
                </a:solidFill>
                <a:effectLst/>
                <a:uLnTx/>
                <a:uFillTx/>
                <a:latin typeface="+mn-lt"/>
                <a:ea typeface="+mn-ea"/>
                <a:cs typeface="+mn-cs"/>
              </a:rPr>
              <a:t>-</a:t>
            </a:r>
            <a:r>
              <a:rPr kumimoji="0" lang="en-US" sz="8000" b="0" i="1" u="none" strike="noStrike" kern="1200" cap="none" spc="0" normalizeH="0" baseline="-25000" noProof="0" dirty="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8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p:txBody>
      </p:sp>
      <p:sp>
        <p:nvSpPr>
          <p:cNvPr id="7" name="TextBox 6"/>
          <p:cNvSpPr txBox="1"/>
          <p:nvPr/>
        </p:nvSpPr>
        <p:spPr>
          <a:xfrm>
            <a:off x="838200" y="3581400"/>
            <a:ext cx="3886200" cy="2246769"/>
          </a:xfrm>
          <a:prstGeom prst="rect">
            <a:avLst/>
          </a:prstGeom>
          <a:noFill/>
        </p:spPr>
        <p:txBody>
          <a:bodyPr wrap="square" rtlCol="0">
            <a:spAutoFit/>
          </a:bodyPr>
          <a:lstStyle/>
          <a:p>
            <a:r>
              <a:rPr lang="en-US" sz="2000" b="1" dirty="0"/>
              <a:t>Solution</a:t>
            </a:r>
            <a:r>
              <a:rPr lang="en-US" sz="2000" dirty="0"/>
              <a:t>: The total number of comparisons are:</a:t>
            </a:r>
          </a:p>
          <a:p>
            <a:endParaRPr lang="en-US" sz="2000" dirty="0"/>
          </a:p>
          <a:p>
            <a:endParaRPr lang="en-US" sz="2000" dirty="0"/>
          </a:p>
          <a:p>
            <a:endParaRPr lang="en-US" sz="2000" dirty="0"/>
          </a:p>
          <a:p>
            <a:r>
              <a:rPr lang="en-US" sz="2000" dirty="0"/>
              <a:t>Therefore the complexity is Θ(</a:t>
            </a:r>
            <a:r>
              <a:rPr lang="en-US" sz="2000" i="1" dirty="0"/>
              <a:t>n</a:t>
            </a:r>
            <a:r>
              <a:rPr lang="en-US" sz="2000" baseline="30000" dirty="0">
                <a:latin typeface="Cambria Math" pitchFamily="18" charset="0"/>
                <a:ea typeface="Cambria Math" pitchFamily="18" charset="0"/>
              </a:rPr>
              <a:t>2</a:t>
            </a:r>
            <a:r>
              <a:rPr lang="en-US" sz="2000" dirty="0"/>
              <a:t>).</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1046798" y="4531429"/>
            <a:ext cx="3240405" cy="346710"/>
          </a:xfrm>
          <a:prstGeom prst="rect">
            <a:avLst/>
          </a:prstGeom>
        </p:spPr>
      </p:pic>
    </p:spTree>
    <p:extLst>
      <p:ext uri="{BB962C8B-B14F-4D97-AF65-F5344CB8AC3E}">
        <p14:creationId xmlns:p14="http://schemas.microsoft.com/office/powerpoint/2010/main" val="3282305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Matrix Multiplication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3272" y="1452989"/>
                <a:ext cx="8229600" cy="4530725"/>
              </a:xfrm>
            </p:spPr>
            <p:txBody>
              <a:bodyPr>
                <a:normAutofit/>
              </a:bodyPr>
              <a:lstStyle/>
              <a:p>
                <a:r>
                  <a:rPr lang="en-US" sz="2400" dirty="0"/>
                  <a:t>The definition for matrix multiplication can be expressed as an algorithm; </a:t>
                </a:r>
                <a:r>
                  <a:rPr lang="en-US" sz="2400" b="1" dirty="0"/>
                  <a:t>C</a:t>
                </a:r>
                <a:r>
                  <a:rPr lang="en-US" sz="2400" dirty="0"/>
                  <a:t>  = </a:t>
                </a:r>
                <a:r>
                  <a:rPr lang="en-US" sz="2400" b="1" dirty="0"/>
                  <a:t>A B</a:t>
                </a:r>
                <a:r>
                  <a:rPr lang="en-US" sz="2400" dirty="0"/>
                  <a:t>  where </a:t>
                </a:r>
                <a:r>
                  <a:rPr lang="en-US" sz="2400" b="1" dirty="0"/>
                  <a:t>C</a:t>
                </a:r>
                <a:r>
                  <a:rPr lang="en-US" sz="2400" dirty="0"/>
                  <a:t> is an </a:t>
                </a:r>
                <a:r>
                  <a:rPr lang="en-US" sz="2400" i="1" dirty="0"/>
                  <a:t>m</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a:t>
                </a:r>
                <a:r>
                  <a:rPr lang="en-US" sz="2400" i="1" dirty="0"/>
                  <a:t>n</a:t>
                </a:r>
                <a:r>
                  <a:rPr lang="en-US" sz="2400" dirty="0"/>
                  <a:t> matrix that is the product of the </a:t>
                </a:r>
                <a:r>
                  <a:rPr lang="en-US" sz="2400" i="1" dirty="0"/>
                  <a:t>m</a:t>
                </a:r>
                <a:r>
                  <a:rPr lang="en-US" sz="2400" dirty="0"/>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sz="2400" dirty="0"/>
                  <a:t> </a:t>
                </a:r>
                <a:r>
                  <a:rPr lang="en-US" sz="2400" i="1" dirty="0"/>
                  <a:t>k</a:t>
                </a:r>
                <a:r>
                  <a:rPr lang="en-US" sz="2400" dirty="0"/>
                  <a:t> matrix </a:t>
                </a:r>
                <a:r>
                  <a:rPr lang="en-US" sz="2400" b="1" dirty="0"/>
                  <a:t>A</a:t>
                </a:r>
                <a:r>
                  <a:rPr lang="en-US" sz="2400" dirty="0"/>
                  <a:t> and the </a:t>
                </a:r>
                <a:r>
                  <a:rPr lang="en-US" sz="2400" i="1" dirty="0"/>
                  <a:t>k</a:t>
                </a:r>
                <a:r>
                  <a:rPr lang="en-US" sz="2400" dirty="0"/>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sz="2400" dirty="0"/>
                  <a:t> </a:t>
                </a:r>
                <a:r>
                  <a:rPr lang="en-US" sz="2400" i="1" dirty="0"/>
                  <a:t>n</a:t>
                </a:r>
                <a:r>
                  <a:rPr lang="en-US" sz="2400" dirty="0"/>
                  <a:t> matrix </a:t>
                </a:r>
                <a:r>
                  <a:rPr lang="en-US" sz="2400" b="1" dirty="0"/>
                  <a:t>B</a:t>
                </a:r>
                <a:r>
                  <a:rPr lang="en-US" sz="2400" dirty="0"/>
                  <a:t>.</a:t>
                </a:r>
              </a:p>
              <a:p>
                <a:r>
                  <a:rPr lang="en-US" sz="2400" dirty="0"/>
                  <a:t>This algorithm carries out matrix multiplication based on its definition.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3272" y="1452989"/>
                <a:ext cx="8229600" cy="4530725"/>
              </a:xfrm>
              <a:blipFill>
                <a:blip r:embed="rId3"/>
                <a:stretch>
                  <a:fillRect l="-444" t="-1075" r="-74"/>
                </a:stretch>
              </a:blipFill>
            </p:spPr>
            <p:txBody>
              <a:bodyPr/>
              <a:lstStyle/>
              <a:p>
                <a:r>
                  <a:rPr lang="zh-CN" altLang="en-US">
                    <a:noFill/>
                  </a:rPr>
                  <a:t> </a:t>
                </a:r>
              </a:p>
            </p:txBody>
          </p:sp>
        </mc:Fallback>
      </mc:AlternateContent>
      <p:sp>
        <p:nvSpPr>
          <p:cNvPr id="4" name="Content Placeholder 2"/>
          <p:cNvSpPr txBox="1">
            <a:spLocks/>
          </p:cNvSpPr>
          <p:nvPr/>
        </p:nvSpPr>
        <p:spPr>
          <a:xfrm>
            <a:off x="1291472" y="3895726"/>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lang="en-US" sz="2600" i="1" dirty="0"/>
              <a:t>matrix multiplication</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b="1" dirty="0"/>
              <a:t>A</a:t>
            </a:r>
            <a:r>
              <a:rPr lang="en-US" sz="2600" i="1" dirty="0"/>
              <a:t>,</a:t>
            </a:r>
            <a:r>
              <a:rPr lang="en-US" sz="2600" b="1" dirty="0"/>
              <a:t>B</a:t>
            </a:r>
            <a:r>
              <a:rPr lang="en-US" sz="2600" i="1" dirty="0"/>
              <a:t>: </a:t>
            </a:r>
            <a:r>
              <a:rPr lang="en-US" sz="2600" dirty="0"/>
              <a:t>matrices)</a:t>
            </a: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m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n</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err="1"/>
              <a:t>c</a:t>
            </a:r>
            <a:r>
              <a:rPr lang="en-US" sz="2600" i="1" baseline="-25000" dirty="0" err="1"/>
              <a:t>i</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 </a:t>
            </a:r>
            <a:r>
              <a:rPr lang="en-US" sz="2600" dirty="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a:t>               for </a:t>
            </a:r>
            <a:r>
              <a:rPr lang="en-US" sz="2600" i="1" dirty="0"/>
              <a:t>q</a:t>
            </a:r>
            <a:r>
              <a:rPr lang="en-US" sz="2600" dirty="0"/>
              <a:t> := </a:t>
            </a:r>
            <a:r>
              <a:rPr lang="en-US" sz="2600" dirty="0">
                <a:latin typeface="Cambria Math" pitchFamily="18" charset="0"/>
                <a:ea typeface="Cambria Math" pitchFamily="18" charset="0"/>
              </a:rPr>
              <a:t>1</a:t>
            </a:r>
            <a:r>
              <a:rPr lang="en-US" sz="2600" dirty="0"/>
              <a:t> to </a:t>
            </a:r>
            <a:r>
              <a:rPr lang="en-US" sz="2600" i="1" dirty="0"/>
              <a:t>k</a:t>
            </a:r>
          </a:p>
          <a:p>
            <a:pPr marL="274320" lvl="0" indent="-274320">
              <a:spcBef>
                <a:spcPct val="20000"/>
              </a:spcBef>
              <a:buClr>
                <a:schemeClr val="accent3"/>
              </a:buClr>
              <a:buSzPct val="95000"/>
              <a:defRPr/>
            </a:pPr>
            <a:r>
              <a:rPr lang="en-US" sz="2600" i="1" dirty="0"/>
              <a:t>                   </a:t>
            </a:r>
            <a:r>
              <a:rPr lang="en-US" sz="2600" i="1" dirty="0" err="1"/>
              <a:t>c</a:t>
            </a:r>
            <a:r>
              <a:rPr lang="en-US" sz="2600" i="1" baseline="-25000" dirty="0" err="1"/>
              <a:t>ij</a:t>
            </a:r>
            <a:r>
              <a:rPr lang="en-US" sz="2600" dirty="0"/>
              <a:t> := </a:t>
            </a:r>
            <a:r>
              <a:rPr lang="en-US" sz="2600" i="1" dirty="0"/>
              <a:t> </a:t>
            </a:r>
            <a:r>
              <a:rPr lang="en-US" sz="2600" i="1" dirty="0" err="1"/>
              <a:t>c</a:t>
            </a:r>
            <a:r>
              <a:rPr lang="en-US" sz="2600" i="1" baseline="-25000" dirty="0" err="1"/>
              <a:t>ij</a:t>
            </a:r>
            <a:r>
              <a:rPr lang="en-US" sz="2600" dirty="0"/>
              <a:t> + </a:t>
            </a:r>
            <a:r>
              <a:rPr lang="en-US" sz="2600" i="1" dirty="0" err="1"/>
              <a:t>a</a:t>
            </a:r>
            <a:r>
              <a:rPr lang="en-US" sz="2600" i="1" baseline="-25000" dirty="0" err="1"/>
              <a:t>iq</a:t>
            </a:r>
            <a:r>
              <a:rPr lang="en-US" sz="2600" i="1" dirty="0"/>
              <a:t> </a:t>
            </a:r>
            <a:r>
              <a:rPr lang="en-US" sz="2600" i="1" dirty="0" err="1"/>
              <a:t>b</a:t>
            </a:r>
            <a:r>
              <a:rPr lang="en-US" sz="2600" i="1" baseline="-25000" dirty="0" err="1"/>
              <a:t>qj</a:t>
            </a:r>
            <a:endParaRPr kumimoji="0" lang="en-US" sz="2600" b="0" u="none" strike="noStrike" kern="1200" cap="none" spc="0" normalizeH="0" baseline="-2500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return C</a:t>
            </a:r>
            <a:r>
              <a:rPr lang="en-US" sz="2600" dirty="0"/>
              <a:t>{</a:t>
            </a:r>
            <a:r>
              <a:rPr lang="en-US" sz="2600" b="1" dirty="0"/>
              <a:t>C = [</a:t>
            </a:r>
            <a:r>
              <a:rPr lang="en-US" sz="2600" i="1" dirty="0" err="1"/>
              <a:t>c</a:t>
            </a:r>
            <a:r>
              <a:rPr lang="en-US" sz="2600" i="1" baseline="-25000" dirty="0" err="1"/>
              <a:t>ij</a:t>
            </a:r>
            <a:r>
              <a:rPr lang="en-US" sz="2600" b="1" dirty="0"/>
              <a:t>]</a:t>
            </a:r>
            <a:r>
              <a:rPr lang="en-US" sz="2600" i="1" dirty="0"/>
              <a:t> </a:t>
            </a:r>
            <a:r>
              <a:rPr lang="en-US" sz="2600" dirty="0"/>
              <a:t>is the product of </a:t>
            </a:r>
            <a:r>
              <a:rPr lang="en-US" sz="2600" b="1" dirty="0"/>
              <a:t>A</a:t>
            </a:r>
            <a:r>
              <a:rPr lang="en-US" sz="2600" dirty="0"/>
              <a:t> and </a:t>
            </a:r>
            <a:r>
              <a:rPr lang="en-US" sz="2600" b="1" dirty="0"/>
              <a:t>B</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p:txBody>
      </p:sp>
      <p:pic>
        <p:nvPicPr>
          <p:cNvPr id="13" name="Picture 12" descr="addin_tmp.png"/>
          <p:cNvPicPr>
            <a:picLocks noChangeAspect="1"/>
          </p:cNvPicPr>
          <p:nvPr>
            <p:custDataLst>
              <p:tags r:id="rId1"/>
            </p:custDataLst>
          </p:nvPr>
        </p:nvPicPr>
        <p:blipFill>
          <a:blip r:embed="rId4" cstate="print"/>
          <a:stretch>
            <a:fillRect/>
          </a:stretch>
        </p:blipFill>
        <p:spPr>
          <a:xfrm>
            <a:off x="4587351" y="4419600"/>
            <a:ext cx="2261711" cy="428625"/>
          </a:xfrm>
          <a:prstGeom prst="rect">
            <a:avLst/>
          </a:prstGeom>
        </p:spPr>
      </p:pic>
    </p:spTree>
    <p:extLst>
      <p:ext uri="{BB962C8B-B14F-4D97-AF65-F5344CB8AC3E}">
        <p14:creationId xmlns:p14="http://schemas.microsoft.com/office/powerpoint/2010/main" val="40283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of Matrix Multiplication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additions of integers and multiplications of integers are used by the matrix multiplication algorithm to multiply two </a:t>
            </a:r>
            <a:r>
              <a:rPr lang="en-US" i="1" dirty="0"/>
              <a:t>n</a:t>
            </a:r>
            <a:r>
              <a:rPr lang="en-US" dirty="0"/>
              <a:t>    </a:t>
            </a:r>
            <a:r>
              <a:rPr lang="en-US" i="1" dirty="0" err="1"/>
              <a:t>n</a:t>
            </a:r>
            <a:r>
              <a:rPr lang="en-US" dirty="0"/>
              <a:t> matrices.</a:t>
            </a:r>
          </a:p>
          <a:p>
            <a:pPr>
              <a:buNone/>
            </a:pPr>
            <a:r>
              <a:rPr lang="en-US" b="1" dirty="0"/>
              <a:t>   Solution</a:t>
            </a:r>
            <a:r>
              <a:rPr lang="en-US" dirty="0"/>
              <a:t>: There are </a:t>
            </a:r>
            <a:r>
              <a:rPr lang="en-US" i="1" dirty="0"/>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entries in the product. Finding each entry requires </a:t>
            </a:r>
            <a:r>
              <a:rPr lang="en-US" i="1" dirty="0">
                <a:ea typeface="Cambria Math" pitchFamily="18" charset="0"/>
              </a:rPr>
              <a:t>n</a:t>
            </a:r>
            <a:r>
              <a:rPr lang="en-US" dirty="0">
                <a:latin typeface="Cambria Math" pitchFamily="18" charset="0"/>
                <a:ea typeface="Cambria Math" pitchFamily="18" charset="0"/>
              </a:rPr>
              <a:t> multiplications and </a:t>
            </a:r>
            <a:r>
              <a:rPr lang="en-US" i="1" dirty="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− 1 additions. Hence, </a:t>
            </a:r>
            <a:r>
              <a:rPr lang="en-US" i="1" dirty="0"/>
              <a:t>n</a:t>
            </a:r>
            <a:r>
              <a:rPr lang="en-US" baseline="30000" dirty="0">
                <a:latin typeface="Cambria Math" pitchFamily="18" charset="0"/>
                <a:ea typeface="Cambria Math" pitchFamily="18" charset="0"/>
              </a:rPr>
              <a:t>3</a:t>
            </a:r>
            <a:r>
              <a:rPr lang="en-US" dirty="0">
                <a:latin typeface="Cambria Math"/>
                <a:ea typeface="Cambria Math"/>
              </a:rPr>
              <a:t>  multiplications and </a:t>
            </a:r>
            <a:r>
              <a:rPr lang="en-US" i="1" dirty="0"/>
              <a:t>n</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− 1) additions are used.</a:t>
            </a:r>
          </a:p>
          <a:p>
            <a:pPr>
              <a:buNone/>
            </a:pPr>
            <a:r>
              <a:rPr lang="en-US" dirty="0">
                <a:latin typeface="Cambria Math"/>
                <a:ea typeface="Cambria Math"/>
              </a:rPr>
              <a:t>    Hence, the complexity of matrix multiplication is </a:t>
            </a:r>
            <a:r>
              <a:rPr lang="en-US" i="1" dirty="0">
                <a:solidFill>
                  <a:srgbClr val="FF0000"/>
                </a:solidFill>
              </a:rPr>
              <a:t>O</a:t>
            </a:r>
            <a:r>
              <a:rPr lang="en-US" dirty="0">
                <a:solidFill>
                  <a:srgbClr val="FF0000"/>
                </a:solidFill>
              </a:rPr>
              <a:t>(</a:t>
            </a:r>
            <a:r>
              <a:rPr lang="en-US" i="1" dirty="0">
                <a:solidFill>
                  <a:srgbClr val="FF0000"/>
                </a:solidFill>
              </a:rPr>
              <a:t>n</a:t>
            </a:r>
            <a:r>
              <a:rPr lang="en-US" baseline="30000" dirty="0">
                <a:solidFill>
                  <a:srgbClr val="FF0000"/>
                </a:solidFill>
                <a:latin typeface="Cambria Math" pitchFamily="18" charset="0"/>
                <a:ea typeface="Cambria Math" pitchFamily="18" charset="0"/>
              </a:rPr>
              <a:t>3</a:t>
            </a:r>
            <a:r>
              <a:rPr lang="en-US" dirty="0">
                <a:solidFill>
                  <a:srgbClr val="FF0000"/>
                </a:solidFill>
              </a:rPr>
              <a:t>)</a:t>
            </a:r>
            <a:r>
              <a:rPr lang="en-US" dirty="0"/>
              <a:t>.</a:t>
            </a:r>
            <a:r>
              <a:rPr lang="en-US" dirty="0">
                <a:solidFill>
                  <a:srgbClr val="FF0000"/>
                </a:solidFill>
              </a:rPr>
              <a:t>  </a:t>
            </a:r>
          </a:p>
          <a:p>
            <a:pPr>
              <a:buNone/>
            </a:pPr>
            <a:endParaRPr lang="en-US" dirty="0"/>
          </a:p>
          <a:p>
            <a:pPr>
              <a:buNone/>
            </a:pPr>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934200" y="2895600"/>
            <a:ext cx="154781" cy="152400"/>
          </a:xfrm>
          <a:prstGeom prst="rect">
            <a:avLst/>
          </a:prstGeom>
        </p:spPr>
      </p:pic>
    </p:spTree>
    <p:extLst>
      <p:ext uri="{BB962C8B-B14F-4D97-AF65-F5344CB8AC3E}">
        <p14:creationId xmlns:p14="http://schemas.microsoft.com/office/powerpoint/2010/main" val="243169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Product Algorithm</a:t>
            </a:r>
          </a:p>
        </p:txBody>
      </p:sp>
      <p:sp>
        <p:nvSpPr>
          <p:cNvPr id="3" name="Content Placeholder 2"/>
          <p:cNvSpPr>
            <a:spLocks noGrp="1"/>
          </p:cNvSpPr>
          <p:nvPr>
            <p:ph idx="1"/>
          </p:nvPr>
        </p:nvSpPr>
        <p:spPr/>
        <p:txBody>
          <a:bodyPr/>
          <a:lstStyle/>
          <a:p>
            <a:r>
              <a:rPr lang="en-US" dirty="0"/>
              <a:t>The definition of Boolean product  of zero-one matrices can also be converted to an algorithm.</a:t>
            </a:r>
          </a:p>
        </p:txBody>
      </p:sp>
      <p:sp>
        <p:nvSpPr>
          <p:cNvPr id="4" name="Content Placeholder 2"/>
          <p:cNvSpPr txBox="1">
            <a:spLocks/>
          </p:cNvSpPr>
          <p:nvPr/>
        </p:nvSpPr>
        <p:spPr>
          <a:xfrm>
            <a:off x="1676400" y="3200400"/>
            <a:ext cx="6553200" cy="2362200"/>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lang="en-US" sz="2600" i="1" noProof="0" dirty="0"/>
              <a:t>Boolean product</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b="1" dirty="0"/>
              <a:t>A</a:t>
            </a:r>
            <a:r>
              <a:rPr lang="en-US" sz="2600" i="1" dirty="0"/>
              <a:t>,</a:t>
            </a:r>
            <a:r>
              <a:rPr lang="en-US" sz="2600" b="1" dirty="0"/>
              <a:t>B</a:t>
            </a:r>
            <a:r>
              <a:rPr lang="en-US" sz="2600" i="1" dirty="0"/>
              <a:t>: </a:t>
            </a:r>
            <a:r>
              <a:rPr lang="en-US" sz="2600" dirty="0"/>
              <a:t>zero-one</a:t>
            </a:r>
            <a:r>
              <a:rPr lang="en-US" sz="2600" i="1" dirty="0"/>
              <a:t> </a:t>
            </a:r>
            <a:r>
              <a:rPr lang="en-US" sz="2600" dirty="0"/>
              <a:t>matrices)</a:t>
            </a: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m</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n</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err="1"/>
              <a:t>c</a:t>
            </a:r>
            <a:r>
              <a:rPr lang="en-US" sz="2600" i="1" baseline="-25000" dirty="0" err="1"/>
              <a:t>i</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 </a:t>
            </a:r>
            <a:r>
              <a:rPr lang="en-US" sz="2600" dirty="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a:t>               for </a:t>
            </a:r>
            <a:r>
              <a:rPr lang="en-US" sz="2600" i="1" dirty="0"/>
              <a:t>q</a:t>
            </a:r>
            <a:r>
              <a:rPr lang="en-US" sz="2600" dirty="0"/>
              <a:t> := </a:t>
            </a:r>
            <a:r>
              <a:rPr lang="en-US" sz="2600" dirty="0">
                <a:latin typeface="Cambria Math" pitchFamily="18" charset="0"/>
                <a:ea typeface="Cambria Math" pitchFamily="18" charset="0"/>
              </a:rPr>
              <a:t>1</a:t>
            </a:r>
            <a:r>
              <a:rPr lang="en-US" sz="2600" dirty="0"/>
              <a:t> to </a:t>
            </a:r>
            <a:r>
              <a:rPr lang="en-US" sz="2600" i="1" dirty="0"/>
              <a:t>k</a:t>
            </a:r>
          </a:p>
          <a:p>
            <a:pPr marL="274320" lvl="0" indent="-274320">
              <a:spcBef>
                <a:spcPct val="20000"/>
              </a:spcBef>
              <a:buClr>
                <a:schemeClr val="accent3"/>
              </a:buClr>
              <a:buSzPct val="95000"/>
              <a:defRPr/>
            </a:pPr>
            <a:r>
              <a:rPr lang="en-US" sz="2600" i="1" dirty="0"/>
              <a:t>                   </a:t>
            </a:r>
            <a:r>
              <a:rPr lang="en-US" sz="2600" dirty="0"/>
              <a:t> </a:t>
            </a:r>
            <a:r>
              <a:rPr lang="en-US" sz="2600" i="1" dirty="0" err="1">
                <a:ea typeface="Cambria Math"/>
                <a:sym typeface="Symbol"/>
              </a:rPr>
              <a:t>c</a:t>
            </a:r>
            <a:r>
              <a:rPr lang="en-US" sz="2600" i="1" baseline="-25000" dirty="0" err="1">
                <a:ea typeface="Cambria Math"/>
                <a:sym typeface="Symbol"/>
              </a:rPr>
              <a:t>ij</a:t>
            </a:r>
            <a:r>
              <a:rPr lang="en-US" sz="2600" baseline="-25000" dirty="0">
                <a:ea typeface="Cambria Math"/>
                <a:sym typeface="Symbol"/>
              </a:rPr>
              <a:t>  </a:t>
            </a:r>
            <a:r>
              <a:rPr lang="en-US" sz="2600" dirty="0">
                <a:ea typeface="Cambria Math"/>
                <a:sym typeface="Symbol"/>
              </a:rPr>
              <a:t>:= </a:t>
            </a:r>
            <a:r>
              <a:rPr lang="en-US" sz="2600" i="1" dirty="0" err="1"/>
              <a:t>c</a:t>
            </a:r>
            <a:r>
              <a:rPr lang="en-US" sz="2600" i="1" baseline="-25000" dirty="0" err="1"/>
              <a:t>ij</a:t>
            </a:r>
            <a:r>
              <a:rPr lang="en-US" sz="2600" i="1" baseline="-25000" dirty="0"/>
              <a:t>  </a:t>
            </a:r>
            <a:r>
              <a:rPr lang="en-US" sz="2600" dirty="0">
                <a:latin typeface="Cambria Math"/>
                <a:ea typeface="Cambria Math"/>
                <a:sym typeface="Symbol"/>
              </a:rPr>
              <a:t>∨ (</a:t>
            </a:r>
            <a:r>
              <a:rPr lang="en-US" sz="2600" i="1" dirty="0" err="1">
                <a:ea typeface="Cambria Math"/>
                <a:sym typeface="Symbol"/>
              </a:rPr>
              <a:t>a</a:t>
            </a:r>
            <a:r>
              <a:rPr lang="en-US" sz="2600" i="1" baseline="-25000" dirty="0" err="1">
                <a:ea typeface="Cambria Math"/>
                <a:sym typeface="Symbol"/>
              </a:rPr>
              <a:t>iq</a:t>
            </a:r>
            <a:r>
              <a:rPr lang="en-US" sz="2600" dirty="0">
                <a:latin typeface="Cambria Math"/>
                <a:ea typeface="Cambria Math"/>
                <a:sym typeface="Symbol"/>
              </a:rPr>
              <a:t> ∧ </a:t>
            </a:r>
            <a:r>
              <a:rPr lang="en-US" sz="2600" i="1" dirty="0" err="1">
                <a:ea typeface="Cambria Math"/>
                <a:sym typeface="Symbol"/>
              </a:rPr>
              <a:t>b</a:t>
            </a:r>
            <a:r>
              <a:rPr lang="en-US" sz="2600" i="1" baseline="-25000" dirty="0" err="1">
                <a:ea typeface="Cambria Math"/>
                <a:sym typeface="Symbol"/>
              </a:rPr>
              <a:t>qj</a:t>
            </a:r>
            <a:r>
              <a:rPr lang="en-US" sz="2600" dirty="0">
                <a:ea typeface="Cambria Math"/>
                <a:sym typeface="Symbol"/>
              </a:rPr>
              <a:t>)</a:t>
            </a:r>
            <a:endParaRPr kumimoji="0" lang="en-US" sz="2600" b="0" u="none" strike="noStrike" kern="1200" cap="none" spc="0" normalizeH="0" baseline="-2500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return C</a:t>
            </a:r>
            <a:r>
              <a:rPr lang="en-US" sz="2600" dirty="0"/>
              <a:t>{</a:t>
            </a:r>
            <a:r>
              <a:rPr lang="en-US" sz="2600" b="1" dirty="0"/>
              <a:t>C = [</a:t>
            </a:r>
            <a:r>
              <a:rPr lang="en-US" sz="2600" i="1" dirty="0" err="1"/>
              <a:t>c</a:t>
            </a:r>
            <a:r>
              <a:rPr lang="en-US" sz="2600" i="1" baseline="-25000" dirty="0" err="1"/>
              <a:t>ij</a:t>
            </a:r>
            <a:r>
              <a:rPr lang="en-US" sz="2600" b="1" dirty="0"/>
              <a:t>]</a:t>
            </a:r>
            <a:r>
              <a:rPr lang="en-US" sz="2600" i="1" dirty="0"/>
              <a:t> </a:t>
            </a:r>
            <a:r>
              <a:rPr lang="en-US" sz="2600" dirty="0"/>
              <a:t>is the Boolean product of </a:t>
            </a:r>
            <a:r>
              <a:rPr lang="en-US" sz="2600" b="1" dirty="0"/>
              <a:t>A</a:t>
            </a:r>
            <a:r>
              <a:rPr lang="en-US" sz="2600" dirty="0"/>
              <a:t> and </a:t>
            </a:r>
            <a:r>
              <a:rPr lang="en-US" sz="2600" b="1" dirty="0"/>
              <a:t>B</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p:txBody>
      </p:sp>
    </p:spTree>
    <p:extLst>
      <p:ext uri="{BB962C8B-B14F-4D97-AF65-F5344CB8AC3E}">
        <p14:creationId xmlns:p14="http://schemas.microsoft.com/office/powerpoint/2010/main" val="361842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Complexity of Boolean Product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30725"/>
              </a:xfrm>
            </p:spPr>
            <p:txBody>
              <a:bodyPr>
                <a:normAutofit/>
              </a:bodyPr>
              <a:lstStyle/>
              <a:p>
                <a:pPr>
                  <a:buNone/>
                </a:pPr>
                <a:r>
                  <a:rPr lang="en-US" b="1" dirty="0"/>
                  <a:t>   Example</a:t>
                </a:r>
                <a:r>
                  <a:rPr lang="en-US" dirty="0"/>
                  <a:t>: How many bit operations are used to find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ea typeface="Cambria Math"/>
                    <a:sym typeface="Symbol"/>
                  </a:rPr>
                  <a:t>,</a:t>
                </a:r>
                <a:r>
                  <a:rPr lang="en-US" b="1" dirty="0">
                    <a:ea typeface="Cambria Math"/>
                    <a:sym typeface="Symbol"/>
                  </a:rPr>
                  <a:t>  </a:t>
                </a:r>
                <a:r>
                  <a:rPr lang="en-US" dirty="0">
                    <a:sym typeface="Symbol"/>
                  </a:rPr>
                  <a:t>where A and B are </a:t>
                </a:r>
                <a:r>
                  <a:rPr lang="en-US" i="1" dirty="0">
                    <a:sym typeface="Symbol"/>
                  </a:rPr>
                  <a:t>n</a:t>
                </a:r>
                <a:r>
                  <a:rPr lang="en-US" dirty="0">
                    <a:sym typeface="Symbol"/>
                  </a:rPr>
                  <a:t> </a:t>
                </a:r>
                <a14:m>
                  <m:oMath xmlns:m="http://schemas.openxmlformats.org/officeDocument/2006/math">
                    <m:r>
                      <a:rPr lang="en-US" i="1" smtClean="0">
                        <a:latin typeface="Cambria Math" panose="02040503050406030204" pitchFamily="18" charset="0"/>
                        <a:ea typeface="Cambria Math" panose="02040503050406030204" pitchFamily="18" charset="0"/>
                        <a:sym typeface="Symbol"/>
                      </a:rPr>
                      <m:t>×</m:t>
                    </m:r>
                  </m:oMath>
                </a14:m>
                <a:r>
                  <a:rPr lang="en-US" dirty="0">
                    <a:sym typeface="Symbol"/>
                  </a:rPr>
                  <a:t> </a:t>
                </a:r>
                <a:r>
                  <a:rPr lang="en-US" i="1" dirty="0">
                    <a:sym typeface="Symbol"/>
                  </a:rPr>
                  <a:t>n</a:t>
                </a:r>
                <a:r>
                  <a:rPr lang="en-US" dirty="0">
                    <a:sym typeface="Symbol"/>
                  </a:rPr>
                  <a:t> zero-one matrices?</a:t>
                </a:r>
                <a:r>
                  <a:rPr lang="en-US" dirty="0"/>
                  <a:t> </a:t>
                </a:r>
              </a:p>
              <a:p>
                <a:pPr>
                  <a:buNone/>
                </a:pPr>
                <a:r>
                  <a:rPr lang="en-US" b="1" dirty="0"/>
                  <a:t>   Solution</a:t>
                </a:r>
                <a:r>
                  <a:rPr lang="en-US" dirty="0"/>
                  <a:t>: There are </a:t>
                </a:r>
                <a:r>
                  <a:rPr lang="en-US" i="1" dirty="0"/>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entries in the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latin typeface="Cambria Math" pitchFamily="18" charset="0"/>
                    <a:ea typeface="Cambria Math" pitchFamily="18" charset="0"/>
                  </a:rPr>
                  <a:t>. A total of </a:t>
                </a:r>
                <a:r>
                  <a:rPr lang="en-US" i="1" dirty="0">
                    <a:latin typeface="Cambria Math" pitchFamily="18" charset="0"/>
                    <a:ea typeface="Cambria Math" pitchFamily="18" charset="0"/>
                  </a:rPr>
                  <a:t>n</a:t>
                </a:r>
                <a:r>
                  <a:rPr lang="en-US" dirty="0">
                    <a:latin typeface="Cambria Math" pitchFamily="18" charset="0"/>
                    <a:ea typeface="Cambria Math" pitchFamily="18" charset="0"/>
                  </a:rPr>
                  <a:t> Ors and </a:t>
                </a:r>
                <a:r>
                  <a:rPr lang="en-US" i="1" dirty="0">
                    <a:latin typeface="Cambria Math" pitchFamily="18" charset="0"/>
                    <a:ea typeface="Cambria Math" pitchFamily="18" charset="0"/>
                  </a:rPr>
                  <a:t>n</a:t>
                </a:r>
                <a:r>
                  <a:rPr lang="en-US" dirty="0">
                    <a:latin typeface="Cambria Math" pitchFamily="18" charset="0"/>
                    <a:ea typeface="Cambria Math" pitchFamily="18" charset="0"/>
                  </a:rPr>
                  <a:t> ANDs are used to find each entry. Hence, </a:t>
                </a:r>
                <a:r>
                  <a:rPr lang="en-US" dirty="0">
                    <a:latin typeface="Cambria Math"/>
                    <a:ea typeface="Cambria Math"/>
                  </a:rPr>
                  <a:t>each entry takes 2</a:t>
                </a:r>
                <a:r>
                  <a:rPr lang="en-US" i="1" dirty="0">
                    <a:latin typeface="Cambria Math"/>
                    <a:ea typeface="Cambria Math"/>
                  </a:rPr>
                  <a:t>n</a:t>
                </a:r>
                <a:r>
                  <a:rPr lang="en-US" dirty="0">
                    <a:latin typeface="Cambria Math"/>
                    <a:ea typeface="Cambria Math"/>
                  </a:rPr>
                  <a:t> bit operations. A total of 2</a:t>
                </a:r>
                <a:r>
                  <a:rPr lang="en-US" i="1" dirty="0"/>
                  <a:t>n</a:t>
                </a:r>
                <a:r>
                  <a:rPr lang="en-US" baseline="30000" dirty="0">
                    <a:latin typeface="Cambria Math" pitchFamily="18" charset="0"/>
                    <a:ea typeface="Cambria Math" pitchFamily="18" charset="0"/>
                  </a:rPr>
                  <a:t>3</a:t>
                </a:r>
                <a:r>
                  <a:rPr lang="en-US" dirty="0">
                    <a:latin typeface="Cambria Math"/>
                    <a:ea typeface="Cambria Math"/>
                  </a:rPr>
                  <a:t>  operations are used.</a:t>
                </a:r>
              </a:p>
              <a:p>
                <a:pPr>
                  <a:buNone/>
                </a:pPr>
                <a:r>
                  <a:rPr lang="en-US" dirty="0">
                    <a:latin typeface="Cambria Math"/>
                    <a:ea typeface="Cambria Math"/>
                  </a:rPr>
                  <a:t>               Therefore the complexity is </a:t>
                </a:r>
                <a:r>
                  <a:rPr lang="en-US" i="1" dirty="0"/>
                  <a:t>O</a:t>
                </a:r>
                <a:r>
                  <a:rPr lang="en-US" dirty="0"/>
                  <a:t>(</a:t>
                </a:r>
                <a:r>
                  <a:rPr lang="en-US" i="1" dirty="0"/>
                  <a:t>n</a:t>
                </a:r>
                <a:r>
                  <a:rPr lang="en-US" baseline="30000" dirty="0">
                    <a:latin typeface="Cambria Math" pitchFamily="18" charset="0"/>
                    <a:ea typeface="Cambria Math" pitchFamily="18" charset="0"/>
                  </a:rPr>
                  <a:t>3</a:t>
                </a:r>
                <a:r>
                  <a:rPr lang="en-US" dirty="0"/>
                  <a:t>) </a:t>
                </a:r>
                <a:r>
                  <a:rPr lang="en-US" altLang="zh-CN" dirty="0">
                    <a:latin typeface="Cambria Math"/>
                    <a:ea typeface="Cambria Math"/>
                  </a:rPr>
                  <a:t>.</a:t>
                </a:r>
                <a:r>
                  <a:rPr lang="en-US" dirty="0"/>
                  <a:t> </a:t>
                </a:r>
              </a:p>
              <a:p>
                <a:pPr>
                  <a:buNone/>
                </a:pPr>
                <a:endParaRPr lang="en-US" dirty="0"/>
              </a:p>
              <a:p>
                <a:pPr>
                  <a:buNone/>
                </a:pPr>
                <a:endParaRPr lang="en-US" dirty="0"/>
              </a:p>
              <a:p>
                <a:pP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30725"/>
              </a:xfrm>
              <a:blipFill>
                <a:blip r:embed="rId2"/>
                <a:stretch>
                  <a:fillRect t="-1480" r="-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8987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Matrix-Chain Multiplication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7637"/>
                <a:ext cx="8305800" cy="4515799"/>
              </a:xfrm>
            </p:spPr>
            <p:txBody>
              <a:bodyPr>
                <a:normAutofit fontScale="70000" lnSpcReduction="20000"/>
              </a:bodyPr>
              <a:lstStyle/>
              <a:p>
                <a:r>
                  <a:rPr lang="en-US" dirty="0"/>
                  <a:t>How should the </a:t>
                </a:r>
                <a:r>
                  <a:rPr lang="en-US" i="1" dirty="0"/>
                  <a:t>matrix-chain</a:t>
                </a:r>
                <a:r>
                  <a:rPr lang="en-US" dirty="0"/>
                  <a:t>  </a:t>
                </a:r>
                <a:r>
                  <a:rPr lang="en-US" b="1" dirty="0"/>
                  <a:t>A</a:t>
                </a:r>
                <a:r>
                  <a:rPr lang="en-US" baseline="-25000" dirty="0"/>
                  <a:t>1</a:t>
                </a:r>
                <a:r>
                  <a:rPr lang="en-US" b="1" dirty="0"/>
                  <a:t>A</a:t>
                </a:r>
                <a:r>
                  <a:rPr lang="en-US" baseline="-25000" dirty="0"/>
                  <a:t>2</a:t>
                </a:r>
                <a:r>
                  <a:rPr lang="en-US" dirty="0">
                    <a:latin typeface="Cambria Math"/>
                    <a:ea typeface="Cambria Math"/>
                  </a:rPr>
                  <a:t>∙ ∙ ∙</a:t>
                </a:r>
                <a:r>
                  <a:rPr lang="en-US" b="1" dirty="0"/>
                  <a:t>A</a:t>
                </a:r>
                <a:r>
                  <a:rPr lang="en-US" i="1" baseline="-25000" dirty="0"/>
                  <a:t>n   </a:t>
                </a:r>
                <a:r>
                  <a:rPr lang="en-US" i="1" dirty="0"/>
                  <a:t> </a:t>
                </a:r>
                <a:r>
                  <a:rPr lang="en-US" dirty="0"/>
                  <a:t>be computed  using the fewest multiplications of integers, where </a:t>
                </a:r>
                <a:r>
                  <a:rPr lang="en-US" b="1" dirty="0"/>
                  <a:t>A</a:t>
                </a:r>
                <a:r>
                  <a:rPr lang="en-US" baseline="-25000" dirty="0"/>
                  <a:t>1 </a:t>
                </a:r>
                <a:r>
                  <a:rPr lang="en-US" dirty="0">
                    <a:latin typeface="Cambria Math"/>
                    <a:ea typeface="Cambria Math"/>
                  </a:rPr>
                  <a:t>,</a:t>
                </a:r>
                <a:r>
                  <a:rPr lang="en-US" baseline="-25000" dirty="0"/>
                  <a:t> </a:t>
                </a:r>
                <a:r>
                  <a:rPr lang="en-US" b="1" dirty="0"/>
                  <a:t>A</a:t>
                </a:r>
                <a:r>
                  <a:rPr lang="en-US" baseline="-25000" dirty="0"/>
                  <a:t>2</a:t>
                </a:r>
                <a:r>
                  <a:rPr lang="en-US" dirty="0">
                    <a:latin typeface="Cambria Math"/>
                    <a:ea typeface="Cambria Math"/>
                  </a:rPr>
                  <a:t> ,    ∙ ∙ ∙ , </a:t>
                </a:r>
                <a:r>
                  <a:rPr lang="en-US" b="1" dirty="0"/>
                  <a:t>A</a:t>
                </a:r>
                <a:r>
                  <a:rPr lang="en-US" i="1" baseline="-25000" dirty="0"/>
                  <a:t>n </a:t>
                </a:r>
                <a:r>
                  <a:rPr lang="en-US" i="1" dirty="0"/>
                  <a:t> </a:t>
                </a:r>
                <a:r>
                  <a:rPr lang="en-US" dirty="0"/>
                  <a:t>are </a:t>
                </a:r>
                <a:r>
                  <a:rPr lang="en-US" i="1" dirty="0"/>
                  <a:t>m</a:t>
                </a:r>
                <a:r>
                  <a:rPr lang="en-US" baseline="-25000" dirty="0"/>
                  <a:t>1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b="1" dirty="0"/>
                  <a:t> </a:t>
                </a:r>
                <a:r>
                  <a:rPr lang="en-US" i="1" dirty="0"/>
                  <a:t>m</a:t>
                </a:r>
                <a:r>
                  <a:rPr lang="en-US" baseline="-25000" dirty="0"/>
                  <a:t>2</a:t>
                </a:r>
                <a:r>
                  <a:rPr lang="en-US" dirty="0"/>
                  <a:t>,</a:t>
                </a:r>
                <a:r>
                  <a:rPr lang="en-US" sz="2800" i="1" dirty="0"/>
                  <a:t> m</a:t>
                </a:r>
                <a:r>
                  <a:rPr lang="en-US" sz="2800" baseline="-25000" dirty="0"/>
                  <a:t>2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sz="2800" baseline="-25000" dirty="0"/>
                  <a:t> </a:t>
                </a:r>
                <a:r>
                  <a:rPr lang="en-US" sz="2800" i="1" dirty="0"/>
                  <a:t>m</a:t>
                </a:r>
                <a:r>
                  <a:rPr lang="en-US" sz="2800" baseline="-25000" dirty="0"/>
                  <a:t>3</a:t>
                </a:r>
                <a:r>
                  <a:rPr lang="en-US" sz="2800" dirty="0"/>
                  <a:t> ,</a:t>
                </a:r>
                <a:r>
                  <a:rPr lang="en-US" sz="2800" dirty="0">
                    <a:latin typeface="Cambria Math"/>
                    <a:ea typeface="Cambria Math"/>
                  </a:rPr>
                  <a:t> ∙ ∙ ∙ </a:t>
                </a:r>
                <a:r>
                  <a:rPr lang="en-US" sz="2800" i="1" dirty="0" err="1"/>
                  <a:t>m</a:t>
                </a:r>
                <a:r>
                  <a:rPr lang="en-US" sz="2800" i="1" baseline="-25000" dirty="0" err="1"/>
                  <a:t>n</a:t>
                </a:r>
                <a:r>
                  <a:rPr lang="en-US" sz="2800" baseline="-25000" dirty="0"/>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sz="2800" baseline="-25000" dirty="0"/>
                  <a:t> </a:t>
                </a:r>
                <a:r>
                  <a:rPr lang="en-US" sz="2800" i="1" dirty="0"/>
                  <a:t>m</a:t>
                </a:r>
                <a:r>
                  <a:rPr lang="en-US" sz="2800" i="1" baseline="-25000" dirty="0"/>
                  <a:t>n</a:t>
                </a:r>
                <a:r>
                  <a:rPr lang="en-US" sz="2800" baseline="-25000" dirty="0"/>
                  <a:t>+1 </a:t>
                </a:r>
                <a:r>
                  <a:rPr lang="en-US" sz="2800" dirty="0"/>
                  <a:t>integer matrices. Matrix multiplication is associative (exercise in Section </a:t>
                </a:r>
                <a:r>
                  <a:rPr lang="en-US" sz="2800" dirty="0">
                    <a:latin typeface="Cambria Math" pitchFamily="18" charset="0"/>
                    <a:ea typeface="Cambria Math" pitchFamily="18" charset="0"/>
                  </a:rPr>
                  <a:t>2.6</a:t>
                </a:r>
                <a:r>
                  <a:rPr lang="en-US" sz="2800" dirty="0"/>
                  <a:t>).</a:t>
                </a:r>
              </a:p>
              <a:p>
                <a:r>
                  <a:rPr lang="en-US" sz="2800" dirty="0"/>
                  <a:t> </a:t>
                </a:r>
              </a:p>
              <a:p>
                <a:r>
                  <a:rPr lang="en-US" b="1" dirty="0"/>
                  <a:t>Example</a:t>
                </a:r>
                <a:r>
                  <a:rPr lang="en-US" dirty="0"/>
                  <a:t>: In which order should the integer matrices </a:t>
                </a:r>
                <a:r>
                  <a:rPr lang="en-US" b="1" dirty="0"/>
                  <a:t>A</a:t>
                </a:r>
                <a:r>
                  <a:rPr lang="en-US" baseline="-25000" dirty="0"/>
                  <a:t>1</a:t>
                </a:r>
                <a:r>
                  <a:rPr lang="en-US" b="1" dirty="0"/>
                  <a:t>A</a:t>
                </a:r>
                <a:r>
                  <a:rPr lang="en-US" baseline="-25000" dirty="0"/>
                  <a:t>2</a:t>
                </a:r>
                <a:r>
                  <a:rPr lang="en-US" b="1" dirty="0"/>
                  <a:t>A</a:t>
                </a:r>
                <a:r>
                  <a:rPr lang="en-US" baseline="-25000" dirty="0"/>
                  <a:t>3</a:t>
                </a:r>
                <a:r>
                  <a:rPr lang="en-US" i="1" baseline="-25000" dirty="0"/>
                  <a:t>  </a:t>
                </a:r>
                <a:r>
                  <a:rPr lang="en-US" dirty="0"/>
                  <a:t>-  where </a:t>
                </a:r>
                <a:r>
                  <a:rPr lang="en-US" b="1" dirty="0"/>
                  <a:t>A</a:t>
                </a:r>
                <a:r>
                  <a:rPr lang="en-US" baseline="-25000" dirty="0"/>
                  <a:t>1 </a:t>
                </a:r>
                <a:r>
                  <a:rPr lang="en-US" dirty="0"/>
                  <a:t>is </a:t>
                </a:r>
                <a:r>
                  <a:rPr lang="en-US" dirty="0">
                    <a:latin typeface="Cambria Math" pitchFamily="18" charset="0"/>
                    <a:ea typeface="Cambria Math" pitchFamily="18" charset="0"/>
                  </a:rPr>
                  <a:t>30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dirty="0">
                    <a:latin typeface="Cambria Math" pitchFamily="18" charset="0"/>
                    <a:ea typeface="Cambria Math" pitchFamily="18" charset="0"/>
                  </a:rPr>
                  <a:t> 20</a:t>
                </a:r>
                <a:r>
                  <a:rPr lang="en-US" baseline="-25000" dirty="0">
                    <a:latin typeface="Cambria Math" pitchFamily="18" charset="0"/>
                    <a:ea typeface="Cambria Math" pitchFamily="18" charset="0"/>
                  </a:rPr>
                  <a:t> , </a:t>
                </a:r>
                <a:r>
                  <a:rPr lang="en-US" b="1" dirty="0"/>
                  <a:t>A</a:t>
                </a:r>
                <a:r>
                  <a:rPr lang="en-US" baseline="-25000" dirty="0"/>
                  <a:t>2 </a:t>
                </a:r>
                <a:r>
                  <a:rPr lang="en-US" sz="2400" dirty="0">
                    <a:latin typeface="Cambria Math" pitchFamily="18" charset="0"/>
                    <a:ea typeface="Cambria Math" pitchFamily="18" charset="0"/>
                  </a:rPr>
                  <a:t>20</a:t>
                </a:r>
                <a:r>
                  <a:rPr lang="en-US" sz="2400" baseline="-25000" dirty="0">
                    <a:latin typeface="Cambria Math" pitchFamily="18" charset="0"/>
                    <a:ea typeface="Cambria Math"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sz="2400" baseline="-25000" dirty="0">
                    <a:latin typeface="Cambria Math" pitchFamily="18" charset="0"/>
                    <a:ea typeface="Cambria Math" pitchFamily="18" charset="0"/>
                  </a:rPr>
                  <a:t>  </a:t>
                </a:r>
                <a:r>
                  <a:rPr lang="en-US" sz="2400" dirty="0">
                    <a:latin typeface="Cambria Math" pitchFamily="18" charset="0"/>
                    <a:ea typeface="Cambria Math" pitchFamily="18" charset="0"/>
                  </a:rPr>
                  <a:t>40</a:t>
                </a:r>
                <a:r>
                  <a:rPr lang="en-US" sz="2400" i="1" dirty="0">
                    <a:latin typeface="Cambria Math" pitchFamily="18" charset="0"/>
                    <a:ea typeface="Cambria Math" pitchFamily="18" charset="0"/>
                  </a:rPr>
                  <a:t>,</a:t>
                </a:r>
                <a:r>
                  <a:rPr lang="en-US" baseline="-25000" dirty="0">
                    <a:latin typeface="Cambria Math" pitchFamily="18" charset="0"/>
                    <a:ea typeface="Cambria Math" pitchFamily="18" charset="0"/>
                  </a:rPr>
                  <a:t>  </a:t>
                </a:r>
                <a:r>
                  <a:rPr lang="en-US" b="1" dirty="0"/>
                  <a:t>A</a:t>
                </a:r>
                <a:r>
                  <a:rPr lang="en-US" baseline="-25000" dirty="0"/>
                  <a:t>3 </a:t>
                </a:r>
                <a:r>
                  <a:rPr lang="en-US" sz="2400" dirty="0">
                    <a:latin typeface="Cambria Math" pitchFamily="18" charset="0"/>
                    <a:ea typeface="Cambria Math" pitchFamily="18" charset="0"/>
                  </a:rPr>
                  <a:t>40</a:t>
                </a:r>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dirty="0">
                    <a:latin typeface="Cambria Math" pitchFamily="18" charset="0"/>
                    <a:ea typeface="Cambria Math" pitchFamily="18" charset="0"/>
                  </a:rPr>
                  <a:t> 10 </a:t>
                </a:r>
                <a:r>
                  <a:rPr lang="en-US" dirty="0"/>
                  <a:t>- be multiplied to use the least number of multiplications.</a:t>
                </a:r>
                <a:r>
                  <a:rPr lang="en-US" b="1" dirty="0"/>
                  <a:t> </a:t>
                </a:r>
                <a:endParaRPr lang="en-US" dirty="0"/>
              </a:p>
              <a:p>
                <a:pPr>
                  <a:buNone/>
                </a:pPr>
                <a:r>
                  <a:rPr lang="en-US" b="1" dirty="0"/>
                  <a:t>   Solution</a:t>
                </a:r>
                <a:r>
                  <a:rPr lang="en-US" dirty="0"/>
                  <a:t>: There are two possible ways to compute </a:t>
                </a:r>
                <a:r>
                  <a:rPr lang="en-US" b="1" dirty="0"/>
                  <a:t>A</a:t>
                </a:r>
                <a:r>
                  <a:rPr lang="en-US" baseline="-25000" dirty="0"/>
                  <a:t>1</a:t>
                </a:r>
                <a:r>
                  <a:rPr lang="en-US" b="1" dirty="0"/>
                  <a:t>A</a:t>
                </a:r>
                <a:r>
                  <a:rPr lang="en-US" baseline="-25000" dirty="0"/>
                  <a:t>2</a:t>
                </a:r>
                <a:r>
                  <a:rPr lang="en-US" b="1" dirty="0"/>
                  <a:t>A</a:t>
                </a:r>
                <a:r>
                  <a:rPr lang="en-US" baseline="-25000" dirty="0"/>
                  <a:t>3</a:t>
                </a:r>
                <a:r>
                  <a:rPr lang="en-US" dirty="0"/>
                  <a:t>.</a:t>
                </a:r>
              </a:p>
              <a:p>
                <a:pPr lvl="1"/>
                <a:r>
                  <a:rPr lang="en-US" sz="2600" b="1" dirty="0"/>
                  <a:t>A</a:t>
                </a:r>
                <a:r>
                  <a:rPr lang="en-US" sz="2600" baseline="-25000" dirty="0"/>
                  <a:t>1</a:t>
                </a:r>
                <a:r>
                  <a:rPr lang="en-US" sz="2600" dirty="0"/>
                  <a:t>(</a:t>
                </a:r>
                <a:r>
                  <a:rPr lang="en-US" sz="2600" b="1" dirty="0"/>
                  <a:t>A</a:t>
                </a:r>
                <a:r>
                  <a:rPr lang="en-US" sz="2600" baseline="-25000" dirty="0"/>
                  <a:t>2</a:t>
                </a:r>
                <a:r>
                  <a:rPr lang="en-US" sz="2600" b="1" dirty="0"/>
                  <a:t>A</a:t>
                </a:r>
                <a:r>
                  <a:rPr lang="en-US" sz="2600" baseline="-25000" dirty="0"/>
                  <a:t>3</a:t>
                </a:r>
                <a:r>
                  <a:rPr lang="en-US" sz="2600" dirty="0"/>
                  <a:t>): </a:t>
                </a:r>
                <a:r>
                  <a:rPr lang="en-US" sz="2600" b="1" dirty="0"/>
                  <a:t>A</a:t>
                </a:r>
                <a:r>
                  <a:rPr lang="en-US" sz="2600" baseline="-25000" dirty="0"/>
                  <a:t>2</a:t>
                </a:r>
                <a:r>
                  <a:rPr lang="en-US" sz="2600" b="1" dirty="0"/>
                  <a:t>A</a:t>
                </a:r>
                <a:r>
                  <a:rPr lang="en-US" sz="2600" baseline="-25000" dirty="0"/>
                  <a:t>3</a:t>
                </a:r>
                <a:r>
                  <a:rPr lang="en-US" sz="2600" dirty="0"/>
                  <a:t>  takes </a:t>
                </a:r>
                <a:r>
                  <a:rPr lang="en-US" sz="2600" dirty="0">
                    <a:latin typeface="Cambria Math" pitchFamily="18" charset="0"/>
                    <a:ea typeface="Cambria Math" pitchFamily="18" charset="0"/>
                  </a:rPr>
                  <a:t>20 </a:t>
                </a:r>
                <a:r>
                  <a:rPr lang="en-US" sz="2600" dirty="0">
                    <a:latin typeface="Cambria Math"/>
                    <a:ea typeface="Cambria Math"/>
                  </a:rPr>
                  <a:t>∙</a:t>
                </a:r>
                <a:r>
                  <a:rPr lang="en-US" sz="2600" dirty="0">
                    <a:latin typeface="Cambria Math" pitchFamily="18" charset="0"/>
                    <a:ea typeface="Cambria Math" pitchFamily="18" charset="0"/>
                  </a:rPr>
                  <a:t> 40 </a:t>
                </a:r>
                <a:r>
                  <a:rPr lang="en-US" sz="2600" dirty="0">
                    <a:latin typeface="Cambria Math"/>
                    <a:ea typeface="Cambria Math"/>
                  </a:rPr>
                  <a:t>∙</a:t>
                </a:r>
                <a:r>
                  <a:rPr lang="en-US" sz="2600" dirty="0">
                    <a:latin typeface="Cambria Math" pitchFamily="18" charset="0"/>
                    <a:ea typeface="Cambria Math" pitchFamily="18" charset="0"/>
                  </a:rPr>
                  <a:t> 10 = 8000 multiplications. Then multiplying </a:t>
                </a:r>
                <a:r>
                  <a:rPr lang="en-US" sz="2600" b="1" dirty="0"/>
                  <a:t>A</a:t>
                </a:r>
                <a:r>
                  <a:rPr lang="en-US" sz="2600" baseline="-25000" dirty="0"/>
                  <a:t>1  </a:t>
                </a:r>
                <a:r>
                  <a:rPr lang="en-US" sz="2600" dirty="0"/>
                  <a:t> by the </a:t>
                </a:r>
                <a:r>
                  <a:rPr lang="en-US" sz="2600" dirty="0">
                    <a:latin typeface="Cambria Math" pitchFamily="18" charset="0"/>
                    <a:ea typeface="Cambria Math" pitchFamily="18" charset="0"/>
                  </a:rPr>
                  <a:t>20    10 </a:t>
                </a:r>
                <a:r>
                  <a:rPr lang="en-US" sz="2600" dirty="0"/>
                  <a:t>matrix </a:t>
                </a:r>
                <a:r>
                  <a:rPr lang="en-US" sz="2600" b="1" dirty="0"/>
                  <a:t>A</a:t>
                </a:r>
                <a:r>
                  <a:rPr lang="en-US" sz="2600" baseline="-25000" dirty="0"/>
                  <a:t>2</a:t>
                </a:r>
                <a:r>
                  <a:rPr lang="en-US" sz="2600" b="1" dirty="0"/>
                  <a:t>A</a:t>
                </a:r>
                <a:r>
                  <a:rPr lang="en-US" sz="2600" baseline="-25000" dirty="0"/>
                  <a:t>3</a:t>
                </a:r>
                <a:r>
                  <a:rPr lang="en-US" sz="2600" dirty="0"/>
                  <a:t> takes </a:t>
                </a:r>
                <a:r>
                  <a:rPr lang="en-US" sz="2600" dirty="0">
                    <a:latin typeface="Cambria Math" pitchFamily="18" charset="0"/>
                    <a:ea typeface="Cambria Math" pitchFamily="18" charset="0"/>
                  </a:rPr>
                  <a:t>30 </a:t>
                </a:r>
                <a:r>
                  <a:rPr lang="en-US" sz="2600" dirty="0">
                    <a:latin typeface="Cambria Math"/>
                    <a:ea typeface="Cambria Math"/>
                  </a:rPr>
                  <a:t>∙</a:t>
                </a:r>
                <a:r>
                  <a:rPr lang="en-US" sz="2600" dirty="0">
                    <a:latin typeface="Cambria Math" pitchFamily="18" charset="0"/>
                    <a:ea typeface="Cambria Math" pitchFamily="18" charset="0"/>
                  </a:rPr>
                  <a:t> 20 </a:t>
                </a:r>
                <a:r>
                  <a:rPr lang="en-US" sz="2600" dirty="0">
                    <a:latin typeface="Cambria Math"/>
                    <a:ea typeface="Cambria Math"/>
                  </a:rPr>
                  <a:t>∙</a:t>
                </a:r>
                <a:r>
                  <a:rPr lang="en-US" sz="2600" dirty="0">
                    <a:latin typeface="Cambria Math" pitchFamily="18" charset="0"/>
                    <a:ea typeface="Cambria Math" pitchFamily="18" charset="0"/>
                  </a:rPr>
                  <a:t> 10 = 6000 multiplications. So the total number is 8000 + 6000 = 14,000.</a:t>
                </a:r>
                <a:endParaRPr lang="en-US" sz="2600" baseline="-25000" dirty="0">
                  <a:latin typeface="Cambria Math" pitchFamily="18" charset="0"/>
                  <a:ea typeface="Cambria Math" pitchFamily="18" charset="0"/>
                </a:endParaRPr>
              </a:p>
              <a:p>
                <a:pPr lvl="1"/>
                <a:endParaRPr lang="en-US" baseline="-25000" dirty="0"/>
              </a:p>
              <a:p>
                <a:pPr lvl="1"/>
                <a:r>
                  <a:rPr lang="en-US" sz="2600" dirty="0"/>
                  <a:t>(</a:t>
                </a:r>
                <a:r>
                  <a:rPr lang="en-US" sz="2600" b="1" dirty="0"/>
                  <a:t>A</a:t>
                </a:r>
                <a:r>
                  <a:rPr lang="en-US" sz="2600" baseline="-25000" dirty="0"/>
                  <a:t>1</a:t>
                </a:r>
                <a:r>
                  <a:rPr lang="en-US" sz="2600" b="1" dirty="0"/>
                  <a:t>A</a:t>
                </a:r>
                <a:r>
                  <a:rPr lang="en-US" sz="2600" baseline="-25000" dirty="0"/>
                  <a:t>2</a:t>
                </a:r>
                <a:r>
                  <a:rPr lang="en-US" sz="2600" dirty="0"/>
                  <a:t>)</a:t>
                </a:r>
                <a:r>
                  <a:rPr lang="en-US" sz="2600" b="1" dirty="0"/>
                  <a:t>A</a:t>
                </a:r>
                <a:r>
                  <a:rPr lang="en-US" sz="2600" baseline="-25000" dirty="0"/>
                  <a:t>3</a:t>
                </a:r>
                <a:r>
                  <a:rPr lang="en-US" sz="2600" dirty="0"/>
                  <a:t>: </a:t>
                </a:r>
                <a:r>
                  <a:rPr lang="en-US" sz="2600" b="1" dirty="0"/>
                  <a:t>A</a:t>
                </a:r>
                <a:r>
                  <a:rPr lang="en-US" sz="2600" baseline="-25000" dirty="0"/>
                  <a:t>1</a:t>
                </a:r>
                <a:r>
                  <a:rPr lang="en-US" sz="2600" b="1" dirty="0"/>
                  <a:t>A</a:t>
                </a:r>
                <a:r>
                  <a:rPr lang="en-US" sz="2600" baseline="-25000" dirty="0"/>
                  <a:t>2</a:t>
                </a:r>
                <a:r>
                  <a:rPr lang="en-US" sz="2600" dirty="0"/>
                  <a:t>  takes </a:t>
                </a:r>
                <a:r>
                  <a:rPr lang="en-US" sz="2600" dirty="0">
                    <a:latin typeface="Cambria Math" pitchFamily="18" charset="0"/>
                    <a:ea typeface="Cambria Math" pitchFamily="18" charset="0"/>
                  </a:rPr>
                  <a:t>30 </a:t>
                </a:r>
                <a:r>
                  <a:rPr lang="en-US" sz="2600" dirty="0">
                    <a:latin typeface="Cambria Math"/>
                    <a:ea typeface="Cambria Math"/>
                  </a:rPr>
                  <a:t>∙</a:t>
                </a:r>
                <a:r>
                  <a:rPr lang="en-US" sz="2600" dirty="0">
                    <a:latin typeface="Cambria Math" pitchFamily="18" charset="0"/>
                    <a:ea typeface="Cambria Math" pitchFamily="18" charset="0"/>
                  </a:rPr>
                  <a:t> 20 </a:t>
                </a:r>
                <a:r>
                  <a:rPr lang="en-US" sz="2600" dirty="0">
                    <a:latin typeface="Cambria Math"/>
                    <a:ea typeface="Cambria Math"/>
                  </a:rPr>
                  <a:t>∙</a:t>
                </a:r>
                <a:r>
                  <a:rPr lang="en-US" sz="2600" dirty="0">
                    <a:latin typeface="Cambria Math" pitchFamily="18" charset="0"/>
                    <a:ea typeface="Cambria Math" pitchFamily="18" charset="0"/>
                  </a:rPr>
                  <a:t> 40 = 24,000 multiplications. Then multiplying the 30     40 matrix  </a:t>
                </a:r>
                <a:r>
                  <a:rPr lang="en-US" sz="2600" b="1" dirty="0"/>
                  <a:t>A</a:t>
                </a:r>
                <a:r>
                  <a:rPr lang="en-US" sz="2600" baseline="-25000" dirty="0"/>
                  <a:t>1</a:t>
                </a:r>
                <a:r>
                  <a:rPr lang="en-US" sz="2600" b="1" dirty="0"/>
                  <a:t>A</a:t>
                </a:r>
                <a:r>
                  <a:rPr lang="en-US" sz="2600" baseline="-25000" dirty="0"/>
                  <a:t>2</a:t>
                </a:r>
                <a:r>
                  <a:rPr lang="en-US" sz="2600" dirty="0"/>
                  <a:t> by </a:t>
                </a:r>
                <a:r>
                  <a:rPr lang="en-US" sz="2600" b="1" dirty="0"/>
                  <a:t>A</a:t>
                </a:r>
                <a:r>
                  <a:rPr lang="en-US" sz="2600" baseline="-25000" dirty="0"/>
                  <a:t>3</a:t>
                </a:r>
                <a:r>
                  <a:rPr lang="en-US" sz="2600" dirty="0"/>
                  <a:t> takes </a:t>
                </a:r>
                <a:r>
                  <a:rPr lang="en-US" sz="2600" dirty="0">
                    <a:latin typeface="Cambria Math" pitchFamily="18" charset="0"/>
                    <a:ea typeface="Cambria Math" pitchFamily="18" charset="0"/>
                  </a:rPr>
                  <a:t>30 </a:t>
                </a:r>
                <a:r>
                  <a:rPr lang="en-US" sz="2600" dirty="0">
                    <a:latin typeface="Cambria Math"/>
                    <a:ea typeface="Cambria Math"/>
                  </a:rPr>
                  <a:t>∙</a:t>
                </a:r>
                <a:r>
                  <a:rPr lang="en-US" sz="2600" dirty="0">
                    <a:latin typeface="Cambria Math" pitchFamily="18" charset="0"/>
                    <a:ea typeface="Cambria Math" pitchFamily="18" charset="0"/>
                  </a:rPr>
                  <a:t> 40 </a:t>
                </a:r>
                <a:r>
                  <a:rPr lang="en-US" sz="2600" dirty="0">
                    <a:latin typeface="Cambria Math"/>
                    <a:ea typeface="Cambria Math"/>
                  </a:rPr>
                  <a:t>∙</a:t>
                </a:r>
                <a:r>
                  <a:rPr lang="en-US" sz="2600" dirty="0">
                    <a:latin typeface="Cambria Math" pitchFamily="18" charset="0"/>
                    <a:ea typeface="Cambria Math" pitchFamily="18" charset="0"/>
                  </a:rPr>
                  <a:t> 10 = 12,000 multiplications. So the total number is 24,000 + 12,000 = 36,000.</a:t>
                </a:r>
                <a:endParaRPr lang="en-US" sz="2600" dirty="0"/>
              </a:p>
              <a:p>
                <a:pPr>
                  <a:buNone/>
                </a:pPr>
                <a:r>
                  <a:rPr lang="en-US" dirty="0"/>
                  <a:t>    So the first method is best.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7637"/>
                <a:ext cx="8305800" cy="4515799"/>
              </a:xfrm>
              <a:blipFill>
                <a:blip r:embed="rId2"/>
                <a:stretch>
                  <a:fillRect l="-220" t="-2162" r="-514"/>
                </a:stretch>
              </a:blipFill>
            </p:spPr>
            <p:txBody>
              <a:bodyPr/>
              <a:lstStyle/>
              <a:p>
                <a:r>
                  <a:rPr lang="zh-CN" altLang="en-US">
                    <a:noFill/>
                  </a:rPr>
                  <a:t> </a:t>
                </a:r>
              </a:p>
            </p:txBody>
          </p:sp>
        </mc:Fallback>
      </mc:AlternateContent>
      <p:sp>
        <p:nvSpPr>
          <p:cNvPr id="12" name="TextBox 11"/>
          <p:cNvSpPr txBox="1"/>
          <p:nvPr/>
        </p:nvSpPr>
        <p:spPr>
          <a:xfrm>
            <a:off x="4191000" y="5933437"/>
            <a:ext cx="4572000" cy="830997"/>
          </a:xfrm>
          <a:prstGeom prst="rect">
            <a:avLst/>
          </a:prstGeom>
          <a:noFill/>
          <a:ln>
            <a:solidFill>
              <a:schemeClr val="accent1"/>
            </a:solidFill>
          </a:ln>
        </p:spPr>
        <p:txBody>
          <a:bodyPr wrap="square" rtlCol="0">
            <a:spAutoFit/>
          </a:bodyPr>
          <a:lstStyle/>
          <a:p>
            <a:r>
              <a:rPr lang="en-US" sz="1200" dirty="0"/>
              <a:t>An efficient algorithm for finding the best order for matrix-chain multiplication can be based on the algorithmic paradigm known as </a:t>
            </a:r>
            <a:r>
              <a:rPr lang="en-US" sz="1200" i="1" dirty="0"/>
              <a:t>dynamic programming</a:t>
            </a:r>
            <a:r>
              <a:rPr lang="en-US" sz="1200" dirty="0"/>
              <a:t>. (see Ex. </a:t>
            </a:r>
            <a:r>
              <a:rPr lang="en-US" sz="1200" dirty="0">
                <a:latin typeface="Cambria Math" pitchFamily="18" charset="0"/>
                <a:ea typeface="Cambria Math" pitchFamily="18" charset="0"/>
              </a:rPr>
              <a:t>57</a:t>
            </a:r>
            <a:r>
              <a:rPr lang="en-US" sz="1200" dirty="0"/>
              <a:t> in Section 8.1)</a:t>
            </a:r>
          </a:p>
          <a:p>
            <a:endParaRPr lang="en-US" sz="1200" b="1" dirty="0"/>
          </a:p>
        </p:txBody>
      </p:sp>
    </p:spTree>
    <p:extLst>
      <p:ext uri="{BB962C8B-B14F-4D97-AF65-F5344CB8AC3E}">
        <p14:creationId xmlns:p14="http://schemas.microsoft.com/office/powerpoint/2010/main" val="41070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EC66E3D-D380-414B-A9A1-15A8AE8EBF15}"/>
              </a:ext>
            </a:extLst>
          </p:cNvPr>
          <p:cNvSpPr>
            <a:spLocks noGrp="1" noChangeArrowheads="1"/>
          </p:cNvSpPr>
          <p:nvPr>
            <p:ph type="ctrTitle"/>
          </p:nvPr>
        </p:nvSpPr>
        <p:spPr>
          <a:xfrm>
            <a:off x="381000" y="1752600"/>
            <a:ext cx="8229600" cy="3733800"/>
          </a:xfrm>
        </p:spPr>
        <p:txBody>
          <a:bodyPr/>
          <a:lstStyle/>
          <a:p>
            <a:pPr eaLnBrk="1" hangingPunct="1"/>
            <a:r>
              <a:rPr lang="en-US" altLang="zh-CN" sz="7100" b="1">
                <a:ea typeface="宋体" panose="02010600030101010101" pitchFamily="2" charset="-122"/>
              </a:rPr>
              <a:t>Welcome to</a:t>
            </a:r>
            <a:br>
              <a:rPr lang="en-US" altLang="zh-CN" sz="3900" b="1">
                <a:ea typeface="宋体" panose="02010600030101010101" pitchFamily="2" charset="-122"/>
              </a:rPr>
            </a:br>
            <a:r>
              <a:rPr lang="en-CA" altLang="zh-CN">
                <a:ea typeface="宋体" panose="02010600030101010101" pitchFamily="2" charset="-122"/>
              </a:rPr>
              <a:t>Discrete Mathematics</a:t>
            </a:r>
            <a:br>
              <a:rPr lang="en-CA" altLang="zh-CN">
                <a:ea typeface="宋体" panose="02010600030101010101" pitchFamily="2" charset="-122"/>
              </a:rPr>
            </a:br>
            <a:br>
              <a:rPr lang="en-US" altLang="zh-CN">
                <a:ea typeface="宋体" panose="02010600030101010101" pitchFamily="2" charset="-122"/>
              </a:rPr>
            </a:br>
            <a:r>
              <a:rPr lang="en-US" altLang="zh-CN">
                <a:ea typeface="宋体" panose="02010600030101010101" pitchFamily="2" charset="-122"/>
              </a:rPr>
              <a:t>Spring</a:t>
            </a:r>
            <a:r>
              <a:rPr lang="en-US" altLang="zh-CN" sz="4700">
                <a:ea typeface="宋体" panose="02010600030101010101" pitchFamily="2" charset="-122"/>
              </a:rPr>
              <a:t> 2018</a:t>
            </a:r>
            <a:endParaRPr lang="en-CA" altLang="zh-CN" sz="4700">
              <a:ea typeface="宋体" panose="02010600030101010101" pitchFamily="2" charset="-122"/>
            </a:endParaRPr>
          </a:p>
        </p:txBody>
      </p:sp>
      <p:sp>
        <p:nvSpPr>
          <p:cNvPr id="16387" name="Text Box 3">
            <a:extLst>
              <a:ext uri="{FF2B5EF4-FFF2-40B4-BE49-F238E27FC236}">
                <a16:creationId xmlns:a16="http://schemas.microsoft.com/office/drawing/2014/main" id="{294004A5-EFFB-46F3-8F80-B3A22D2F419F}"/>
              </a:ext>
            </a:extLst>
          </p:cNvPr>
          <p:cNvSpPr txBox="1">
            <a:spLocks noChangeArrowheads="1"/>
          </p:cNvSpPr>
          <p:nvPr/>
        </p:nvSpPr>
        <p:spPr bwMode="auto">
          <a:xfrm>
            <a:off x="990600" y="34290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388" name="Text Box 4">
            <a:extLst>
              <a:ext uri="{FF2B5EF4-FFF2-40B4-BE49-F238E27FC236}">
                <a16:creationId xmlns:a16="http://schemas.microsoft.com/office/drawing/2014/main" id="{368A9793-BF57-4BD7-AAF2-0CBF85632F6D}"/>
              </a:ext>
            </a:extLst>
          </p:cNvPr>
          <p:cNvSpPr txBox="1">
            <a:spLocks noChangeArrowheads="1"/>
          </p:cNvSpPr>
          <p:nvPr/>
        </p:nvSpPr>
        <p:spPr bwMode="auto">
          <a:xfrm>
            <a:off x="457200" y="3886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21861" name="Text Box 5">
            <a:extLst>
              <a:ext uri="{FF2B5EF4-FFF2-40B4-BE49-F238E27FC236}">
                <a16:creationId xmlns:a16="http://schemas.microsoft.com/office/drawing/2014/main" id="{19FF532B-35FE-476B-8EE2-7998546C69A1}"/>
              </a:ext>
            </a:extLst>
          </p:cNvPr>
          <p:cNvSpPr txBox="1">
            <a:spLocks noChangeArrowheads="1"/>
          </p:cNvSpPr>
          <p:nvPr/>
        </p:nvSpPr>
        <p:spPr bwMode="auto">
          <a:xfrm>
            <a:off x="762000" y="57150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FF00"/>
                </a:solidFill>
                <a:effectLst>
                  <a:outerShdw blurRad="38100" dist="38100" dir="2700000" algn="tl">
                    <a:srgbClr val="C0C0C0"/>
                  </a:outerShdw>
                </a:effectLst>
                <a:latin typeface="Comic Sans MS" panose="030F0702030302020204" pitchFamily="66" charset="0"/>
                <a:ea typeface="宋体" panose="02010600030101010101" pitchFamily="2" charset="-122"/>
              </a:rPr>
              <a:t>   </a:t>
            </a:r>
            <a:r>
              <a:rPr lang="en-US" altLang="zh-CN" sz="2800">
                <a:effectLst>
                  <a:outerShdw blurRad="38100" dist="38100" dir="2700000" algn="tl">
                    <a:srgbClr val="C0C0C0"/>
                  </a:outerShdw>
                </a:effectLst>
                <a:latin typeface="Comic Sans MS" panose="030F0702030302020204" pitchFamily="66" charset="0"/>
                <a:ea typeface="宋体" panose="02010600030101010101" pitchFamily="2" charset="-122"/>
              </a:rPr>
              <a:t>Instructor: Niu Shao Zhang</a:t>
            </a:r>
            <a:endParaRPr lang="en-CA" altLang="zh-CN" sz="2800">
              <a:effectLst>
                <a:outerShdw blurRad="38100" dist="38100" dir="2700000" algn="tl">
                  <a:srgbClr val="C0C0C0"/>
                </a:outerShdw>
              </a:effectLst>
              <a:latin typeface="Comic Sans MS" panose="030F0702030302020204" pitchFamily="66"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Paradigms</a:t>
            </a:r>
          </a:p>
        </p:txBody>
      </p:sp>
      <p:sp>
        <p:nvSpPr>
          <p:cNvPr id="3" name="Content Placeholder 2"/>
          <p:cNvSpPr>
            <a:spLocks noGrp="1"/>
          </p:cNvSpPr>
          <p:nvPr>
            <p:ph idx="1"/>
          </p:nvPr>
        </p:nvSpPr>
        <p:spPr>
          <a:xfrm>
            <a:off x="457200" y="1434135"/>
            <a:ext cx="8305800" cy="5042865"/>
          </a:xfrm>
        </p:spPr>
        <p:txBody>
          <a:bodyPr>
            <a:normAutofit/>
          </a:bodyPr>
          <a:lstStyle/>
          <a:p>
            <a:r>
              <a:rPr lang="en-US" dirty="0"/>
              <a:t>An </a:t>
            </a:r>
            <a:r>
              <a:rPr lang="en-US" i="1" dirty="0"/>
              <a:t>algorithmic paradigm  </a:t>
            </a:r>
            <a:r>
              <a:rPr lang="en-US" dirty="0"/>
              <a:t>is a general approach based on a particular concept for constructing algorithms to solve a variety of problems. </a:t>
            </a:r>
          </a:p>
          <a:p>
            <a:pPr lvl="1"/>
            <a:r>
              <a:rPr lang="en-US" dirty="0"/>
              <a:t>Greedy algorithms were introduced in Section </a:t>
            </a:r>
            <a:r>
              <a:rPr lang="en-US" dirty="0">
                <a:latin typeface="Cambria Math" pitchFamily="18" charset="0"/>
                <a:ea typeface="Cambria Math" pitchFamily="18" charset="0"/>
              </a:rPr>
              <a:t>3.1</a:t>
            </a:r>
            <a:r>
              <a:rPr lang="en-US" dirty="0"/>
              <a:t>.</a:t>
            </a:r>
          </a:p>
          <a:p>
            <a:pPr lvl="1"/>
            <a:r>
              <a:rPr lang="en-US" dirty="0"/>
              <a:t>We discuss </a:t>
            </a:r>
            <a:r>
              <a:rPr lang="en-US" dirty="0">
                <a:solidFill>
                  <a:srgbClr val="FF0000"/>
                </a:solidFill>
              </a:rPr>
              <a:t>brute-force algorithms(</a:t>
            </a:r>
            <a:r>
              <a:rPr lang="zh-CN" altLang="en-US" dirty="0">
                <a:solidFill>
                  <a:srgbClr val="FF0000"/>
                </a:solidFill>
              </a:rPr>
              <a:t>蛮力算法</a:t>
            </a:r>
            <a:r>
              <a:rPr lang="en-US" dirty="0">
                <a:solidFill>
                  <a:srgbClr val="FF0000"/>
                </a:solidFill>
              </a:rPr>
              <a:t>) </a:t>
            </a:r>
            <a:r>
              <a:rPr lang="en-US" dirty="0"/>
              <a:t>in this section.</a:t>
            </a:r>
          </a:p>
        </p:txBody>
      </p:sp>
    </p:spTree>
    <p:extLst>
      <p:ext uri="{BB962C8B-B14F-4D97-AF65-F5344CB8AC3E}">
        <p14:creationId xmlns:p14="http://schemas.microsoft.com/office/powerpoint/2010/main" val="4176192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Algorithms</a:t>
            </a:r>
          </a:p>
        </p:txBody>
      </p:sp>
      <p:sp>
        <p:nvSpPr>
          <p:cNvPr id="5" name="Content Placeholder 4"/>
          <p:cNvSpPr>
            <a:spLocks noGrp="1"/>
          </p:cNvSpPr>
          <p:nvPr>
            <p:ph idx="1"/>
          </p:nvPr>
        </p:nvSpPr>
        <p:spPr/>
        <p:txBody>
          <a:bodyPr/>
          <a:lstStyle/>
          <a:p>
            <a:r>
              <a:rPr lang="en-US" dirty="0"/>
              <a:t>A </a:t>
            </a:r>
            <a:r>
              <a:rPr lang="en-US" i="1" dirty="0"/>
              <a:t>brute-force </a:t>
            </a:r>
            <a:r>
              <a:rPr lang="en-US" dirty="0"/>
              <a:t>algorithm is solved in the most straightforward manner, without taking advantage of any ideas that can make the algorithm more efficient.</a:t>
            </a:r>
          </a:p>
          <a:p>
            <a:r>
              <a:rPr lang="en-US" dirty="0"/>
              <a:t>Brute-force algorithms we have previously seen are sequential search, bubble sort, and insertion sort. </a:t>
            </a:r>
          </a:p>
        </p:txBody>
      </p:sp>
      <p:pic>
        <p:nvPicPr>
          <p:cNvPr id="6" name="Picture 2" descr="C:\Documents and Settings\Richard Scherl\Local Settings\Temporary Internet Files\Content.IE5\00IWHKE8\MC900140395[1].wmf"/>
          <p:cNvPicPr>
            <a:picLocks noChangeAspect="1" noChangeArrowheads="1"/>
          </p:cNvPicPr>
          <p:nvPr/>
        </p:nvPicPr>
        <p:blipFill>
          <a:blip r:embed="rId2" cstate="print"/>
          <a:srcRect/>
          <a:stretch>
            <a:fillRect/>
          </a:stretch>
        </p:blipFill>
        <p:spPr bwMode="auto">
          <a:xfrm>
            <a:off x="7010400" y="-53964"/>
            <a:ext cx="1866595" cy="1562078"/>
          </a:xfrm>
          <a:prstGeom prst="rect">
            <a:avLst/>
          </a:prstGeom>
          <a:noFill/>
        </p:spPr>
      </p:pic>
    </p:spTree>
    <p:extLst>
      <p:ext uri="{BB962C8B-B14F-4D97-AF65-F5344CB8AC3E}">
        <p14:creationId xmlns:p14="http://schemas.microsoft.com/office/powerpoint/2010/main" val="4236004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Closest Pair of Points  by Brute-Force</a:t>
            </a:r>
          </a:p>
        </p:txBody>
      </p:sp>
      <p:sp>
        <p:nvSpPr>
          <p:cNvPr id="3" name="Content Placeholder 2"/>
          <p:cNvSpPr>
            <a:spLocks noGrp="1"/>
          </p:cNvSpPr>
          <p:nvPr>
            <p:ph idx="1"/>
          </p:nvPr>
        </p:nvSpPr>
        <p:spPr>
          <a:xfrm>
            <a:off x="304800" y="1417638"/>
            <a:ext cx="8229600" cy="4530725"/>
          </a:xfrm>
        </p:spPr>
        <p:txBody>
          <a:bodyPr>
            <a:normAutofit fontScale="92500" lnSpcReduction="10000"/>
          </a:bodyPr>
          <a:lstStyle/>
          <a:p>
            <a:pPr>
              <a:buNone/>
            </a:pPr>
            <a:r>
              <a:rPr lang="en-US" b="1" dirty="0"/>
              <a:t>   Example</a:t>
            </a:r>
            <a:r>
              <a:rPr lang="en-US" dirty="0"/>
              <a:t>: Construct a brute-force algorithm for finding the closest pair of points in a set of </a:t>
            </a:r>
            <a:r>
              <a:rPr lang="en-US" i="1" dirty="0"/>
              <a:t>n</a:t>
            </a:r>
            <a:r>
              <a:rPr lang="en-US" dirty="0"/>
              <a:t> points in the plane and provide a worst-case estimate of the number of arithmetic operations.</a:t>
            </a:r>
          </a:p>
          <a:p>
            <a:pPr>
              <a:buNone/>
            </a:pPr>
            <a:r>
              <a:rPr lang="en-US" dirty="0"/>
              <a:t>    </a:t>
            </a:r>
            <a:r>
              <a:rPr lang="en-US" b="1" dirty="0"/>
              <a:t>Solution</a:t>
            </a:r>
            <a:r>
              <a:rPr lang="en-US" dirty="0"/>
              <a:t>: Recall that the distance between (</a:t>
            </a:r>
            <a:r>
              <a:rPr lang="en-US" i="1" dirty="0" err="1"/>
              <a:t>x</a:t>
            </a:r>
            <a:r>
              <a:rPr lang="en-US" i="1" baseline="-25000" dirty="0" err="1"/>
              <a:t>i</a:t>
            </a:r>
            <a:r>
              <a:rPr lang="en-US" dirty="0" err="1"/>
              <a:t>,</a:t>
            </a:r>
            <a:r>
              <a:rPr lang="en-US" i="1" dirty="0" err="1"/>
              <a:t>y</a:t>
            </a:r>
            <a:r>
              <a:rPr lang="en-US" i="1" baseline="-25000" dirty="0" err="1"/>
              <a:t>i</a:t>
            </a:r>
            <a:r>
              <a:rPr lang="en-US" dirty="0"/>
              <a:t>) and (</a:t>
            </a:r>
            <a:r>
              <a:rPr lang="en-US" i="1" dirty="0" err="1"/>
              <a:t>x</a:t>
            </a:r>
            <a:r>
              <a:rPr lang="en-US" i="1" baseline="-25000" dirty="0" err="1"/>
              <a:t>j</a:t>
            </a:r>
            <a:r>
              <a:rPr lang="en-US" dirty="0"/>
              <a:t>, </a:t>
            </a:r>
            <a:r>
              <a:rPr lang="en-US" i="1" dirty="0" err="1"/>
              <a:t>y</a:t>
            </a:r>
            <a:r>
              <a:rPr lang="en-US" i="1" baseline="-25000" dirty="0" err="1"/>
              <a:t>j</a:t>
            </a:r>
            <a:r>
              <a:rPr lang="en-US" dirty="0"/>
              <a:t>) is                             . A brute-force algorithm simply computes the distance between all pairs of points and picks the pair with the smallest distance.</a:t>
            </a:r>
          </a:p>
          <a:p>
            <a:pPr>
              <a:buNone/>
            </a:pPr>
            <a:r>
              <a:rPr lang="en-US" dirty="0"/>
              <a:t>    </a:t>
            </a:r>
            <a:endParaRPr lang="en-US" sz="2000" dirty="0"/>
          </a:p>
        </p:txBody>
      </p:sp>
      <p:sp>
        <p:nvSpPr>
          <p:cNvPr id="5" name="TextBox 4"/>
          <p:cNvSpPr txBox="1"/>
          <p:nvPr/>
        </p:nvSpPr>
        <p:spPr>
          <a:xfrm>
            <a:off x="5943600" y="6248400"/>
            <a:ext cx="2057400" cy="369332"/>
          </a:xfrm>
          <a:prstGeom prst="rect">
            <a:avLst/>
          </a:prstGeom>
          <a:noFill/>
        </p:spPr>
        <p:txBody>
          <a:bodyPr wrap="square" rtlCol="0">
            <a:spAutoFit/>
          </a:bodyPr>
          <a:lstStyle/>
          <a:p>
            <a:r>
              <a:rPr lang="en-US" dirty="0"/>
              <a:t>Continued </a:t>
            </a:r>
            <a:r>
              <a:rPr lang="en-US" dirty="0">
                <a:latin typeface="Cambria Math"/>
                <a:ea typeface="Cambria Math"/>
              </a:rPr>
              <a:t>→</a:t>
            </a:r>
            <a:endParaRPr lang="en-US" dirty="0"/>
          </a:p>
        </p:txBody>
      </p:sp>
      <p:sp>
        <p:nvSpPr>
          <p:cNvPr id="6" name="TextBox 5"/>
          <p:cNvSpPr txBox="1"/>
          <p:nvPr/>
        </p:nvSpPr>
        <p:spPr>
          <a:xfrm>
            <a:off x="1295400" y="5666521"/>
            <a:ext cx="6934200" cy="584775"/>
          </a:xfrm>
          <a:prstGeom prst="rect">
            <a:avLst/>
          </a:prstGeom>
          <a:noFill/>
        </p:spPr>
        <p:txBody>
          <a:bodyPr wrap="square" rtlCol="0">
            <a:spAutoFit/>
          </a:bodyPr>
          <a:lstStyle/>
          <a:p>
            <a:r>
              <a:rPr lang="en-US" sz="1600" b="1" dirty="0"/>
              <a:t>Note</a:t>
            </a:r>
            <a:r>
              <a:rPr lang="en-US" sz="1600" dirty="0"/>
              <a:t>: There is no need to compute the square root, since the square of the distance between two points is smallest when the distance is smallest. </a:t>
            </a:r>
          </a:p>
        </p:txBody>
      </p:sp>
      <p:pic>
        <p:nvPicPr>
          <p:cNvPr id="8" name="Picture 7" descr="addin_tmp.png"/>
          <p:cNvPicPr>
            <a:picLocks noChangeAspect="1"/>
          </p:cNvPicPr>
          <p:nvPr>
            <p:custDataLst>
              <p:tags r:id="rId1"/>
            </p:custDataLst>
          </p:nvPr>
        </p:nvPicPr>
        <p:blipFill>
          <a:blip r:embed="rId3" cstate="print"/>
          <a:stretch>
            <a:fillRect/>
          </a:stretch>
        </p:blipFill>
        <p:spPr>
          <a:xfrm>
            <a:off x="4276725" y="3733800"/>
            <a:ext cx="2695575" cy="304800"/>
          </a:xfrm>
          <a:prstGeom prst="rect">
            <a:avLst/>
          </a:prstGeom>
        </p:spPr>
      </p:pic>
    </p:spTree>
    <p:extLst>
      <p:ext uri="{BB962C8B-B14F-4D97-AF65-F5344CB8AC3E}">
        <p14:creationId xmlns:p14="http://schemas.microsoft.com/office/powerpoint/2010/main" val="1533231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Closest Pair of Points by Brute-Force</a:t>
            </a: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a:t>Algorithm for finding the closest pair in a set of </a:t>
            </a:r>
            <a:r>
              <a:rPr lang="en-US" i="1" dirty="0"/>
              <a:t>n</a:t>
            </a:r>
            <a:r>
              <a:rPr lang="en-US" dirty="0"/>
              <a:t> points.</a:t>
            </a:r>
          </a:p>
          <a:p>
            <a:endParaRPr lang="en-US" dirty="0"/>
          </a:p>
          <a:p>
            <a:endParaRPr lang="en-US" dirty="0"/>
          </a:p>
          <a:p>
            <a:endParaRPr lang="en-US" dirty="0"/>
          </a:p>
          <a:p>
            <a:endParaRPr lang="en-US" dirty="0"/>
          </a:p>
          <a:p>
            <a:pPr>
              <a:buNone/>
            </a:pPr>
            <a:endParaRPr lang="en-US" dirty="0"/>
          </a:p>
          <a:p>
            <a:endParaRPr lang="en-US" dirty="0"/>
          </a:p>
          <a:p>
            <a:endParaRPr lang="en-US" dirty="0"/>
          </a:p>
          <a:p>
            <a:endParaRPr lang="en-US" dirty="0"/>
          </a:p>
          <a:p>
            <a:endParaRPr lang="en-US" dirty="0"/>
          </a:p>
          <a:p>
            <a:r>
              <a:rPr lang="en-US" dirty="0"/>
              <a:t>The algorithm loops through </a:t>
            </a:r>
            <a:r>
              <a:rPr lang="en-US" i="1" dirty="0"/>
              <a:t>n</a:t>
            </a:r>
            <a:r>
              <a:rPr lang="en-US" dirty="0"/>
              <a:t>(</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pairs of points, computes the value (</a:t>
            </a:r>
            <a:r>
              <a:rPr lang="en-US" i="1" dirty="0" err="1"/>
              <a:t>x</a:t>
            </a:r>
            <a:r>
              <a:rPr lang="en-US" i="1" baseline="-25000" dirty="0" err="1"/>
              <a:t>j</a:t>
            </a:r>
            <a:r>
              <a:rPr lang="en-US" dirty="0"/>
              <a:t> </a:t>
            </a:r>
            <a:r>
              <a:rPr lang="en-US" dirty="0">
                <a:latin typeface="Cambria Math"/>
                <a:ea typeface="Cambria Math"/>
              </a:rPr>
              <a:t>−</a:t>
            </a:r>
            <a:r>
              <a:rPr lang="en-US" dirty="0"/>
              <a:t> </a:t>
            </a:r>
            <a:r>
              <a:rPr lang="en-US" i="1" dirty="0"/>
              <a:t>x</a:t>
            </a:r>
            <a:r>
              <a:rPr lang="en-US" i="1" baseline="-25000" dirty="0"/>
              <a:t>i</a:t>
            </a:r>
            <a:r>
              <a:rPr lang="en-US" dirty="0"/>
              <a:t>)</a:t>
            </a:r>
            <a:r>
              <a:rPr lang="en-US" baseline="30000" dirty="0"/>
              <a:t>2   </a:t>
            </a:r>
            <a:r>
              <a:rPr lang="en-US" dirty="0"/>
              <a:t>+ (</a:t>
            </a:r>
            <a:r>
              <a:rPr lang="en-US" i="1" dirty="0" err="1"/>
              <a:t>y</a:t>
            </a:r>
            <a:r>
              <a:rPr lang="en-US" i="1" baseline="-25000" dirty="0" err="1"/>
              <a:t>j</a:t>
            </a:r>
            <a:r>
              <a:rPr lang="en-US" dirty="0"/>
              <a:t> </a:t>
            </a:r>
            <a:r>
              <a:rPr lang="en-US" dirty="0">
                <a:latin typeface="Cambria Math"/>
                <a:ea typeface="Cambria Math"/>
              </a:rPr>
              <a:t>−</a:t>
            </a:r>
            <a:r>
              <a:rPr lang="en-US" dirty="0"/>
              <a:t> </a:t>
            </a:r>
            <a:r>
              <a:rPr lang="en-US" i="1" dirty="0" err="1"/>
              <a:t>y</a:t>
            </a:r>
            <a:r>
              <a:rPr lang="en-US" i="1" baseline="-25000" dirty="0" err="1"/>
              <a:t>i</a:t>
            </a:r>
            <a:r>
              <a:rPr lang="en-US" dirty="0"/>
              <a:t>)</a:t>
            </a:r>
            <a:r>
              <a:rPr lang="en-US" baseline="30000" dirty="0"/>
              <a:t>2 </a:t>
            </a:r>
            <a:r>
              <a:rPr lang="en-US" dirty="0"/>
              <a:t> and compares it with the minimum, etc. So, the algorithm uses Θ(</a:t>
            </a:r>
            <a:r>
              <a:rPr lang="en-US" i="1" dirty="0"/>
              <a:t>n</a:t>
            </a:r>
            <a:r>
              <a:rPr lang="en-US" baseline="30000" dirty="0"/>
              <a:t>2</a:t>
            </a:r>
            <a:r>
              <a:rPr lang="en-US" dirty="0"/>
              <a:t>) arithmetic and comparison operations.</a:t>
            </a:r>
          </a:p>
          <a:p>
            <a:r>
              <a:rPr lang="en-US" dirty="0"/>
              <a:t>We will develop an algorithm with </a:t>
            </a:r>
            <a:r>
              <a:rPr lang="en-US" i="1" dirty="0"/>
              <a:t>O</a:t>
            </a:r>
            <a:r>
              <a:rPr lang="en-US" dirty="0"/>
              <a:t>(log </a:t>
            </a:r>
            <a:r>
              <a:rPr lang="en-US" i="1" dirty="0"/>
              <a:t>n</a:t>
            </a:r>
            <a:r>
              <a:rPr lang="en-US" dirty="0"/>
              <a:t>) worst-case complexity in Section </a:t>
            </a:r>
            <a:r>
              <a:rPr lang="en-US" dirty="0">
                <a:latin typeface="Cambria Math" pitchFamily="18" charset="0"/>
                <a:ea typeface="Cambria Math" pitchFamily="18" charset="0"/>
              </a:rPr>
              <a:t>8.3</a:t>
            </a:r>
            <a:r>
              <a:rPr lang="en-US" dirty="0"/>
              <a:t>.</a:t>
            </a:r>
          </a:p>
        </p:txBody>
      </p:sp>
      <p:sp>
        <p:nvSpPr>
          <p:cNvPr id="5" name="Content Placeholder 2"/>
          <p:cNvSpPr txBox="1">
            <a:spLocks/>
          </p:cNvSpPr>
          <p:nvPr/>
        </p:nvSpPr>
        <p:spPr>
          <a:xfrm>
            <a:off x="1447800" y="2133600"/>
            <a:ext cx="6400800" cy="2209800"/>
          </a:xfrm>
          <a:prstGeom prst="rect">
            <a:avLst/>
          </a:prstGeom>
          <a:ln>
            <a:solidFill>
              <a:schemeClr val="accent1"/>
            </a:solidFill>
          </a:ln>
        </p:spPr>
        <p:txBody>
          <a:bodyPr vert="horz">
            <a:normAutofit fontScale="62500" lnSpcReduction="20000"/>
          </a:bodyPr>
          <a:lstStyle/>
          <a:p>
            <a:pPr marL="274320" lvl="0" indent="-274320">
              <a:spcBef>
                <a:spcPct val="20000"/>
              </a:spcBef>
              <a:buClr>
                <a:schemeClr val="accent3"/>
              </a:buClr>
              <a:buSzPct val="95000"/>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lang="en-US" sz="2600" i="1" dirty="0"/>
              <a:t>closest</a:t>
            </a:r>
            <a:r>
              <a:rPr lang="en-US" sz="2600" i="1" noProof="0" dirty="0"/>
              <a:t> pair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000" dirty="0"/>
              <a:t>(</a:t>
            </a:r>
            <a:r>
              <a:rPr lang="en-US" sz="2000" i="1" dirty="0"/>
              <a:t>x</a:t>
            </a:r>
            <a:r>
              <a:rPr lang="en-US" sz="2000" baseline="-25000" dirty="0"/>
              <a:t>1</a:t>
            </a:r>
            <a:r>
              <a:rPr lang="en-US" sz="2000" dirty="0"/>
              <a:t>, </a:t>
            </a:r>
            <a:r>
              <a:rPr lang="en-US" sz="2000" i="1" dirty="0"/>
              <a:t>y</a:t>
            </a:r>
            <a:r>
              <a:rPr lang="en-US" sz="2000" baseline="-25000" dirty="0"/>
              <a:t>1</a:t>
            </a:r>
            <a:r>
              <a:rPr lang="en-US" sz="2000" dirty="0"/>
              <a:t>),</a:t>
            </a:r>
            <a:r>
              <a:rPr lang="en-US" sz="2600" dirty="0"/>
              <a:t> </a:t>
            </a:r>
            <a:r>
              <a:rPr lang="en-US" sz="2000" dirty="0"/>
              <a:t>(</a:t>
            </a:r>
            <a:r>
              <a:rPr lang="en-US" sz="2000" i="1" dirty="0"/>
              <a:t>x</a:t>
            </a:r>
            <a:r>
              <a:rPr lang="en-US" sz="2000" baseline="-25000" dirty="0"/>
              <a:t>2</a:t>
            </a:r>
            <a:r>
              <a:rPr lang="en-US" sz="2000" dirty="0"/>
              <a:t>, </a:t>
            </a:r>
            <a:r>
              <a:rPr lang="en-US" sz="2000" i="1" dirty="0"/>
              <a:t>y</a:t>
            </a:r>
            <a:r>
              <a:rPr lang="en-US" sz="2000" baseline="-25000" dirty="0"/>
              <a:t>2</a:t>
            </a:r>
            <a:r>
              <a:rPr lang="en-US" sz="2000" dirty="0"/>
              <a:t>),</a:t>
            </a:r>
            <a:r>
              <a:rPr lang="en-US" sz="2600" dirty="0"/>
              <a:t> …</a:t>
            </a:r>
            <a:r>
              <a:rPr lang="en-US" sz="2600" dirty="0">
                <a:latin typeface="Cambria Math"/>
                <a:ea typeface="Cambria Math"/>
              </a:rPr>
              <a:t> ,</a:t>
            </a:r>
            <a:r>
              <a:rPr lang="en-US" sz="2000" dirty="0"/>
              <a:t>(</a:t>
            </a:r>
            <a:r>
              <a:rPr lang="en-US" sz="2000" i="1" dirty="0" err="1"/>
              <a:t>x</a:t>
            </a:r>
            <a:r>
              <a:rPr lang="en-US" sz="2000" i="1" baseline="-25000" dirty="0" err="1"/>
              <a:t>n</a:t>
            </a:r>
            <a:r>
              <a:rPr lang="en-US" sz="2000" dirty="0"/>
              <a:t>, </a:t>
            </a:r>
            <a:r>
              <a:rPr lang="en-US" sz="2000" i="1" dirty="0" err="1"/>
              <a:t>y</a:t>
            </a:r>
            <a:r>
              <a:rPr lang="en-US" sz="2000" i="1" baseline="-25000" dirty="0" err="1"/>
              <a:t>n</a:t>
            </a:r>
            <a:r>
              <a:rPr lang="en-US" sz="2000" dirty="0"/>
              <a:t>): </a:t>
            </a:r>
            <a:r>
              <a:rPr lang="en-US" sz="2000" i="1" dirty="0"/>
              <a:t>x</a:t>
            </a:r>
            <a:r>
              <a:rPr lang="en-US" sz="2000" i="1" baseline="-25000" dirty="0"/>
              <a:t>i</a:t>
            </a:r>
            <a:r>
              <a:rPr lang="en-US" sz="2000" dirty="0"/>
              <a:t>, </a:t>
            </a:r>
            <a:r>
              <a:rPr lang="en-US" sz="2000" i="1" dirty="0" err="1"/>
              <a:t>y</a:t>
            </a:r>
            <a:r>
              <a:rPr lang="en-US" sz="2000" i="1" baseline="-25000" dirty="0" err="1"/>
              <a:t>i</a:t>
            </a:r>
            <a:r>
              <a:rPr lang="en-US" sz="2000" dirty="0"/>
              <a:t>  real numbers</a:t>
            </a:r>
            <a:r>
              <a:rPr lang="en-US" sz="2600" dirty="0"/>
              <a:t>)</a:t>
            </a:r>
          </a:p>
          <a:p>
            <a:pPr marL="274320" lvl="0" indent="-274320">
              <a:spcBef>
                <a:spcPct val="20000"/>
              </a:spcBef>
              <a:buClr>
                <a:schemeClr val="accent3"/>
              </a:buClr>
              <a:buSzPct val="95000"/>
              <a:defRPr/>
            </a:pPr>
            <a:r>
              <a:rPr lang="en-US" sz="2600" i="1" dirty="0"/>
              <a:t>m</a:t>
            </a:r>
            <a:r>
              <a:rPr kumimoji="0" lang="en-US" sz="2600" b="0" i="1" u="none" strike="noStrike" kern="1200" cap="none" spc="0" normalizeH="0" baseline="0" noProof="0" dirty="0">
                <a:ln>
                  <a:noFill/>
                </a:ln>
                <a:solidFill>
                  <a:schemeClr val="tx1"/>
                </a:solidFill>
                <a:effectLst/>
                <a:uLnTx/>
                <a:uFillTx/>
                <a:latin typeface="+mn-lt"/>
                <a:ea typeface="+mn-ea"/>
                <a:cs typeface="+mn-cs"/>
              </a:rPr>
              <a:t>in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noProof="0" dirty="0"/>
              <a:t>n</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noProof="0" dirty="0" err="1"/>
              <a:t>i</a:t>
            </a:r>
            <a:endParaRPr lang="en-US" sz="2600" dirty="0">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               if </a:t>
            </a:r>
            <a:r>
              <a:rPr lang="en-US" sz="2600" dirty="0"/>
              <a:t>(</a:t>
            </a:r>
            <a:r>
              <a:rPr lang="en-US" sz="2600" i="1" dirty="0" err="1"/>
              <a:t>x</a:t>
            </a:r>
            <a:r>
              <a:rPr lang="en-US" sz="2600" i="1" baseline="-25000" dirty="0" err="1"/>
              <a:t>j</a:t>
            </a:r>
            <a:r>
              <a:rPr lang="en-US" sz="2600" dirty="0"/>
              <a:t> </a:t>
            </a:r>
            <a:r>
              <a:rPr lang="en-US" sz="2600" dirty="0">
                <a:latin typeface="Cambria Math"/>
                <a:ea typeface="Cambria Math"/>
              </a:rPr>
              <a:t>−</a:t>
            </a:r>
            <a:r>
              <a:rPr lang="en-US" sz="2600" dirty="0"/>
              <a:t> </a:t>
            </a:r>
            <a:r>
              <a:rPr lang="en-US" sz="2600" i="1" dirty="0"/>
              <a:t>x</a:t>
            </a:r>
            <a:r>
              <a:rPr lang="en-US" sz="2600" i="1" baseline="-25000" dirty="0"/>
              <a:t>i</a:t>
            </a:r>
            <a:r>
              <a:rPr lang="en-US" sz="2600" dirty="0"/>
              <a:t>)</a:t>
            </a:r>
            <a:r>
              <a:rPr lang="en-US" sz="2600" baseline="30000" dirty="0"/>
              <a:t>2   </a:t>
            </a:r>
            <a:r>
              <a:rPr lang="en-US" sz="2600" dirty="0"/>
              <a:t>+ (</a:t>
            </a:r>
            <a:r>
              <a:rPr lang="en-US" sz="2600" i="1" dirty="0" err="1"/>
              <a:t>y</a:t>
            </a:r>
            <a:r>
              <a:rPr lang="en-US" sz="2600" i="1" baseline="-25000" dirty="0" err="1"/>
              <a:t>j</a:t>
            </a:r>
            <a:r>
              <a:rPr lang="en-US" sz="2600" dirty="0"/>
              <a:t> </a:t>
            </a:r>
            <a:r>
              <a:rPr lang="en-US" sz="2600" dirty="0">
                <a:latin typeface="Cambria Math"/>
                <a:ea typeface="Cambria Math"/>
              </a:rPr>
              <a:t>−</a:t>
            </a:r>
            <a:r>
              <a:rPr lang="en-US" sz="2600" dirty="0"/>
              <a:t> </a:t>
            </a:r>
            <a:r>
              <a:rPr lang="en-US" sz="2600" i="1" dirty="0" err="1"/>
              <a:t>y</a:t>
            </a:r>
            <a:r>
              <a:rPr lang="en-US" sz="2600" i="1" baseline="-25000" dirty="0" err="1"/>
              <a:t>i</a:t>
            </a:r>
            <a:r>
              <a:rPr lang="en-US" sz="2600" dirty="0"/>
              <a:t>)</a:t>
            </a:r>
            <a:r>
              <a:rPr lang="en-US" sz="2600" baseline="30000" dirty="0"/>
              <a:t>2   </a:t>
            </a:r>
            <a:r>
              <a:rPr lang="en-US" sz="2600" dirty="0"/>
              <a:t> &lt; </a:t>
            </a:r>
            <a:r>
              <a:rPr lang="en-US" sz="2600" i="1" dirty="0"/>
              <a:t>min</a:t>
            </a:r>
          </a:p>
          <a:p>
            <a:pPr marL="274320" lvl="0" indent="-274320">
              <a:spcBef>
                <a:spcPct val="20000"/>
              </a:spcBef>
              <a:buClr>
                <a:schemeClr val="accent3"/>
              </a:buClr>
              <a:buSzPct val="95000"/>
              <a:defRPr/>
            </a:pPr>
            <a:r>
              <a:rPr lang="en-US" sz="2600" i="1" dirty="0"/>
              <a:t>                 </a:t>
            </a:r>
            <a:r>
              <a:rPr lang="en-US" sz="2600" b="1" dirty="0"/>
              <a:t>then </a:t>
            </a:r>
            <a:r>
              <a:rPr lang="en-US" sz="2600" i="1" dirty="0"/>
              <a:t>  </a:t>
            </a:r>
            <a:r>
              <a:rPr lang="en-US" sz="2600" dirty="0"/>
              <a:t>min := (</a:t>
            </a:r>
            <a:r>
              <a:rPr lang="en-US" sz="2600" i="1" dirty="0" err="1"/>
              <a:t>x</a:t>
            </a:r>
            <a:r>
              <a:rPr lang="en-US" sz="2600" i="1" baseline="-25000" dirty="0" err="1"/>
              <a:t>j</a:t>
            </a:r>
            <a:r>
              <a:rPr lang="en-US" sz="2600" dirty="0"/>
              <a:t> </a:t>
            </a:r>
            <a:r>
              <a:rPr lang="en-US" sz="2600" dirty="0">
                <a:latin typeface="Cambria Math"/>
                <a:ea typeface="Cambria Math"/>
              </a:rPr>
              <a:t>−</a:t>
            </a:r>
            <a:r>
              <a:rPr lang="en-US" sz="2600" dirty="0"/>
              <a:t> </a:t>
            </a:r>
            <a:r>
              <a:rPr lang="en-US" sz="2600" i="1" dirty="0"/>
              <a:t>x</a:t>
            </a:r>
            <a:r>
              <a:rPr lang="en-US" sz="2600" i="1" baseline="-25000" dirty="0"/>
              <a:t>i</a:t>
            </a:r>
            <a:r>
              <a:rPr lang="en-US" sz="2600" dirty="0"/>
              <a:t>)</a:t>
            </a:r>
            <a:r>
              <a:rPr lang="en-US" sz="2600" baseline="30000" dirty="0"/>
              <a:t>2   </a:t>
            </a:r>
            <a:r>
              <a:rPr lang="en-US" sz="2600" dirty="0"/>
              <a:t>+ (</a:t>
            </a:r>
            <a:r>
              <a:rPr lang="en-US" sz="2600" i="1" dirty="0" err="1"/>
              <a:t>y</a:t>
            </a:r>
            <a:r>
              <a:rPr lang="en-US" sz="2600" i="1" baseline="-25000" dirty="0" err="1"/>
              <a:t>j</a:t>
            </a:r>
            <a:r>
              <a:rPr lang="en-US" sz="2600" dirty="0"/>
              <a:t> </a:t>
            </a:r>
            <a:r>
              <a:rPr lang="en-US" sz="2600" dirty="0">
                <a:latin typeface="Cambria Math"/>
                <a:ea typeface="Cambria Math"/>
              </a:rPr>
              <a:t>−</a:t>
            </a:r>
            <a:r>
              <a:rPr lang="en-US" sz="2600" dirty="0"/>
              <a:t> </a:t>
            </a:r>
            <a:r>
              <a:rPr lang="en-US" sz="2600" i="1" dirty="0" err="1"/>
              <a:t>y</a:t>
            </a:r>
            <a:r>
              <a:rPr lang="en-US" sz="2600" i="1" baseline="-25000" dirty="0" err="1"/>
              <a:t>i</a:t>
            </a:r>
            <a:r>
              <a:rPr lang="en-US" sz="2600" dirty="0"/>
              <a:t>)</a:t>
            </a:r>
            <a:r>
              <a:rPr lang="en-US" sz="2600" baseline="30000" dirty="0"/>
              <a:t>2  </a:t>
            </a:r>
          </a:p>
          <a:p>
            <a:pPr marL="274320" lvl="0" indent="-274320">
              <a:spcBef>
                <a:spcPct val="20000"/>
              </a:spcBef>
              <a:buClr>
                <a:schemeClr val="accent3"/>
              </a:buClr>
              <a:buSzPct val="95000"/>
              <a:defRPr/>
            </a:pPr>
            <a:r>
              <a:rPr kumimoji="0" lang="en-US" sz="2600" b="0" u="none" strike="noStrike" kern="1200" cap="none" spc="0" normalizeH="0" baseline="30000" noProof="0" dirty="0">
                <a:ln>
                  <a:noFill/>
                </a:ln>
                <a:solidFill>
                  <a:schemeClr val="tx1"/>
                </a:solidFill>
                <a:effectLst/>
                <a:uLnTx/>
                <a:uFillTx/>
                <a:latin typeface="Cambria Math" pitchFamily="18" charset="0"/>
                <a:ea typeface="Cambria Math" pitchFamily="18" charset="0"/>
              </a:rPr>
              <a:t>                                </a:t>
            </a:r>
            <a:r>
              <a:rPr lang="en-US" sz="2600" i="1" dirty="0"/>
              <a:t>closest pair  </a:t>
            </a:r>
            <a:r>
              <a:rPr lang="en-US" sz="2600" dirty="0"/>
              <a:t>:= (</a:t>
            </a:r>
            <a:r>
              <a:rPr lang="en-US" sz="2600" i="1" dirty="0"/>
              <a:t>x</a:t>
            </a:r>
            <a:r>
              <a:rPr lang="en-US" sz="2600" i="1" baseline="-25000" dirty="0"/>
              <a:t>i</a:t>
            </a:r>
            <a:r>
              <a:rPr lang="en-US" sz="2600" dirty="0"/>
              <a:t>, </a:t>
            </a:r>
            <a:r>
              <a:rPr lang="en-US" sz="2600" i="1" dirty="0" err="1"/>
              <a:t>y</a:t>
            </a:r>
            <a:r>
              <a:rPr lang="en-US" sz="2600" i="1" baseline="-25000" dirty="0" err="1"/>
              <a:t>i</a:t>
            </a:r>
            <a:r>
              <a:rPr lang="en-US" sz="2600" dirty="0"/>
              <a:t>),</a:t>
            </a:r>
            <a:r>
              <a:rPr lang="en-US" sz="2600" baseline="30000" dirty="0"/>
              <a:t> </a:t>
            </a:r>
            <a:r>
              <a:rPr lang="en-US" sz="2600" dirty="0"/>
              <a:t>(</a:t>
            </a:r>
            <a:r>
              <a:rPr lang="en-US" sz="2600" i="1" dirty="0" err="1"/>
              <a:t>x</a:t>
            </a:r>
            <a:r>
              <a:rPr lang="en-US" sz="2600" i="1" baseline="-25000" dirty="0" err="1"/>
              <a:t>j</a:t>
            </a:r>
            <a:r>
              <a:rPr lang="en-US" sz="2600" dirty="0"/>
              <a:t>, </a:t>
            </a:r>
            <a:r>
              <a:rPr lang="en-US" sz="2600" i="1" dirty="0" err="1"/>
              <a:t>y</a:t>
            </a:r>
            <a:r>
              <a:rPr lang="en-US" sz="2600" i="1" baseline="-25000" dirty="0" err="1"/>
              <a:t>j</a:t>
            </a:r>
            <a:r>
              <a:rPr lang="en-US" sz="2600" dirty="0"/>
              <a:t>)</a:t>
            </a:r>
            <a:endParaRPr kumimoji="0" lang="en-US" sz="2600" b="0" u="none" strike="noStrike" kern="1200" cap="none" spc="0" normalizeH="0" baseline="-2500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return </a:t>
            </a:r>
            <a:r>
              <a:rPr lang="en-US" sz="2600" i="1" dirty="0"/>
              <a:t>closest pair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71555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Complexity of Algorithms</a:t>
            </a:r>
          </a:p>
        </p:txBody>
      </p:sp>
      <p:pic>
        <p:nvPicPr>
          <p:cNvPr id="4" name="Content Placeholder 3" descr="table29.jpg"/>
          <p:cNvPicPr>
            <a:picLocks noGrp="1" noChangeAspect="1"/>
          </p:cNvPicPr>
          <p:nvPr>
            <p:ph idx="1"/>
          </p:nvPr>
        </p:nvPicPr>
        <p:blipFill>
          <a:blip r:embed="rId2" cstate="print"/>
          <a:stretch>
            <a:fillRect/>
          </a:stretch>
        </p:blipFill>
        <p:spPr>
          <a:xfrm>
            <a:off x="1057410" y="1524000"/>
            <a:ext cx="7029179" cy="4724400"/>
          </a:xfrm>
        </p:spPr>
      </p:pic>
    </p:spTree>
    <p:extLst>
      <p:ext uri="{BB962C8B-B14F-4D97-AF65-F5344CB8AC3E}">
        <p14:creationId xmlns:p14="http://schemas.microsoft.com/office/powerpoint/2010/main" val="2337323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Complexity of Algorithms</a:t>
            </a:r>
          </a:p>
        </p:txBody>
      </p:sp>
      <p:pic>
        <p:nvPicPr>
          <p:cNvPr id="4" name="Content Placeholder 3" descr="table30.jpg"/>
          <p:cNvPicPr>
            <a:picLocks noGrp="1" noChangeAspect="1"/>
          </p:cNvPicPr>
          <p:nvPr>
            <p:ph idx="1"/>
          </p:nvPr>
        </p:nvPicPr>
        <p:blipFill>
          <a:blip r:embed="rId2" cstate="print"/>
          <a:stretch>
            <a:fillRect/>
          </a:stretch>
        </p:blipFill>
        <p:spPr>
          <a:xfrm>
            <a:off x="471340" y="1752600"/>
            <a:ext cx="8803129" cy="2996131"/>
          </a:xfrm>
        </p:spPr>
      </p:pic>
      <p:sp>
        <p:nvSpPr>
          <p:cNvPr id="5" name="TextBox 4"/>
          <p:cNvSpPr txBox="1"/>
          <p:nvPr/>
        </p:nvSpPr>
        <p:spPr>
          <a:xfrm>
            <a:off x="1371600" y="5257800"/>
            <a:ext cx="6781800" cy="381000"/>
          </a:xfrm>
          <a:prstGeom prst="rect">
            <a:avLst/>
          </a:prstGeom>
          <a:noFill/>
        </p:spPr>
        <p:txBody>
          <a:bodyPr wrap="square" rtlCol="0">
            <a:spAutoFit/>
          </a:bodyPr>
          <a:lstStyle/>
          <a:p>
            <a:r>
              <a:rPr lang="en-US" dirty="0"/>
              <a:t>Times of more than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100   </a:t>
            </a:r>
            <a:r>
              <a:rPr lang="en-US" dirty="0"/>
              <a:t>years are indicated with an *.</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91525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84B868D4-594C-4DFE-A75C-933FD780C5F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21DA2CB-DBAB-4556-ACE8-D59ACBE4CED0}" type="slidenum">
              <a:rPr kumimoji="0" lang="zh-CN" altLang="en-US" sz="1000" smtClean="0">
                <a:solidFill>
                  <a:schemeClr val="folHlink"/>
                </a:solidFill>
                <a:latin typeface="Arial Narrow" panose="020B0606020202030204" pitchFamily="34" charset="0"/>
              </a:rPr>
              <a:pPr>
                <a:spcBef>
                  <a:spcPct val="0"/>
                </a:spcBef>
                <a:buClrTx/>
                <a:buSzTx/>
                <a:buFontTx/>
                <a:buNone/>
              </a:pPr>
              <a:t>26</a:t>
            </a:fld>
            <a:endParaRPr kumimoji="0" lang="en-US" altLang="zh-CN" sz="1000">
              <a:solidFill>
                <a:schemeClr val="folHlink"/>
              </a:solidFill>
              <a:latin typeface="Arial Narrow" panose="020B0606020202030204" pitchFamily="34" charset="0"/>
            </a:endParaRPr>
          </a:p>
        </p:txBody>
      </p:sp>
      <p:sp>
        <p:nvSpPr>
          <p:cNvPr id="27651" name="日期占位符 4">
            <a:extLst>
              <a:ext uri="{FF2B5EF4-FFF2-40B4-BE49-F238E27FC236}">
                <a16:creationId xmlns:a16="http://schemas.microsoft.com/office/drawing/2014/main" id="{F0F917A2-5EFC-495C-9DF5-22925E7E4268}"/>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EF5281-E43D-45B1-B59E-F3EBCFEAACCA}" type="datetime1">
              <a:rPr kumimoji="0" lang="zh-CN" altLang="en-US" sz="1000" smtClean="0">
                <a:solidFill>
                  <a:schemeClr val="folHlink"/>
                </a:solidFill>
                <a:latin typeface="Arial Narrow" panose="020B0606020202030204" pitchFamily="34" charset="0"/>
              </a:rPr>
              <a:pPr>
                <a:spcBef>
                  <a:spcPct val="0"/>
                </a:spcBef>
                <a:buClrTx/>
                <a:buSzTx/>
                <a:buFontTx/>
                <a:buNone/>
              </a:pPr>
              <a:t>2019/6/16</a:t>
            </a:fld>
            <a:endParaRPr kumimoji="0" lang="en-US" altLang="zh-CN" sz="1000">
              <a:solidFill>
                <a:schemeClr val="folHlink"/>
              </a:solidFill>
              <a:latin typeface="Arial Narrow" panose="020B0606020202030204" pitchFamily="34" charset="0"/>
            </a:endParaRPr>
          </a:p>
        </p:txBody>
      </p:sp>
      <p:sp>
        <p:nvSpPr>
          <p:cNvPr id="27652" name="页脚占位符 5">
            <a:extLst>
              <a:ext uri="{FF2B5EF4-FFF2-40B4-BE49-F238E27FC236}">
                <a16:creationId xmlns:a16="http://schemas.microsoft.com/office/drawing/2014/main" id="{A0408D40-2822-454A-B718-6B6F0DE323F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27653" name="Rectangle 2">
            <a:extLst>
              <a:ext uri="{FF2B5EF4-FFF2-40B4-BE49-F238E27FC236}">
                <a16:creationId xmlns:a16="http://schemas.microsoft.com/office/drawing/2014/main" id="{FC1A1912-F8DB-4920-A9AA-65EDA284FEF0}"/>
              </a:ext>
            </a:extLst>
          </p:cNvPr>
          <p:cNvSpPr>
            <a:spLocks noGrp="1" noChangeArrowheads="1"/>
          </p:cNvSpPr>
          <p:nvPr>
            <p:ph type="title"/>
          </p:nvPr>
        </p:nvSpPr>
        <p:spPr/>
        <p:txBody>
          <a:bodyPr/>
          <a:lstStyle/>
          <a:p>
            <a:pPr eaLnBrk="1" hangingPunct="1"/>
            <a:r>
              <a:rPr lang="en-US" altLang="zh-CN" dirty="0"/>
              <a:t>Example : Linear Search</a:t>
            </a:r>
          </a:p>
        </p:txBody>
      </p:sp>
      <p:sp>
        <p:nvSpPr>
          <p:cNvPr id="27654" name="Rectangle 3">
            <a:extLst>
              <a:ext uri="{FF2B5EF4-FFF2-40B4-BE49-F238E27FC236}">
                <a16:creationId xmlns:a16="http://schemas.microsoft.com/office/drawing/2014/main" id="{A7F29201-C6FC-4EA5-B374-4C5D485CD5D2}"/>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b="1" dirty="0"/>
              <a:t>procedure</a:t>
            </a:r>
            <a:r>
              <a:rPr lang="en-US" altLang="zh-CN" dirty="0"/>
              <a:t> </a:t>
            </a:r>
            <a:r>
              <a:rPr lang="en-US" altLang="zh-CN" i="1" dirty="0"/>
              <a:t>linear search </a:t>
            </a:r>
            <a:r>
              <a:rPr lang="en-US" altLang="zh-CN" dirty="0"/>
              <a:t>(</a:t>
            </a:r>
            <a:r>
              <a:rPr lang="en-US" altLang="zh-CN" i="1" dirty="0"/>
              <a:t>x</a:t>
            </a:r>
            <a:r>
              <a:rPr lang="en-US" altLang="zh-CN" dirty="0"/>
              <a:t>: integer, </a:t>
            </a:r>
            <a:br>
              <a:rPr lang="en-US" altLang="zh-CN" dirty="0"/>
            </a:b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 </a:t>
            </a:r>
            <a:r>
              <a:rPr lang="en-US" altLang="zh-CN" i="1" dirty="0"/>
              <a:t>a</a:t>
            </a:r>
            <a:r>
              <a:rPr lang="en-US" altLang="zh-CN" i="1" baseline="-25000" dirty="0"/>
              <a:t>n</a:t>
            </a:r>
            <a:r>
              <a:rPr lang="en-US" altLang="zh-CN" dirty="0"/>
              <a:t>: distinct integers)</a:t>
            </a:r>
            <a:br>
              <a:rPr lang="en-US" altLang="zh-CN" dirty="0"/>
            </a:br>
            <a:r>
              <a:rPr lang="en-US" altLang="zh-CN" i="1" dirty="0" err="1"/>
              <a:t>i</a:t>
            </a:r>
            <a:r>
              <a:rPr lang="en-US" altLang="zh-CN" dirty="0"/>
              <a:t> </a:t>
            </a:r>
            <a:r>
              <a:rPr lang="en-US" altLang="zh-CN" dirty="0">
                <a:latin typeface="Lucida Console" panose="020B0609040504020204" pitchFamily="49" charset="0"/>
              </a:rPr>
              <a:t>:=</a:t>
            </a:r>
            <a:r>
              <a:rPr lang="en-US" altLang="zh-CN" dirty="0"/>
              <a:t> 1					</a:t>
            </a:r>
            <a:r>
              <a:rPr lang="en-US" altLang="zh-CN" i="1" dirty="0">
                <a:solidFill>
                  <a:srgbClr val="FF0000"/>
                </a:solidFill>
              </a:rPr>
              <a:t>t</a:t>
            </a:r>
            <a:r>
              <a:rPr lang="en-US" altLang="zh-CN" baseline="-25000" dirty="0">
                <a:solidFill>
                  <a:srgbClr val="FF0000"/>
                </a:solidFill>
              </a:rPr>
              <a:t>1</a:t>
            </a:r>
            <a:br>
              <a:rPr lang="en-US" altLang="zh-CN" dirty="0"/>
            </a:br>
            <a:r>
              <a:rPr lang="en-US" altLang="zh-CN" b="1" dirty="0"/>
              <a:t>while</a:t>
            </a:r>
            <a:r>
              <a:rPr lang="en-US" altLang="zh-CN" dirty="0"/>
              <a:t> (</a:t>
            </a:r>
            <a:r>
              <a:rPr lang="en-US" altLang="zh-CN" i="1" dirty="0" err="1"/>
              <a:t>i</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n</a:t>
            </a:r>
            <a:r>
              <a:rPr lang="en-US" altLang="zh-CN" dirty="0">
                <a:sym typeface="Symbol" panose="05050102010706020507" pitchFamily="18" charset="2"/>
              </a:rPr>
              <a:t>  </a:t>
            </a:r>
            <a:r>
              <a:rPr lang="en-US" altLang="zh-CN" i="1" dirty="0">
                <a:sym typeface="Symbol" panose="05050102010706020507" pitchFamily="18" charset="2"/>
              </a:rPr>
              <a:t>x</a:t>
            </a:r>
            <a:r>
              <a:rPr lang="en-US" altLang="zh-CN" dirty="0">
                <a:sym typeface="Symbol" panose="05050102010706020507" pitchFamily="18" charset="2"/>
              </a:rPr>
              <a:t>  </a:t>
            </a:r>
            <a:r>
              <a:rPr lang="en-US" altLang="zh-CN" i="1" dirty="0" err="1">
                <a:sym typeface="Symbol" panose="05050102010706020507" pitchFamily="18" charset="2"/>
              </a:rPr>
              <a:t>a</a:t>
            </a:r>
            <a:r>
              <a:rPr lang="en-US" altLang="zh-CN" i="1" baseline="-25000" dirty="0" err="1">
                <a:sym typeface="Symbol" panose="05050102010706020507" pitchFamily="18" charset="2"/>
              </a:rPr>
              <a:t>i</a:t>
            </a:r>
            <a:r>
              <a:rPr lang="en-US" altLang="zh-CN" dirty="0">
                <a:sym typeface="Symbol" panose="05050102010706020507" pitchFamily="18" charset="2"/>
              </a:rPr>
              <a:t>)		</a:t>
            </a:r>
            <a:r>
              <a:rPr lang="en-US" altLang="zh-CN" i="1" dirty="0">
                <a:solidFill>
                  <a:srgbClr val="FF0000"/>
                </a:solidFill>
              </a:rPr>
              <a:t>t</a:t>
            </a:r>
            <a:r>
              <a:rPr lang="en-US" altLang="zh-CN" baseline="-25000" dirty="0">
                <a:solidFill>
                  <a:srgbClr val="FF0000"/>
                </a:solidFill>
              </a:rPr>
              <a:t>2</a:t>
            </a:r>
            <a:r>
              <a:rPr lang="en-US" altLang="zh-CN" dirty="0">
                <a:sym typeface="Symbol" panose="05050102010706020507" pitchFamily="18" charset="2"/>
              </a:rPr>
              <a:t> </a:t>
            </a:r>
            <a:br>
              <a:rPr lang="en-US" altLang="zh-CN" dirty="0">
                <a:sym typeface="Symbol" panose="05050102010706020507" pitchFamily="18" charset="2"/>
              </a:rPr>
            </a:br>
            <a:r>
              <a:rPr lang="en-US" altLang="zh-CN" dirty="0">
                <a:sym typeface="Symbol" panose="05050102010706020507" pitchFamily="18" charset="2"/>
              </a:rPr>
              <a:t>	</a:t>
            </a:r>
            <a:r>
              <a:rPr lang="en-US" altLang="zh-CN" i="1" dirty="0" err="1">
                <a:sym typeface="Symbol" panose="05050102010706020507" pitchFamily="18" charset="2"/>
              </a:rPr>
              <a:t>i</a:t>
            </a:r>
            <a:r>
              <a:rPr lang="en-US" altLang="zh-CN" dirty="0">
                <a:sym typeface="Symbol" panose="05050102010706020507" pitchFamily="18" charset="2"/>
              </a:rPr>
              <a:t> </a:t>
            </a:r>
            <a:r>
              <a:rPr lang="en-US" altLang="zh-CN" dirty="0">
                <a:latin typeface="Lucida Console" panose="020B0609040504020204" pitchFamily="49" charset="0"/>
              </a:rPr>
              <a:t>:=</a:t>
            </a:r>
            <a:r>
              <a:rPr lang="en-US" altLang="zh-CN" dirty="0">
                <a:sym typeface="Symbol" panose="05050102010706020507" pitchFamily="18" charset="2"/>
              </a:rPr>
              <a:t> </a:t>
            </a:r>
            <a:r>
              <a:rPr lang="en-US" altLang="zh-CN" i="1" dirty="0" err="1">
                <a:sym typeface="Symbol" panose="05050102010706020507" pitchFamily="18" charset="2"/>
              </a:rPr>
              <a:t>i</a:t>
            </a:r>
            <a:r>
              <a:rPr lang="en-US" altLang="zh-CN" dirty="0">
                <a:sym typeface="Symbol" panose="05050102010706020507" pitchFamily="18" charset="2"/>
              </a:rPr>
              <a:t> + 1				</a:t>
            </a:r>
            <a:r>
              <a:rPr lang="en-US" altLang="zh-CN" i="1" dirty="0">
                <a:solidFill>
                  <a:srgbClr val="FF0000"/>
                </a:solidFill>
              </a:rPr>
              <a:t>t</a:t>
            </a:r>
            <a:r>
              <a:rPr lang="en-US" altLang="zh-CN" baseline="-25000" dirty="0">
                <a:solidFill>
                  <a:srgbClr val="FF0000"/>
                </a:solidFill>
              </a:rPr>
              <a:t>3</a:t>
            </a:r>
            <a:r>
              <a:rPr lang="en-US" altLang="zh-CN" dirty="0">
                <a:sym typeface="Symbol" panose="05050102010706020507" pitchFamily="18" charset="2"/>
              </a:rPr>
              <a:t> </a:t>
            </a:r>
            <a:br>
              <a:rPr lang="en-US" altLang="zh-CN" dirty="0">
                <a:sym typeface="Symbol" panose="05050102010706020507" pitchFamily="18" charset="2"/>
              </a:rPr>
            </a:br>
            <a:r>
              <a:rPr lang="en-US" altLang="zh-CN" b="1" dirty="0">
                <a:sym typeface="Symbol" panose="05050102010706020507" pitchFamily="18" charset="2"/>
              </a:rPr>
              <a:t>if</a:t>
            </a:r>
            <a:r>
              <a:rPr lang="en-US" altLang="zh-CN" dirty="0">
                <a:sym typeface="Symbol" panose="05050102010706020507" pitchFamily="18" charset="2"/>
              </a:rPr>
              <a:t> </a:t>
            </a:r>
            <a:r>
              <a:rPr lang="en-US" altLang="zh-CN" i="1" dirty="0" err="1"/>
              <a:t>i</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n </a:t>
            </a:r>
            <a:r>
              <a:rPr lang="en-US" altLang="zh-CN" b="1" dirty="0">
                <a:sym typeface="Symbol" panose="05050102010706020507" pitchFamily="18" charset="2"/>
              </a:rPr>
              <a:t>then </a:t>
            </a:r>
            <a:r>
              <a:rPr lang="en-US" altLang="zh-CN" i="1" dirty="0">
                <a:sym typeface="Symbol" panose="05050102010706020507" pitchFamily="18" charset="2"/>
              </a:rPr>
              <a:t>location</a:t>
            </a:r>
            <a:r>
              <a:rPr lang="en-US" altLang="zh-CN" dirty="0">
                <a:sym typeface="Symbol" panose="05050102010706020507" pitchFamily="18" charset="2"/>
              </a:rPr>
              <a:t> </a:t>
            </a:r>
            <a:r>
              <a:rPr lang="en-US" altLang="zh-CN" dirty="0">
                <a:latin typeface="Lucida Console" panose="020B0609040504020204" pitchFamily="49" charset="0"/>
              </a:rPr>
              <a:t>:=</a:t>
            </a:r>
            <a:r>
              <a:rPr lang="en-US" altLang="zh-CN" dirty="0">
                <a:sym typeface="Symbol" panose="05050102010706020507" pitchFamily="18" charset="2"/>
              </a:rPr>
              <a:t> </a:t>
            </a:r>
            <a:r>
              <a:rPr lang="en-US" altLang="zh-CN" i="1" dirty="0" err="1">
                <a:sym typeface="Symbol" panose="05050102010706020507" pitchFamily="18" charset="2"/>
              </a:rPr>
              <a:t>i</a:t>
            </a:r>
            <a:r>
              <a:rPr lang="en-US" altLang="zh-CN" i="1" dirty="0">
                <a:sym typeface="Symbol" panose="05050102010706020507" pitchFamily="18" charset="2"/>
              </a:rPr>
              <a:t>	</a:t>
            </a:r>
            <a:r>
              <a:rPr lang="en-US" altLang="zh-CN" i="1" dirty="0">
                <a:solidFill>
                  <a:srgbClr val="FF0000"/>
                </a:solidFill>
              </a:rPr>
              <a:t>t</a:t>
            </a:r>
            <a:r>
              <a:rPr lang="en-US" altLang="zh-CN" baseline="-25000" dirty="0">
                <a:solidFill>
                  <a:srgbClr val="FF0000"/>
                </a:solidFill>
              </a:rPr>
              <a:t>4</a:t>
            </a:r>
            <a:r>
              <a:rPr lang="en-US" altLang="zh-CN" i="1" dirty="0">
                <a:sym typeface="Symbol" panose="05050102010706020507" pitchFamily="18" charset="2"/>
              </a:rPr>
              <a:t> </a:t>
            </a:r>
            <a:br>
              <a:rPr lang="en-US" altLang="zh-CN" i="1" dirty="0">
                <a:sym typeface="Symbol" panose="05050102010706020507" pitchFamily="18" charset="2"/>
              </a:rPr>
            </a:br>
            <a:r>
              <a:rPr lang="en-US" altLang="zh-CN" b="1" dirty="0">
                <a:sym typeface="Symbol" panose="05050102010706020507" pitchFamily="18" charset="2"/>
              </a:rPr>
              <a:t>else</a:t>
            </a:r>
            <a:r>
              <a:rPr lang="en-US" altLang="zh-CN" dirty="0">
                <a:sym typeface="Symbol" panose="05050102010706020507" pitchFamily="18" charset="2"/>
              </a:rPr>
              <a:t> </a:t>
            </a:r>
            <a:r>
              <a:rPr lang="en-US" altLang="zh-CN" i="1" dirty="0">
                <a:sym typeface="Symbol" panose="05050102010706020507" pitchFamily="18" charset="2"/>
              </a:rPr>
              <a:t>location</a:t>
            </a:r>
            <a:r>
              <a:rPr lang="en-US" altLang="zh-CN" dirty="0">
                <a:sym typeface="Symbol" panose="05050102010706020507" pitchFamily="18" charset="2"/>
              </a:rPr>
              <a:t> </a:t>
            </a:r>
            <a:r>
              <a:rPr lang="en-US" altLang="zh-CN" dirty="0">
                <a:latin typeface="Lucida Console" panose="020B0609040504020204" pitchFamily="49" charset="0"/>
              </a:rPr>
              <a:t>:=</a:t>
            </a:r>
            <a:r>
              <a:rPr lang="en-US" altLang="zh-CN" dirty="0"/>
              <a:t> 0			</a:t>
            </a:r>
            <a:r>
              <a:rPr lang="en-US" altLang="zh-CN" i="1" dirty="0">
                <a:solidFill>
                  <a:srgbClr val="FF0000"/>
                </a:solidFill>
              </a:rPr>
              <a:t>t</a:t>
            </a:r>
            <a:r>
              <a:rPr lang="en-US" altLang="zh-CN" baseline="-25000" dirty="0">
                <a:solidFill>
                  <a:srgbClr val="FF0000"/>
                </a:solidFill>
              </a:rPr>
              <a:t>5</a:t>
            </a:r>
            <a:r>
              <a:rPr lang="en-US" altLang="zh-CN" dirty="0"/>
              <a:t> </a:t>
            </a:r>
            <a:br>
              <a:rPr lang="en-US" altLang="zh-CN" dirty="0"/>
            </a:br>
            <a:r>
              <a:rPr lang="en-US" altLang="zh-CN" b="1" dirty="0"/>
              <a:t>return </a:t>
            </a:r>
            <a:r>
              <a:rPr lang="en-US" altLang="zh-CN" i="1" dirty="0"/>
              <a:t>location			</a:t>
            </a:r>
            <a:r>
              <a:rPr lang="en-US" altLang="zh-CN" i="1" dirty="0">
                <a:solidFill>
                  <a:srgbClr val="FF0000"/>
                </a:solidFill>
              </a:rPr>
              <a:t>t</a:t>
            </a:r>
            <a:r>
              <a:rPr lang="en-US" altLang="zh-CN" baseline="-25000" dirty="0">
                <a:solidFill>
                  <a:srgbClr val="FF0000"/>
                </a:solidFill>
              </a:rPr>
              <a:t>6</a:t>
            </a:r>
          </a:p>
          <a:p>
            <a:pPr eaLnBrk="1" hangingPunct="1">
              <a:buFont typeface="Wingdings" panose="05000000000000000000" pitchFamily="2" charset="2"/>
              <a:buNone/>
            </a:pPr>
            <a:endParaRPr lang="en-US" altLang="zh-CN" baseline="-25000" dirty="0">
              <a:solidFill>
                <a:srgbClr val="FF0000"/>
              </a:solidFill>
            </a:endParaRPr>
          </a:p>
          <a:p>
            <a:pPr eaLnBrk="1" hangingPunct="1">
              <a:buFont typeface="Wingdings" panose="05000000000000000000" pitchFamily="2" charset="2"/>
              <a:buNone/>
            </a:pPr>
            <a:r>
              <a:rPr lang="zh-CN" altLang="en-US" baseline="-25000" dirty="0"/>
              <a:t>简洁估计</a:t>
            </a:r>
            <a:endParaRPr lang="en-US" altLang="zh-CN" baseline="-25000" dirty="0"/>
          </a:p>
        </p:txBody>
      </p:sp>
    </p:spTree>
    <p:extLst>
      <p:ext uri="{BB962C8B-B14F-4D97-AF65-F5344CB8AC3E}">
        <p14:creationId xmlns:p14="http://schemas.microsoft.com/office/powerpoint/2010/main" val="231629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4D7BF476-2792-4E60-99BF-800FFCF3D2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0924DD-3BBE-456C-91D5-9328E48A8835}" type="slidenum">
              <a:rPr kumimoji="0" lang="zh-CN" altLang="en-US" sz="1000" smtClean="0">
                <a:solidFill>
                  <a:schemeClr val="folHlink"/>
                </a:solidFill>
                <a:latin typeface="Arial Narrow" panose="020B0606020202030204" pitchFamily="34" charset="0"/>
              </a:rPr>
              <a:pPr>
                <a:spcBef>
                  <a:spcPct val="0"/>
                </a:spcBef>
                <a:buClrTx/>
                <a:buSzTx/>
                <a:buFontTx/>
                <a:buNone/>
              </a:pPr>
              <a:t>27</a:t>
            </a:fld>
            <a:endParaRPr kumimoji="0" lang="en-US" altLang="zh-CN" sz="1000">
              <a:solidFill>
                <a:schemeClr val="folHlink"/>
              </a:solidFill>
              <a:latin typeface="Arial Narrow" panose="020B0606020202030204" pitchFamily="34" charset="0"/>
            </a:endParaRPr>
          </a:p>
        </p:txBody>
      </p:sp>
      <p:sp>
        <p:nvSpPr>
          <p:cNvPr id="28675" name="日期占位符 4">
            <a:extLst>
              <a:ext uri="{FF2B5EF4-FFF2-40B4-BE49-F238E27FC236}">
                <a16:creationId xmlns:a16="http://schemas.microsoft.com/office/drawing/2014/main" id="{E33B7F78-F30A-4FEB-80C7-19C24AF894BD}"/>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9297787-A646-4A6B-BB50-C785FA051068}" type="datetime1">
              <a:rPr kumimoji="0" lang="zh-CN" altLang="en-US" sz="1000" smtClean="0">
                <a:solidFill>
                  <a:schemeClr val="folHlink"/>
                </a:solidFill>
                <a:latin typeface="Arial Narrow" panose="020B0606020202030204" pitchFamily="34" charset="0"/>
              </a:rPr>
              <a:pPr>
                <a:spcBef>
                  <a:spcPct val="0"/>
                </a:spcBef>
                <a:buClrTx/>
                <a:buSzTx/>
                <a:buFontTx/>
                <a:buNone/>
              </a:pPr>
              <a:t>2019/6/16</a:t>
            </a:fld>
            <a:endParaRPr kumimoji="0" lang="en-US" altLang="zh-CN" sz="1000">
              <a:solidFill>
                <a:schemeClr val="folHlink"/>
              </a:solidFill>
              <a:latin typeface="Arial Narrow" panose="020B0606020202030204" pitchFamily="34" charset="0"/>
            </a:endParaRPr>
          </a:p>
        </p:txBody>
      </p:sp>
      <p:sp>
        <p:nvSpPr>
          <p:cNvPr id="28676" name="页脚占位符 5">
            <a:extLst>
              <a:ext uri="{FF2B5EF4-FFF2-40B4-BE49-F238E27FC236}">
                <a16:creationId xmlns:a16="http://schemas.microsoft.com/office/drawing/2014/main" id="{3229E15D-2AFC-4068-84C2-8DF18466CAC0}"/>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28677" name="Rectangle 2">
            <a:extLst>
              <a:ext uri="{FF2B5EF4-FFF2-40B4-BE49-F238E27FC236}">
                <a16:creationId xmlns:a16="http://schemas.microsoft.com/office/drawing/2014/main" id="{BD42EBF4-F6BF-457F-9803-42BEFB7FB9ED}"/>
              </a:ext>
            </a:extLst>
          </p:cNvPr>
          <p:cNvSpPr>
            <a:spLocks noGrp="1" noChangeArrowheads="1"/>
          </p:cNvSpPr>
          <p:nvPr>
            <p:ph type="title"/>
          </p:nvPr>
        </p:nvSpPr>
        <p:spPr/>
        <p:txBody>
          <a:bodyPr/>
          <a:lstStyle/>
          <a:p>
            <a:pPr eaLnBrk="1" hangingPunct="1"/>
            <a:r>
              <a:rPr lang="en-US" altLang="zh-CN"/>
              <a:t>Linear search analysis</a:t>
            </a:r>
          </a:p>
        </p:txBody>
      </p:sp>
      <p:sp>
        <p:nvSpPr>
          <p:cNvPr id="28678" name="Rectangle 3">
            <a:extLst>
              <a:ext uri="{FF2B5EF4-FFF2-40B4-BE49-F238E27FC236}">
                <a16:creationId xmlns:a16="http://schemas.microsoft.com/office/drawing/2014/main" id="{4D7E10F5-0D21-40AC-92C2-18A7B6A2765F}"/>
              </a:ext>
            </a:extLst>
          </p:cNvPr>
          <p:cNvSpPr>
            <a:spLocks noGrp="1" noChangeArrowheads="1"/>
          </p:cNvSpPr>
          <p:nvPr>
            <p:ph type="body" idx="1"/>
          </p:nvPr>
        </p:nvSpPr>
        <p:spPr/>
        <p:txBody>
          <a:bodyPr/>
          <a:lstStyle/>
          <a:p>
            <a:pPr eaLnBrk="1" hangingPunct="1"/>
            <a:r>
              <a:rPr lang="en-US" altLang="zh-CN">
                <a:solidFill>
                  <a:srgbClr val="FF0000"/>
                </a:solidFill>
              </a:rPr>
              <a:t>Worst case time complexity order:</a:t>
            </a:r>
          </a:p>
          <a:p>
            <a:pPr eaLnBrk="1" hangingPunct="1"/>
            <a:endParaRPr lang="en-US" altLang="zh-CN">
              <a:solidFill>
                <a:srgbClr val="FF0000"/>
              </a:solidFill>
            </a:endParaRPr>
          </a:p>
          <a:p>
            <a:pPr eaLnBrk="1" hangingPunct="1"/>
            <a:r>
              <a:rPr lang="en-US" altLang="zh-CN">
                <a:solidFill>
                  <a:srgbClr val="008000"/>
                </a:solidFill>
              </a:rPr>
              <a:t>Best case:</a:t>
            </a:r>
          </a:p>
          <a:p>
            <a:pPr eaLnBrk="1" hangingPunct="1"/>
            <a:endParaRPr lang="en-US" altLang="zh-CN">
              <a:solidFill>
                <a:srgbClr val="008000"/>
              </a:solidFill>
            </a:endParaRPr>
          </a:p>
          <a:p>
            <a:pPr eaLnBrk="1" hangingPunct="1"/>
            <a:r>
              <a:rPr lang="en-US" altLang="zh-CN">
                <a:solidFill>
                  <a:schemeClr val="hlink"/>
                </a:solidFill>
              </a:rPr>
              <a:t>Average case, if item is present:</a:t>
            </a:r>
          </a:p>
        </p:txBody>
      </p:sp>
      <p:graphicFrame>
        <p:nvGraphicFramePr>
          <p:cNvPr id="28679" name="Object 4">
            <a:extLst>
              <a:ext uri="{FF2B5EF4-FFF2-40B4-BE49-F238E27FC236}">
                <a16:creationId xmlns:a16="http://schemas.microsoft.com/office/drawing/2014/main" id="{8C660377-E9CF-4DB7-9210-75830388FE7B}"/>
              </a:ext>
            </a:extLst>
          </p:cNvPr>
          <p:cNvGraphicFramePr>
            <a:graphicFrameLocks noChangeAspect="1"/>
          </p:cNvGraphicFramePr>
          <p:nvPr>
            <p:extLst>
              <p:ext uri="{D42A27DB-BD31-4B8C-83A1-F6EECF244321}">
                <p14:modId xmlns:p14="http://schemas.microsoft.com/office/powerpoint/2010/main" val="3373212741"/>
              </p:ext>
            </p:extLst>
          </p:nvPr>
        </p:nvGraphicFramePr>
        <p:xfrm>
          <a:off x="1547812" y="2071647"/>
          <a:ext cx="5305425" cy="936625"/>
        </p:xfrm>
        <a:graphic>
          <a:graphicData uri="http://schemas.openxmlformats.org/presentationml/2006/ole">
            <mc:AlternateContent xmlns:mc="http://schemas.openxmlformats.org/markup-compatibility/2006">
              <mc:Choice xmlns:v="urn:schemas-microsoft-com:vml" Requires="v">
                <p:oleObj spid="_x0000_s14491" name="Equation" r:id="rId3" imgW="2590800" imgH="457200" progId="Equation.3">
                  <p:embed/>
                </p:oleObj>
              </mc:Choice>
              <mc:Fallback>
                <p:oleObj name="Equation" r:id="rId3" imgW="2590800" imgH="457200" progId="Equation.3">
                  <p:embed/>
                  <p:pic>
                    <p:nvPicPr>
                      <p:cNvPr id="28679" name="Object 4">
                        <a:extLst>
                          <a:ext uri="{FF2B5EF4-FFF2-40B4-BE49-F238E27FC236}">
                            <a16:creationId xmlns:a16="http://schemas.microsoft.com/office/drawing/2014/main" id="{8C660377-E9CF-4DB7-9210-75830388F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2" y="2071647"/>
                        <a:ext cx="530542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5">
            <a:extLst>
              <a:ext uri="{FF2B5EF4-FFF2-40B4-BE49-F238E27FC236}">
                <a16:creationId xmlns:a16="http://schemas.microsoft.com/office/drawing/2014/main" id="{2C99538F-00FB-4EC2-AF5E-27BFFC995C4C}"/>
              </a:ext>
            </a:extLst>
          </p:cNvPr>
          <p:cNvGraphicFramePr>
            <a:graphicFrameLocks noChangeAspect="1"/>
          </p:cNvGraphicFramePr>
          <p:nvPr>
            <p:extLst>
              <p:ext uri="{D42A27DB-BD31-4B8C-83A1-F6EECF244321}">
                <p14:modId xmlns:p14="http://schemas.microsoft.com/office/powerpoint/2010/main" val="1932236372"/>
              </p:ext>
            </p:extLst>
          </p:nvPr>
        </p:nvGraphicFramePr>
        <p:xfrm>
          <a:off x="1457324" y="3051968"/>
          <a:ext cx="5486400" cy="754063"/>
        </p:xfrm>
        <a:graphic>
          <a:graphicData uri="http://schemas.openxmlformats.org/presentationml/2006/ole">
            <mc:AlternateContent xmlns:mc="http://schemas.openxmlformats.org/markup-compatibility/2006">
              <mc:Choice xmlns:v="urn:schemas-microsoft-com:vml" Requires="v">
                <p:oleObj spid="_x0000_s14492" name="Equation" r:id="rId5" imgW="1663700" imgH="228600" progId="Equation.3">
                  <p:embed/>
                </p:oleObj>
              </mc:Choice>
              <mc:Fallback>
                <p:oleObj name="Equation" r:id="rId5" imgW="1663700" imgH="228600" progId="Equation.3">
                  <p:embed/>
                  <p:pic>
                    <p:nvPicPr>
                      <p:cNvPr id="28680" name="Object 5">
                        <a:extLst>
                          <a:ext uri="{FF2B5EF4-FFF2-40B4-BE49-F238E27FC236}">
                            <a16:creationId xmlns:a16="http://schemas.microsoft.com/office/drawing/2014/main" id="{2C99538F-00FB-4EC2-AF5E-27BFFC995C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7324" y="3051968"/>
                        <a:ext cx="5486400"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6">
            <a:extLst>
              <a:ext uri="{FF2B5EF4-FFF2-40B4-BE49-F238E27FC236}">
                <a16:creationId xmlns:a16="http://schemas.microsoft.com/office/drawing/2014/main" id="{6DA84BC3-3FCB-45DF-A838-676D6C6422DE}"/>
              </a:ext>
            </a:extLst>
          </p:cNvPr>
          <p:cNvGraphicFramePr>
            <a:graphicFrameLocks noChangeAspect="1"/>
          </p:cNvGraphicFramePr>
          <p:nvPr>
            <p:extLst>
              <p:ext uri="{D42A27DB-BD31-4B8C-83A1-F6EECF244321}">
                <p14:modId xmlns:p14="http://schemas.microsoft.com/office/powerpoint/2010/main" val="1787806510"/>
              </p:ext>
            </p:extLst>
          </p:nvPr>
        </p:nvGraphicFramePr>
        <p:xfrm>
          <a:off x="1539956" y="4321174"/>
          <a:ext cx="5305425" cy="936625"/>
        </p:xfrm>
        <a:graphic>
          <a:graphicData uri="http://schemas.openxmlformats.org/presentationml/2006/ole">
            <mc:AlternateContent xmlns:mc="http://schemas.openxmlformats.org/markup-compatibility/2006">
              <mc:Choice xmlns:v="urn:schemas-microsoft-com:vml" Requires="v">
                <p:oleObj spid="_x0000_s14493" name="Equation" r:id="rId7" imgW="2590800" imgH="457200" progId="Equation.3">
                  <p:embed/>
                </p:oleObj>
              </mc:Choice>
              <mc:Fallback>
                <p:oleObj name="Equation" r:id="rId7" imgW="2590800" imgH="457200" progId="Equation.3">
                  <p:embed/>
                  <p:pic>
                    <p:nvPicPr>
                      <p:cNvPr id="28681" name="Object 6">
                        <a:extLst>
                          <a:ext uri="{FF2B5EF4-FFF2-40B4-BE49-F238E27FC236}">
                            <a16:creationId xmlns:a16="http://schemas.microsoft.com/office/drawing/2014/main" id="{6DA84BC3-3FCB-45DF-A838-676D6C6422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9956" y="4321174"/>
                        <a:ext cx="530542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92444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50F8BD20-3B54-4422-A565-E8B46F96180C}"/>
              </a:ext>
            </a:extLst>
          </p:cNvPr>
          <p:cNvSpPr>
            <a:spLocks noGrp="1"/>
          </p:cNvSpPr>
          <p:nvPr>
            <p:ph type="sldNum" sz="quarter" idx="10"/>
          </p:nvPr>
        </p:nvSpPr>
        <p:spPr>
          <a:xfrm>
            <a:off x="1524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07D66DE-92A7-4582-AE88-CE202F417FDD}" type="slidenum">
              <a:rPr kumimoji="0" lang="zh-CN" altLang="en-US" sz="1000" smtClean="0">
                <a:solidFill>
                  <a:schemeClr val="folHlink"/>
                </a:solidFill>
                <a:latin typeface="Arial Narrow" panose="020B0606020202030204" pitchFamily="34" charset="0"/>
              </a:rPr>
              <a:pPr>
                <a:spcBef>
                  <a:spcPct val="0"/>
                </a:spcBef>
                <a:buClrTx/>
                <a:buSzTx/>
                <a:buFontTx/>
                <a:buNone/>
              </a:pPr>
              <a:t>28</a:t>
            </a:fld>
            <a:endParaRPr kumimoji="0" lang="en-US" altLang="zh-CN" sz="1000">
              <a:solidFill>
                <a:schemeClr val="folHlink"/>
              </a:solidFill>
              <a:latin typeface="Arial Narrow" panose="020B0606020202030204" pitchFamily="34" charset="0"/>
            </a:endParaRPr>
          </a:p>
        </p:txBody>
      </p:sp>
      <p:sp>
        <p:nvSpPr>
          <p:cNvPr id="29699" name="日期占位符 4">
            <a:extLst>
              <a:ext uri="{FF2B5EF4-FFF2-40B4-BE49-F238E27FC236}">
                <a16:creationId xmlns:a16="http://schemas.microsoft.com/office/drawing/2014/main" id="{807B7369-BB70-4562-9F1F-16373CB92430}"/>
              </a:ext>
            </a:extLst>
          </p:cNvPr>
          <p:cNvSpPr>
            <a:spLocks noGrp="1"/>
          </p:cNvSpPr>
          <p:nvPr>
            <p:ph type="dt" sz="quarter" idx="11"/>
          </p:nvPr>
        </p:nvSpPr>
        <p:spPr>
          <a:xfrm>
            <a:off x="28194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F44642-91AE-4E93-AD78-EB6240DBD98B}" type="datetime1">
              <a:rPr kumimoji="0" lang="zh-CN" altLang="en-US" sz="1000" smtClean="0">
                <a:solidFill>
                  <a:schemeClr val="folHlink"/>
                </a:solidFill>
                <a:latin typeface="Arial Narrow" panose="020B0606020202030204" pitchFamily="34" charset="0"/>
              </a:rPr>
              <a:pPr>
                <a:spcBef>
                  <a:spcPct val="0"/>
                </a:spcBef>
                <a:buClrTx/>
                <a:buSzTx/>
                <a:buFontTx/>
                <a:buNone/>
              </a:pPr>
              <a:t>2019/6/16</a:t>
            </a:fld>
            <a:endParaRPr kumimoji="0" lang="en-US" altLang="zh-CN" sz="1000">
              <a:solidFill>
                <a:schemeClr val="folHlink"/>
              </a:solidFill>
              <a:latin typeface="Arial Narrow" panose="020B0606020202030204" pitchFamily="34" charset="0"/>
            </a:endParaRPr>
          </a:p>
        </p:txBody>
      </p:sp>
      <p:sp>
        <p:nvSpPr>
          <p:cNvPr id="29700" name="页脚占位符 5">
            <a:extLst>
              <a:ext uri="{FF2B5EF4-FFF2-40B4-BE49-F238E27FC236}">
                <a16:creationId xmlns:a16="http://schemas.microsoft.com/office/drawing/2014/main" id="{374B7C75-94BA-4663-8FE2-A2D55BD92A9A}"/>
              </a:ext>
            </a:extLst>
          </p:cNvPr>
          <p:cNvSpPr>
            <a:spLocks noGrp="1"/>
          </p:cNvSpPr>
          <p:nvPr>
            <p:ph type="ftr" sz="quarter" idx="12"/>
          </p:nvPr>
        </p:nvSpPr>
        <p:spPr>
          <a:xfrm>
            <a:off x="6553200" y="63246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dirty="0">
                <a:solidFill>
                  <a:schemeClr val="folHlink"/>
                </a:solidFill>
                <a:latin typeface="Arial Narrow" panose="020B0606020202030204" pitchFamily="34" charset="0"/>
              </a:rPr>
              <a:t>College of Computer Science &amp; Technology, BUPT</a:t>
            </a:r>
            <a:endParaRPr lang="zh-CN" altLang="en-US" sz="1200" dirty="0">
              <a:solidFill>
                <a:schemeClr val="folHlink"/>
              </a:solidFill>
              <a:latin typeface="Arial Narrow" panose="020B0606020202030204" pitchFamily="34" charset="0"/>
            </a:endParaRPr>
          </a:p>
        </p:txBody>
      </p:sp>
      <p:sp>
        <p:nvSpPr>
          <p:cNvPr id="29701" name="Rectangle 2">
            <a:extLst>
              <a:ext uri="{FF2B5EF4-FFF2-40B4-BE49-F238E27FC236}">
                <a16:creationId xmlns:a16="http://schemas.microsoft.com/office/drawing/2014/main" id="{B1A7B888-23B3-4D4E-9AB6-5A50B050C8C6}"/>
              </a:ext>
            </a:extLst>
          </p:cNvPr>
          <p:cNvSpPr>
            <a:spLocks noGrp="1" noChangeArrowheads="1"/>
          </p:cNvSpPr>
          <p:nvPr>
            <p:ph type="title"/>
          </p:nvPr>
        </p:nvSpPr>
        <p:spPr/>
        <p:txBody>
          <a:bodyPr/>
          <a:lstStyle/>
          <a:p>
            <a:pPr eaLnBrk="1" hangingPunct="1"/>
            <a:r>
              <a:rPr lang="en-US" altLang="zh-CN" dirty="0"/>
              <a:t>Example: Binary Search</a:t>
            </a:r>
          </a:p>
        </p:txBody>
      </p:sp>
      <p:sp>
        <p:nvSpPr>
          <p:cNvPr id="29702" name="Rectangle 3">
            <a:extLst>
              <a:ext uri="{FF2B5EF4-FFF2-40B4-BE49-F238E27FC236}">
                <a16:creationId xmlns:a16="http://schemas.microsoft.com/office/drawing/2014/main" id="{FC5F486B-7F75-4BCE-AAE5-E44205479040}"/>
              </a:ext>
            </a:extLst>
          </p:cNvPr>
          <p:cNvSpPr>
            <a:spLocks noGrp="1" noChangeArrowheads="1"/>
          </p:cNvSpPr>
          <p:nvPr>
            <p:ph type="body" idx="1"/>
          </p:nvPr>
        </p:nvSpPr>
        <p:spPr>
          <a:xfrm>
            <a:off x="152400" y="1447800"/>
            <a:ext cx="8763000" cy="4343400"/>
          </a:xfrm>
        </p:spPr>
        <p:txBody>
          <a:bodyPr/>
          <a:lstStyle/>
          <a:p>
            <a:pPr eaLnBrk="1" hangingPunct="1">
              <a:buFont typeface="Wingdings" panose="05000000000000000000" pitchFamily="2" charset="2"/>
              <a:buNone/>
            </a:pPr>
            <a:r>
              <a:rPr lang="en-US" altLang="zh-CN" sz="2800" b="1" dirty="0"/>
              <a:t>procedure</a:t>
            </a:r>
            <a:r>
              <a:rPr lang="en-US" altLang="zh-CN" sz="2800" dirty="0"/>
              <a:t> </a:t>
            </a:r>
            <a:r>
              <a:rPr lang="en-US" altLang="zh-CN" sz="2800" i="1" dirty="0"/>
              <a:t>binary search </a:t>
            </a:r>
            <a:r>
              <a:rPr lang="en-US" altLang="zh-CN" sz="2800" dirty="0"/>
              <a:t>(</a:t>
            </a:r>
            <a:r>
              <a:rPr lang="en-US" altLang="zh-CN" sz="2800" i="1" dirty="0" err="1"/>
              <a:t>x</a:t>
            </a:r>
            <a:r>
              <a:rPr lang="en-US" altLang="zh-CN" sz="2800" dirty="0" err="1"/>
              <a:t>:integer</a:t>
            </a:r>
            <a:r>
              <a:rPr lang="en-US" altLang="zh-CN" sz="2800" i="1" dirty="0"/>
              <a:t>, a</a:t>
            </a:r>
            <a:r>
              <a:rPr lang="en-US" altLang="zh-CN" sz="2800" baseline="-25000" dirty="0"/>
              <a:t>1</a:t>
            </a:r>
            <a:r>
              <a:rPr lang="en-US" altLang="zh-CN" sz="2800" dirty="0"/>
              <a:t>, </a:t>
            </a:r>
            <a:r>
              <a:rPr lang="en-US" altLang="zh-CN" sz="2800" i="1" dirty="0"/>
              <a:t>a</a:t>
            </a:r>
            <a:r>
              <a:rPr lang="en-US" altLang="zh-CN" sz="2800" baseline="-25000" dirty="0"/>
              <a:t>2</a:t>
            </a:r>
            <a:r>
              <a:rPr lang="en-US" altLang="zh-CN" sz="2800" dirty="0"/>
              <a:t>, …, </a:t>
            </a:r>
            <a:r>
              <a:rPr lang="en-US" altLang="zh-CN" sz="2800" i="1" dirty="0"/>
              <a:t>a</a:t>
            </a:r>
            <a:r>
              <a:rPr lang="en-US" altLang="zh-CN" sz="2800" i="1" baseline="-25000" dirty="0"/>
              <a:t>n</a:t>
            </a:r>
            <a:r>
              <a:rPr lang="en-US" altLang="zh-CN" sz="2800" dirty="0"/>
              <a:t>: distinct integers, sorted smallest to largest)</a:t>
            </a:r>
            <a:r>
              <a:rPr lang="en-US" altLang="zh-CN" sz="2800" i="1" dirty="0"/>
              <a:t> </a:t>
            </a:r>
            <a:br>
              <a:rPr lang="en-US" altLang="zh-CN" sz="2800" i="1" dirty="0"/>
            </a:br>
            <a:r>
              <a:rPr lang="en-US" altLang="zh-CN" sz="2800" i="1" dirty="0" err="1"/>
              <a:t>i</a:t>
            </a:r>
            <a:r>
              <a:rPr lang="en-US" altLang="zh-CN" sz="2800" dirty="0"/>
              <a:t> </a:t>
            </a:r>
            <a:r>
              <a:rPr lang="en-US" altLang="zh-CN" sz="2800" dirty="0">
                <a:latin typeface="Lucida Console" panose="020B0609040504020204" pitchFamily="49" charset="0"/>
              </a:rPr>
              <a:t>:=</a:t>
            </a:r>
            <a:r>
              <a:rPr lang="en-US" altLang="zh-CN" sz="2800" dirty="0"/>
              <a:t> 1  </a:t>
            </a:r>
            <a:br>
              <a:rPr lang="en-US" altLang="zh-CN" sz="2800" dirty="0"/>
            </a:br>
            <a:r>
              <a:rPr lang="en-US" altLang="zh-CN" sz="2800" i="1" dirty="0"/>
              <a:t>j</a:t>
            </a:r>
            <a:r>
              <a:rPr lang="en-US" altLang="zh-CN" sz="2800" dirty="0"/>
              <a:t> </a:t>
            </a:r>
            <a:r>
              <a:rPr lang="en-US" altLang="zh-CN" sz="2800" dirty="0">
                <a:latin typeface="Lucida Console" panose="020B0609040504020204" pitchFamily="49" charset="0"/>
              </a:rPr>
              <a:t>:=</a:t>
            </a:r>
            <a:r>
              <a:rPr lang="en-US" altLang="zh-CN" sz="2800" dirty="0"/>
              <a:t> </a:t>
            </a:r>
            <a:r>
              <a:rPr lang="en-US" altLang="zh-CN" sz="2800" i="1" dirty="0"/>
              <a:t>n</a:t>
            </a:r>
            <a:br>
              <a:rPr lang="en-US" altLang="zh-CN" sz="2800" dirty="0"/>
            </a:br>
            <a:r>
              <a:rPr lang="en-US" altLang="zh-CN" sz="2800" b="1" dirty="0"/>
              <a:t>while</a:t>
            </a:r>
            <a:r>
              <a:rPr lang="en-US" altLang="zh-CN" sz="2800" i="1" dirty="0"/>
              <a:t> </a:t>
            </a:r>
            <a:r>
              <a:rPr lang="en-US" altLang="zh-CN" sz="2800" i="1" dirty="0" err="1"/>
              <a:t>i</a:t>
            </a:r>
            <a:r>
              <a:rPr lang="en-US" altLang="zh-CN" sz="2800" dirty="0"/>
              <a:t>&lt;</a:t>
            </a:r>
            <a:r>
              <a:rPr lang="en-US" altLang="zh-CN" sz="2800" i="1" dirty="0"/>
              <a:t>j </a:t>
            </a:r>
            <a:r>
              <a:rPr lang="en-US" altLang="zh-CN" sz="2800" b="1" dirty="0"/>
              <a:t>begin</a:t>
            </a:r>
            <a:br>
              <a:rPr lang="en-US" altLang="zh-CN" sz="2800" b="1" dirty="0"/>
            </a:br>
            <a:r>
              <a:rPr lang="en-US" altLang="zh-CN" sz="2800" b="1" dirty="0"/>
              <a:t>	</a:t>
            </a:r>
            <a:r>
              <a:rPr lang="en-US" altLang="zh-CN" sz="2800" i="1" dirty="0"/>
              <a:t>m</a:t>
            </a:r>
            <a:r>
              <a:rPr lang="en-US" altLang="zh-CN" sz="2800" dirty="0"/>
              <a:t> </a:t>
            </a:r>
            <a:r>
              <a:rPr lang="en-US" altLang="zh-CN" sz="2800" dirty="0">
                <a:latin typeface="Lucida Console" panose="020B0609040504020204" pitchFamily="49" charset="0"/>
              </a:rPr>
              <a:t>:=</a:t>
            </a:r>
            <a:r>
              <a:rPr lang="en-US" altLang="zh-CN" sz="2800" dirty="0"/>
              <a:t> </a:t>
            </a:r>
            <a:r>
              <a:rPr lang="en-US" altLang="zh-CN" sz="2800" dirty="0">
                <a:sym typeface="Symbol" panose="05050102010706020507" pitchFamily="18" charset="2"/>
              </a:rPr>
              <a:t>(</a:t>
            </a:r>
            <a:r>
              <a:rPr lang="en-US" altLang="zh-CN" sz="2800" i="1" dirty="0" err="1">
                <a:sym typeface="Symbol" panose="05050102010706020507" pitchFamily="18" charset="2"/>
              </a:rPr>
              <a:t>i</a:t>
            </a:r>
            <a:r>
              <a:rPr lang="en-US" altLang="zh-CN" sz="2800" dirty="0" err="1">
                <a:sym typeface="Symbol" panose="05050102010706020507" pitchFamily="18" charset="2"/>
              </a:rPr>
              <a:t>+</a:t>
            </a:r>
            <a:r>
              <a:rPr lang="en-US" altLang="zh-CN" sz="2800" i="1" dirty="0" err="1">
                <a:sym typeface="Symbol" panose="05050102010706020507" pitchFamily="18" charset="2"/>
              </a:rPr>
              <a:t>j</a:t>
            </a:r>
            <a:r>
              <a:rPr lang="en-US" altLang="zh-CN" sz="2800" dirty="0">
                <a:sym typeface="Symbol" panose="05050102010706020507" pitchFamily="18" charset="2"/>
              </a:rPr>
              <a:t>)/2</a:t>
            </a:r>
            <a:br>
              <a:rPr lang="en-US" altLang="zh-CN" sz="2800" dirty="0">
                <a:sym typeface="Symbol" panose="05050102010706020507" pitchFamily="18" charset="2"/>
              </a:rPr>
            </a:br>
            <a:r>
              <a:rPr lang="en-US" altLang="zh-CN" sz="2800" dirty="0">
                <a:sym typeface="Symbol" panose="05050102010706020507" pitchFamily="18" charset="2"/>
              </a:rPr>
              <a:t>	</a:t>
            </a:r>
            <a:r>
              <a:rPr lang="en-US" altLang="zh-CN" sz="2800" b="1" dirty="0">
                <a:sym typeface="Symbol" panose="05050102010706020507" pitchFamily="18" charset="2"/>
              </a:rPr>
              <a:t>if</a:t>
            </a:r>
            <a:r>
              <a:rPr lang="en-US" altLang="zh-CN" sz="2800" dirty="0">
                <a:sym typeface="Symbol" panose="05050102010706020507" pitchFamily="18" charset="2"/>
              </a:rPr>
              <a:t> </a:t>
            </a:r>
            <a:r>
              <a:rPr lang="en-US" altLang="zh-CN" sz="2800" i="1" dirty="0">
                <a:sym typeface="Symbol" panose="05050102010706020507" pitchFamily="18" charset="2"/>
              </a:rPr>
              <a:t>x</a:t>
            </a:r>
            <a:r>
              <a:rPr lang="en-US" altLang="zh-CN" sz="2800" dirty="0">
                <a:sym typeface="Symbol" panose="05050102010706020507" pitchFamily="18" charset="2"/>
              </a:rPr>
              <a:t>&gt;</a:t>
            </a:r>
            <a:r>
              <a:rPr lang="en-US" altLang="zh-CN" sz="2800" i="1" dirty="0">
                <a:sym typeface="Symbol" panose="05050102010706020507" pitchFamily="18" charset="2"/>
              </a:rPr>
              <a:t>a</a:t>
            </a:r>
            <a:r>
              <a:rPr lang="en-US" altLang="zh-CN" sz="2800" i="1" baseline="-25000" dirty="0">
                <a:sym typeface="Symbol" panose="05050102010706020507" pitchFamily="18" charset="2"/>
              </a:rPr>
              <a:t>m</a:t>
            </a:r>
            <a:r>
              <a:rPr lang="en-US" altLang="zh-CN" sz="2800" i="1" dirty="0">
                <a:sym typeface="Symbol" panose="05050102010706020507" pitchFamily="18" charset="2"/>
              </a:rPr>
              <a:t> </a:t>
            </a:r>
            <a:r>
              <a:rPr lang="en-US" altLang="zh-CN" sz="2800" b="1" dirty="0">
                <a:sym typeface="Symbol" panose="05050102010706020507" pitchFamily="18" charset="2"/>
              </a:rPr>
              <a:t>then</a:t>
            </a:r>
            <a:r>
              <a:rPr lang="en-US" altLang="zh-CN" sz="2800" dirty="0">
                <a:sym typeface="Symbol" panose="05050102010706020507" pitchFamily="18" charset="2"/>
              </a:rPr>
              <a:t> </a:t>
            </a:r>
            <a:r>
              <a:rPr lang="en-US" altLang="zh-CN" sz="2800" i="1" dirty="0" err="1">
                <a:sym typeface="Symbol" panose="05050102010706020507" pitchFamily="18" charset="2"/>
              </a:rPr>
              <a:t>i</a:t>
            </a:r>
            <a:r>
              <a:rPr lang="en-US" altLang="zh-CN" sz="2800" i="1" dirty="0">
                <a:sym typeface="Symbol" panose="05050102010706020507" pitchFamily="18" charset="2"/>
              </a:rPr>
              <a:t> </a:t>
            </a:r>
            <a:r>
              <a:rPr lang="en-US" altLang="zh-CN" sz="2800" dirty="0">
                <a:latin typeface="Lucida Console" panose="020B0609040504020204" pitchFamily="49" charset="0"/>
              </a:rPr>
              <a:t>:=</a:t>
            </a:r>
            <a:r>
              <a:rPr lang="en-US" altLang="zh-CN" sz="2800" i="1" dirty="0">
                <a:sym typeface="Symbol" panose="05050102010706020507" pitchFamily="18" charset="2"/>
              </a:rPr>
              <a:t> m</a:t>
            </a:r>
            <a:r>
              <a:rPr lang="en-US" altLang="zh-CN" sz="2800" dirty="0">
                <a:sym typeface="Symbol" panose="05050102010706020507" pitchFamily="18" charset="2"/>
              </a:rPr>
              <a:t>+1 </a:t>
            </a:r>
            <a:r>
              <a:rPr lang="en-US" altLang="zh-CN" sz="2800" b="1" dirty="0">
                <a:sym typeface="Symbol" panose="05050102010706020507" pitchFamily="18" charset="2"/>
              </a:rPr>
              <a:t>else </a:t>
            </a:r>
            <a:r>
              <a:rPr lang="en-US" altLang="zh-CN" sz="2800" i="1" dirty="0">
                <a:sym typeface="Symbol" panose="05050102010706020507" pitchFamily="18" charset="2"/>
              </a:rPr>
              <a:t>j </a:t>
            </a:r>
            <a:r>
              <a:rPr lang="en-US" altLang="zh-CN" sz="2800" dirty="0">
                <a:latin typeface="Lucida Console" panose="020B0609040504020204" pitchFamily="49" charset="0"/>
              </a:rPr>
              <a:t>:=</a:t>
            </a:r>
            <a:r>
              <a:rPr lang="en-US" altLang="zh-CN" sz="2800" i="1" dirty="0">
                <a:sym typeface="Symbol" panose="05050102010706020507" pitchFamily="18" charset="2"/>
              </a:rPr>
              <a:t> m</a:t>
            </a:r>
            <a:br>
              <a:rPr lang="en-US" altLang="zh-CN" sz="2800" i="1" dirty="0">
                <a:sym typeface="Symbol" panose="05050102010706020507" pitchFamily="18" charset="2"/>
              </a:rPr>
            </a:br>
            <a:r>
              <a:rPr lang="en-US" altLang="zh-CN" sz="2800" b="1" dirty="0">
                <a:sym typeface="Symbol" panose="05050102010706020507" pitchFamily="18" charset="2"/>
              </a:rPr>
              <a:t>end</a:t>
            </a:r>
            <a:br>
              <a:rPr lang="en-US" altLang="zh-CN" sz="2800" b="1" dirty="0">
                <a:sym typeface="Symbol" panose="05050102010706020507" pitchFamily="18" charset="2"/>
              </a:rPr>
            </a:br>
            <a:r>
              <a:rPr lang="en-US" altLang="zh-CN" sz="2800" b="1" dirty="0">
                <a:sym typeface="Symbol" panose="05050102010706020507" pitchFamily="18" charset="2"/>
              </a:rPr>
              <a:t>if</a:t>
            </a:r>
            <a:r>
              <a:rPr lang="en-US" altLang="zh-CN" sz="2800" dirty="0">
                <a:sym typeface="Symbol" panose="05050102010706020507" pitchFamily="18" charset="2"/>
              </a:rPr>
              <a:t> </a:t>
            </a:r>
            <a:r>
              <a:rPr lang="en-US" altLang="zh-CN" sz="2800" i="1" dirty="0">
                <a:sym typeface="Symbol" panose="05050102010706020507" pitchFamily="18" charset="2"/>
              </a:rPr>
              <a:t>x</a:t>
            </a:r>
            <a:r>
              <a:rPr lang="en-US" altLang="zh-CN" sz="2800" dirty="0">
                <a:sym typeface="Symbol" panose="05050102010706020507" pitchFamily="18" charset="2"/>
              </a:rPr>
              <a:t> = </a:t>
            </a:r>
            <a:r>
              <a:rPr lang="en-US" altLang="zh-CN" sz="2800" i="1" dirty="0" err="1">
                <a:sym typeface="Symbol" panose="05050102010706020507" pitchFamily="18" charset="2"/>
              </a:rPr>
              <a:t>a</a:t>
            </a:r>
            <a:r>
              <a:rPr lang="en-US" altLang="zh-CN" sz="2800" i="1" baseline="-25000" dirty="0" err="1">
                <a:sym typeface="Symbol" panose="05050102010706020507" pitchFamily="18" charset="2"/>
              </a:rPr>
              <a:t>i</a:t>
            </a:r>
            <a:r>
              <a:rPr lang="en-US" altLang="zh-CN" sz="2800" i="1" dirty="0">
                <a:sym typeface="Symbol" panose="05050102010706020507" pitchFamily="18" charset="2"/>
              </a:rPr>
              <a:t> </a:t>
            </a:r>
            <a:r>
              <a:rPr lang="en-US" altLang="zh-CN" sz="2800" b="1" dirty="0">
                <a:sym typeface="Symbol" panose="05050102010706020507" pitchFamily="18" charset="2"/>
              </a:rPr>
              <a:t>then</a:t>
            </a:r>
            <a:r>
              <a:rPr lang="en-US" altLang="zh-CN" sz="2800" dirty="0">
                <a:sym typeface="Symbol" panose="05050102010706020507" pitchFamily="18" charset="2"/>
              </a:rPr>
              <a:t> </a:t>
            </a:r>
            <a:r>
              <a:rPr lang="en-US" altLang="zh-CN" sz="2800" i="1" dirty="0">
                <a:sym typeface="Symbol" panose="05050102010706020507" pitchFamily="18" charset="2"/>
              </a:rPr>
              <a:t>location</a:t>
            </a:r>
            <a:r>
              <a:rPr lang="en-US" altLang="zh-CN" sz="2800" dirty="0">
                <a:sym typeface="Symbol" panose="05050102010706020507" pitchFamily="18" charset="2"/>
              </a:rPr>
              <a:t> </a:t>
            </a:r>
            <a:r>
              <a:rPr lang="en-US" altLang="zh-CN" sz="2800" dirty="0">
                <a:latin typeface="Lucida Console" panose="020B0609040504020204" pitchFamily="49" charset="0"/>
              </a:rPr>
              <a:t>:=</a:t>
            </a:r>
            <a:r>
              <a:rPr lang="en-US" altLang="zh-CN" sz="2800" dirty="0">
                <a:sym typeface="Symbol" panose="05050102010706020507" pitchFamily="18" charset="2"/>
              </a:rPr>
              <a:t> </a:t>
            </a:r>
            <a:r>
              <a:rPr lang="en-US" altLang="zh-CN" sz="2800" i="1" dirty="0" err="1">
                <a:sym typeface="Symbol" panose="05050102010706020507" pitchFamily="18" charset="2"/>
              </a:rPr>
              <a:t>i</a:t>
            </a:r>
            <a:r>
              <a:rPr lang="en-US" altLang="zh-CN" sz="2800" dirty="0">
                <a:sym typeface="Symbol" panose="05050102010706020507" pitchFamily="18" charset="2"/>
              </a:rPr>
              <a:t> </a:t>
            </a:r>
            <a:r>
              <a:rPr lang="en-US" altLang="zh-CN" sz="2800" b="1" dirty="0">
                <a:sym typeface="Symbol" panose="05050102010706020507" pitchFamily="18" charset="2"/>
              </a:rPr>
              <a:t>else</a:t>
            </a:r>
            <a:r>
              <a:rPr lang="en-US" altLang="zh-CN" sz="2800" dirty="0">
                <a:sym typeface="Symbol" panose="05050102010706020507" pitchFamily="18" charset="2"/>
              </a:rPr>
              <a:t> </a:t>
            </a:r>
            <a:r>
              <a:rPr lang="en-US" altLang="zh-CN" sz="2800" i="1" dirty="0">
                <a:sym typeface="Symbol" panose="05050102010706020507" pitchFamily="18" charset="2"/>
              </a:rPr>
              <a:t>location</a:t>
            </a:r>
            <a:r>
              <a:rPr lang="en-US" altLang="zh-CN" sz="2800" dirty="0">
                <a:sym typeface="Symbol" panose="05050102010706020507" pitchFamily="18" charset="2"/>
              </a:rPr>
              <a:t> </a:t>
            </a:r>
            <a:r>
              <a:rPr lang="en-US" altLang="zh-CN" sz="2800" dirty="0">
                <a:latin typeface="Lucida Console" panose="020B0609040504020204" pitchFamily="49" charset="0"/>
              </a:rPr>
              <a:t>:=</a:t>
            </a:r>
            <a:r>
              <a:rPr lang="en-US" altLang="zh-CN" sz="2800" dirty="0">
                <a:sym typeface="Symbol" panose="05050102010706020507" pitchFamily="18" charset="2"/>
              </a:rPr>
              <a:t> 0</a:t>
            </a:r>
            <a:br>
              <a:rPr lang="en-US" altLang="zh-CN" sz="2800" dirty="0">
                <a:sym typeface="Symbol" panose="05050102010706020507" pitchFamily="18" charset="2"/>
              </a:rPr>
            </a:br>
            <a:r>
              <a:rPr lang="en-US" altLang="zh-CN" sz="2800" b="1" dirty="0">
                <a:sym typeface="Symbol" panose="05050102010706020507" pitchFamily="18" charset="2"/>
              </a:rPr>
              <a:t>return</a:t>
            </a:r>
            <a:r>
              <a:rPr lang="en-US" altLang="zh-CN" sz="2800" dirty="0">
                <a:sym typeface="Symbol" panose="05050102010706020507" pitchFamily="18" charset="2"/>
              </a:rPr>
              <a:t> </a:t>
            </a:r>
            <a:r>
              <a:rPr lang="en-US" altLang="zh-CN" sz="2800" i="1" dirty="0">
                <a:sym typeface="Symbol" panose="05050102010706020507" pitchFamily="18" charset="2"/>
              </a:rPr>
              <a:t>location</a:t>
            </a:r>
            <a:endParaRPr lang="en-US" altLang="zh-CN" sz="2800" dirty="0">
              <a:sym typeface="Symbol" panose="05050102010706020507" pitchFamily="18" charset="2"/>
            </a:endParaRPr>
          </a:p>
        </p:txBody>
      </p:sp>
      <p:sp>
        <p:nvSpPr>
          <p:cNvPr id="29703" name="AutoShape 4">
            <a:extLst>
              <a:ext uri="{FF2B5EF4-FFF2-40B4-BE49-F238E27FC236}">
                <a16:creationId xmlns:a16="http://schemas.microsoft.com/office/drawing/2014/main" id="{FE8452B9-CF0B-49E9-9CC8-FC97E0F7D831}"/>
              </a:ext>
            </a:extLst>
          </p:cNvPr>
          <p:cNvSpPr>
            <a:spLocks/>
          </p:cNvSpPr>
          <p:nvPr/>
        </p:nvSpPr>
        <p:spPr bwMode="auto">
          <a:xfrm>
            <a:off x="1816100" y="2820579"/>
            <a:ext cx="381000" cy="694441"/>
          </a:xfrm>
          <a:prstGeom prst="rightBrace">
            <a:avLst>
              <a:gd name="adj1" fmla="val 18333"/>
              <a:gd name="adj2" fmla="val 50000"/>
            </a:avLst>
          </a:prstGeom>
          <a:noFill/>
          <a:ln w="38100">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p>
        </p:txBody>
      </p:sp>
      <p:sp>
        <p:nvSpPr>
          <p:cNvPr id="29704" name="AutoShape 5">
            <a:extLst>
              <a:ext uri="{FF2B5EF4-FFF2-40B4-BE49-F238E27FC236}">
                <a16:creationId xmlns:a16="http://schemas.microsoft.com/office/drawing/2014/main" id="{50EBCC51-D727-4A86-B8C1-C80E116F9860}"/>
              </a:ext>
            </a:extLst>
          </p:cNvPr>
          <p:cNvSpPr>
            <a:spLocks/>
          </p:cNvSpPr>
          <p:nvPr/>
        </p:nvSpPr>
        <p:spPr bwMode="auto">
          <a:xfrm>
            <a:off x="7467600" y="4114800"/>
            <a:ext cx="381000" cy="685800"/>
          </a:xfrm>
          <a:prstGeom prst="rightBrace">
            <a:avLst>
              <a:gd name="adj1" fmla="val 16667"/>
              <a:gd name="adj2" fmla="val 50000"/>
            </a:avLst>
          </a:prstGeom>
          <a:noFill/>
          <a:ln w="38100">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p>
        </p:txBody>
      </p:sp>
      <p:sp>
        <p:nvSpPr>
          <p:cNvPr id="29705" name="AutoShape 6">
            <a:extLst>
              <a:ext uri="{FF2B5EF4-FFF2-40B4-BE49-F238E27FC236}">
                <a16:creationId xmlns:a16="http://schemas.microsoft.com/office/drawing/2014/main" id="{7C6C93A2-6312-42DA-AC3A-2A4D0B06FA47}"/>
              </a:ext>
            </a:extLst>
          </p:cNvPr>
          <p:cNvSpPr>
            <a:spLocks/>
          </p:cNvSpPr>
          <p:nvPr/>
        </p:nvSpPr>
        <p:spPr bwMode="auto">
          <a:xfrm>
            <a:off x="7620000" y="5448300"/>
            <a:ext cx="381000" cy="876300"/>
          </a:xfrm>
          <a:prstGeom prst="rightBrace">
            <a:avLst>
              <a:gd name="adj1" fmla="val 18333"/>
              <a:gd name="adj2" fmla="val 50000"/>
            </a:avLst>
          </a:prstGeom>
          <a:noFill/>
          <a:ln w="38100">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p>
        </p:txBody>
      </p:sp>
      <p:sp>
        <p:nvSpPr>
          <p:cNvPr id="29706" name="Text Box 7">
            <a:extLst>
              <a:ext uri="{FF2B5EF4-FFF2-40B4-BE49-F238E27FC236}">
                <a16:creationId xmlns:a16="http://schemas.microsoft.com/office/drawing/2014/main" id="{EA0DAC58-15A5-4BED-A604-34BCDAE6D4A9}"/>
              </a:ext>
            </a:extLst>
          </p:cNvPr>
          <p:cNvSpPr txBox="1">
            <a:spLocks noChangeArrowheads="1"/>
          </p:cNvSpPr>
          <p:nvPr/>
        </p:nvSpPr>
        <p:spPr bwMode="auto">
          <a:xfrm>
            <a:off x="2398712" y="2819400"/>
            <a:ext cx="765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2400" dirty="0">
                <a:solidFill>
                  <a:srgbClr val="FF0000"/>
                </a:solidFill>
                <a:latin typeface="Times New Roman" panose="02020603050405020304" pitchFamily="18" charset="0"/>
                <a:sym typeface="Symbol" panose="05050102010706020507" pitchFamily="18" charset="2"/>
              </a:rPr>
              <a:t></a:t>
            </a:r>
            <a:r>
              <a:rPr kumimoji="0" lang="en-US" altLang="zh-CN" sz="2400" dirty="0">
                <a:solidFill>
                  <a:srgbClr val="FF0000"/>
                </a:solidFill>
                <a:latin typeface="Times New Roman" panose="02020603050405020304" pitchFamily="18" charset="0"/>
                <a:sym typeface="Symbol" panose="05050102010706020507" pitchFamily="18" charset="2"/>
              </a:rPr>
              <a:t>(1)</a:t>
            </a:r>
            <a:endParaRPr kumimoji="0" lang="en-US" altLang="zh-CN" sz="2400" dirty="0">
              <a:solidFill>
                <a:srgbClr val="FF0000"/>
              </a:solidFill>
              <a:latin typeface="Times New Roman" panose="02020603050405020304" pitchFamily="18" charset="0"/>
            </a:endParaRPr>
          </a:p>
        </p:txBody>
      </p:sp>
      <p:sp>
        <p:nvSpPr>
          <p:cNvPr id="29707" name="Text Box 8">
            <a:extLst>
              <a:ext uri="{FF2B5EF4-FFF2-40B4-BE49-F238E27FC236}">
                <a16:creationId xmlns:a16="http://schemas.microsoft.com/office/drawing/2014/main" id="{5E07AAC3-F9E6-4274-A089-813221103088}"/>
              </a:ext>
            </a:extLst>
          </p:cNvPr>
          <p:cNvSpPr txBox="1">
            <a:spLocks noChangeArrowheads="1"/>
          </p:cNvSpPr>
          <p:nvPr/>
        </p:nvSpPr>
        <p:spPr bwMode="auto">
          <a:xfrm>
            <a:off x="7848600" y="4191000"/>
            <a:ext cx="765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2400" dirty="0">
                <a:solidFill>
                  <a:srgbClr val="FF0000"/>
                </a:solidFill>
                <a:latin typeface="Times New Roman" panose="02020603050405020304" pitchFamily="18" charset="0"/>
                <a:sym typeface="Symbol" panose="05050102010706020507" pitchFamily="18" charset="2"/>
              </a:rPr>
              <a:t></a:t>
            </a:r>
            <a:r>
              <a:rPr kumimoji="0" lang="en-US" altLang="zh-CN" sz="2400" dirty="0">
                <a:solidFill>
                  <a:srgbClr val="FF0000"/>
                </a:solidFill>
                <a:latin typeface="Times New Roman" panose="02020603050405020304" pitchFamily="18" charset="0"/>
                <a:sym typeface="Symbol" panose="05050102010706020507" pitchFamily="18" charset="2"/>
              </a:rPr>
              <a:t>(1)</a:t>
            </a:r>
            <a:endParaRPr kumimoji="0" lang="en-US" altLang="zh-CN" sz="2400" dirty="0">
              <a:solidFill>
                <a:srgbClr val="FF0000"/>
              </a:solidFill>
              <a:latin typeface="Times New Roman" panose="02020603050405020304" pitchFamily="18" charset="0"/>
            </a:endParaRPr>
          </a:p>
        </p:txBody>
      </p:sp>
      <p:sp>
        <p:nvSpPr>
          <p:cNvPr id="29708" name="Text Box 9">
            <a:extLst>
              <a:ext uri="{FF2B5EF4-FFF2-40B4-BE49-F238E27FC236}">
                <a16:creationId xmlns:a16="http://schemas.microsoft.com/office/drawing/2014/main" id="{C1346520-BFBF-421B-9C3F-E531892C5EF9}"/>
              </a:ext>
            </a:extLst>
          </p:cNvPr>
          <p:cNvSpPr txBox="1">
            <a:spLocks noChangeArrowheads="1"/>
          </p:cNvSpPr>
          <p:nvPr/>
        </p:nvSpPr>
        <p:spPr bwMode="auto">
          <a:xfrm>
            <a:off x="7924800" y="5638800"/>
            <a:ext cx="765175" cy="457200"/>
          </a:xfrm>
          <a:prstGeom prst="rect">
            <a:avLst/>
          </a:prstGeom>
          <a:solidFill>
            <a:schemeClr val="bg1"/>
          </a:solidFill>
          <a:ln>
            <a:noFill/>
          </a:ln>
          <a:extLs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2400" dirty="0">
                <a:solidFill>
                  <a:srgbClr val="FF0000"/>
                </a:solidFill>
                <a:latin typeface="Times New Roman" panose="02020603050405020304" pitchFamily="18" charset="0"/>
                <a:sym typeface="Symbol" panose="05050102010706020507" pitchFamily="18" charset="2"/>
              </a:rPr>
              <a:t></a:t>
            </a:r>
            <a:r>
              <a:rPr kumimoji="0" lang="en-US" altLang="zh-CN" sz="2400" dirty="0">
                <a:solidFill>
                  <a:srgbClr val="FF0000"/>
                </a:solidFill>
                <a:latin typeface="Times New Roman" panose="02020603050405020304" pitchFamily="18" charset="0"/>
                <a:sym typeface="Symbol" panose="05050102010706020507" pitchFamily="18" charset="2"/>
              </a:rPr>
              <a:t>(1)</a:t>
            </a:r>
            <a:endParaRPr kumimoji="0" lang="en-US" altLang="zh-CN" sz="2400" dirty="0">
              <a:solidFill>
                <a:srgbClr val="FF0000"/>
              </a:solidFill>
              <a:latin typeface="Times New Roman" panose="02020603050405020304" pitchFamily="18" charset="0"/>
            </a:endParaRPr>
          </a:p>
        </p:txBody>
      </p:sp>
      <p:sp>
        <p:nvSpPr>
          <p:cNvPr id="610314" name="Text Box 10">
            <a:extLst>
              <a:ext uri="{FF2B5EF4-FFF2-40B4-BE49-F238E27FC236}">
                <a16:creationId xmlns:a16="http://schemas.microsoft.com/office/drawing/2014/main" id="{2AA6A65A-79C0-42EB-ACFB-8B1E95BCCA30}"/>
              </a:ext>
            </a:extLst>
          </p:cNvPr>
          <p:cNvSpPr txBox="1">
            <a:spLocks noChangeArrowheads="1"/>
          </p:cNvSpPr>
          <p:nvPr/>
        </p:nvSpPr>
        <p:spPr bwMode="auto">
          <a:xfrm>
            <a:off x="4241800" y="2514600"/>
            <a:ext cx="462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dirty="0">
                <a:solidFill>
                  <a:srgbClr val="FF0000"/>
                </a:solidFill>
                <a:latin typeface="Times New Roman" panose="02020603050405020304" pitchFamily="18" charset="0"/>
              </a:rPr>
              <a:t>Key question:</a:t>
            </a:r>
            <a:br>
              <a:rPr kumimoji="0" lang="en-US" altLang="zh-CN" dirty="0">
                <a:solidFill>
                  <a:srgbClr val="FF0000"/>
                </a:solidFill>
                <a:latin typeface="Times New Roman" panose="02020603050405020304" pitchFamily="18" charset="0"/>
              </a:rPr>
            </a:br>
            <a:r>
              <a:rPr kumimoji="0" lang="en-US" altLang="zh-CN" dirty="0">
                <a:solidFill>
                  <a:srgbClr val="FF0000"/>
                </a:solidFill>
                <a:latin typeface="Times New Roman" panose="02020603050405020304" pitchFamily="18" charset="0"/>
              </a:rPr>
              <a:t>How many loop iterations?</a:t>
            </a:r>
          </a:p>
        </p:txBody>
      </p:sp>
    </p:spTree>
    <p:extLst>
      <p:ext uri="{BB962C8B-B14F-4D97-AF65-F5344CB8AC3E}">
        <p14:creationId xmlns:p14="http://schemas.microsoft.com/office/powerpoint/2010/main" val="122077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610314"/>
                                        </p:tgtEl>
                                        <p:attrNameLst>
                                          <p:attrName>style.visibility</p:attrName>
                                        </p:attrNameLst>
                                      </p:cBhvr>
                                      <p:to>
                                        <p:strVal val="visible"/>
                                      </p:to>
                                    </p:set>
                                    <p:anim calcmode="lin" valueType="num">
                                      <p:cBhvr>
                                        <p:cTn id="7" dur="500" fill="hold"/>
                                        <p:tgtEl>
                                          <p:spTgt spid="610314"/>
                                        </p:tgtEl>
                                        <p:attrNameLst>
                                          <p:attrName>ppt_w</p:attrName>
                                        </p:attrNameLst>
                                      </p:cBhvr>
                                      <p:tavLst>
                                        <p:tav tm="0">
                                          <p:val>
                                            <p:strVal val="4*#ppt_w"/>
                                          </p:val>
                                        </p:tav>
                                        <p:tav tm="100000">
                                          <p:val>
                                            <p:strVal val="#ppt_w"/>
                                          </p:val>
                                        </p:tav>
                                      </p:tavLst>
                                    </p:anim>
                                    <p:anim calcmode="lin" valueType="num">
                                      <p:cBhvr>
                                        <p:cTn id="8" dur="500" fill="hold"/>
                                        <p:tgtEl>
                                          <p:spTgt spid="61031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545E2873-794D-421C-9735-54352D2054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AD8DC0-28B9-4EC1-9481-E5D494E68FA6}" type="slidenum">
              <a:rPr kumimoji="0" lang="zh-CN" altLang="en-US" sz="1000" smtClean="0">
                <a:solidFill>
                  <a:schemeClr val="folHlink"/>
                </a:solidFill>
                <a:latin typeface="Arial Narrow" panose="020B0606020202030204" pitchFamily="34" charset="0"/>
              </a:rPr>
              <a:pPr>
                <a:spcBef>
                  <a:spcPct val="0"/>
                </a:spcBef>
                <a:buClrTx/>
                <a:buSzTx/>
                <a:buFontTx/>
                <a:buNone/>
              </a:pPr>
              <a:t>29</a:t>
            </a:fld>
            <a:endParaRPr kumimoji="0" lang="en-US" altLang="zh-CN" sz="1000">
              <a:solidFill>
                <a:schemeClr val="folHlink"/>
              </a:solidFill>
              <a:latin typeface="Arial Narrow" panose="020B0606020202030204" pitchFamily="34" charset="0"/>
            </a:endParaRPr>
          </a:p>
        </p:txBody>
      </p:sp>
      <p:sp>
        <p:nvSpPr>
          <p:cNvPr id="30723" name="日期占位符 4">
            <a:extLst>
              <a:ext uri="{FF2B5EF4-FFF2-40B4-BE49-F238E27FC236}">
                <a16:creationId xmlns:a16="http://schemas.microsoft.com/office/drawing/2014/main" id="{FDA101A1-FB83-4C55-A50F-0983576D626F}"/>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661F98A-9EC7-49C6-98FE-CCBAE14EB612}" type="datetime1">
              <a:rPr kumimoji="0" lang="zh-CN" altLang="en-US" sz="1000" smtClean="0">
                <a:solidFill>
                  <a:schemeClr val="folHlink"/>
                </a:solidFill>
                <a:latin typeface="Arial Narrow" panose="020B0606020202030204" pitchFamily="34" charset="0"/>
              </a:rPr>
              <a:pPr>
                <a:spcBef>
                  <a:spcPct val="0"/>
                </a:spcBef>
                <a:buClrTx/>
                <a:buSzTx/>
                <a:buFontTx/>
                <a:buNone/>
              </a:pPr>
              <a:t>2019/6/16</a:t>
            </a:fld>
            <a:endParaRPr kumimoji="0" lang="en-US" altLang="zh-CN" sz="1000">
              <a:solidFill>
                <a:schemeClr val="folHlink"/>
              </a:solidFill>
              <a:latin typeface="Arial Narrow" panose="020B0606020202030204" pitchFamily="34" charset="0"/>
            </a:endParaRPr>
          </a:p>
        </p:txBody>
      </p:sp>
      <p:sp>
        <p:nvSpPr>
          <p:cNvPr id="30724" name="页脚占位符 5">
            <a:extLst>
              <a:ext uri="{FF2B5EF4-FFF2-40B4-BE49-F238E27FC236}">
                <a16:creationId xmlns:a16="http://schemas.microsoft.com/office/drawing/2014/main" id="{7301EF83-278C-4C1F-8278-62C555645C8C}"/>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30725" name="Rectangle 2">
            <a:extLst>
              <a:ext uri="{FF2B5EF4-FFF2-40B4-BE49-F238E27FC236}">
                <a16:creationId xmlns:a16="http://schemas.microsoft.com/office/drawing/2014/main" id="{3DA1A724-9877-4F04-A90D-8ABAFDD016FB}"/>
              </a:ext>
            </a:extLst>
          </p:cNvPr>
          <p:cNvSpPr>
            <a:spLocks noGrp="1" noChangeArrowheads="1"/>
          </p:cNvSpPr>
          <p:nvPr>
            <p:ph type="title"/>
          </p:nvPr>
        </p:nvSpPr>
        <p:spPr/>
        <p:txBody>
          <a:bodyPr/>
          <a:lstStyle/>
          <a:p>
            <a:pPr eaLnBrk="1" hangingPunct="1"/>
            <a:r>
              <a:rPr lang="en-US" altLang="zh-CN"/>
              <a:t>Binary search analysis</a:t>
            </a:r>
          </a:p>
        </p:txBody>
      </p:sp>
      <p:sp>
        <p:nvSpPr>
          <p:cNvPr id="30726" name="Rectangle 3">
            <a:extLst>
              <a:ext uri="{FF2B5EF4-FFF2-40B4-BE49-F238E27FC236}">
                <a16:creationId xmlns:a16="http://schemas.microsoft.com/office/drawing/2014/main" id="{F52C264C-3A16-4598-8651-B1F4AE9504C0}"/>
              </a:ext>
            </a:extLst>
          </p:cNvPr>
          <p:cNvSpPr>
            <a:spLocks noGrp="1" noChangeArrowheads="1"/>
          </p:cNvSpPr>
          <p:nvPr>
            <p:ph type="body" idx="1"/>
          </p:nvPr>
        </p:nvSpPr>
        <p:spPr>
          <a:xfrm>
            <a:off x="228600" y="1417638"/>
            <a:ext cx="8915400" cy="5334000"/>
          </a:xfrm>
        </p:spPr>
        <p:txBody>
          <a:bodyPr/>
          <a:lstStyle/>
          <a:p>
            <a:pPr eaLnBrk="1" hangingPunct="1"/>
            <a:r>
              <a:rPr lang="en-US" altLang="zh-CN" sz="2800" dirty="0"/>
              <a:t>Suppose that </a:t>
            </a:r>
            <a:r>
              <a:rPr lang="en-US" altLang="zh-CN" sz="2800" i="1" dirty="0"/>
              <a:t>n</a:t>
            </a:r>
            <a:r>
              <a:rPr lang="en-US" altLang="zh-CN" sz="2800" dirty="0"/>
              <a:t> is a power of 2, </a:t>
            </a:r>
            <a:r>
              <a:rPr lang="en-US" altLang="zh-CN" sz="2800" i="1" dirty="0"/>
              <a:t>i.e.</a:t>
            </a:r>
            <a:r>
              <a:rPr lang="en-US" altLang="zh-CN" sz="2800" dirty="0"/>
              <a:t>, </a:t>
            </a:r>
            <a:r>
              <a:rPr lang="en-US" altLang="zh-CN" sz="2800" dirty="0">
                <a:solidFill>
                  <a:srgbClr val="FF0000"/>
                </a:solidFill>
                <a:sym typeface="Symbol" panose="05050102010706020507" pitchFamily="18" charset="2"/>
              </a:rPr>
              <a:t></a:t>
            </a:r>
            <a:r>
              <a:rPr lang="en-US" altLang="zh-CN" sz="2800" i="1" dirty="0">
                <a:solidFill>
                  <a:srgbClr val="FF0000"/>
                </a:solidFill>
                <a:sym typeface="Symbol" panose="05050102010706020507" pitchFamily="18" charset="2"/>
              </a:rPr>
              <a:t>k</a:t>
            </a:r>
            <a:r>
              <a:rPr lang="en-US" altLang="zh-CN" sz="2800" dirty="0">
                <a:solidFill>
                  <a:srgbClr val="FF0000"/>
                </a:solidFill>
                <a:sym typeface="Symbol" panose="05050102010706020507" pitchFamily="18" charset="2"/>
              </a:rPr>
              <a:t>:</a:t>
            </a:r>
            <a:r>
              <a:rPr lang="en-US" altLang="zh-CN" sz="2800" dirty="0">
                <a:solidFill>
                  <a:srgbClr val="FF0000"/>
                </a:solidFill>
              </a:rPr>
              <a:t> </a:t>
            </a:r>
            <a:r>
              <a:rPr lang="en-US" altLang="zh-CN" sz="2800" i="1" dirty="0">
                <a:solidFill>
                  <a:srgbClr val="FF0000"/>
                </a:solidFill>
              </a:rPr>
              <a:t>n</a:t>
            </a:r>
            <a:r>
              <a:rPr lang="en-US" altLang="zh-CN" sz="2800" dirty="0">
                <a:solidFill>
                  <a:srgbClr val="FF0000"/>
                </a:solidFill>
              </a:rPr>
              <a:t>=2</a:t>
            </a:r>
            <a:r>
              <a:rPr lang="en-US" altLang="zh-CN" sz="2800" i="1" baseline="30000" dirty="0">
                <a:solidFill>
                  <a:srgbClr val="FF0000"/>
                </a:solidFill>
              </a:rPr>
              <a:t>k</a:t>
            </a:r>
            <a:r>
              <a:rPr lang="en-US" altLang="zh-CN" sz="2800" dirty="0"/>
              <a:t>.</a:t>
            </a:r>
          </a:p>
          <a:p>
            <a:pPr eaLnBrk="1" hangingPunct="1"/>
            <a:r>
              <a:rPr lang="en-US" altLang="zh-CN" sz="2800" dirty="0"/>
              <a:t>Original range from </a:t>
            </a:r>
            <a:r>
              <a:rPr lang="en-US" altLang="zh-CN" sz="2800" i="1" dirty="0" err="1">
                <a:solidFill>
                  <a:srgbClr val="FF0000"/>
                </a:solidFill>
              </a:rPr>
              <a:t>i</a:t>
            </a:r>
            <a:r>
              <a:rPr lang="en-US" altLang="zh-CN" sz="2800" dirty="0">
                <a:solidFill>
                  <a:srgbClr val="FF0000"/>
                </a:solidFill>
              </a:rPr>
              <a:t>=1</a:t>
            </a:r>
            <a:r>
              <a:rPr lang="en-US" altLang="zh-CN" sz="2800" dirty="0"/>
              <a:t> to </a:t>
            </a:r>
            <a:r>
              <a:rPr lang="en-US" altLang="zh-CN" sz="2800" i="1" dirty="0">
                <a:solidFill>
                  <a:srgbClr val="FF0000"/>
                </a:solidFill>
              </a:rPr>
              <a:t>j</a:t>
            </a:r>
            <a:r>
              <a:rPr lang="en-US" altLang="zh-CN" sz="2800" dirty="0">
                <a:solidFill>
                  <a:srgbClr val="FF0000"/>
                </a:solidFill>
              </a:rPr>
              <a:t>=</a:t>
            </a:r>
            <a:r>
              <a:rPr lang="en-US" altLang="zh-CN" sz="2800" i="1" dirty="0">
                <a:solidFill>
                  <a:srgbClr val="FF0000"/>
                </a:solidFill>
              </a:rPr>
              <a:t>n</a:t>
            </a:r>
            <a:r>
              <a:rPr lang="en-US" altLang="zh-CN" sz="2800" dirty="0"/>
              <a:t> contains </a:t>
            </a:r>
            <a:r>
              <a:rPr lang="en-US" altLang="zh-CN" sz="2800" i="1" dirty="0"/>
              <a:t>n</a:t>
            </a:r>
            <a:r>
              <a:rPr lang="en-US" altLang="zh-CN" sz="2800" dirty="0"/>
              <a:t> items.</a:t>
            </a:r>
          </a:p>
          <a:p>
            <a:pPr eaLnBrk="1" hangingPunct="1"/>
            <a:r>
              <a:rPr lang="en-US" altLang="zh-CN" sz="2800" dirty="0"/>
              <a:t>Each iteration: Size </a:t>
            </a:r>
            <a:r>
              <a:rPr lang="en-US" altLang="zh-CN" sz="2800" i="1" dirty="0">
                <a:solidFill>
                  <a:srgbClr val="FF0000"/>
                </a:solidFill>
              </a:rPr>
              <a:t>j</a:t>
            </a:r>
            <a:r>
              <a:rPr lang="en-US" altLang="zh-CN" sz="2800" i="1" dirty="0">
                <a:solidFill>
                  <a:srgbClr val="FF0000"/>
                </a:solidFill>
                <a:sym typeface="Symbol" panose="05050102010706020507" pitchFamily="18" charset="2"/>
              </a:rPr>
              <a:t></a:t>
            </a:r>
            <a:r>
              <a:rPr lang="en-US" altLang="zh-CN" sz="2800" i="1" dirty="0">
                <a:solidFill>
                  <a:srgbClr val="FF0000"/>
                </a:solidFill>
              </a:rPr>
              <a:t>i</a:t>
            </a:r>
            <a:r>
              <a:rPr lang="en-US" altLang="zh-CN" sz="2800" dirty="0">
                <a:solidFill>
                  <a:srgbClr val="FF0000"/>
                </a:solidFill>
              </a:rPr>
              <a:t>+1</a:t>
            </a:r>
            <a:r>
              <a:rPr lang="en-US" altLang="zh-CN" sz="2800" dirty="0"/>
              <a:t> of range is cut in ~half.</a:t>
            </a:r>
          </a:p>
          <a:p>
            <a:pPr eaLnBrk="1" hangingPunct="1"/>
            <a:r>
              <a:rPr lang="en-US" altLang="zh-CN" sz="2800" dirty="0"/>
              <a:t>Loop terminates when size of range is </a:t>
            </a:r>
            <a:r>
              <a:rPr lang="en-US" altLang="zh-CN" sz="2800" dirty="0">
                <a:solidFill>
                  <a:srgbClr val="FF0000"/>
                </a:solidFill>
              </a:rPr>
              <a:t>1=2</a:t>
            </a:r>
            <a:r>
              <a:rPr lang="en-US" altLang="zh-CN" sz="2800" baseline="30000" dirty="0">
                <a:solidFill>
                  <a:srgbClr val="FF0000"/>
                </a:solidFill>
              </a:rPr>
              <a:t>0</a:t>
            </a:r>
            <a:r>
              <a:rPr lang="en-US" altLang="zh-CN" sz="2800" dirty="0">
                <a:solidFill>
                  <a:srgbClr val="FF0000"/>
                </a:solidFill>
              </a:rPr>
              <a:t> (</a:t>
            </a:r>
            <a:r>
              <a:rPr lang="en-US" altLang="zh-CN" sz="2800" i="1" dirty="0" err="1">
                <a:solidFill>
                  <a:srgbClr val="FF0000"/>
                </a:solidFill>
              </a:rPr>
              <a:t>i</a:t>
            </a:r>
            <a:r>
              <a:rPr lang="en-US" altLang="zh-CN" sz="2800" dirty="0">
                <a:solidFill>
                  <a:srgbClr val="FF0000"/>
                </a:solidFill>
              </a:rPr>
              <a:t>=</a:t>
            </a:r>
            <a:r>
              <a:rPr lang="en-US" altLang="zh-CN" sz="2800" i="1" dirty="0">
                <a:solidFill>
                  <a:srgbClr val="FF0000"/>
                </a:solidFill>
              </a:rPr>
              <a:t>j</a:t>
            </a:r>
            <a:r>
              <a:rPr lang="en-US" altLang="zh-CN" sz="2800" dirty="0">
                <a:solidFill>
                  <a:srgbClr val="FF0000"/>
                </a:solidFill>
              </a:rPr>
              <a:t>)</a:t>
            </a:r>
            <a:r>
              <a:rPr lang="en-US" altLang="zh-CN" sz="2800" dirty="0"/>
              <a:t>.</a:t>
            </a:r>
          </a:p>
          <a:p>
            <a:pPr eaLnBrk="1" hangingPunct="1"/>
            <a:r>
              <a:rPr lang="en-US" altLang="zh-CN" sz="2800" dirty="0"/>
              <a:t>Therefore, the number of iterations is:</a:t>
            </a:r>
            <a:br>
              <a:rPr lang="en-US" altLang="zh-CN" sz="2800" dirty="0"/>
            </a:br>
            <a:r>
              <a:rPr lang="en-US" altLang="zh-CN" sz="2800" dirty="0"/>
              <a:t>	     </a:t>
            </a:r>
            <a:r>
              <a:rPr lang="en-US" altLang="zh-CN" sz="2800" dirty="0">
                <a:solidFill>
                  <a:srgbClr val="FF0000"/>
                </a:solidFill>
              </a:rPr>
              <a:t> </a:t>
            </a:r>
            <a:r>
              <a:rPr lang="en-US" altLang="zh-CN" sz="2800" i="1" dirty="0">
                <a:solidFill>
                  <a:srgbClr val="FF0000"/>
                </a:solidFill>
              </a:rPr>
              <a:t>k </a:t>
            </a:r>
            <a:r>
              <a:rPr lang="en-US" altLang="zh-CN" sz="2800" dirty="0">
                <a:solidFill>
                  <a:srgbClr val="FF0000"/>
                </a:solidFill>
              </a:rPr>
              <a:t>= log</a:t>
            </a:r>
            <a:r>
              <a:rPr lang="en-US" altLang="zh-CN" sz="2800" baseline="-25000" dirty="0">
                <a:solidFill>
                  <a:srgbClr val="FF0000"/>
                </a:solidFill>
              </a:rPr>
              <a:t>2</a:t>
            </a:r>
            <a:r>
              <a:rPr lang="en-US" altLang="zh-CN" sz="2800" i="1" dirty="0">
                <a:solidFill>
                  <a:srgbClr val="FF0000"/>
                </a:solidFill>
              </a:rPr>
              <a:t>n </a:t>
            </a:r>
            <a:r>
              <a:rPr lang="en-US" altLang="zh-CN" sz="2800" dirty="0">
                <a:solidFill>
                  <a:srgbClr val="FF0000"/>
                </a:solidFill>
              </a:rPr>
              <a:t>= </a:t>
            </a:r>
            <a:r>
              <a:rPr lang="en-US" altLang="zh-CN" sz="2800" dirty="0">
                <a:solidFill>
                  <a:srgbClr val="FF0000"/>
                </a:solidFill>
                <a:sym typeface="Symbol" panose="05050102010706020507" pitchFamily="18" charset="2"/>
              </a:rPr>
              <a:t>(log</a:t>
            </a:r>
            <a:r>
              <a:rPr lang="en-US" altLang="zh-CN" sz="2800" baseline="-25000" dirty="0">
                <a:solidFill>
                  <a:srgbClr val="FF0000"/>
                </a:solidFill>
              </a:rPr>
              <a:t>2</a:t>
            </a:r>
            <a:r>
              <a:rPr lang="en-US" altLang="zh-CN" sz="2800" dirty="0">
                <a:solidFill>
                  <a:srgbClr val="FF0000"/>
                </a:solidFill>
                <a:sym typeface="Symbol" panose="05050102010706020507" pitchFamily="18" charset="2"/>
              </a:rPr>
              <a:t> </a:t>
            </a:r>
            <a:r>
              <a:rPr lang="en-US" altLang="zh-CN" sz="2800" i="1" dirty="0">
                <a:solidFill>
                  <a:srgbClr val="FF0000"/>
                </a:solidFill>
                <a:sym typeface="Symbol" panose="05050102010706020507" pitchFamily="18" charset="2"/>
              </a:rPr>
              <a:t>n</a:t>
            </a:r>
            <a:r>
              <a:rPr lang="en-US" altLang="zh-CN" sz="2800" dirty="0">
                <a:solidFill>
                  <a:srgbClr val="FF0000"/>
                </a:solidFill>
                <a:sym typeface="Symbol" panose="05050102010706020507" pitchFamily="18" charset="2"/>
              </a:rPr>
              <a:t>)= (log </a:t>
            </a:r>
            <a:r>
              <a:rPr lang="en-US" altLang="zh-CN" sz="2800" i="1" dirty="0">
                <a:solidFill>
                  <a:srgbClr val="FF0000"/>
                </a:solidFill>
                <a:sym typeface="Symbol" panose="05050102010706020507" pitchFamily="18" charset="2"/>
              </a:rPr>
              <a:t>n</a:t>
            </a:r>
            <a:r>
              <a:rPr lang="en-US" altLang="zh-CN" sz="2800" dirty="0">
                <a:solidFill>
                  <a:srgbClr val="FF0000"/>
                </a:solidFill>
                <a:sym typeface="Symbol" panose="05050102010706020507" pitchFamily="18" charset="2"/>
              </a:rPr>
              <a:t>)</a:t>
            </a:r>
            <a:endParaRPr lang="en-US" altLang="zh-CN" sz="2800" dirty="0">
              <a:solidFill>
                <a:srgbClr val="FF0000"/>
              </a:solidFill>
            </a:endParaRPr>
          </a:p>
          <a:p>
            <a:pPr eaLnBrk="1" hangingPunct="1"/>
            <a:r>
              <a:rPr lang="en-US" altLang="zh-CN" sz="2800" dirty="0"/>
              <a:t>Even for </a:t>
            </a:r>
            <a:r>
              <a:rPr lang="en-US" altLang="zh-CN" sz="2800" i="1" dirty="0">
                <a:solidFill>
                  <a:srgbClr val="FF0000"/>
                </a:solidFill>
              </a:rPr>
              <a:t>n</a:t>
            </a:r>
            <a:r>
              <a:rPr lang="en-US" altLang="zh-CN" sz="2800" dirty="0">
                <a:solidFill>
                  <a:srgbClr val="FF0000"/>
                </a:solidFill>
                <a:sym typeface="Symbol" panose="05050102010706020507" pitchFamily="18" charset="2"/>
              </a:rPr>
              <a:t></a:t>
            </a:r>
            <a:r>
              <a:rPr lang="en-US" altLang="zh-CN" sz="2800" dirty="0">
                <a:solidFill>
                  <a:srgbClr val="FF0000"/>
                </a:solidFill>
              </a:rPr>
              <a:t>2</a:t>
            </a:r>
            <a:r>
              <a:rPr lang="en-US" altLang="zh-CN" sz="2800" i="1" baseline="30000" dirty="0">
                <a:solidFill>
                  <a:srgbClr val="FF0000"/>
                </a:solidFill>
              </a:rPr>
              <a:t>k</a:t>
            </a:r>
            <a:r>
              <a:rPr lang="en-US" altLang="zh-CN" sz="2800" dirty="0"/>
              <a:t> (not an integral power of 2),</a:t>
            </a:r>
            <a:br>
              <a:rPr lang="en-US" altLang="zh-CN" sz="2800" dirty="0"/>
            </a:br>
            <a:r>
              <a:rPr lang="en-US" altLang="zh-CN" sz="2800" dirty="0"/>
              <a:t>time complexity is still </a:t>
            </a:r>
            <a:r>
              <a:rPr lang="en-US" altLang="zh-CN" sz="2800" dirty="0">
                <a:solidFill>
                  <a:srgbClr val="FF0000"/>
                </a:solidFill>
                <a:sym typeface="Symbol" panose="05050102010706020507" pitchFamily="18" charset="2"/>
              </a:rPr>
              <a:t>(log</a:t>
            </a:r>
            <a:r>
              <a:rPr lang="en-US" altLang="zh-CN" sz="2800" baseline="-25000" dirty="0">
                <a:solidFill>
                  <a:srgbClr val="FF0000"/>
                </a:solidFill>
              </a:rPr>
              <a:t>2</a:t>
            </a:r>
            <a:r>
              <a:rPr lang="en-US" altLang="zh-CN" sz="2800" dirty="0">
                <a:solidFill>
                  <a:srgbClr val="FF0000"/>
                </a:solidFill>
                <a:sym typeface="Symbol" panose="05050102010706020507" pitchFamily="18" charset="2"/>
              </a:rPr>
              <a:t> </a:t>
            </a:r>
            <a:r>
              <a:rPr lang="en-US" altLang="zh-CN" sz="2800" i="1" dirty="0">
                <a:solidFill>
                  <a:srgbClr val="FF0000"/>
                </a:solidFill>
                <a:sym typeface="Symbol" panose="05050102010706020507" pitchFamily="18" charset="2"/>
              </a:rPr>
              <a:t>n</a:t>
            </a:r>
            <a:r>
              <a:rPr lang="en-US" altLang="zh-CN" sz="2800" dirty="0">
                <a:solidFill>
                  <a:srgbClr val="FF0000"/>
                </a:solidFill>
                <a:sym typeface="Symbol" panose="05050102010706020507" pitchFamily="18" charset="2"/>
              </a:rPr>
              <a:t>) = (log </a:t>
            </a:r>
            <a:r>
              <a:rPr lang="en-US" altLang="zh-CN" sz="2800" i="1" dirty="0">
                <a:solidFill>
                  <a:srgbClr val="FF0000"/>
                </a:solidFill>
                <a:sym typeface="Symbol" panose="05050102010706020507" pitchFamily="18" charset="2"/>
              </a:rPr>
              <a:t>n</a:t>
            </a:r>
            <a:r>
              <a:rPr lang="en-US" altLang="zh-CN" sz="2800" dirty="0">
                <a:solidFill>
                  <a:srgbClr val="FF0000"/>
                </a:solidFill>
                <a:sym typeface="Symbol" panose="05050102010706020507" pitchFamily="18" charset="2"/>
              </a:rPr>
              <a:t>)</a:t>
            </a:r>
            <a:r>
              <a:rPr lang="en-US" altLang="zh-CN" sz="2800" dirty="0">
                <a:sym typeface="Symbol" panose="05050102010706020507" pitchFamily="18" charset="2"/>
              </a:rPr>
              <a:t>.</a:t>
            </a:r>
          </a:p>
        </p:txBody>
      </p:sp>
    </p:spTree>
    <p:extLst>
      <p:ext uri="{BB962C8B-B14F-4D97-AF65-F5344CB8AC3E}">
        <p14:creationId xmlns:p14="http://schemas.microsoft.com/office/powerpoint/2010/main" val="317773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rPr>
              <a:t>§3.3 </a:t>
            </a:r>
            <a:r>
              <a:rPr lang="en-US" altLang="zh-CN" dirty="0"/>
              <a:t>Complexity of Algorithms</a:t>
            </a:r>
            <a:endParaRPr lang="en-US" dirty="0"/>
          </a:p>
        </p:txBody>
      </p:sp>
      <p:sp>
        <p:nvSpPr>
          <p:cNvPr id="3" name="Content Placeholder 2"/>
          <p:cNvSpPr>
            <a:spLocks noGrp="1"/>
          </p:cNvSpPr>
          <p:nvPr>
            <p:ph idx="1"/>
          </p:nvPr>
        </p:nvSpPr>
        <p:spPr/>
        <p:txBody>
          <a:bodyPr>
            <a:normAutofit/>
          </a:bodyPr>
          <a:lstStyle/>
          <a:p>
            <a:pPr marL="0" indent="0">
              <a:buNone/>
            </a:pPr>
            <a:r>
              <a:rPr lang="en-US" altLang="zh-CN" dirty="0">
                <a:solidFill>
                  <a:schemeClr val="tx2"/>
                </a:solidFill>
              </a:rPr>
              <a:t>Section Summary</a:t>
            </a:r>
          </a:p>
          <a:p>
            <a:r>
              <a:rPr lang="en-US" dirty="0"/>
              <a:t>Time Complexity</a:t>
            </a:r>
          </a:p>
          <a:p>
            <a:r>
              <a:rPr lang="en-US" dirty="0"/>
              <a:t>Worst-Case Complexity</a:t>
            </a:r>
          </a:p>
          <a:p>
            <a:r>
              <a:rPr lang="en-US" dirty="0"/>
              <a:t>Algorithmic Paradigms(</a:t>
            </a:r>
            <a:r>
              <a:rPr lang="zh-CN" altLang="en-US" dirty="0"/>
              <a:t>算法范例</a:t>
            </a:r>
            <a:r>
              <a:rPr lang="en-US" dirty="0"/>
              <a:t>)</a:t>
            </a:r>
          </a:p>
          <a:p>
            <a:r>
              <a:rPr lang="en-US" dirty="0"/>
              <a:t>Understanding the Complexity of Algorithms</a:t>
            </a:r>
          </a:p>
          <a:p>
            <a:pPr>
              <a:buNone/>
            </a:pPr>
            <a:endParaRPr lang="en-US" dirty="0"/>
          </a:p>
          <a:p>
            <a:endParaRPr lang="en-US" dirty="0"/>
          </a:p>
        </p:txBody>
      </p:sp>
    </p:spTree>
    <p:extLst>
      <p:ext uri="{BB962C8B-B14F-4D97-AF65-F5344CB8AC3E}">
        <p14:creationId xmlns:p14="http://schemas.microsoft.com/office/powerpoint/2010/main" val="1211745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1DF60-AF56-4498-AADD-7AA6DF99C68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3D8AF89-1B10-4C69-A08B-B0587C22BCF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6464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20472-84D7-4701-BB00-70C4B5A81C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55700C-FDA7-4B6A-8554-578537DA9BE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40223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of Problems</a:t>
            </a:r>
          </a:p>
        </p:txBody>
      </p:sp>
      <p:sp>
        <p:nvSpPr>
          <p:cNvPr id="3" name="Content Placeholder 2"/>
          <p:cNvSpPr>
            <a:spLocks noGrp="1"/>
          </p:cNvSpPr>
          <p:nvPr>
            <p:ph idx="1"/>
          </p:nvPr>
        </p:nvSpPr>
        <p:spPr>
          <a:xfrm>
            <a:off x="457200" y="1600200"/>
            <a:ext cx="8382000" cy="4979987"/>
          </a:xfrm>
        </p:spPr>
        <p:txBody>
          <a:bodyPr>
            <a:normAutofit/>
          </a:bodyPr>
          <a:lstStyle/>
          <a:p>
            <a:r>
              <a:rPr lang="en-US" i="1" dirty="0">
                <a:solidFill>
                  <a:srgbClr val="FF0000"/>
                </a:solidFill>
              </a:rPr>
              <a:t>Tractable Problem</a:t>
            </a:r>
            <a:r>
              <a:rPr lang="zh-CN" altLang="en-US" dirty="0">
                <a:solidFill>
                  <a:srgbClr val="FF0000"/>
                </a:solidFill>
              </a:rPr>
              <a:t>（易解问题）</a:t>
            </a:r>
            <a:r>
              <a:rPr lang="en-US" i="1" dirty="0"/>
              <a:t>: </a:t>
            </a:r>
            <a:r>
              <a:rPr lang="en-US" dirty="0"/>
              <a:t>There exists a polynomial time algorithm to solve this problem. These problems are said to belong to the </a:t>
            </a:r>
            <a:r>
              <a:rPr lang="en-US" b="1" i="1" dirty="0">
                <a:solidFill>
                  <a:srgbClr val="FF0000"/>
                </a:solidFill>
              </a:rPr>
              <a:t>Class P</a:t>
            </a:r>
            <a:r>
              <a:rPr lang="zh-CN" altLang="en-US" b="1" dirty="0">
                <a:solidFill>
                  <a:srgbClr val="FF0000"/>
                </a:solidFill>
              </a:rPr>
              <a:t>（</a:t>
            </a:r>
            <a:r>
              <a:rPr lang="en-US" altLang="zh-CN" b="1" dirty="0">
                <a:solidFill>
                  <a:srgbClr val="FF0000"/>
                </a:solidFill>
              </a:rPr>
              <a:t>P</a:t>
            </a:r>
            <a:r>
              <a:rPr lang="zh-CN" altLang="en-US" b="1" dirty="0">
                <a:solidFill>
                  <a:srgbClr val="FF0000"/>
                </a:solidFill>
              </a:rPr>
              <a:t>类）</a:t>
            </a:r>
            <a:r>
              <a:rPr lang="en-US" dirty="0"/>
              <a:t>.</a:t>
            </a:r>
          </a:p>
          <a:p>
            <a:r>
              <a:rPr lang="en-US" i="1" dirty="0">
                <a:solidFill>
                  <a:srgbClr val="FF0000"/>
                </a:solidFill>
              </a:rPr>
              <a:t>Intractable Problem</a:t>
            </a:r>
            <a:r>
              <a:rPr lang="zh-CN" altLang="en-US" dirty="0">
                <a:solidFill>
                  <a:srgbClr val="FF0000"/>
                </a:solidFill>
              </a:rPr>
              <a:t> （难解问题） </a:t>
            </a:r>
            <a:r>
              <a:rPr lang="en-US" dirty="0"/>
              <a:t>:  There does not exist a polynomial time algorithm to solve this problem</a:t>
            </a:r>
          </a:p>
          <a:p>
            <a:r>
              <a:rPr lang="en-US" i="1" dirty="0">
                <a:solidFill>
                  <a:srgbClr val="FF0000"/>
                </a:solidFill>
              </a:rPr>
              <a:t>Unsolvable Problem</a:t>
            </a:r>
            <a:r>
              <a:rPr lang="zh-CN" altLang="en-US" dirty="0">
                <a:solidFill>
                  <a:srgbClr val="FF0000"/>
                </a:solidFill>
              </a:rPr>
              <a:t> （不可解问题）</a:t>
            </a:r>
            <a:r>
              <a:rPr lang="en-US" i="1" dirty="0"/>
              <a:t> </a:t>
            </a:r>
            <a:r>
              <a:rPr lang="en-US" dirty="0"/>
              <a:t>: No algorithm exists to solve this problem, e.g., </a:t>
            </a:r>
            <a:r>
              <a:rPr lang="en-US" dirty="0">
                <a:solidFill>
                  <a:srgbClr val="FF0000"/>
                </a:solidFill>
              </a:rPr>
              <a:t>halting problem</a:t>
            </a:r>
            <a:r>
              <a:rPr lang="en-US" dirty="0"/>
              <a:t>.</a:t>
            </a:r>
          </a:p>
        </p:txBody>
      </p:sp>
    </p:spTree>
    <p:extLst>
      <p:ext uri="{BB962C8B-B14F-4D97-AF65-F5344CB8AC3E}">
        <p14:creationId xmlns:p14="http://schemas.microsoft.com/office/powerpoint/2010/main" val="105099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8120AAB3-281E-40C0-B91E-634C7FC416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5DAC3A4-3A4B-482A-811A-A7982645A618}" type="slidenum">
              <a:rPr kumimoji="0" lang="zh-CN" altLang="en-US" sz="1000" smtClean="0">
                <a:solidFill>
                  <a:schemeClr val="folHlink"/>
                </a:solidFill>
                <a:latin typeface="Arial Narrow" panose="020B0606020202030204" pitchFamily="34" charset="0"/>
              </a:rPr>
              <a:pPr>
                <a:spcBef>
                  <a:spcPct val="0"/>
                </a:spcBef>
                <a:buClrTx/>
                <a:buSzTx/>
                <a:buFontTx/>
                <a:buNone/>
              </a:pPr>
              <a:t>33</a:t>
            </a:fld>
            <a:endParaRPr kumimoji="0" lang="en-US" altLang="zh-CN" sz="1000">
              <a:solidFill>
                <a:schemeClr val="folHlink"/>
              </a:solidFill>
              <a:latin typeface="Arial Narrow" panose="020B0606020202030204" pitchFamily="34" charset="0"/>
            </a:endParaRPr>
          </a:p>
        </p:txBody>
      </p:sp>
      <p:sp>
        <p:nvSpPr>
          <p:cNvPr id="33795" name="日期占位符 4">
            <a:extLst>
              <a:ext uri="{FF2B5EF4-FFF2-40B4-BE49-F238E27FC236}">
                <a16:creationId xmlns:a16="http://schemas.microsoft.com/office/drawing/2014/main" id="{A4AB2AC8-674F-42EC-8FED-123C7C4AB063}"/>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449703-95B1-42BD-BF30-73CA416D05F0}" type="datetime1">
              <a:rPr kumimoji="0" lang="zh-CN" altLang="en-US" sz="1000" smtClean="0">
                <a:solidFill>
                  <a:schemeClr val="folHlink"/>
                </a:solidFill>
                <a:latin typeface="Arial Narrow" panose="020B0606020202030204" pitchFamily="34" charset="0"/>
              </a:rPr>
              <a:pPr>
                <a:spcBef>
                  <a:spcPct val="0"/>
                </a:spcBef>
                <a:buClrTx/>
                <a:buSzTx/>
                <a:buFontTx/>
                <a:buNone/>
              </a:pPr>
              <a:t>2019/6/16</a:t>
            </a:fld>
            <a:endParaRPr kumimoji="0" lang="en-US" altLang="zh-CN" sz="1000">
              <a:solidFill>
                <a:schemeClr val="folHlink"/>
              </a:solidFill>
              <a:latin typeface="Arial Narrow" panose="020B0606020202030204" pitchFamily="34" charset="0"/>
            </a:endParaRPr>
          </a:p>
        </p:txBody>
      </p:sp>
      <p:sp>
        <p:nvSpPr>
          <p:cNvPr id="33796" name="页脚占位符 5">
            <a:extLst>
              <a:ext uri="{FF2B5EF4-FFF2-40B4-BE49-F238E27FC236}">
                <a16:creationId xmlns:a16="http://schemas.microsoft.com/office/drawing/2014/main" id="{24F643A7-F9CD-4F88-B8F3-6250F6F7F5D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33797" name="Rectangle 2">
            <a:extLst>
              <a:ext uri="{FF2B5EF4-FFF2-40B4-BE49-F238E27FC236}">
                <a16:creationId xmlns:a16="http://schemas.microsoft.com/office/drawing/2014/main" id="{EF83C522-5F5A-49F2-9BA2-2C38C8494EA9}"/>
              </a:ext>
            </a:extLst>
          </p:cNvPr>
          <p:cNvSpPr>
            <a:spLocks noGrp="1" noChangeArrowheads="1"/>
          </p:cNvSpPr>
          <p:nvPr>
            <p:ph type="title"/>
          </p:nvPr>
        </p:nvSpPr>
        <p:spPr/>
        <p:txBody>
          <a:bodyPr/>
          <a:lstStyle/>
          <a:p>
            <a:pPr eaLnBrk="1" hangingPunct="1"/>
            <a:r>
              <a:rPr lang="en-US" altLang="zh-CN"/>
              <a:t>Tractable </a:t>
            </a:r>
            <a:r>
              <a:rPr lang="en-US" altLang="zh-CN" i="1"/>
              <a:t>vs.</a:t>
            </a:r>
            <a:r>
              <a:rPr lang="en-US" altLang="zh-CN"/>
              <a:t> intractable</a:t>
            </a:r>
          </a:p>
        </p:txBody>
      </p:sp>
      <p:sp>
        <p:nvSpPr>
          <p:cNvPr id="33798" name="Rectangle 3">
            <a:extLst>
              <a:ext uri="{FF2B5EF4-FFF2-40B4-BE49-F238E27FC236}">
                <a16:creationId xmlns:a16="http://schemas.microsoft.com/office/drawing/2014/main" id="{1E4EA22A-FEA3-4FC5-AF09-A4BFDA20D514}"/>
              </a:ext>
            </a:extLst>
          </p:cNvPr>
          <p:cNvSpPr>
            <a:spLocks noGrp="1" noChangeArrowheads="1"/>
          </p:cNvSpPr>
          <p:nvPr>
            <p:ph type="body" idx="1"/>
          </p:nvPr>
        </p:nvSpPr>
        <p:spPr>
          <a:xfrm>
            <a:off x="457200" y="1600200"/>
            <a:ext cx="8153400" cy="4876800"/>
          </a:xfrm>
        </p:spPr>
        <p:txBody>
          <a:bodyPr/>
          <a:lstStyle/>
          <a:p>
            <a:pPr eaLnBrk="1" hangingPunct="1"/>
            <a:r>
              <a:rPr lang="en-US" altLang="zh-CN" sz="2800" dirty="0">
                <a:solidFill>
                  <a:srgbClr val="008000"/>
                </a:solidFill>
              </a:rPr>
              <a:t>A problem or algorithm with at most polynomial time complexity is considered </a:t>
            </a:r>
            <a:r>
              <a:rPr lang="en-US" altLang="zh-CN" sz="2800" i="1" dirty="0">
                <a:solidFill>
                  <a:srgbClr val="008000"/>
                </a:solidFill>
              </a:rPr>
              <a:t>tractable</a:t>
            </a:r>
            <a:r>
              <a:rPr lang="en-US" altLang="zh-CN" sz="2800" dirty="0">
                <a:solidFill>
                  <a:srgbClr val="008000"/>
                </a:solidFill>
              </a:rPr>
              <a:t> (or </a:t>
            </a:r>
            <a:r>
              <a:rPr lang="en-US" altLang="zh-CN" sz="2800" i="1" dirty="0">
                <a:solidFill>
                  <a:srgbClr val="008000"/>
                </a:solidFill>
              </a:rPr>
              <a:t>feasible</a:t>
            </a:r>
            <a:r>
              <a:rPr lang="en-US" altLang="zh-CN" sz="2800" dirty="0">
                <a:solidFill>
                  <a:srgbClr val="008000"/>
                </a:solidFill>
              </a:rPr>
              <a:t>).</a:t>
            </a:r>
            <a:r>
              <a:rPr lang="en-US" altLang="zh-CN" sz="2800" dirty="0"/>
              <a:t>  </a:t>
            </a:r>
            <a:r>
              <a:rPr lang="en-US" altLang="zh-CN" sz="2800" b="1" dirty="0"/>
              <a:t>P</a:t>
            </a:r>
            <a:r>
              <a:rPr lang="en-US" altLang="zh-CN" sz="2800" dirty="0"/>
              <a:t> is the set of all tractable problems.</a:t>
            </a:r>
          </a:p>
          <a:p>
            <a:pPr eaLnBrk="1" hangingPunct="1"/>
            <a:r>
              <a:rPr lang="en-US" altLang="zh-CN" sz="2800" dirty="0">
                <a:solidFill>
                  <a:srgbClr val="FF0000"/>
                </a:solidFill>
              </a:rPr>
              <a:t>A problem or algorithm that has complexity greater than polynomial is considered </a:t>
            </a:r>
            <a:r>
              <a:rPr lang="en-US" altLang="zh-CN" sz="2800" i="1" dirty="0">
                <a:solidFill>
                  <a:srgbClr val="FF0000"/>
                </a:solidFill>
              </a:rPr>
              <a:t>intractable </a:t>
            </a:r>
            <a:r>
              <a:rPr lang="en-US" altLang="zh-CN" sz="2800" dirty="0">
                <a:solidFill>
                  <a:srgbClr val="FF0000"/>
                </a:solidFill>
              </a:rPr>
              <a:t>(or </a:t>
            </a:r>
            <a:r>
              <a:rPr lang="en-US" altLang="zh-CN" sz="2800" i="1" dirty="0">
                <a:solidFill>
                  <a:srgbClr val="FF0000"/>
                </a:solidFill>
              </a:rPr>
              <a:t>infeasible</a:t>
            </a:r>
            <a:r>
              <a:rPr lang="en-US" altLang="zh-CN" sz="2800" dirty="0">
                <a:solidFill>
                  <a:srgbClr val="FF0000"/>
                </a:solidFill>
              </a:rPr>
              <a:t>)</a:t>
            </a:r>
            <a:r>
              <a:rPr lang="en-US" altLang="zh-CN" sz="2800" i="1" dirty="0">
                <a:solidFill>
                  <a:srgbClr val="FF0000"/>
                </a:solidFill>
              </a:rPr>
              <a:t>.</a:t>
            </a:r>
          </a:p>
        </p:txBody>
      </p:sp>
    </p:spTree>
    <p:extLst>
      <p:ext uri="{BB962C8B-B14F-4D97-AF65-F5344CB8AC3E}">
        <p14:creationId xmlns:p14="http://schemas.microsoft.com/office/powerpoint/2010/main" val="2348328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of Problems</a:t>
            </a:r>
          </a:p>
        </p:txBody>
      </p:sp>
      <p:sp>
        <p:nvSpPr>
          <p:cNvPr id="3" name="Content Placeholder 2"/>
          <p:cNvSpPr>
            <a:spLocks noGrp="1"/>
          </p:cNvSpPr>
          <p:nvPr>
            <p:ph idx="1"/>
          </p:nvPr>
        </p:nvSpPr>
        <p:spPr>
          <a:xfrm>
            <a:off x="304800" y="1600200"/>
            <a:ext cx="8534400" cy="5257800"/>
          </a:xfrm>
        </p:spPr>
        <p:txBody>
          <a:bodyPr>
            <a:normAutofit fontScale="92500" lnSpcReduction="20000"/>
          </a:bodyPr>
          <a:lstStyle/>
          <a:p>
            <a:r>
              <a:rPr lang="en-US" b="1" i="1" dirty="0">
                <a:solidFill>
                  <a:srgbClr val="FF0000"/>
                </a:solidFill>
              </a:rPr>
              <a:t>Class NP</a:t>
            </a:r>
            <a:r>
              <a:rPr lang="zh-CN" altLang="en-US" b="1" dirty="0">
                <a:solidFill>
                  <a:srgbClr val="FF0000"/>
                </a:solidFill>
              </a:rPr>
              <a:t> （</a:t>
            </a:r>
            <a:r>
              <a:rPr lang="en-US" altLang="zh-CN" b="1" dirty="0">
                <a:solidFill>
                  <a:srgbClr val="FF0000"/>
                </a:solidFill>
              </a:rPr>
              <a:t>NP</a:t>
            </a:r>
            <a:r>
              <a:rPr lang="zh-CN" altLang="en-US" b="1" dirty="0">
                <a:solidFill>
                  <a:srgbClr val="FF0000"/>
                </a:solidFill>
              </a:rPr>
              <a:t>类） </a:t>
            </a:r>
            <a:r>
              <a:rPr lang="en-US" dirty="0"/>
              <a:t>: Solution can be checked in polynomial time. But no polynomial time algorithm has been found for finding a solution to problems in this class. </a:t>
            </a:r>
          </a:p>
          <a:p>
            <a:r>
              <a:rPr lang="en-US" b="1" i="1" dirty="0">
                <a:solidFill>
                  <a:srgbClr val="FF0000"/>
                </a:solidFill>
              </a:rPr>
              <a:t>NP Complete Class</a:t>
            </a:r>
            <a:r>
              <a:rPr lang="zh-CN" altLang="en-US" b="1" dirty="0">
                <a:solidFill>
                  <a:srgbClr val="FF0000"/>
                </a:solidFill>
              </a:rPr>
              <a:t> （</a:t>
            </a:r>
            <a:r>
              <a:rPr lang="en-US" altLang="zh-CN" b="1" dirty="0">
                <a:solidFill>
                  <a:srgbClr val="FF0000"/>
                </a:solidFill>
              </a:rPr>
              <a:t>NP</a:t>
            </a:r>
            <a:r>
              <a:rPr lang="zh-CN" altLang="en-US" b="1" dirty="0">
                <a:solidFill>
                  <a:srgbClr val="FF0000"/>
                </a:solidFill>
              </a:rPr>
              <a:t>完全类） </a:t>
            </a:r>
            <a:r>
              <a:rPr lang="en-US" dirty="0"/>
              <a:t>: If you find a polynomial time algorithm for one member of the class, it can be used to solve all the problems in the class.  </a:t>
            </a:r>
          </a:p>
          <a:p>
            <a:r>
              <a:rPr lang="en-US" altLang="zh-CN" dirty="0"/>
              <a:t>P</a:t>
            </a:r>
            <a:r>
              <a:rPr lang="zh-CN" altLang="en-US" dirty="0"/>
              <a:t>问题是可以在多项式时间内被确定机</a:t>
            </a:r>
            <a:r>
              <a:rPr lang="en-US" altLang="zh-CN" dirty="0"/>
              <a:t>(</a:t>
            </a:r>
            <a:r>
              <a:rPr lang="zh-CN" altLang="en-US" dirty="0"/>
              <a:t>通常意义的计算机</a:t>
            </a:r>
            <a:r>
              <a:rPr lang="en-US" altLang="zh-CN" dirty="0"/>
              <a:t>)</a:t>
            </a:r>
            <a:r>
              <a:rPr lang="zh-CN" altLang="en-US" dirty="0"/>
              <a:t>解决的问题</a:t>
            </a:r>
            <a:r>
              <a:rPr lang="en-US" altLang="zh-CN" dirty="0"/>
              <a:t>.</a:t>
            </a:r>
          </a:p>
          <a:p>
            <a:r>
              <a:rPr lang="en-US" altLang="zh-CN" dirty="0"/>
              <a:t>NP(Non-Deterministic Polynomial, </a:t>
            </a:r>
            <a:r>
              <a:rPr lang="zh-CN" altLang="en-US" dirty="0"/>
              <a:t>非确定多项式</a:t>
            </a:r>
            <a:r>
              <a:rPr lang="en-US" altLang="zh-CN" dirty="0"/>
              <a:t>)</a:t>
            </a:r>
            <a:r>
              <a:rPr lang="zh-CN" altLang="en-US" dirty="0"/>
              <a:t>问题</a:t>
            </a:r>
            <a:r>
              <a:rPr lang="en-US" altLang="zh-CN" dirty="0"/>
              <a:t>,</a:t>
            </a:r>
            <a:r>
              <a:rPr lang="zh-CN" altLang="en-US" dirty="0"/>
              <a:t>是指可以在多项式时间内被非确定机</a:t>
            </a:r>
            <a:r>
              <a:rPr lang="en-US" altLang="zh-CN" dirty="0"/>
              <a:t>(</a:t>
            </a:r>
            <a:r>
              <a:rPr lang="zh-CN" altLang="en-US" dirty="0"/>
              <a:t>他可以猜</a:t>
            </a:r>
            <a:r>
              <a:rPr lang="en-US" altLang="zh-CN" dirty="0"/>
              <a:t>,</a:t>
            </a:r>
            <a:r>
              <a:rPr lang="zh-CN" altLang="en-US" dirty="0"/>
              <a:t>他总是能猜到最能满足你需要的那种选择</a:t>
            </a:r>
            <a:r>
              <a:rPr lang="en-US" altLang="zh-CN" dirty="0"/>
              <a:t>,</a:t>
            </a:r>
            <a:r>
              <a:rPr lang="zh-CN" altLang="en-US" dirty="0"/>
              <a:t>如果你让他解决</a:t>
            </a:r>
            <a:r>
              <a:rPr lang="en-US" altLang="zh-CN" dirty="0"/>
              <a:t>n</a:t>
            </a:r>
            <a:r>
              <a:rPr lang="zh-CN" altLang="en-US" dirty="0"/>
              <a:t>皇后问题</a:t>
            </a:r>
            <a:r>
              <a:rPr lang="en-US" altLang="zh-CN" dirty="0"/>
              <a:t>,</a:t>
            </a:r>
            <a:r>
              <a:rPr lang="zh-CN" altLang="en-US" dirty="0"/>
              <a:t>他只要猜</a:t>
            </a:r>
            <a:r>
              <a:rPr lang="en-US" altLang="zh-CN" dirty="0"/>
              <a:t>n</a:t>
            </a:r>
            <a:r>
              <a:rPr lang="zh-CN" altLang="en-US" dirty="0"/>
              <a:t>次就能完成</a:t>
            </a:r>
            <a:r>
              <a:rPr lang="en-US" altLang="zh-CN" dirty="0"/>
              <a:t>----</a:t>
            </a:r>
            <a:r>
              <a:rPr lang="zh-CN" altLang="en-US" dirty="0"/>
              <a:t>每次都是那么幸运</a:t>
            </a:r>
            <a:r>
              <a:rPr lang="en-US" altLang="zh-CN" dirty="0"/>
              <a:t>)</a:t>
            </a:r>
            <a:r>
              <a:rPr lang="zh-CN" altLang="en-US" dirty="0"/>
              <a:t>解决的问题</a:t>
            </a:r>
            <a:r>
              <a:rPr lang="en-US" altLang="zh-CN" dirty="0"/>
              <a:t>.</a:t>
            </a:r>
            <a:endParaRPr lang="en-US" dirty="0"/>
          </a:p>
        </p:txBody>
      </p:sp>
    </p:spTree>
    <p:extLst>
      <p:ext uri="{BB962C8B-B14F-4D97-AF65-F5344CB8AC3E}">
        <p14:creationId xmlns:p14="http://schemas.microsoft.com/office/powerpoint/2010/main" val="2356526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FD4B19FC-2726-435A-A4D5-097E2CCE19D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0053C8-4C53-4ECB-AC69-7CBF87426547}" type="slidenum">
              <a:rPr kumimoji="0" lang="zh-CN" altLang="en-US" sz="1000" smtClean="0">
                <a:solidFill>
                  <a:schemeClr val="folHlink"/>
                </a:solidFill>
                <a:latin typeface="Arial Narrow" panose="020B0606020202030204" pitchFamily="34" charset="0"/>
              </a:rPr>
              <a:pPr>
                <a:spcBef>
                  <a:spcPct val="0"/>
                </a:spcBef>
                <a:buClrTx/>
                <a:buSzTx/>
                <a:buFontTx/>
                <a:buNone/>
              </a:pPr>
              <a:t>35</a:t>
            </a:fld>
            <a:endParaRPr kumimoji="0" lang="en-US" altLang="zh-CN" sz="1000">
              <a:solidFill>
                <a:schemeClr val="folHlink"/>
              </a:solidFill>
              <a:latin typeface="Arial Narrow" panose="020B0606020202030204" pitchFamily="34" charset="0"/>
            </a:endParaRPr>
          </a:p>
        </p:txBody>
      </p:sp>
      <p:sp>
        <p:nvSpPr>
          <p:cNvPr id="34819" name="日期占位符 4">
            <a:extLst>
              <a:ext uri="{FF2B5EF4-FFF2-40B4-BE49-F238E27FC236}">
                <a16:creationId xmlns:a16="http://schemas.microsoft.com/office/drawing/2014/main" id="{5A6F3DCF-536E-418C-AF6D-5212F8A50298}"/>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964F2D-C4DA-425D-9EF1-D614108D6CCC}" type="datetime1">
              <a:rPr kumimoji="0" lang="zh-CN" altLang="en-US" sz="1000" smtClean="0">
                <a:solidFill>
                  <a:schemeClr val="folHlink"/>
                </a:solidFill>
                <a:latin typeface="Arial Narrow" panose="020B0606020202030204" pitchFamily="34" charset="0"/>
              </a:rPr>
              <a:pPr>
                <a:spcBef>
                  <a:spcPct val="0"/>
                </a:spcBef>
                <a:buClrTx/>
                <a:buSzTx/>
                <a:buFontTx/>
                <a:buNone/>
              </a:pPr>
              <a:t>2019/6/16</a:t>
            </a:fld>
            <a:endParaRPr kumimoji="0" lang="en-US" altLang="zh-CN" sz="1000">
              <a:solidFill>
                <a:schemeClr val="folHlink"/>
              </a:solidFill>
              <a:latin typeface="Arial Narrow" panose="020B0606020202030204" pitchFamily="34" charset="0"/>
            </a:endParaRPr>
          </a:p>
        </p:txBody>
      </p:sp>
      <p:sp>
        <p:nvSpPr>
          <p:cNvPr id="34820" name="页脚占位符 5">
            <a:extLst>
              <a:ext uri="{FF2B5EF4-FFF2-40B4-BE49-F238E27FC236}">
                <a16:creationId xmlns:a16="http://schemas.microsoft.com/office/drawing/2014/main" id="{23026B0C-3CA2-44F2-866F-35A58B7523A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34821" name="Rectangle 2">
            <a:extLst>
              <a:ext uri="{FF2B5EF4-FFF2-40B4-BE49-F238E27FC236}">
                <a16:creationId xmlns:a16="http://schemas.microsoft.com/office/drawing/2014/main" id="{FD497F55-76FA-4C07-9F6B-045C143D2BD3}"/>
              </a:ext>
            </a:extLst>
          </p:cNvPr>
          <p:cNvSpPr>
            <a:spLocks noGrp="1" noChangeArrowheads="1"/>
          </p:cNvSpPr>
          <p:nvPr>
            <p:ph type="title"/>
          </p:nvPr>
        </p:nvSpPr>
        <p:spPr/>
        <p:txBody>
          <a:bodyPr/>
          <a:lstStyle/>
          <a:p>
            <a:pPr eaLnBrk="1" hangingPunct="1"/>
            <a:r>
              <a:rPr lang="en-US" altLang="zh-CN"/>
              <a:t>Computer Time Examples</a:t>
            </a:r>
          </a:p>
        </p:txBody>
      </p:sp>
      <p:sp>
        <p:nvSpPr>
          <p:cNvPr id="34822" name="Rectangle 3">
            <a:extLst>
              <a:ext uri="{FF2B5EF4-FFF2-40B4-BE49-F238E27FC236}">
                <a16:creationId xmlns:a16="http://schemas.microsoft.com/office/drawing/2014/main" id="{C4D2F7B7-8E5B-4A12-A786-F105BBC3DA2E}"/>
              </a:ext>
            </a:extLst>
          </p:cNvPr>
          <p:cNvSpPr>
            <a:spLocks noGrp="1" noChangeArrowheads="1"/>
          </p:cNvSpPr>
          <p:nvPr>
            <p:ph type="body" idx="1"/>
          </p:nvPr>
        </p:nvSpPr>
        <p:spPr>
          <a:xfrm>
            <a:off x="6172200" y="1981200"/>
            <a:ext cx="2438400" cy="4114800"/>
          </a:xfrm>
        </p:spPr>
        <p:txBody>
          <a:bodyPr/>
          <a:lstStyle/>
          <a:p>
            <a:pPr marL="0" indent="0" eaLnBrk="1" hangingPunct="1">
              <a:buFont typeface="Wingdings" panose="05000000000000000000" pitchFamily="2" charset="2"/>
              <a:buNone/>
            </a:pPr>
            <a:r>
              <a:rPr lang="en-US" altLang="zh-CN"/>
              <a:t>Assume time = 1 ns (10</a:t>
            </a:r>
            <a:r>
              <a:rPr lang="en-US" altLang="zh-CN" baseline="30000">
                <a:sym typeface="Symbol" panose="05050102010706020507" pitchFamily="18" charset="2"/>
              </a:rPr>
              <a:t></a:t>
            </a:r>
            <a:r>
              <a:rPr lang="en-US" altLang="zh-CN" baseline="30000"/>
              <a:t>9</a:t>
            </a:r>
            <a:r>
              <a:rPr lang="en-US" altLang="zh-CN"/>
              <a:t> second) per op, problem size = </a:t>
            </a:r>
            <a:r>
              <a:rPr lang="en-US" altLang="zh-CN" i="1"/>
              <a:t>n</a:t>
            </a:r>
            <a:r>
              <a:rPr lang="en-US" altLang="zh-CN"/>
              <a:t> bits, and #ops is a function of </a:t>
            </a:r>
            <a:r>
              <a:rPr lang="en-US" altLang="zh-CN" i="1"/>
              <a:t>n</a:t>
            </a:r>
            <a:r>
              <a:rPr lang="en-US" altLang="zh-CN"/>
              <a:t>, as shown.</a:t>
            </a:r>
          </a:p>
        </p:txBody>
      </p:sp>
      <p:graphicFrame>
        <p:nvGraphicFramePr>
          <p:cNvPr id="34823" name="Object 4">
            <a:extLst>
              <a:ext uri="{FF2B5EF4-FFF2-40B4-BE49-F238E27FC236}">
                <a16:creationId xmlns:a16="http://schemas.microsoft.com/office/drawing/2014/main" id="{60AA28FC-0F47-457E-9A4F-6AA301ECCF61}"/>
              </a:ext>
            </a:extLst>
          </p:cNvPr>
          <p:cNvGraphicFramePr>
            <a:graphicFrameLocks noChangeAspect="1"/>
          </p:cNvGraphicFramePr>
          <p:nvPr/>
        </p:nvGraphicFramePr>
        <p:xfrm>
          <a:off x="690563" y="1978025"/>
          <a:ext cx="5365750" cy="4021138"/>
        </p:xfrm>
        <a:graphic>
          <a:graphicData uri="http://schemas.openxmlformats.org/presentationml/2006/ole">
            <mc:AlternateContent xmlns:mc="http://schemas.openxmlformats.org/markup-compatibility/2006">
              <mc:Choice xmlns:v="urn:schemas-microsoft-com:vml" Requires="v">
                <p:oleObj spid="_x0000_s15412" name="Document" r:id="rId3" imgW="5436465" imgH="4064311" progId="Word.Document.8">
                  <p:embed/>
                </p:oleObj>
              </mc:Choice>
              <mc:Fallback>
                <p:oleObj name="Document" r:id="rId3" imgW="5436465" imgH="4064311" progId="Word.Document.8">
                  <p:embed/>
                  <p:pic>
                    <p:nvPicPr>
                      <p:cNvPr id="34823" name="Object 4">
                        <a:extLst>
                          <a:ext uri="{FF2B5EF4-FFF2-40B4-BE49-F238E27FC236}">
                            <a16:creationId xmlns:a16="http://schemas.microsoft.com/office/drawing/2014/main" id="{60AA28FC-0F47-457E-9A4F-6AA301ECC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1978025"/>
                        <a:ext cx="5365750" cy="40211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4" name="Text Box 5">
            <a:extLst>
              <a:ext uri="{FF2B5EF4-FFF2-40B4-BE49-F238E27FC236}">
                <a16:creationId xmlns:a16="http://schemas.microsoft.com/office/drawing/2014/main" id="{BB2503D3-A131-4369-9F4E-FB4F4119884D}"/>
              </a:ext>
            </a:extLst>
          </p:cNvPr>
          <p:cNvSpPr txBox="1">
            <a:spLocks noChangeArrowheads="1"/>
          </p:cNvSpPr>
          <p:nvPr/>
        </p:nvSpPr>
        <p:spPr bwMode="auto">
          <a:xfrm>
            <a:off x="4495800" y="1524000"/>
            <a:ext cx="1276350" cy="457200"/>
          </a:xfrm>
          <a:prstGeom prst="rect">
            <a:avLst/>
          </a:prstGeom>
          <a:solidFill>
            <a:schemeClr val="bg1"/>
          </a:solidFill>
          <a:ln>
            <a:noFill/>
          </a:ln>
          <a:extLs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2400">
                <a:latin typeface="Times New Roman" panose="02020603050405020304" pitchFamily="18" charset="0"/>
              </a:rPr>
              <a:t>(125 kB)</a:t>
            </a:r>
          </a:p>
        </p:txBody>
      </p:sp>
      <p:sp>
        <p:nvSpPr>
          <p:cNvPr id="34825" name="Text Box 6">
            <a:extLst>
              <a:ext uri="{FF2B5EF4-FFF2-40B4-BE49-F238E27FC236}">
                <a16:creationId xmlns:a16="http://schemas.microsoft.com/office/drawing/2014/main" id="{36DA28A9-C91C-4023-818B-0012F802A9E2}"/>
              </a:ext>
            </a:extLst>
          </p:cNvPr>
          <p:cNvSpPr txBox="1">
            <a:spLocks noChangeArrowheads="1"/>
          </p:cNvSpPr>
          <p:nvPr/>
        </p:nvSpPr>
        <p:spPr bwMode="auto">
          <a:xfrm>
            <a:off x="2286000" y="1600200"/>
            <a:ext cx="1639888" cy="457200"/>
          </a:xfrm>
          <a:prstGeom prst="rect">
            <a:avLst/>
          </a:prstGeom>
          <a:solidFill>
            <a:schemeClr val="bg1"/>
          </a:solidFill>
          <a:ln>
            <a:noFill/>
          </a:ln>
          <a:extLs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2400">
                <a:latin typeface="Times New Roman" panose="02020603050405020304" pitchFamily="18" charset="0"/>
              </a:rPr>
              <a:t>(1.25 bytes)</a:t>
            </a:r>
          </a:p>
        </p:txBody>
      </p:sp>
    </p:spTree>
    <p:extLst>
      <p:ext uri="{BB962C8B-B14F-4D97-AF65-F5344CB8AC3E}">
        <p14:creationId xmlns:p14="http://schemas.microsoft.com/office/powerpoint/2010/main" val="1107708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Versus NP Problem</a:t>
            </a:r>
          </a:p>
        </p:txBody>
      </p:sp>
      <p:sp>
        <p:nvSpPr>
          <p:cNvPr id="3" name="Content Placeholder 2"/>
          <p:cNvSpPr>
            <a:spLocks noGrp="1"/>
          </p:cNvSpPr>
          <p:nvPr>
            <p:ph idx="1"/>
          </p:nvPr>
        </p:nvSpPr>
        <p:spPr>
          <a:xfrm>
            <a:off x="457200" y="1600200"/>
            <a:ext cx="8382000" cy="5257800"/>
          </a:xfrm>
        </p:spPr>
        <p:txBody>
          <a:bodyPr>
            <a:normAutofit fontScale="92500"/>
          </a:bodyPr>
          <a:lstStyle/>
          <a:p>
            <a:r>
              <a:rPr lang="en-US" dirty="0"/>
              <a:t>The </a:t>
            </a:r>
            <a:r>
              <a:rPr lang="en-US" i="1" dirty="0"/>
              <a:t>P versus NP problem </a:t>
            </a:r>
            <a:r>
              <a:rPr lang="en-US" dirty="0"/>
              <a:t>asks whether the class  </a:t>
            </a:r>
            <a:r>
              <a:rPr lang="en-US" b="1" dirty="0">
                <a:solidFill>
                  <a:srgbClr val="FF0000"/>
                </a:solidFill>
              </a:rPr>
              <a:t>P = NP?  </a:t>
            </a:r>
            <a:r>
              <a:rPr lang="en-US" dirty="0"/>
              <a:t>Are there problems whose solutions can be checked in polynomial time, but can not be solved in polynomial time?</a:t>
            </a:r>
          </a:p>
          <a:p>
            <a:pPr lvl="1"/>
            <a:r>
              <a:rPr lang="en-US" dirty="0"/>
              <a:t>Note that just because no one has found a polynomial time algorithm is different from showing that the problem can not be solved by a polynomial time algorithm.</a:t>
            </a:r>
          </a:p>
          <a:p>
            <a:r>
              <a:rPr lang="en-US" dirty="0"/>
              <a:t>If a polynomial time algorithm  for any of the problems in the NP complete class were found, then that algorithm could be used to obtain a polynomial time algorithm for every problem in the NP complete class.</a:t>
            </a:r>
          </a:p>
        </p:txBody>
      </p:sp>
      <p:pic>
        <p:nvPicPr>
          <p:cNvPr id="4" name="Picture 3" descr="cook.jpg"/>
          <p:cNvPicPr>
            <a:picLocks noChangeAspect="1"/>
          </p:cNvPicPr>
          <p:nvPr/>
        </p:nvPicPr>
        <p:blipFill>
          <a:blip r:embed="rId2" cstate="print"/>
          <a:stretch>
            <a:fillRect/>
          </a:stretch>
        </p:blipFill>
        <p:spPr>
          <a:xfrm>
            <a:off x="7709154" y="489646"/>
            <a:ext cx="977646" cy="1143000"/>
          </a:xfrm>
          <a:prstGeom prst="rect">
            <a:avLst/>
          </a:prstGeom>
        </p:spPr>
      </p:pic>
      <p:sp>
        <p:nvSpPr>
          <p:cNvPr id="5" name="TextBox 4"/>
          <p:cNvSpPr txBox="1"/>
          <p:nvPr/>
        </p:nvSpPr>
        <p:spPr>
          <a:xfrm>
            <a:off x="6629400" y="567035"/>
            <a:ext cx="1219200" cy="461665"/>
          </a:xfrm>
          <a:prstGeom prst="rect">
            <a:avLst/>
          </a:prstGeom>
          <a:noFill/>
        </p:spPr>
        <p:txBody>
          <a:bodyPr wrap="square" rtlCol="0">
            <a:spAutoFit/>
          </a:bodyPr>
          <a:lstStyle/>
          <a:p>
            <a:r>
              <a:rPr lang="en-US" sz="1200" b="1" dirty="0"/>
              <a:t>Stephen Cook</a:t>
            </a:r>
          </a:p>
          <a:p>
            <a:r>
              <a:rPr lang="en-US" sz="1200" b="1" dirty="0"/>
              <a:t>(Born 1939)</a:t>
            </a:r>
          </a:p>
        </p:txBody>
      </p:sp>
    </p:spTree>
    <p:extLst>
      <p:ext uri="{BB962C8B-B14F-4D97-AF65-F5344CB8AC3E}">
        <p14:creationId xmlns:p14="http://schemas.microsoft.com/office/powerpoint/2010/main" val="2025198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CD01B457-9283-45C0-A0CA-D7E01EB3BE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CCDB45-4174-46E2-A818-3E56DAB748A4}" type="slidenum">
              <a:rPr kumimoji="0" lang="zh-CN" altLang="en-US" sz="1000" smtClean="0">
                <a:solidFill>
                  <a:schemeClr val="folHlink"/>
                </a:solidFill>
                <a:latin typeface="Arial Narrow" panose="020B0606020202030204" pitchFamily="34" charset="0"/>
              </a:rPr>
              <a:pPr>
                <a:spcBef>
                  <a:spcPct val="0"/>
                </a:spcBef>
                <a:buClrTx/>
                <a:buSzTx/>
                <a:buFontTx/>
                <a:buNone/>
              </a:pPr>
              <a:t>37</a:t>
            </a:fld>
            <a:endParaRPr kumimoji="0" lang="en-US" altLang="zh-CN" sz="1000">
              <a:solidFill>
                <a:schemeClr val="folHlink"/>
              </a:solidFill>
              <a:latin typeface="Arial Narrow" panose="020B0606020202030204" pitchFamily="34" charset="0"/>
            </a:endParaRPr>
          </a:p>
        </p:txBody>
      </p:sp>
      <p:sp>
        <p:nvSpPr>
          <p:cNvPr id="39939" name="日期占位符 4">
            <a:extLst>
              <a:ext uri="{FF2B5EF4-FFF2-40B4-BE49-F238E27FC236}">
                <a16:creationId xmlns:a16="http://schemas.microsoft.com/office/drawing/2014/main" id="{DAF1F561-B548-4063-B891-E77381D50A70}"/>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942AFDF-FB40-49E6-9507-A7D0A9CB9327}" type="datetime1">
              <a:rPr kumimoji="0" lang="zh-CN" altLang="en-US" sz="1000" smtClean="0">
                <a:solidFill>
                  <a:schemeClr val="folHlink"/>
                </a:solidFill>
                <a:latin typeface="Arial Narrow" panose="020B0606020202030204" pitchFamily="34" charset="0"/>
              </a:rPr>
              <a:pPr>
                <a:spcBef>
                  <a:spcPct val="0"/>
                </a:spcBef>
                <a:buClrTx/>
                <a:buSzTx/>
                <a:buFontTx/>
                <a:buNone/>
              </a:pPr>
              <a:t>2019/6/16</a:t>
            </a:fld>
            <a:endParaRPr kumimoji="0" lang="en-US" altLang="zh-CN" sz="1000">
              <a:solidFill>
                <a:schemeClr val="folHlink"/>
              </a:solidFill>
              <a:latin typeface="Arial Narrow" panose="020B0606020202030204" pitchFamily="34" charset="0"/>
            </a:endParaRPr>
          </a:p>
        </p:txBody>
      </p:sp>
      <p:sp>
        <p:nvSpPr>
          <p:cNvPr id="39940" name="页脚占位符 5">
            <a:extLst>
              <a:ext uri="{FF2B5EF4-FFF2-40B4-BE49-F238E27FC236}">
                <a16:creationId xmlns:a16="http://schemas.microsoft.com/office/drawing/2014/main" id="{6C0D358B-B7AB-412A-A9FA-8B2595BF925A}"/>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39941" name="Rectangle 2">
            <a:extLst>
              <a:ext uri="{FF2B5EF4-FFF2-40B4-BE49-F238E27FC236}">
                <a16:creationId xmlns:a16="http://schemas.microsoft.com/office/drawing/2014/main" id="{3AA17926-BD7F-4380-A090-1ED12CBCCEFE}"/>
              </a:ext>
            </a:extLst>
          </p:cNvPr>
          <p:cNvSpPr>
            <a:spLocks noGrp="1" noChangeArrowheads="1"/>
          </p:cNvSpPr>
          <p:nvPr>
            <p:ph type="title"/>
          </p:nvPr>
        </p:nvSpPr>
        <p:spPr/>
        <p:txBody>
          <a:bodyPr/>
          <a:lstStyle/>
          <a:p>
            <a:pPr eaLnBrk="1" hangingPunct="1"/>
            <a:r>
              <a:rPr lang="en-US" altLang="zh-CN" b="1"/>
              <a:t>P</a:t>
            </a:r>
            <a:r>
              <a:rPr lang="en-US" altLang="zh-CN"/>
              <a:t> </a:t>
            </a:r>
            <a:r>
              <a:rPr lang="en-US" altLang="zh-CN" i="1"/>
              <a:t>vs.</a:t>
            </a:r>
            <a:r>
              <a:rPr lang="en-US" altLang="zh-CN"/>
              <a:t> </a:t>
            </a:r>
            <a:r>
              <a:rPr lang="en-US" altLang="zh-CN" b="1"/>
              <a:t>NP</a:t>
            </a:r>
          </a:p>
        </p:txBody>
      </p:sp>
      <p:sp>
        <p:nvSpPr>
          <p:cNvPr id="39942" name="Rectangle 3">
            <a:extLst>
              <a:ext uri="{FF2B5EF4-FFF2-40B4-BE49-F238E27FC236}">
                <a16:creationId xmlns:a16="http://schemas.microsoft.com/office/drawing/2014/main" id="{F9C669BA-BD9D-4641-8613-D0EF0CEE50A0}"/>
              </a:ext>
            </a:extLst>
          </p:cNvPr>
          <p:cNvSpPr>
            <a:spLocks noGrp="1" noChangeArrowheads="1"/>
          </p:cNvSpPr>
          <p:nvPr>
            <p:ph type="body" idx="1"/>
          </p:nvPr>
        </p:nvSpPr>
        <p:spPr>
          <a:xfrm>
            <a:off x="609600" y="1544638"/>
            <a:ext cx="7772400" cy="4267200"/>
          </a:xfrm>
        </p:spPr>
        <p:txBody>
          <a:bodyPr/>
          <a:lstStyle/>
          <a:p>
            <a:pPr eaLnBrk="1" hangingPunct="1"/>
            <a:r>
              <a:rPr lang="en-US" altLang="zh-CN" sz="2800" b="1" dirty="0">
                <a:solidFill>
                  <a:srgbClr val="FF0000"/>
                </a:solidFill>
              </a:rPr>
              <a:t>NP</a:t>
            </a:r>
            <a:r>
              <a:rPr lang="en-US" altLang="zh-CN" sz="2800" dirty="0"/>
              <a:t> is the set of problems for which there exists a tractable algorithm for </a:t>
            </a:r>
            <a:r>
              <a:rPr lang="en-US" altLang="zh-CN" sz="2800" i="1" dirty="0"/>
              <a:t>checking a proposed solution</a:t>
            </a:r>
            <a:r>
              <a:rPr lang="en-US" altLang="zh-CN" sz="2800" dirty="0"/>
              <a:t> to tell if it is correct.</a:t>
            </a:r>
          </a:p>
          <a:p>
            <a:pPr eaLnBrk="1" hangingPunct="1"/>
            <a:r>
              <a:rPr lang="en-US" altLang="zh-CN" sz="2800" dirty="0">
                <a:solidFill>
                  <a:srgbClr val="FF9966"/>
                </a:solidFill>
              </a:rPr>
              <a:t>We know that </a:t>
            </a:r>
            <a:r>
              <a:rPr lang="en-US" altLang="zh-CN" sz="2800" b="1" dirty="0">
                <a:solidFill>
                  <a:srgbClr val="FF3300"/>
                </a:solidFill>
                <a:sym typeface="Symbol" panose="05050102010706020507" pitchFamily="18" charset="2"/>
              </a:rPr>
              <a:t>P</a:t>
            </a:r>
            <a:r>
              <a:rPr lang="en-US" altLang="zh-CN" sz="2800" dirty="0">
                <a:solidFill>
                  <a:srgbClr val="FF3300"/>
                </a:solidFill>
                <a:sym typeface="Symbol" panose="05050102010706020507" pitchFamily="18" charset="2"/>
              </a:rPr>
              <a:t></a:t>
            </a:r>
            <a:r>
              <a:rPr lang="en-US" altLang="zh-CN" sz="2800" b="1" dirty="0">
                <a:solidFill>
                  <a:srgbClr val="FF3300"/>
                </a:solidFill>
              </a:rPr>
              <a:t>NP</a:t>
            </a:r>
            <a:r>
              <a:rPr lang="en-US" altLang="zh-CN" sz="2800" dirty="0">
                <a:solidFill>
                  <a:srgbClr val="FF9966"/>
                </a:solidFill>
                <a:sym typeface="Symbol" panose="05050102010706020507" pitchFamily="18" charset="2"/>
              </a:rPr>
              <a:t>, but the most famous unproven conjecture in computer science is that this inclusion is </a:t>
            </a:r>
            <a:r>
              <a:rPr lang="en-US" altLang="zh-CN" sz="2800" i="1" dirty="0">
                <a:solidFill>
                  <a:srgbClr val="FF9966"/>
                </a:solidFill>
                <a:sym typeface="Symbol" panose="05050102010706020507" pitchFamily="18" charset="2"/>
              </a:rPr>
              <a:t>proper</a:t>
            </a:r>
            <a:r>
              <a:rPr lang="en-US" altLang="zh-CN" sz="2800" dirty="0">
                <a:solidFill>
                  <a:schemeClr val="accent2"/>
                </a:solidFill>
                <a:sym typeface="Symbol" panose="05050102010706020507" pitchFamily="18" charset="2"/>
              </a:rPr>
              <a:t>.</a:t>
            </a:r>
          </a:p>
          <a:p>
            <a:pPr lvl="1" eaLnBrk="1" hangingPunct="1"/>
            <a:r>
              <a:rPr lang="en-US" altLang="zh-CN" i="1" dirty="0">
                <a:solidFill>
                  <a:srgbClr val="008000"/>
                </a:solidFill>
                <a:sym typeface="Symbol" panose="05050102010706020507" pitchFamily="18" charset="2"/>
              </a:rPr>
              <a:t>i.e.</a:t>
            </a:r>
            <a:r>
              <a:rPr lang="en-US" altLang="zh-CN" dirty="0">
                <a:solidFill>
                  <a:srgbClr val="008000"/>
                </a:solidFill>
                <a:sym typeface="Symbol" panose="05050102010706020507" pitchFamily="18" charset="2"/>
              </a:rPr>
              <a:t>, that </a:t>
            </a:r>
            <a:r>
              <a:rPr lang="en-US" altLang="zh-CN" b="1" dirty="0">
                <a:solidFill>
                  <a:srgbClr val="FF0000"/>
                </a:solidFill>
                <a:sym typeface="Symbol" panose="05050102010706020507" pitchFamily="18" charset="2"/>
              </a:rPr>
              <a:t>P</a:t>
            </a:r>
            <a:r>
              <a:rPr lang="en-US" altLang="zh-CN" dirty="0">
                <a:solidFill>
                  <a:srgbClr val="FF0000"/>
                </a:solidFill>
                <a:sym typeface="Symbol" panose="05050102010706020507" pitchFamily="18" charset="2"/>
              </a:rPr>
              <a:t></a:t>
            </a:r>
            <a:r>
              <a:rPr lang="en-US" altLang="zh-CN" b="1" dirty="0">
                <a:solidFill>
                  <a:srgbClr val="FF0000"/>
                </a:solidFill>
                <a:sym typeface="Symbol" panose="05050102010706020507" pitchFamily="18" charset="2"/>
              </a:rPr>
              <a:t>NP</a:t>
            </a:r>
            <a:r>
              <a:rPr lang="en-US" altLang="zh-CN" dirty="0">
                <a:solidFill>
                  <a:srgbClr val="008000"/>
                </a:solidFill>
                <a:sym typeface="Symbol" panose="05050102010706020507" pitchFamily="18" charset="2"/>
              </a:rPr>
              <a:t> rather than </a:t>
            </a:r>
            <a:r>
              <a:rPr lang="en-US" altLang="zh-CN" b="1" dirty="0">
                <a:solidFill>
                  <a:srgbClr val="FF0000"/>
                </a:solidFill>
                <a:sym typeface="Symbol" panose="05050102010706020507" pitchFamily="18" charset="2"/>
              </a:rPr>
              <a:t>P</a:t>
            </a:r>
            <a:r>
              <a:rPr lang="en-US" altLang="zh-CN" dirty="0">
                <a:solidFill>
                  <a:srgbClr val="FF0000"/>
                </a:solidFill>
                <a:sym typeface="Symbol" panose="05050102010706020507" pitchFamily="18" charset="2"/>
              </a:rPr>
              <a:t>=</a:t>
            </a:r>
            <a:r>
              <a:rPr lang="en-US" altLang="zh-CN" b="1" dirty="0">
                <a:solidFill>
                  <a:srgbClr val="FF0000"/>
                </a:solidFill>
                <a:sym typeface="Symbol" panose="05050102010706020507" pitchFamily="18" charset="2"/>
              </a:rPr>
              <a:t>NP</a:t>
            </a:r>
            <a:r>
              <a:rPr lang="en-US" altLang="zh-CN" dirty="0">
                <a:solidFill>
                  <a:srgbClr val="008000"/>
                </a:solidFill>
                <a:sym typeface="Symbol" panose="05050102010706020507" pitchFamily="18" charset="2"/>
              </a:rPr>
              <a:t>.</a:t>
            </a:r>
          </a:p>
          <a:p>
            <a:pPr eaLnBrk="1" hangingPunct="1"/>
            <a:r>
              <a:rPr lang="en-US" altLang="zh-CN" sz="2800" dirty="0">
                <a:solidFill>
                  <a:srgbClr val="800080"/>
                </a:solidFill>
                <a:sym typeface="Symbol" panose="05050102010706020507" pitchFamily="18" charset="2"/>
              </a:rPr>
              <a:t>Whoever first proves this will be famous!</a:t>
            </a:r>
            <a:endParaRPr lang="en-US" altLang="zh-CN" sz="2800" b="1" dirty="0">
              <a:solidFill>
                <a:srgbClr val="800080"/>
              </a:solidFill>
              <a:sym typeface="Symbol" panose="05050102010706020507" pitchFamily="18" charset="2"/>
            </a:endParaRPr>
          </a:p>
        </p:txBody>
      </p:sp>
      <p:sp>
        <p:nvSpPr>
          <p:cNvPr id="39943" name="Text Box 4">
            <a:extLst>
              <a:ext uri="{FF2B5EF4-FFF2-40B4-BE49-F238E27FC236}">
                <a16:creationId xmlns:a16="http://schemas.microsoft.com/office/drawing/2014/main" id="{C5C22A7C-D772-4CBD-BC84-48C9FCF93442}"/>
              </a:ext>
            </a:extLst>
          </p:cNvPr>
          <p:cNvSpPr txBox="1">
            <a:spLocks noChangeArrowheads="1"/>
          </p:cNvSpPr>
          <p:nvPr/>
        </p:nvSpPr>
        <p:spPr bwMode="auto">
          <a:xfrm>
            <a:off x="4495800" y="6084887"/>
            <a:ext cx="2270125" cy="495300"/>
          </a:xfrm>
          <a:prstGeom prst="rect">
            <a:avLst/>
          </a:prstGeom>
          <a:solidFill>
            <a:srgbClr val="FFFFCC"/>
          </a:solidFill>
          <a:ln w="38100">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dirty="0">
                <a:latin typeface="Times New Roman" panose="02020603050405020304" pitchFamily="18" charset="0"/>
              </a:rPr>
              <a:t>(or disproves it!)</a:t>
            </a:r>
          </a:p>
        </p:txBody>
      </p:sp>
      <p:sp>
        <p:nvSpPr>
          <p:cNvPr id="39944" name="Freeform 5">
            <a:extLst>
              <a:ext uri="{FF2B5EF4-FFF2-40B4-BE49-F238E27FC236}">
                <a16:creationId xmlns:a16="http://schemas.microsoft.com/office/drawing/2014/main" id="{9BDBE38E-92C1-4042-A88A-74FBB459533F}"/>
              </a:ext>
            </a:extLst>
          </p:cNvPr>
          <p:cNvSpPr>
            <a:spLocks/>
          </p:cNvSpPr>
          <p:nvPr/>
        </p:nvSpPr>
        <p:spPr bwMode="auto">
          <a:xfrm>
            <a:off x="6056722" y="5486400"/>
            <a:ext cx="268287" cy="146050"/>
          </a:xfrm>
          <a:custGeom>
            <a:avLst/>
            <a:gdLst>
              <a:gd name="T0" fmla="*/ 0 w 169"/>
              <a:gd name="T1" fmla="*/ 0 h 92"/>
              <a:gd name="T2" fmla="*/ 2147483646 w 169"/>
              <a:gd name="T3" fmla="*/ 2147483646 h 92"/>
              <a:gd name="T4" fmla="*/ 2147483646 w 169"/>
              <a:gd name="T5" fmla="*/ 2147483646 h 92"/>
              <a:gd name="T6" fmla="*/ 2147483646 w 169"/>
              <a:gd name="T7" fmla="*/ 2147483646 h 92"/>
              <a:gd name="T8" fmla="*/ 2147483646 w 169"/>
              <a:gd name="T9" fmla="*/ 2147483646 h 92"/>
              <a:gd name="T10" fmla="*/ 2147483646 w 169"/>
              <a:gd name="T11" fmla="*/ 0 h 92"/>
              <a:gd name="T12" fmla="*/ 0 60000 65536"/>
              <a:gd name="T13" fmla="*/ 0 60000 65536"/>
              <a:gd name="T14" fmla="*/ 0 60000 65536"/>
              <a:gd name="T15" fmla="*/ 0 60000 65536"/>
              <a:gd name="T16" fmla="*/ 0 60000 65536"/>
              <a:gd name="T17" fmla="*/ 0 60000 65536"/>
              <a:gd name="T18" fmla="*/ 0 w 169"/>
              <a:gd name="T19" fmla="*/ 0 h 92"/>
              <a:gd name="T20" fmla="*/ 169 w 169"/>
              <a:gd name="T21" fmla="*/ 92 h 92"/>
            </a:gdLst>
            <a:ahLst/>
            <a:cxnLst>
              <a:cxn ang="T12">
                <a:pos x="T0" y="T1"/>
              </a:cxn>
              <a:cxn ang="T13">
                <a:pos x="T2" y="T3"/>
              </a:cxn>
              <a:cxn ang="T14">
                <a:pos x="T4" y="T5"/>
              </a:cxn>
              <a:cxn ang="T15">
                <a:pos x="T6" y="T7"/>
              </a:cxn>
              <a:cxn ang="T16">
                <a:pos x="T8" y="T9"/>
              </a:cxn>
              <a:cxn ang="T17">
                <a:pos x="T10" y="T11"/>
              </a:cxn>
            </a:cxnLst>
            <a:rect l="T18" t="T19" r="T20" b="T21"/>
            <a:pathLst>
              <a:path w="169" h="92">
                <a:moveTo>
                  <a:pt x="0" y="0"/>
                </a:moveTo>
                <a:cubicBezTo>
                  <a:pt x="56" y="13"/>
                  <a:pt x="46" y="79"/>
                  <a:pt x="87" y="92"/>
                </a:cubicBezTo>
                <a:cubicBezTo>
                  <a:pt x="113" y="55"/>
                  <a:pt x="98" y="67"/>
                  <a:pt x="125" y="49"/>
                </a:cubicBezTo>
                <a:cubicBezTo>
                  <a:pt x="155" y="2"/>
                  <a:pt x="115" y="59"/>
                  <a:pt x="152" y="22"/>
                </a:cubicBezTo>
                <a:cubicBezTo>
                  <a:pt x="157" y="17"/>
                  <a:pt x="159" y="10"/>
                  <a:pt x="163" y="5"/>
                </a:cubicBezTo>
                <a:cubicBezTo>
                  <a:pt x="165" y="3"/>
                  <a:pt x="167" y="2"/>
                  <a:pt x="169"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2257731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Versus NP Problem</a:t>
            </a:r>
          </a:p>
        </p:txBody>
      </p:sp>
      <p:sp>
        <p:nvSpPr>
          <p:cNvPr id="3" name="Content Placeholder 2"/>
          <p:cNvSpPr>
            <a:spLocks noGrp="1"/>
          </p:cNvSpPr>
          <p:nvPr>
            <p:ph idx="1"/>
          </p:nvPr>
        </p:nvSpPr>
        <p:spPr>
          <a:xfrm>
            <a:off x="457200" y="1600200"/>
            <a:ext cx="8534400" cy="5257800"/>
          </a:xfrm>
        </p:spPr>
        <p:txBody>
          <a:bodyPr>
            <a:normAutofit/>
          </a:bodyPr>
          <a:lstStyle/>
          <a:p>
            <a:r>
              <a:rPr lang="en-US" dirty="0"/>
              <a:t>It is generally believed that P</a:t>
            </a:r>
            <a:r>
              <a:rPr lang="en-US" dirty="0">
                <a:latin typeface="Cambria Math"/>
                <a:ea typeface="Cambria Math"/>
              </a:rPr>
              <a:t>≠NP since no one has been able to find a polynomial time algorithm for any of the problems in the NP complete class. </a:t>
            </a:r>
          </a:p>
          <a:p>
            <a:r>
              <a:rPr lang="en-US" dirty="0">
                <a:latin typeface="Cambria Math"/>
                <a:ea typeface="Cambria Math"/>
              </a:rPr>
              <a:t>The problem of P versus NP remains one of the most famous unsolved problems in mathematics (including theoretical computer science). The Clay Mathematics Institute has offered a prize of $1,000,000 for a solution.</a:t>
            </a:r>
          </a:p>
          <a:p>
            <a:r>
              <a:rPr lang="zh-CN" altLang="en-US" dirty="0"/>
              <a:t>一个著名的问题</a:t>
            </a:r>
            <a:r>
              <a:rPr lang="en-US" altLang="zh-CN" dirty="0"/>
              <a:t>----</a:t>
            </a:r>
            <a:r>
              <a:rPr lang="zh-CN" altLang="en-US" dirty="0"/>
              <a:t>千禧难题之首</a:t>
            </a:r>
            <a:r>
              <a:rPr lang="en-US" altLang="zh-CN" dirty="0"/>
              <a:t>,P</a:t>
            </a:r>
            <a:r>
              <a:rPr lang="zh-CN" altLang="en-US" dirty="0"/>
              <a:t>问题是否等于</a:t>
            </a:r>
            <a:r>
              <a:rPr lang="en-US" altLang="zh-CN" dirty="0"/>
              <a:t>NP</a:t>
            </a:r>
            <a:r>
              <a:rPr lang="zh-CN" altLang="en-US" dirty="0"/>
              <a:t>问题</a:t>
            </a:r>
            <a:r>
              <a:rPr lang="en-US" altLang="zh-CN" dirty="0"/>
              <a:t>,</a:t>
            </a:r>
            <a:r>
              <a:rPr lang="zh-CN" altLang="en-US" dirty="0"/>
              <a:t>也即是否所有在非确定机上多项式可解的问题都能在确定机上用多项式时间求解</a:t>
            </a:r>
            <a:r>
              <a:rPr lang="en-US" altLang="zh-CN" dirty="0"/>
              <a:t>.</a:t>
            </a:r>
            <a:endParaRPr lang="en-US" dirty="0"/>
          </a:p>
        </p:txBody>
      </p:sp>
      <p:pic>
        <p:nvPicPr>
          <p:cNvPr id="4" name="Picture 3" descr="cook.jpg"/>
          <p:cNvPicPr>
            <a:picLocks noChangeAspect="1"/>
          </p:cNvPicPr>
          <p:nvPr/>
        </p:nvPicPr>
        <p:blipFill>
          <a:blip r:embed="rId2" cstate="print"/>
          <a:stretch>
            <a:fillRect/>
          </a:stretch>
        </p:blipFill>
        <p:spPr>
          <a:xfrm>
            <a:off x="7709154" y="489646"/>
            <a:ext cx="977646" cy="1143000"/>
          </a:xfrm>
          <a:prstGeom prst="rect">
            <a:avLst/>
          </a:prstGeom>
        </p:spPr>
      </p:pic>
      <p:sp>
        <p:nvSpPr>
          <p:cNvPr id="5" name="TextBox 4"/>
          <p:cNvSpPr txBox="1"/>
          <p:nvPr/>
        </p:nvSpPr>
        <p:spPr>
          <a:xfrm>
            <a:off x="6629400" y="567035"/>
            <a:ext cx="1219200" cy="461665"/>
          </a:xfrm>
          <a:prstGeom prst="rect">
            <a:avLst/>
          </a:prstGeom>
          <a:noFill/>
        </p:spPr>
        <p:txBody>
          <a:bodyPr wrap="square" rtlCol="0">
            <a:spAutoFit/>
          </a:bodyPr>
          <a:lstStyle/>
          <a:p>
            <a:r>
              <a:rPr lang="en-US" sz="1200" b="1" dirty="0"/>
              <a:t>Stephen Cook</a:t>
            </a:r>
          </a:p>
          <a:p>
            <a:r>
              <a:rPr lang="en-US" sz="1200" b="1" dirty="0"/>
              <a:t>(Born 1939)</a:t>
            </a:r>
          </a:p>
        </p:txBody>
      </p:sp>
    </p:spTree>
    <p:extLst>
      <p:ext uri="{BB962C8B-B14F-4D97-AF65-F5344CB8AC3E}">
        <p14:creationId xmlns:p14="http://schemas.microsoft.com/office/powerpoint/2010/main" val="1995019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C5F5747A-55AA-4E12-888D-E39187F043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CA163C3-42F5-4488-ABA3-A0A2D1E9C5BB}" type="slidenum">
              <a:rPr kumimoji="0" lang="zh-CN" altLang="en-US" sz="1000" smtClean="0">
                <a:solidFill>
                  <a:schemeClr val="folHlink"/>
                </a:solidFill>
                <a:latin typeface="Arial Narrow" panose="020B0606020202030204" pitchFamily="34" charset="0"/>
              </a:rPr>
              <a:pPr>
                <a:spcBef>
                  <a:spcPct val="0"/>
                </a:spcBef>
                <a:buClrTx/>
                <a:buSzTx/>
                <a:buFontTx/>
                <a:buNone/>
              </a:pPr>
              <a:t>39</a:t>
            </a:fld>
            <a:endParaRPr kumimoji="0" lang="en-US" altLang="zh-CN" sz="1000">
              <a:solidFill>
                <a:schemeClr val="folHlink"/>
              </a:solidFill>
              <a:latin typeface="Arial Narrow" panose="020B0606020202030204" pitchFamily="34" charset="0"/>
            </a:endParaRPr>
          </a:p>
        </p:txBody>
      </p:sp>
      <p:sp>
        <p:nvSpPr>
          <p:cNvPr id="40963" name="日期占位符 4">
            <a:extLst>
              <a:ext uri="{FF2B5EF4-FFF2-40B4-BE49-F238E27FC236}">
                <a16:creationId xmlns:a16="http://schemas.microsoft.com/office/drawing/2014/main" id="{01E13F07-094E-4AD9-81E9-0B8D17F8CCC3}"/>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6D05DF-7FF2-415D-92EF-856F821C3404}" type="datetime1">
              <a:rPr kumimoji="0" lang="zh-CN" altLang="en-US" sz="1000" smtClean="0">
                <a:solidFill>
                  <a:schemeClr val="folHlink"/>
                </a:solidFill>
                <a:latin typeface="Arial Narrow" panose="020B0606020202030204" pitchFamily="34" charset="0"/>
              </a:rPr>
              <a:pPr>
                <a:spcBef>
                  <a:spcPct val="0"/>
                </a:spcBef>
                <a:buClrTx/>
                <a:buSzTx/>
                <a:buFontTx/>
                <a:buNone/>
              </a:pPr>
              <a:t>2019/6/16</a:t>
            </a:fld>
            <a:endParaRPr kumimoji="0" lang="en-US" altLang="zh-CN" sz="1000">
              <a:solidFill>
                <a:schemeClr val="folHlink"/>
              </a:solidFill>
              <a:latin typeface="Arial Narrow" panose="020B0606020202030204" pitchFamily="34" charset="0"/>
            </a:endParaRPr>
          </a:p>
        </p:txBody>
      </p:sp>
      <p:sp>
        <p:nvSpPr>
          <p:cNvPr id="40964" name="页脚占位符 5">
            <a:extLst>
              <a:ext uri="{FF2B5EF4-FFF2-40B4-BE49-F238E27FC236}">
                <a16:creationId xmlns:a16="http://schemas.microsoft.com/office/drawing/2014/main" id="{3CD3E980-8BC9-4ACA-8FE7-BBE2E1D1DFD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40965" name="Rectangle 2">
            <a:extLst>
              <a:ext uri="{FF2B5EF4-FFF2-40B4-BE49-F238E27FC236}">
                <a16:creationId xmlns:a16="http://schemas.microsoft.com/office/drawing/2014/main" id="{0EFF2C0C-6A63-4CF4-B7B7-E84106B9F3D4}"/>
              </a:ext>
            </a:extLst>
          </p:cNvPr>
          <p:cNvSpPr>
            <a:spLocks noGrp="1" noChangeArrowheads="1"/>
          </p:cNvSpPr>
          <p:nvPr>
            <p:ph type="title"/>
          </p:nvPr>
        </p:nvSpPr>
        <p:spPr/>
        <p:txBody>
          <a:bodyPr/>
          <a:lstStyle/>
          <a:p>
            <a:pPr eaLnBrk="1" hangingPunct="1"/>
            <a:r>
              <a:rPr lang="en-US" altLang="zh-CN"/>
              <a:t>Key Things to Know</a:t>
            </a:r>
          </a:p>
        </p:txBody>
      </p:sp>
      <p:sp>
        <p:nvSpPr>
          <p:cNvPr id="40966" name="Rectangle 3">
            <a:extLst>
              <a:ext uri="{FF2B5EF4-FFF2-40B4-BE49-F238E27FC236}">
                <a16:creationId xmlns:a16="http://schemas.microsoft.com/office/drawing/2014/main" id="{DC260F33-93EA-4B88-AAD4-F05CB4AFEF07}"/>
              </a:ext>
            </a:extLst>
          </p:cNvPr>
          <p:cNvSpPr>
            <a:spLocks noGrp="1" noChangeArrowheads="1"/>
          </p:cNvSpPr>
          <p:nvPr>
            <p:ph type="body" idx="1"/>
          </p:nvPr>
        </p:nvSpPr>
        <p:spPr/>
        <p:txBody>
          <a:bodyPr/>
          <a:lstStyle/>
          <a:p>
            <a:pPr eaLnBrk="1" hangingPunct="1"/>
            <a:r>
              <a:rPr lang="en-US" altLang="zh-CN" dirty="0"/>
              <a:t>Definitions of algorithmic complexity, time complexity, worst-case time complexity.</a:t>
            </a:r>
          </a:p>
          <a:p>
            <a:pPr eaLnBrk="1" hangingPunct="1"/>
            <a:r>
              <a:rPr lang="en-US" altLang="zh-CN" dirty="0">
                <a:solidFill>
                  <a:schemeClr val="hlink"/>
                </a:solidFill>
              </a:rPr>
              <a:t>Names of specific orders of growth of complexity.</a:t>
            </a:r>
          </a:p>
          <a:p>
            <a:pPr eaLnBrk="1" hangingPunct="1"/>
            <a:r>
              <a:rPr lang="en-US" altLang="zh-CN" dirty="0">
                <a:solidFill>
                  <a:srgbClr val="008000"/>
                </a:solidFill>
              </a:rPr>
              <a:t>How to analyze the worst case, best case, or average case order of growth of time complexity for simple algorithms.</a:t>
            </a:r>
          </a:p>
        </p:txBody>
      </p:sp>
    </p:spTree>
    <p:extLst>
      <p:ext uri="{BB962C8B-B14F-4D97-AF65-F5344CB8AC3E}">
        <p14:creationId xmlns:p14="http://schemas.microsoft.com/office/powerpoint/2010/main" val="118929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EA269282-F4EC-4AD3-8356-FF69B6996D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627093-431C-496A-B7F0-99E4281DA4CA}" type="slidenum">
              <a:rPr kumimoji="0" lang="zh-CN" altLang="en-US" sz="1000" smtClean="0">
                <a:solidFill>
                  <a:schemeClr val="folHlink"/>
                </a:solidFill>
                <a:latin typeface="Arial Narrow" panose="020B0606020202030204" pitchFamily="34" charset="0"/>
              </a:rPr>
              <a:pPr>
                <a:spcBef>
                  <a:spcPct val="0"/>
                </a:spcBef>
                <a:buClrTx/>
                <a:buSzTx/>
                <a:buFontTx/>
                <a:buNone/>
              </a:pPr>
              <a:t>4</a:t>
            </a:fld>
            <a:endParaRPr kumimoji="0" lang="en-US" altLang="zh-CN" sz="1000">
              <a:solidFill>
                <a:schemeClr val="folHlink"/>
              </a:solidFill>
              <a:latin typeface="Arial Narrow" panose="020B0606020202030204" pitchFamily="34" charset="0"/>
            </a:endParaRPr>
          </a:p>
        </p:txBody>
      </p:sp>
      <p:sp>
        <p:nvSpPr>
          <p:cNvPr id="25603" name="日期占位符 4">
            <a:extLst>
              <a:ext uri="{FF2B5EF4-FFF2-40B4-BE49-F238E27FC236}">
                <a16:creationId xmlns:a16="http://schemas.microsoft.com/office/drawing/2014/main" id="{CCB445A7-7914-4B2E-ACA4-00B43305AF3E}"/>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C6157FD-7C0A-4178-9FF9-1C57B01FC141}" type="datetime1">
              <a:rPr kumimoji="0" lang="zh-CN" altLang="en-US" sz="1000" smtClean="0">
                <a:solidFill>
                  <a:schemeClr val="folHlink"/>
                </a:solidFill>
                <a:latin typeface="Arial Narrow" panose="020B0606020202030204" pitchFamily="34" charset="0"/>
              </a:rPr>
              <a:pPr>
                <a:spcBef>
                  <a:spcPct val="0"/>
                </a:spcBef>
                <a:buClrTx/>
                <a:buSzTx/>
                <a:buFontTx/>
                <a:buNone/>
              </a:pPr>
              <a:t>2019/6/16</a:t>
            </a:fld>
            <a:endParaRPr kumimoji="0" lang="en-US" altLang="zh-CN" sz="1000">
              <a:solidFill>
                <a:schemeClr val="folHlink"/>
              </a:solidFill>
              <a:latin typeface="Arial Narrow" panose="020B0606020202030204" pitchFamily="34" charset="0"/>
            </a:endParaRPr>
          </a:p>
        </p:txBody>
      </p:sp>
      <p:sp>
        <p:nvSpPr>
          <p:cNvPr id="25604" name="页脚占位符 5">
            <a:extLst>
              <a:ext uri="{FF2B5EF4-FFF2-40B4-BE49-F238E27FC236}">
                <a16:creationId xmlns:a16="http://schemas.microsoft.com/office/drawing/2014/main" id="{7978BAAC-8C20-467D-91A0-C3CDEFAE4B0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25605" name="Rectangle 2">
            <a:extLst>
              <a:ext uri="{FF2B5EF4-FFF2-40B4-BE49-F238E27FC236}">
                <a16:creationId xmlns:a16="http://schemas.microsoft.com/office/drawing/2014/main" id="{59DBD422-18FE-446C-8332-B6C7EC4B72E0}"/>
              </a:ext>
            </a:extLst>
          </p:cNvPr>
          <p:cNvSpPr>
            <a:spLocks noGrp="1" noChangeArrowheads="1"/>
          </p:cNvSpPr>
          <p:nvPr>
            <p:ph type="title"/>
          </p:nvPr>
        </p:nvSpPr>
        <p:spPr/>
        <p:txBody>
          <a:bodyPr/>
          <a:lstStyle/>
          <a:p>
            <a:pPr eaLnBrk="1" hangingPunct="1"/>
            <a:r>
              <a:rPr lang="en-US" altLang="zh-CN"/>
              <a:t>§3.3: Algorithmic Complexity</a:t>
            </a:r>
          </a:p>
        </p:txBody>
      </p:sp>
      <p:sp>
        <p:nvSpPr>
          <p:cNvPr id="25606" name="Rectangle 3">
            <a:extLst>
              <a:ext uri="{FF2B5EF4-FFF2-40B4-BE49-F238E27FC236}">
                <a16:creationId xmlns:a16="http://schemas.microsoft.com/office/drawing/2014/main" id="{F6C32416-7D37-466E-A7E3-E5F9EDB97B47}"/>
              </a:ext>
            </a:extLst>
          </p:cNvPr>
          <p:cNvSpPr>
            <a:spLocks noGrp="1" noChangeArrowheads="1"/>
          </p:cNvSpPr>
          <p:nvPr>
            <p:ph type="body" idx="1"/>
          </p:nvPr>
        </p:nvSpPr>
        <p:spPr>
          <a:xfrm>
            <a:off x="228600" y="1447490"/>
            <a:ext cx="8763000" cy="4267200"/>
          </a:xfrm>
        </p:spPr>
        <p:txBody>
          <a:bodyPr/>
          <a:lstStyle/>
          <a:p>
            <a:pPr eaLnBrk="1" hangingPunct="1"/>
            <a:r>
              <a:rPr lang="en-US" altLang="zh-CN" sz="2800" dirty="0"/>
              <a:t>The </a:t>
            </a:r>
            <a:r>
              <a:rPr lang="en-US" altLang="zh-CN" sz="2800" i="1" dirty="0"/>
              <a:t>algorithmic complexity</a:t>
            </a:r>
            <a:r>
              <a:rPr lang="en-US" altLang="zh-CN" sz="2800" dirty="0"/>
              <a:t> of a computation is, most generally, a measure of how </a:t>
            </a:r>
            <a:r>
              <a:rPr lang="en-US" altLang="zh-CN" sz="2800" i="1" dirty="0"/>
              <a:t>difficult</a:t>
            </a:r>
            <a:r>
              <a:rPr lang="en-US" altLang="zh-CN" sz="2800" dirty="0"/>
              <a:t> it is to perform the computation.</a:t>
            </a:r>
          </a:p>
          <a:p>
            <a:pPr eaLnBrk="1" hangingPunct="1"/>
            <a:r>
              <a:rPr lang="en-US" altLang="zh-CN" sz="2800" dirty="0">
                <a:solidFill>
                  <a:srgbClr val="FF0000"/>
                </a:solidFill>
              </a:rPr>
              <a:t>That is, it measures some aspect of the </a:t>
            </a:r>
            <a:r>
              <a:rPr lang="en-US" altLang="zh-CN" sz="2800" i="1" dirty="0">
                <a:solidFill>
                  <a:srgbClr val="FF0000"/>
                </a:solidFill>
              </a:rPr>
              <a:t>cost</a:t>
            </a:r>
            <a:r>
              <a:rPr lang="en-US" altLang="zh-CN" sz="2800" dirty="0">
                <a:solidFill>
                  <a:srgbClr val="FF0000"/>
                </a:solidFill>
              </a:rPr>
              <a:t> of computation (in a general sense of “cost”).</a:t>
            </a:r>
          </a:p>
          <a:p>
            <a:pPr lvl="1" eaLnBrk="1" hangingPunct="1"/>
            <a:r>
              <a:rPr lang="en-US" altLang="zh-CN" sz="2400" dirty="0"/>
              <a:t>Amount of resources required to do a computation.</a:t>
            </a:r>
          </a:p>
          <a:p>
            <a:pPr eaLnBrk="1" hangingPunct="1"/>
            <a:r>
              <a:rPr lang="en-US" altLang="zh-CN" sz="2800" dirty="0"/>
              <a:t>Some of the most common complexity measures:</a:t>
            </a:r>
          </a:p>
          <a:p>
            <a:pPr lvl="1" eaLnBrk="1" hangingPunct="1"/>
            <a:r>
              <a:rPr lang="en-US" altLang="zh-CN" sz="2400" dirty="0"/>
              <a:t>“Time” complexity: # of operations or steps required</a:t>
            </a:r>
          </a:p>
          <a:p>
            <a:pPr lvl="1" eaLnBrk="1" hangingPunct="1"/>
            <a:r>
              <a:rPr lang="en-US" altLang="zh-CN" sz="2400" dirty="0"/>
              <a:t>“Space” complexity: # of memory bits </a:t>
            </a:r>
            <a:r>
              <a:rPr lang="en-US" altLang="zh-CN" sz="2400" dirty="0" err="1"/>
              <a:t>req’d</a:t>
            </a:r>
            <a:endParaRPr lang="en-US" altLang="zh-CN" sz="2400" dirty="0"/>
          </a:p>
        </p:txBody>
      </p:sp>
      <p:grpSp>
        <p:nvGrpSpPr>
          <p:cNvPr id="2" name="Group 4">
            <a:extLst>
              <a:ext uri="{FF2B5EF4-FFF2-40B4-BE49-F238E27FC236}">
                <a16:creationId xmlns:a16="http://schemas.microsoft.com/office/drawing/2014/main" id="{8104088B-D5B3-4CDD-BF00-1D9092AA4D58}"/>
              </a:ext>
            </a:extLst>
          </p:cNvPr>
          <p:cNvGrpSpPr>
            <a:grpSpLocks/>
          </p:cNvGrpSpPr>
          <p:nvPr/>
        </p:nvGrpSpPr>
        <p:grpSpPr bwMode="auto">
          <a:xfrm>
            <a:off x="914400" y="2971490"/>
            <a:ext cx="7543800" cy="1448110"/>
            <a:chOff x="720" y="3264"/>
            <a:chExt cx="4464" cy="768"/>
          </a:xfrm>
        </p:grpSpPr>
        <p:sp>
          <p:nvSpPr>
            <p:cNvPr id="25608" name="Oval 5">
              <a:extLst>
                <a:ext uri="{FF2B5EF4-FFF2-40B4-BE49-F238E27FC236}">
                  <a16:creationId xmlns:a16="http://schemas.microsoft.com/office/drawing/2014/main" id="{6BCE2E6C-9A8F-4E00-8D81-0DEA6FD783EA}"/>
                </a:ext>
              </a:extLst>
            </p:cNvPr>
            <p:cNvSpPr>
              <a:spLocks noChangeArrowheads="1"/>
            </p:cNvSpPr>
            <p:nvPr/>
          </p:nvSpPr>
          <p:spPr bwMode="auto">
            <a:xfrm>
              <a:off x="720" y="3264"/>
              <a:ext cx="4464" cy="384"/>
            </a:xfrm>
            <a:prstGeom prst="ellipse">
              <a:avLst/>
            </a:prstGeom>
            <a:noFill/>
            <a:ln w="63500">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p>
          </p:txBody>
        </p:sp>
        <p:sp>
          <p:nvSpPr>
            <p:cNvPr id="7177" name="WordArt 6">
              <a:extLst>
                <a:ext uri="{FF2B5EF4-FFF2-40B4-BE49-F238E27FC236}">
                  <a16:creationId xmlns:a16="http://schemas.microsoft.com/office/drawing/2014/main" id="{EC8D45DF-DD23-45C5-BF92-71301392255C}"/>
                </a:ext>
              </a:extLst>
            </p:cNvPr>
            <p:cNvSpPr>
              <a:spLocks noChangeArrowheads="1" noChangeShapeType="1" noTextEdit="1"/>
            </p:cNvSpPr>
            <p:nvPr/>
          </p:nvSpPr>
          <p:spPr bwMode="auto">
            <a:xfrm>
              <a:off x="1056" y="3840"/>
              <a:ext cx="3504" cy="192"/>
            </a:xfrm>
            <a:prstGeom prst="rect">
              <a:avLst/>
            </a:prstGeom>
          </p:spPr>
          <p:txBody>
            <a:bodyPr spcFirstLastPara="1" wrap="none" fromWordArt="1">
              <a:prstTxWarp prst="textArchDown">
                <a:avLst>
                  <a:gd name="adj" fmla="val 0"/>
                </a:avLst>
              </a:prstTxWarp>
            </a:bodyPr>
            <a:lstStyle/>
            <a:p>
              <a:pPr algn="ctr">
                <a:defRPr/>
              </a:pPr>
              <a:r>
                <a:rPr lang="en-US" altLang="zh-CN" sz="3600" kern="10">
                  <a:ln w="50800">
                    <a:solidFill>
                      <a:srgbClr val="000000"/>
                    </a:solidFill>
                    <a:round/>
                    <a:headEnd/>
                    <a:tailEnd type="none" w="lg" len="med"/>
                  </a:ln>
                  <a:gradFill rotWithShape="1">
                    <a:gsLst>
                      <a:gs pos="0">
                        <a:schemeClr val="accent1"/>
                      </a:gs>
                      <a:gs pos="100000">
                        <a:srgbClr val="F6B05C"/>
                      </a:gs>
                    </a:gsLst>
                    <a:lin ang="5400000" scaled="1"/>
                  </a:gradFill>
                  <a:latin typeface="Plump MT"/>
                </a:rPr>
                <a:t>Our focus</a:t>
              </a:r>
              <a:endParaRPr lang="zh-CN" altLang="en-US" sz="3600" kern="10">
                <a:ln w="50800">
                  <a:solidFill>
                    <a:srgbClr val="000000"/>
                  </a:solidFill>
                  <a:round/>
                  <a:headEnd/>
                  <a:tailEnd type="none" w="lg" len="med"/>
                </a:ln>
                <a:gradFill rotWithShape="1">
                  <a:gsLst>
                    <a:gs pos="0">
                      <a:schemeClr val="accent1"/>
                    </a:gs>
                    <a:gs pos="100000">
                      <a:srgbClr val="F6B05C"/>
                    </a:gs>
                  </a:gsLst>
                  <a:lin ang="5400000" scaled="1"/>
                </a:gradFill>
                <a:latin typeface="Plump MT"/>
              </a:endParaRPr>
            </a:p>
          </p:txBody>
        </p:sp>
      </p:grpSp>
    </p:spTree>
    <p:extLst>
      <p:ext uri="{BB962C8B-B14F-4D97-AF65-F5344CB8AC3E}">
        <p14:creationId xmlns:p14="http://schemas.microsoft.com/office/powerpoint/2010/main" val="2176816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3F54F539-EA1E-4377-BF0E-74EF2B4682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AC5A2F-1DBA-4357-B416-DF194EE0C07B}" type="slidenum">
              <a:rPr kumimoji="0" lang="zh-CN" altLang="en-US" sz="1000" smtClean="0">
                <a:solidFill>
                  <a:srgbClr val="009999"/>
                </a:solidFill>
                <a:latin typeface="Arial Narrow" panose="020B0606020202030204" pitchFamily="34" charset="0"/>
              </a:rPr>
              <a:pPr>
                <a:spcBef>
                  <a:spcPct val="0"/>
                </a:spcBef>
                <a:buClrTx/>
                <a:buSzTx/>
                <a:buFontTx/>
                <a:buNone/>
              </a:pPr>
              <a:t>40</a:t>
            </a:fld>
            <a:endParaRPr kumimoji="0" lang="en-US" altLang="zh-CN" sz="1000">
              <a:solidFill>
                <a:srgbClr val="009999"/>
              </a:solidFill>
              <a:latin typeface="Arial Narrow" panose="020B0606020202030204" pitchFamily="34" charset="0"/>
            </a:endParaRPr>
          </a:p>
        </p:txBody>
      </p:sp>
      <p:sp>
        <p:nvSpPr>
          <p:cNvPr id="41987" name="日期占位符 4">
            <a:extLst>
              <a:ext uri="{FF2B5EF4-FFF2-40B4-BE49-F238E27FC236}">
                <a16:creationId xmlns:a16="http://schemas.microsoft.com/office/drawing/2014/main" id="{3844816C-279A-47C9-AAE4-2AED2EF250A9}"/>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A4A3832-952F-40FE-BB21-EB84D6DDA35F}" type="datetime1">
              <a:rPr kumimoji="0" lang="zh-CN" altLang="en-US" sz="1000" smtClean="0">
                <a:solidFill>
                  <a:srgbClr val="009999"/>
                </a:solidFill>
                <a:latin typeface="Arial Narrow" panose="020B0606020202030204" pitchFamily="34" charset="0"/>
              </a:rPr>
              <a:pPr>
                <a:spcBef>
                  <a:spcPct val="0"/>
                </a:spcBef>
                <a:buClrTx/>
                <a:buSzTx/>
                <a:buFontTx/>
                <a:buNone/>
              </a:pPr>
              <a:t>2019/6/16</a:t>
            </a:fld>
            <a:endParaRPr kumimoji="0" lang="en-US" altLang="zh-CN" sz="1000">
              <a:solidFill>
                <a:srgbClr val="009999"/>
              </a:solidFill>
              <a:latin typeface="Arial Narrow" panose="020B0606020202030204" pitchFamily="34" charset="0"/>
            </a:endParaRPr>
          </a:p>
        </p:txBody>
      </p:sp>
      <p:sp>
        <p:nvSpPr>
          <p:cNvPr id="41988" name="页脚占位符 5">
            <a:extLst>
              <a:ext uri="{FF2B5EF4-FFF2-40B4-BE49-F238E27FC236}">
                <a16:creationId xmlns:a16="http://schemas.microsoft.com/office/drawing/2014/main" id="{3774C853-DB34-45A8-A688-D36C33CDEE10}"/>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rgbClr val="009999"/>
                </a:solidFill>
                <a:latin typeface="Arial Narrow" panose="020B0606020202030204" pitchFamily="34" charset="0"/>
              </a:rPr>
              <a:t>College of Computer Science &amp; Technology, BUPT</a:t>
            </a:r>
            <a:endParaRPr lang="zh-CN" altLang="en-US" sz="1200">
              <a:solidFill>
                <a:srgbClr val="009999"/>
              </a:solidFill>
              <a:latin typeface="Arial Narrow" panose="020B0606020202030204" pitchFamily="34" charset="0"/>
            </a:endParaRPr>
          </a:p>
        </p:txBody>
      </p:sp>
      <p:sp>
        <p:nvSpPr>
          <p:cNvPr id="41989" name="Rectangle 2">
            <a:extLst>
              <a:ext uri="{FF2B5EF4-FFF2-40B4-BE49-F238E27FC236}">
                <a16:creationId xmlns:a16="http://schemas.microsoft.com/office/drawing/2014/main" id="{662E8396-1411-491D-AE94-2BC6D5A5B4E4}"/>
              </a:ext>
            </a:extLst>
          </p:cNvPr>
          <p:cNvSpPr>
            <a:spLocks noGrp="1" noChangeArrowheads="1"/>
          </p:cNvSpPr>
          <p:nvPr>
            <p:ph type="title"/>
          </p:nvPr>
        </p:nvSpPr>
        <p:spPr/>
        <p:txBody>
          <a:bodyPr/>
          <a:lstStyle/>
          <a:p>
            <a:pPr eaLnBrk="1" hangingPunct="1"/>
            <a:r>
              <a:rPr lang="en-US" altLang="zh-CN"/>
              <a:t>Homework</a:t>
            </a:r>
          </a:p>
        </p:txBody>
      </p:sp>
      <p:sp>
        <p:nvSpPr>
          <p:cNvPr id="41990" name="Rectangle 3">
            <a:extLst>
              <a:ext uri="{FF2B5EF4-FFF2-40B4-BE49-F238E27FC236}">
                <a16:creationId xmlns:a16="http://schemas.microsoft.com/office/drawing/2014/main" id="{99F83BBF-5BCE-444E-8909-F1FC451CC44B}"/>
              </a:ext>
            </a:extLst>
          </p:cNvPr>
          <p:cNvSpPr>
            <a:spLocks noGrp="1" noChangeArrowheads="1"/>
          </p:cNvSpPr>
          <p:nvPr>
            <p:ph type="body" idx="1"/>
          </p:nvPr>
        </p:nvSpPr>
        <p:spPr/>
        <p:txBody>
          <a:bodyPr/>
          <a:lstStyle/>
          <a:p>
            <a:pPr eaLnBrk="1" hangingPunct="1"/>
            <a:r>
              <a:rPr lang="en-US" altLang="zh-CN" dirty="0"/>
              <a:t>§3.3 </a:t>
            </a:r>
          </a:p>
          <a:p>
            <a:pPr lvl="1" eaLnBrk="1" hangingPunct="1"/>
            <a:r>
              <a:rPr lang="en-US" altLang="zh-CN" dirty="0"/>
              <a:t> 36</a:t>
            </a:r>
          </a:p>
        </p:txBody>
      </p:sp>
    </p:spTree>
    <p:extLst>
      <p:ext uri="{BB962C8B-B14F-4D97-AF65-F5344CB8AC3E}">
        <p14:creationId xmlns:p14="http://schemas.microsoft.com/office/powerpoint/2010/main" val="400088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of Algorithms</a:t>
            </a:r>
          </a:p>
        </p:txBody>
      </p:sp>
      <p:sp>
        <p:nvSpPr>
          <p:cNvPr id="3" name="Content Placeholder 2"/>
          <p:cNvSpPr>
            <a:spLocks noGrp="1"/>
          </p:cNvSpPr>
          <p:nvPr>
            <p:ph idx="1"/>
          </p:nvPr>
        </p:nvSpPr>
        <p:spPr>
          <a:xfrm>
            <a:off x="457200" y="1417638"/>
            <a:ext cx="8458200" cy="5364162"/>
          </a:xfrm>
        </p:spPr>
        <p:txBody>
          <a:bodyPr>
            <a:normAutofit fontScale="92500" lnSpcReduction="20000"/>
          </a:bodyPr>
          <a:lstStyle/>
          <a:p>
            <a:r>
              <a:rPr lang="en-US" dirty="0"/>
              <a:t>Given an algorithm, how efficient is this algorithm for solving a problem given input of a particular size? To answer this question, we ask:</a:t>
            </a:r>
          </a:p>
          <a:p>
            <a:pPr lvl="1"/>
            <a:r>
              <a:rPr lang="en-US" dirty="0">
                <a:solidFill>
                  <a:srgbClr val="FF0000"/>
                </a:solidFill>
              </a:rPr>
              <a:t>How much time</a:t>
            </a:r>
            <a:r>
              <a:rPr lang="en-US" dirty="0"/>
              <a:t> does this algorithm use to solve a problem?</a:t>
            </a:r>
          </a:p>
          <a:p>
            <a:pPr lvl="1"/>
            <a:r>
              <a:rPr lang="en-US" dirty="0">
                <a:solidFill>
                  <a:srgbClr val="FF0000"/>
                </a:solidFill>
              </a:rPr>
              <a:t>How much computer memory </a:t>
            </a:r>
            <a:r>
              <a:rPr lang="en-US" dirty="0"/>
              <a:t>does this algorithm use to solve a problem?</a:t>
            </a:r>
          </a:p>
          <a:p>
            <a:r>
              <a:rPr lang="en-US" dirty="0"/>
              <a:t>When we analyze the time the algorithm uses to solve the problem given input of a particular size, we are studying the </a:t>
            </a:r>
            <a:r>
              <a:rPr lang="en-US" b="1" i="1" dirty="0">
                <a:solidFill>
                  <a:srgbClr val="FF0000"/>
                </a:solidFill>
              </a:rPr>
              <a:t>time complexity </a:t>
            </a:r>
            <a:r>
              <a:rPr lang="en-US" dirty="0"/>
              <a:t>of the algorithm.</a:t>
            </a:r>
          </a:p>
          <a:p>
            <a:r>
              <a:rPr lang="en-US" dirty="0"/>
              <a:t>When we analyze the computer memory the algorithm uses to solve the problem given input of a particular size, we are studying the </a:t>
            </a:r>
            <a:r>
              <a:rPr lang="en-US" b="1" i="1" dirty="0">
                <a:solidFill>
                  <a:srgbClr val="FF0000"/>
                </a:solidFill>
              </a:rPr>
              <a:t>space complexity </a:t>
            </a:r>
            <a:r>
              <a:rPr lang="en-US" dirty="0"/>
              <a:t>of the algorithm.</a:t>
            </a:r>
          </a:p>
          <a:p>
            <a:endParaRPr lang="en-US" dirty="0"/>
          </a:p>
          <a:p>
            <a:pPr lvl="1"/>
            <a:endParaRPr lang="en-US" dirty="0"/>
          </a:p>
        </p:txBody>
      </p:sp>
    </p:spTree>
    <p:extLst>
      <p:ext uri="{BB962C8B-B14F-4D97-AF65-F5344CB8AC3E}">
        <p14:creationId xmlns:p14="http://schemas.microsoft.com/office/powerpoint/2010/main" val="256209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of Algorithms</a:t>
            </a:r>
          </a:p>
        </p:txBody>
      </p:sp>
      <p:sp>
        <p:nvSpPr>
          <p:cNvPr id="3" name="Content Placeholder 2"/>
          <p:cNvSpPr>
            <a:spLocks noGrp="1"/>
          </p:cNvSpPr>
          <p:nvPr>
            <p:ph idx="1"/>
          </p:nvPr>
        </p:nvSpPr>
        <p:spPr>
          <a:xfrm>
            <a:off x="457200" y="1600200"/>
            <a:ext cx="8305800" cy="5181600"/>
          </a:xfrm>
        </p:spPr>
        <p:txBody>
          <a:bodyPr>
            <a:normAutofit lnSpcReduction="10000"/>
          </a:bodyPr>
          <a:lstStyle/>
          <a:p>
            <a:r>
              <a:rPr lang="en-US" dirty="0"/>
              <a:t>In this course, we focus on </a:t>
            </a:r>
            <a:r>
              <a:rPr lang="en-US" b="1" dirty="0">
                <a:solidFill>
                  <a:srgbClr val="FF0000"/>
                </a:solidFill>
              </a:rPr>
              <a:t>time complexity</a:t>
            </a:r>
            <a:r>
              <a:rPr lang="en-US" dirty="0"/>
              <a:t>. The space complexity of algorithms is studied in later courses.</a:t>
            </a:r>
          </a:p>
          <a:p>
            <a:r>
              <a:rPr lang="en-US" dirty="0"/>
              <a:t>We will measure time complexity in terms of the number of operations an algorithm uses and we will use big-</a:t>
            </a:r>
            <a:r>
              <a:rPr lang="en-US" i="1" dirty="0"/>
              <a:t>O</a:t>
            </a:r>
            <a:r>
              <a:rPr lang="en-US" dirty="0"/>
              <a:t> and big-Theta notation to estimate the time complexity.</a:t>
            </a:r>
          </a:p>
          <a:p>
            <a:r>
              <a:rPr lang="en-US" dirty="0"/>
              <a:t>We </a:t>
            </a:r>
            <a:r>
              <a:rPr lang="en-US" b="1" dirty="0">
                <a:solidFill>
                  <a:srgbClr val="FF0000"/>
                </a:solidFill>
              </a:rPr>
              <a:t>ignore implementation details </a:t>
            </a:r>
            <a:r>
              <a:rPr lang="en-US" dirty="0"/>
              <a:t>(including the data structures used and both the hardware and software platforms) because it is extremely complicated to consider them.</a:t>
            </a:r>
          </a:p>
        </p:txBody>
      </p:sp>
    </p:spTree>
    <p:extLst>
      <p:ext uri="{BB962C8B-B14F-4D97-AF65-F5344CB8AC3E}">
        <p14:creationId xmlns:p14="http://schemas.microsoft.com/office/powerpoint/2010/main" val="93137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08191511-58EB-44A8-A53B-2BBBBC6BE13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9ED7BC-20DE-49FC-A956-8A01AA1B8F86}" type="slidenum">
              <a:rPr kumimoji="0" lang="zh-CN" altLang="en-US" sz="1000" smtClean="0">
                <a:solidFill>
                  <a:schemeClr val="folHlink"/>
                </a:solidFill>
                <a:latin typeface="Arial Narrow" panose="020B0606020202030204" pitchFamily="34" charset="0"/>
              </a:rPr>
              <a:pPr>
                <a:spcBef>
                  <a:spcPct val="0"/>
                </a:spcBef>
                <a:buClrTx/>
                <a:buSzTx/>
                <a:buFontTx/>
                <a:buNone/>
              </a:pPr>
              <a:t>7</a:t>
            </a:fld>
            <a:endParaRPr kumimoji="0" lang="en-US" altLang="zh-CN" sz="1000">
              <a:solidFill>
                <a:schemeClr val="folHlink"/>
              </a:solidFill>
              <a:latin typeface="Arial Narrow" panose="020B0606020202030204" pitchFamily="34" charset="0"/>
            </a:endParaRPr>
          </a:p>
        </p:txBody>
      </p:sp>
      <p:sp>
        <p:nvSpPr>
          <p:cNvPr id="26627" name="日期占位符 4">
            <a:extLst>
              <a:ext uri="{FF2B5EF4-FFF2-40B4-BE49-F238E27FC236}">
                <a16:creationId xmlns:a16="http://schemas.microsoft.com/office/drawing/2014/main" id="{D79BBB2D-0210-4B85-A215-37A370F85879}"/>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5779314-128C-4ACB-8EF0-BB4151BD09AF}" type="datetime1">
              <a:rPr kumimoji="0" lang="zh-CN" altLang="en-US" sz="1000" smtClean="0">
                <a:solidFill>
                  <a:schemeClr val="folHlink"/>
                </a:solidFill>
                <a:latin typeface="Arial Narrow" panose="020B0606020202030204" pitchFamily="34" charset="0"/>
              </a:rPr>
              <a:pPr>
                <a:spcBef>
                  <a:spcPct val="0"/>
                </a:spcBef>
                <a:buClrTx/>
                <a:buSzTx/>
                <a:buFontTx/>
                <a:buNone/>
              </a:pPr>
              <a:t>2019/6/16</a:t>
            </a:fld>
            <a:endParaRPr kumimoji="0" lang="en-US" altLang="zh-CN" sz="1000">
              <a:solidFill>
                <a:schemeClr val="folHlink"/>
              </a:solidFill>
              <a:latin typeface="Arial Narrow" panose="020B0606020202030204" pitchFamily="34" charset="0"/>
            </a:endParaRPr>
          </a:p>
        </p:txBody>
      </p:sp>
      <p:sp>
        <p:nvSpPr>
          <p:cNvPr id="26628" name="页脚占位符 5">
            <a:extLst>
              <a:ext uri="{FF2B5EF4-FFF2-40B4-BE49-F238E27FC236}">
                <a16:creationId xmlns:a16="http://schemas.microsoft.com/office/drawing/2014/main" id="{4F86D8AE-9D58-42E4-8414-104639E8E4A8}"/>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26629" name="Rectangle 2">
            <a:extLst>
              <a:ext uri="{FF2B5EF4-FFF2-40B4-BE49-F238E27FC236}">
                <a16:creationId xmlns:a16="http://schemas.microsoft.com/office/drawing/2014/main" id="{FA153ECD-EB88-4CCD-98BB-F5A69C1803E2}"/>
              </a:ext>
            </a:extLst>
          </p:cNvPr>
          <p:cNvSpPr>
            <a:spLocks noGrp="1" noChangeArrowheads="1"/>
          </p:cNvSpPr>
          <p:nvPr>
            <p:ph type="title"/>
          </p:nvPr>
        </p:nvSpPr>
        <p:spPr/>
        <p:txBody>
          <a:bodyPr/>
          <a:lstStyle/>
          <a:p>
            <a:pPr eaLnBrk="1" hangingPunct="1"/>
            <a:r>
              <a:rPr lang="en-US" altLang="zh-CN"/>
              <a:t>Complexity Depends on Input</a:t>
            </a:r>
          </a:p>
        </p:txBody>
      </p:sp>
      <p:sp>
        <p:nvSpPr>
          <p:cNvPr id="26630" name="Rectangle 3">
            <a:extLst>
              <a:ext uri="{FF2B5EF4-FFF2-40B4-BE49-F238E27FC236}">
                <a16:creationId xmlns:a16="http://schemas.microsoft.com/office/drawing/2014/main" id="{3E249064-3570-49CE-8FAE-47C00C504F36}"/>
              </a:ext>
            </a:extLst>
          </p:cNvPr>
          <p:cNvSpPr>
            <a:spLocks noGrp="1" noChangeArrowheads="1"/>
          </p:cNvSpPr>
          <p:nvPr>
            <p:ph type="body" idx="1"/>
          </p:nvPr>
        </p:nvSpPr>
        <p:spPr>
          <a:xfrm>
            <a:off x="647700" y="1737519"/>
            <a:ext cx="7848600" cy="4191000"/>
          </a:xfrm>
        </p:spPr>
        <p:txBody>
          <a:bodyPr/>
          <a:lstStyle/>
          <a:p>
            <a:pPr eaLnBrk="1" hangingPunct="1"/>
            <a:r>
              <a:rPr lang="en-US" altLang="zh-CN" dirty="0"/>
              <a:t>Most algorithms have different complexities for inputs of different sizes.  </a:t>
            </a:r>
          </a:p>
          <a:p>
            <a:pPr lvl="1" eaLnBrk="1" hangingPunct="1"/>
            <a:r>
              <a:rPr lang="en-US" altLang="zh-CN" i="1" dirty="0"/>
              <a:t>E.g.</a:t>
            </a:r>
            <a:r>
              <a:rPr lang="en-US" altLang="zh-CN" dirty="0"/>
              <a:t> searching a long list typically takes more time than searching a short one.</a:t>
            </a:r>
          </a:p>
          <a:p>
            <a:pPr eaLnBrk="1" hangingPunct="1"/>
            <a:r>
              <a:rPr lang="en-US" altLang="zh-CN" dirty="0"/>
              <a:t>Therefore, </a:t>
            </a:r>
            <a:r>
              <a:rPr lang="en-US" altLang="zh-CN" dirty="0">
                <a:solidFill>
                  <a:srgbClr val="FF0000"/>
                </a:solidFill>
              </a:rPr>
              <a:t>complexity is usually expressed as a </a:t>
            </a:r>
            <a:r>
              <a:rPr lang="en-US" altLang="zh-CN" i="1" dirty="0">
                <a:solidFill>
                  <a:srgbClr val="FF0000"/>
                </a:solidFill>
              </a:rPr>
              <a:t>function</a:t>
            </a:r>
            <a:r>
              <a:rPr lang="en-US" altLang="zh-CN" dirty="0">
                <a:solidFill>
                  <a:srgbClr val="FF0000"/>
                </a:solidFill>
              </a:rPr>
              <a:t> of the input length.</a:t>
            </a:r>
          </a:p>
          <a:p>
            <a:pPr lvl="1" eaLnBrk="1" hangingPunct="1"/>
            <a:r>
              <a:rPr lang="en-US" altLang="zh-CN" dirty="0"/>
              <a:t>This function usually gives the complexity for the </a:t>
            </a:r>
            <a:r>
              <a:rPr lang="en-US" altLang="zh-CN" i="1" dirty="0"/>
              <a:t>worst-case</a:t>
            </a:r>
            <a:r>
              <a:rPr lang="en-US" altLang="zh-CN" dirty="0"/>
              <a:t> input of any given length.</a:t>
            </a:r>
          </a:p>
        </p:txBody>
      </p:sp>
    </p:spTree>
    <p:extLst>
      <p:ext uri="{BB962C8B-B14F-4D97-AF65-F5344CB8AC3E}">
        <p14:creationId xmlns:p14="http://schemas.microsoft.com/office/powerpoint/2010/main" val="259806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a:t>To analyze the time complexity of algorithms, we </a:t>
            </a:r>
            <a:r>
              <a:rPr lang="en-US" b="1" dirty="0">
                <a:solidFill>
                  <a:srgbClr val="FF0000"/>
                </a:solidFill>
              </a:rPr>
              <a:t>determine the number of operations, such as comparisons and arithmetic operations (addition, multiplication, etc.). </a:t>
            </a:r>
            <a:endParaRPr lang="en-US" dirty="0"/>
          </a:p>
          <a:p>
            <a:r>
              <a:rPr lang="en-US" dirty="0"/>
              <a:t>We will focus on </a:t>
            </a:r>
            <a:r>
              <a:rPr lang="en-US" b="1" dirty="0">
                <a:solidFill>
                  <a:srgbClr val="FF0000"/>
                </a:solidFill>
              </a:rPr>
              <a:t>the </a:t>
            </a:r>
            <a:r>
              <a:rPr lang="en-US" b="1" i="1" dirty="0">
                <a:solidFill>
                  <a:srgbClr val="FF0000"/>
                </a:solidFill>
              </a:rPr>
              <a:t>worst-case time </a:t>
            </a:r>
            <a:r>
              <a:rPr lang="en-US" b="1" dirty="0">
                <a:solidFill>
                  <a:srgbClr val="FF0000"/>
                </a:solidFill>
              </a:rPr>
              <a:t>complexity </a:t>
            </a:r>
            <a:r>
              <a:rPr lang="en-US" dirty="0"/>
              <a:t>of an algorithm. This provides an upper bound on the number of operations an algorithm uses to solve a problem with input of a particular size.</a:t>
            </a:r>
          </a:p>
          <a:p>
            <a:r>
              <a:rPr lang="en-US" dirty="0"/>
              <a:t>It is usually much more difficult to determine the </a:t>
            </a:r>
            <a:r>
              <a:rPr lang="en-US" b="1" i="1" dirty="0">
                <a:solidFill>
                  <a:srgbClr val="FF0000"/>
                </a:solidFill>
              </a:rPr>
              <a:t>average case time complexity </a:t>
            </a:r>
            <a:r>
              <a:rPr lang="en-US" dirty="0"/>
              <a:t>of an algorithm. This is the average number of operations an algorithm uses to solve a problem over all inputs of a particular size.</a:t>
            </a:r>
          </a:p>
        </p:txBody>
      </p:sp>
    </p:spTree>
    <p:extLst>
      <p:ext uri="{BB962C8B-B14F-4D97-AF65-F5344CB8AC3E}">
        <p14:creationId xmlns:p14="http://schemas.microsoft.com/office/powerpoint/2010/main" val="299374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Analysis of Algorithms</a:t>
            </a:r>
          </a:p>
        </p:txBody>
      </p:sp>
      <p:sp>
        <p:nvSpPr>
          <p:cNvPr id="4" name="Content Placeholder 3"/>
          <p:cNvSpPr>
            <a:spLocks noGrp="1"/>
          </p:cNvSpPr>
          <p:nvPr>
            <p:ph idx="1"/>
          </p:nvPr>
        </p:nvSpPr>
        <p:spPr>
          <a:xfrm>
            <a:off x="228600" y="1437588"/>
            <a:ext cx="8686800" cy="5278668"/>
          </a:xfrm>
        </p:spPr>
        <p:txBody>
          <a:bodyPr>
            <a:normAutofit fontScale="70000" lnSpcReduction="20000"/>
          </a:bodyPr>
          <a:lstStyle/>
          <a:p>
            <a:pPr>
              <a:buNone/>
            </a:pPr>
            <a:r>
              <a:rPr lang="en-US" sz="4400" b="1" dirty="0"/>
              <a:t>   Example</a:t>
            </a:r>
            <a:r>
              <a:rPr lang="en-US" sz="4400" dirty="0"/>
              <a:t>: Describe the time complexity of the algorithm    for finding   the maximum element in a  finite sequence.</a:t>
            </a:r>
          </a:p>
          <a:p>
            <a:pPr>
              <a:buNone/>
            </a:pPr>
            <a:endParaRPr lang="en-US" sz="3800" dirty="0"/>
          </a:p>
          <a:p>
            <a:pPr>
              <a:buNone/>
            </a:pPr>
            <a:endParaRPr lang="en-US" sz="3800" dirty="0"/>
          </a:p>
          <a:p>
            <a:pPr>
              <a:buNone/>
            </a:pPr>
            <a:r>
              <a:rPr lang="en-US" sz="3800" dirty="0"/>
              <a:t>    </a:t>
            </a:r>
          </a:p>
          <a:p>
            <a:pPr>
              <a:buNone/>
            </a:pPr>
            <a:endParaRPr lang="en-US" dirty="0"/>
          </a:p>
          <a:p>
            <a:pPr>
              <a:buNone/>
            </a:pPr>
            <a:endParaRPr lang="en-US" dirty="0"/>
          </a:p>
          <a:p>
            <a:pPr>
              <a:buNone/>
            </a:pPr>
            <a:endParaRPr lang="en-US" dirty="0"/>
          </a:p>
          <a:p>
            <a:pPr>
              <a:buNone/>
            </a:pPr>
            <a:endParaRPr lang="en-US" dirty="0"/>
          </a:p>
          <a:p>
            <a:pPr>
              <a:buNone/>
            </a:pPr>
            <a:r>
              <a:rPr lang="en-US" sz="2000" b="1" dirty="0"/>
              <a:t>    </a:t>
            </a:r>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                          </a:t>
            </a:r>
            <a:endParaRPr lang="en-US" sz="2900" dirty="0">
              <a:latin typeface="Cambria Math"/>
              <a:ea typeface="Cambria Math"/>
            </a:endParaRPr>
          </a:p>
          <a:p>
            <a:pPr>
              <a:buNone/>
            </a:pPr>
            <a:r>
              <a:rPr lang="en-US" sz="2900" dirty="0">
                <a:latin typeface="Cambria Math"/>
                <a:ea typeface="Cambria Math"/>
              </a:rPr>
              <a:t>          </a:t>
            </a:r>
            <a:endParaRPr lang="en-US" sz="2900" dirty="0"/>
          </a:p>
        </p:txBody>
      </p:sp>
      <p:sp>
        <p:nvSpPr>
          <p:cNvPr id="5" name="Content Placeholder 2"/>
          <p:cNvSpPr txBox="1">
            <a:spLocks/>
          </p:cNvSpPr>
          <p:nvPr/>
        </p:nvSpPr>
        <p:spPr>
          <a:xfrm>
            <a:off x="1981200" y="2762472"/>
            <a:ext cx="4572000" cy="1314450"/>
          </a:xfrm>
          <a:prstGeom prst="rect">
            <a:avLst/>
          </a:prstGeom>
          <a:ln>
            <a:solidFill>
              <a:schemeClr val="tx2"/>
            </a:solidFill>
          </a:ln>
        </p:spPr>
        <p:txBody>
          <a:bodyPr vert="horz">
            <a:normAutofit fontScale="475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max</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a:ln>
                  <a:noFill/>
                </a:ln>
                <a:solidFill>
                  <a:schemeClr val="tx1"/>
                </a:solidFill>
                <a:effectLst/>
                <a:uLnTx/>
                <a:uFillTx/>
                <a:latin typeface="+mn-lt"/>
                <a:ea typeface="+mn-ea"/>
                <a:cs typeface="+mn-cs"/>
              </a:rPr>
              <a:t>         if</a:t>
            </a:r>
            <a:r>
              <a:rPr kumimoji="0" lang="en-US" sz="2600" b="0" i="0" u="none" strike="noStrike" kern="1200" cap="none" spc="0" normalizeH="0" noProof="0" dirty="0">
                <a:ln>
                  <a:noFill/>
                </a:ln>
                <a:solidFill>
                  <a:schemeClr val="tx1"/>
                </a:solidFill>
                <a:effectLst/>
                <a:uLnTx/>
                <a:uFillTx/>
                <a:latin typeface="+mn-lt"/>
                <a:ea typeface="+mn-ea"/>
                <a:cs typeface="+mn-cs"/>
              </a:rPr>
              <a:t> </a:t>
            </a:r>
            <a:r>
              <a:rPr lang="en-US" sz="2600" b="1" i="1" dirty="0">
                <a:solidFill>
                  <a:srgbClr val="FF0000"/>
                </a:solidFill>
              </a:rPr>
              <a:t>max</a:t>
            </a:r>
            <a:r>
              <a:rPr kumimoji="0" lang="en-US" sz="2600" b="1" i="0" u="none" strike="noStrike" kern="1200" cap="none" spc="0" normalizeH="0" baseline="0" noProof="0" dirty="0">
                <a:ln>
                  <a:noFill/>
                </a:ln>
                <a:solidFill>
                  <a:srgbClr val="FF0000"/>
                </a:solidFill>
                <a:effectLst/>
                <a:uLnTx/>
                <a:uFillTx/>
                <a:latin typeface="+mn-lt"/>
                <a:ea typeface="+mn-ea"/>
                <a:cs typeface="+mn-cs"/>
              </a:rPr>
              <a:t> &lt; </a:t>
            </a:r>
            <a:r>
              <a:rPr kumimoji="0" lang="en-US" sz="2600" b="1" i="1" u="none" strike="noStrike" kern="1200" cap="none" spc="0" normalizeH="0" baseline="0" noProof="0" dirty="0" err="1">
                <a:ln>
                  <a:noFill/>
                </a:ln>
                <a:solidFill>
                  <a:srgbClr val="FF0000"/>
                </a:solidFill>
                <a:effectLst/>
                <a:uLnTx/>
                <a:uFillTx/>
                <a:latin typeface="+mn-lt"/>
                <a:ea typeface="+mn-ea"/>
                <a:cs typeface="+mn-cs"/>
              </a:rPr>
              <a:t>a</a:t>
            </a:r>
            <a:r>
              <a:rPr kumimoji="0" lang="en-US" sz="2600" b="1" i="1" u="none" strike="noStrike" kern="1200" cap="none" spc="0" normalizeH="0" baseline="-25000" noProof="0" dirty="0" err="1">
                <a:ln>
                  <a:noFill/>
                </a:ln>
                <a:solidFill>
                  <a:srgbClr val="FF0000"/>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then </a:t>
            </a:r>
            <a:r>
              <a:rPr lang="en-US" sz="2600" i="1" dirty="0"/>
              <a:t>max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a:ln>
                  <a:noFill/>
                </a:ln>
                <a:solidFill>
                  <a:schemeClr val="tx1"/>
                </a:solidFill>
                <a:effectLst/>
                <a:uLnTx/>
                <a:uFillTx/>
                <a:latin typeface="+mn-lt"/>
                <a:ea typeface="+mn-ea"/>
                <a:cs typeface="+mn-cs"/>
              </a:rPr>
              <a:t>    return </a:t>
            </a:r>
            <a:r>
              <a:rPr lang="en-US" sz="2600" i="1" dirty="0"/>
              <a:t>max</a:t>
            </a:r>
            <a:r>
              <a:rPr lang="en-US" sz="2600" dirty="0"/>
              <a:t>{</a:t>
            </a:r>
            <a:r>
              <a:rPr lang="en-US" sz="2600" i="1" dirty="0"/>
              <a:t>max </a:t>
            </a:r>
            <a:r>
              <a:rPr lang="en-US" sz="2600" dirty="0"/>
              <a:t>is the largest element}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p:txBody>
      </p:sp>
      <p:sp>
        <p:nvSpPr>
          <p:cNvPr id="6" name="TextBox 5"/>
          <p:cNvSpPr txBox="1"/>
          <p:nvPr/>
        </p:nvSpPr>
        <p:spPr>
          <a:xfrm>
            <a:off x="484695" y="4175460"/>
            <a:ext cx="8229600" cy="2677656"/>
          </a:xfrm>
          <a:prstGeom prst="rect">
            <a:avLst/>
          </a:prstGeom>
          <a:noFill/>
        </p:spPr>
        <p:txBody>
          <a:bodyPr wrap="square" rtlCol="0">
            <a:spAutoFit/>
          </a:bodyPr>
          <a:lstStyle/>
          <a:p>
            <a:pPr>
              <a:buNone/>
            </a:pPr>
            <a:r>
              <a:rPr lang="en-US" sz="1200" b="1" dirty="0"/>
              <a:t> </a:t>
            </a:r>
            <a:r>
              <a:rPr lang="en-US" sz="2400" b="1" dirty="0"/>
              <a:t>Solution</a:t>
            </a:r>
            <a:r>
              <a:rPr lang="en-US" sz="2400" dirty="0"/>
              <a:t>: Count the number of comparisons.</a:t>
            </a:r>
          </a:p>
          <a:p>
            <a:pPr lvl="1">
              <a:buFont typeface="Arial" pitchFamily="34" charset="0"/>
              <a:buChar char="•"/>
            </a:pPr>
            <a:r>
              <a:rPr lang="en-US" sz="2400" dirty="0"/>
              <a:t>  The </a:t>
            </a:r>
            <a:r>
              <a:rPr lang="en-US" sz="2400" i="1" dirty="0"/>
              <a:t>max</a:t>
            </a:r>
            <a:r>
              <a:rPr lang="en-US" sz="2400" dirty="0"/>
              <a:t> &lt; </a:t>
            </a:r>
            <a:r>
              <a:rPr lang="en-US" sz="2400" i="1" dirty="0" err="1"/>
              <a:t>a</a:t>
            </a:r>
            <a:r>
              <a:rPr lang="en-US" sz="2400" i="1" baseline="-25000" dirty="0" err="1"/>
              <a:t>i</a:t>
            </a:r>
            <a:r>
              <a:rPr lang="en-US" sz="2400" dirty="0"/>
              <a:t> comparison is made </a:t>
            </a:r>
            <a:r>
              <a:rPr lang="en-US" sz="2400" i="1" dirty="0"/>
              <a:t>n</a:t>
            </a:r>
            <a:r>
              <a:rPr lang="en-US" sz="2400" dirty="0"/>
              <a:t> </a:t>
            </a:r>
            <a:r>
              <a:rPr lang="en-US" sz="2400" dirty="0">
                <a:latin typeface="Cambria Math"/>
                <a:ea typeface="Cambria Math"/>
              </a:rPr>
              <a:t>− 1 times.</a:t>
            </a:r>
          </a:p>
          <a:p>
            <a:pPr lvl="1">
              <a:buFont typeface="Arial" pitchFamily="34" charset="0"/>
              <a:buChar char="•"/>
            </a:pPr>
            <a:r>
              <a:rPr lang="en-US" sz="2400" dirty="0">
                <a:latin typeface="Cambria Math"/>
                <a:ea typeface="Cambria Math"/>
              </a:rPr>
              <a:t>   Each time </a:t>
            </a:r>
            <a:r>
              <a:rPr lang="en-US" sz="2400" i="1" dirty="0" err="1">
                <a:ea typeface="Cambria Math"/>
              </a:rPr>
              <a:t>i</a:t>
            </a:r>
            <a:r>
              <a:rPr lang="en-US" sz="2400" dirty="0">
                <a:latin typeface="Cambria Math"/>
                <a:ea typeface="Cambria Math"/>
              </a:rPr>
              <a:t> is incremented, a test is made to see if </a:t>
            </a:r>
            <a:r>
              <a:rPr lang="en-US" sz="2400" i="1" dirty="0" err="1">
                <a:latin typeface="Cambria Math"/>
                <a:ea typeface="Cambria Math"/>
              </a:rPr>
              <a:t>i</a:t>
            </a:r>
            <a:r>
              <a:rPr lang="en-US" sz="2400" dirty="0">
                <a:latin typeface="Cambria Math"/>
                <a:ea typeface="Cambria Math"/>
              </a:rPr>
              <a:t> ≤ </a:t>
            </a:r>
            <a:r>
              <a:rPr lang="en-US" sz="2400" i="1" dirty="0">
                <a:ea typeface="Cambria Math"/>
              </a:rPr>
              <a:t>n.</a:t>
            </a:r>
          </a:p>
          <a:p>
            <a:pPr lvl="1">
              <a:buFont typeface="Arial" pitchFamily="34" charset="0"/>
              <a:buChar char="•"/>
            </a:pPr>
            <a:r>
              <a:rPr lang="en-US" sz="2400" i="1" dirty="0">
                <a:ea typeface="Cambria Math"/>
              </a:rPr>
              <a:t>   </a:t>
            </a:r>
            <a:r>
              <a:rPr lang="en-US" sz="2400" dirty="0">
                <a:ea typeface="Cambria Math"/>
              </a:rPr>
              <a:t>One last comparison determines that</a:t>
            </a:r>
            <a:r>
              <a:rPr lang="en-US" sz="2400" i="1" dirty="0">
                <a:ea typeface="Cambria Math"/>
              </a:rPr>
              <a:t> </a:t>
            </a:r>
            <a:r>
              <a:rPr lang="en-US" sz="2400" i="1" dirty="0" err="1">
                <a:ea typeface="Cambria Math"/>
              </a:rPr>
              <a:t>i</a:t>
            </a:r>
            <a:r>
              <a:rPr lang="en-US" sz="2400" i="1" dirty="0">
                <a:ea typeface="Cambria Math"/>
              </a:rPr>
              <a:t> &gt; n</a:t>
            </a:r>
            <a:r>
              <a:rPr lang="en-US" sz="2400" dirty="0">
                <a:ea typeface="Cambria Math"/>
              </a:rPr>
              <a:t>.</a:t>
            </a:r>
            <a:r>
              <a:rPr lang="en-US" sz="2400" dirty="0"/>
              <a:t>          </a:t>
            </a:r>
          </a:p>
          <a:p>
            <a:pPr lvl="1">
              <a:buFont typeface="Arial" pitchFamily="34" charset="0"/>
              <a:buChar char="•"/>
            </a:pPr>
            <a:r>
              <a:rPr lang="en-US" sz="2400" dirty="0">
                <a:latin typeface="Cambria Math" pitchFamily="18" charset="0"/>
                <a:ea typeface="Cambria Math" pitchFamily="18" charset="0"/>
              </a:rPr>
              <a:t>   Exactly 2</a:t>
            </a:r>
            <a:r>
              <a:rPr lang="en-US" sz="2400" dirty="0"/>
              <a:t>(</a:t>
            </a:r>
            <a:r>
              <a:rPr lang="en-US" sz="2400" i="1" dirty="0"/>
              <a:t>n</a:t>
            </a:r>
            <a:r>
              <a:rPr lang="en-US" sz="2400" dirty="0"/>
              <a:t> </a:t>
            </a:r>
            <a:r>
              <a:rPr lang="en-US" sz="2400" dirty="0">
                <a:latin typeface="Cambria Math"/>
                <a:ea typeface="Cambria Math"/>
              </a:rPr>
              <a:t>− 1) + 1 = 2</a:t>
            </a:r>
            <a:r>
              <a:rPr lang="en-US" sz="2400" i="1" dirty="0">
                <a:latin typeface="Cambria Math"/>
                <a:ea typeface="Cambria Math"/>
              </a:rPr>
              <a:t>n</a:t>
            </a:r>
            <a:r>
              <a:rPr lang="en-US" sz="2400" dirty="0">
                <a:latin typeface="Cambria Math"/>
                <a:ea typeface="Cambria Math"/>
              </a:rPr>
              <a:t> − 1 comparisons are made.</a:t>
            </a:r>
          </a:p>
          <a:p>
            <a:pPr>
              <a:buNone/>
            </a:pPr>
            <a:endParaRPr lang="en-US" sz="2400" dirty="0">
              <a:latin typeface="Cambria Math"/>
              <a:ea typeface="Cambria Math"/>
            </a:endParaRPr>
          </a:p>
          <a:p>
            <a:pPr>
              <a:buNone/>
            </a:pPr>
            <a:r>
              <a:rPr lang="en-US" sz="2400" dirty="0">
                <a:latin typeface="Cambria Math"/>
                <a:ea typeface="Cambria Math"/>
              </a:rPr>
              <a:t> Hence, the time complexity of the algorithm is  </a:t>
            </a:r>
            <a:r>
              <a:rPr lang="en-US" sz="2400" dirty="0"/>
              <a:t>Θ(</a:t>
            </a:r>
            <a:r>
              <a:rPr lang="en-US" sz="2400" i="1" dirty="0"/>
              <a:t>n</a:t>
            </a:r>
            <a:r>
              <a:rPr lang="en-US" sz="2400" dirty="0"/>
              <a:t>).</a:t>
            </a:r>
          </a:p>
        </p:txBody>
      </p:sp>
    </p:spTree>
    <p:extLst>
      <p:ext uri="{BB962C8B-B14F-4D97-AF65-F5344CB8AC3E}">
        <p14:creationId xmlns:p14="http://schemas.microsoft.com/office/powerpoint/2010/main" val="12104197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3 + 5 + 7 + \ldots + (2n + 1)}{n} \; =$&#10;&#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 1 + 2 + 3 + \ldots + n) + n}{n} \; =$&#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frac{n (n + 1)}{2}     ]}{n}  + 1\; = n + 2$ &#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 -1) + (n - 2) + \ldots + 2 + 1 \;=\; \frac{n(n-1)}{2}$ &#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1)}{2} \;=\; \frac{1}{2} n^{2} - \frac{1}{2} n$ &#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2 + 3 + \dots + n \;=\; \frac{n(n-1)}{2} - 1$ &#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noindent&#10;${\bf A} = [a_{ij}] \;\mbox{is a } m \times k\; \mbox{matrix}$\\&#10;${\bf B} = [b_{ij}]\;\mbox{is a } k \times n \;\mbox{matrix}$&#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sqrt{(x_j - x_i)^2 + (y_j - y_i)^2}$&#10;\end{document}"/>
  <p:tag name="IGUANATEXSIZE" val="20"/>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4794</TotalTime>
  <Words>3417</Words>
  <Application>Microsoft Office PowerPoint</Application>
  <PresentationFormat>全屏显示(4:3)</PresentationFormat>
  <Paragraphs>314</Paragraphs>
  <Slides>40</Slides>
  <Notes>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40</vt:i4>
      </vt:variant>
    </vt:vector>
  </HeadingPairs>
  <TitlesOfParts>
    <vt:vector size="59" baseType="lpstr">
      <vt:lpstr>Plump MT</vt:lpstr>
      <vt:lpstr>等线</vt:lpstr>
      <vt:lpstr>宋体</vt:lpstr>
      <vt:lpstr>Arial</vt:lpstr>
      <vt:lpstr>Arial Narrow</vt:lpstr>
      <vt:lpstr>Cambria Math</vt:lpstr>
      <vt:lpstr>Comic Sans MS</vt:lpstr>
      <vt:lpstr>Garamond</vt:lpstr>
      <vt:lpstr>Lucida Console</vt:lpstr>
      <vt:lpstr>Symbol</vt:lpstr>
      <vt:lpstr>Tahoma</vt:lpstr>
      <vt:lpstr>Times New Roman</vt:lpstr>
      <vt:lpstr>Verdana</vt:lpstr>
      <vt:lpstr>Wingdings</vt:lpstr>
      <vt:lpstr>Wingdings 2</vt:lpstr>
      <vt:lpstr>Level</vt:lpstr>
      <vt:lpstr>1_Default Design</vt:lpstr>
      <vt:lpstr>Equation</vt:lpstr>
      <vt:lpstr>Document</vt:lpstr>
      <vt:lpstr>Discrete Mathematics and Its Application                         7th edition, 2001</vt:lpstr>
      <vt:lpstr>Welcome to Discrete Mathematics  Spring 2018</vt:lpstr>
      <vt:lpstr>§3.3 Complexity of Algorithms</vt:lpstr>
      <vt:lpstr>§3.3: Algorithmic Complexity</vt:lpstr>
      <vt:lpstr>The Complexity of Algorithms</vt:lpstr>
      <vt:lpstr>The Complexity of Algorithms</vt:lpstr>
      <vt:lpstr>Complexity Depends on Input</vt:lpstr>
      <vt:lpstr>Time Complexity</vt:lpstr>
      <vt:lpstr>Complexity Analysis of Algorithms</vt:lpstr>
      <vt:lpstr>Worst-Case Complexity of Linear Search</vt:lpstr>
      <vt:lpstr>Average-Case Complexity of Linear Search</vt:lpstr>
      <vt:lpstr>Worst-Case Complexity of Binary Search </vt:lpstr>
      <vt:lpstr>Worst-Case Complexity of Bubble Sort</vt:lpstr>
      <vt:lpstr>Worst-Case Complexity of Insertion Sort</vt:lpstr>
      <vt:lpstr>Matrix Multiplication Algorithm</vt:lpstr>
      <vt:lpstr>Complexity of Matrix Multiplication</vt:lpstr>
      <vt:lpstr>Boolean Product Algorithm</vt:lpstr>
      <vt:lpstr>Complexity of Boolean Product Algorithm</vt:lpstr>
      <vt:lpstr>Matrix-Chain Multiplication</vt:lpstr>
      <vt:lpstr>Algorithmic Paradigms</vt:lpstr>
      <vt:lpstr>Brute-Force Algorithms</vt:lpstr>
      <vt:lpstr>Computing the Closest Pair of Points  by Brute-Force</vt:lpstr>
      <vt:lpstr>Computing the Closest Pair of Points by Brute-Force</vt:lpstr>
      <vt:lpstr>Understanding the Complexity of Algorithms</vt:lpstr>
      <vt:lpstr>Understanding the Complexity of Algorithms</vt:lpstr>
      <vt:lpstr>Example : Linear Search</vt:lpstr>
      <vt:lpstr>Linear search analysis</vt:lpstr>
      <vt:lpstr>Example: Binary Search</vt:lpstr>
      <vt:lpstr>Binary search analysis</vt:lpstr>
      <vt:lpstr>PowerPoint 演示文稿</vt:lpstr>
      <vt:lpstr>PowerPoint 演示文稿</vt:lpstr>
      <vt:lpstr>Complexity of Problems</vt:lpstr>
      <vt:lpstr>Tractable vs. intractable</vt:lpstr>
      <vt:lpstr>Complexity of Problems</vt:lpstr>
      <vt:lpstr>Computer Time Examples</vt:lpstr>
      <vt:lpstr>P Versus NP Problem</vt:lpstr>
      <vt:lpstr>P vs. NP</vt:lpstr>
      <vt:lpstr>P Versus NP Problem</vt:lpstr>
      <vt:lpstr>Key Things to Know</vt:lpstr>
      <vt:lpstr>Homework</vt:lpstr>
    </vt:vector>
  </TitlesOfParts>
  <Company>Barry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Johnsonbaugh, Discrete Mathematics 5th edition, 2001</dc:title>
  <dc:creator>user</dc:creator>
  <cp:lastModifiedBy>李 志毅</cp:lastModifiedBy>
  <cp:revision>653</cp:revision>
  <cp:lastPrinted>2018-04-08T03:06:08Z</cp:lastPrinted>
  <dcterms:created xsi:type="dcterms:W3CDTF">2002-05-12T10:17:07Z</dcterms:created>
  <dcterms:modified xsi:type="dcterms:W3CDTF">2019-06-16T14:48:21Z</dcterms:modified>
</cp:coreProperties>
</file>