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  <p:sldMasterId id="2147483695" r:id="rId2"/>
  </p:sldMasterIdLst>
  <p:notesMasterIdLst>
    <p:notesMasterId r:id="rId29"/>
  </p:notesMasterIdLst>
  <p:sldIdLst>
    <p:sldId id="256" r:id="rId3"/>
    <p:sldId id="309" r:id="rId4"/>
    <p:sldId id="283" r:id="rId5"/>
    <p:sldId id="284" r:id="rId6"/>
    <p:sldId id="282" r:id="rId7"/>
    <p:sldId id="682" r:id="rId8"/>
    <p:sldId id="259" r:id="rId9"/>
    <p:sldId id="261" r:id="rId10"/>
    <p:sldId id="260" r:id="rId11"/>
    <p:sldId id="690" r:id="rId12"/>
    <p:sldId id="788" r:id="rId13"/>
    <p:sldId id="263" r:id="rId14"/>
    <p:sldId id="695" r:id="rId15"/>
    <p:sldId id="696" r:id="rId16"/>
    <p:sldId id="789" r:id="rId17"/>
    <p:sldId id="697" r:id="rId18"/>
    <p:sldId id="264" r:id="rId19"/>
    <p:sldId id="331" r:id="rId20"/>
    <p:sldId id="287" r:id="rId21"/>
    <p:sldId id="754" r:id="rId22"/>
    <p:sldId id="791" r:id="rId23"/>
    <p:sldId id="793" r:id="rId24"/>
    <p:sldId id="790" r:id="rId25"/>
    <p:sldId id="794" r:id="rId26"/>
    <p:sldId id="288" r:id="rId27"/>
    <p:sldId id="750" r:id="rId28"/>
  </p:sldIdLst>
  <p:sldSz cx="9144000" cy="6858000" type="screen4x3"/>
  <p:notesSz cx="6858000" cy="99472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3931" autoAdjust="0"/>
  </p:normalViewPr>
  <p:slideViewPr>
    <p:cSldViewPr>
      <p:cViewPr varScale="1">
        <p:scale>
          <a:sx n="68" d="100"/>
          <a:sy n="68" d="100"/>
        </p:scale>
        <p:origin x="124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9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D67EB47E-22CB-4D15-9AED-DA5CA5A0640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7801C3BA-22B8-4EFF-AFF6-0E9B85DDCF5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0CA2A79C-8355-4911-9BDF-525753FBF38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2050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4869" name="Rectangle 5">
            <a:extLst>
              <a:ext uri="{FF2B5EF4-FFF2-40B4-BE49-F238E27FC236}">
                <a16:creationId xmlns:a16="http://schemas.microsoft.com/office/drawing/2014/main" id="{F2FC1A66-EF60-4110-9DF1-2A01864AE03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24956"/>
            <a:ext cx="5486400" cy="4476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64870" name="Rectangle 6">
            <a:extLst>
              <a:ext uri="{FF2B5EF4-FFF2-40B4-BE49-F238E27FC236}">
                <a16:creationId xmlns:a16="http://schemas.microsoft.com/office/drawing/2014/main" id="{9FE9AB60-7FC8-4164-B654-C794952C099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185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4871" name="Rectangle 7">
            <a:extLst>
              <a:ext uri="{FF2B5EF4-FFF2-40B4-BE49-F238E27FC236}">
                <a16:creationId xmlns:a16="http://schemas.microsoft.com/office/drawing/2014/main" id="{76E42A11-0445-471A-8AF6-DE265469EE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48185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3424A27-EC53-4E9D-9804-A5EA285C49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76B2B-4BAF-43E6-B118-D588ADE2078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4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68C461FE-0426-4FA3-94C9-8CE55FA3C6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6E15714-BBA1-4817-807B-9886193A8FD8}" type="slidenum">
              <a:rPr kumimoji="0" lang="zh-CN" altLang="en-US" sz="1200" b="0" i="0" u="none" smtClean="0"/>
              <a:pPr/>
              <a:t>10</a:t>
            </a:fld>
            <a:endParaRPr kumimoji="0" lang="en-US" altLang="zh-CN" sz="1200" b="0" i="0" u="none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0E5909A5-8C44-4E8D-BF43-E3A267AB44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701675"/>
            <a:ext cx="4583112" cy="3436938"/>
          </a:xfrm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2701B4AA-9F32-4B21-A08A-A54F58F22B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The symbol that looks like a backwards </a:t>
            </a:r>
            <a:r>
              <a:rPr lang="en-US" altLang="zh-CN">
                <a:latin typeface="Times New Roman" panose="02020603050405020304" pitchFamily="18" charset="0"/>
              </a:rPr>
              <a:t>“</a:t>
            </a:r>
            <a:r>
              <a:rPr lang="en-US" altLang="zh-CN">
                <a:latin typeface="Arial" panose="020B0604020202020204" pitchFamily="34" charset="0"/>
              </a:rPr>
              <a:t>set-membership</a:t>
            </a:r>
            <a:r>
              <a:rPr lang="en-US" altLang="zh-CN">
                <a:latin typeface="Times New Roman" panose="02020603050405020304" pitchFamily="18" charset="0"/>
              </a:rPr>
              <a:t>”</a:t>
            </a:r>
            <a:r>
              <a:rPr lang="en-US" altLang="zh-CN">
                <a:latin typeface="Arial" panose="020B0604020202020204" pitchFamily="34" charset="0"/>
              </a:rPr>
              <a:t> relational operator is an abbreviation for </a:t>
            </a:r>
            <a:r>
              <a:rPr lang="en-US" altLang="zh-CN">
                <a:latin typeface="Times New Roman" panose="02020603050405020304" pitchFamily="18" charset="0"/>
              </a:rPr>
              <a:t>“</a:t>
            </a:r>
            <a:r>
              <a:rPr lang="en-US" altLang="zh-CN">
                <a:latin typeface="Arial" panose="020B0604020202020204" pitchFamily="34" charset="0"/>
              </a:rPr>
              <a:t>such that</a:t>
            </a:r>
            <a:r>
              <a:rPr lang="en-US" altLang="zh-CN">
                <a:latin typeface="Times New Roman" panose="02020603050405020304" pitchFamily="18" charset="0"/>
              </a:rPr>
              <a:t>”</a:t>
            </a:r>
            <a:r>
              <a:rPr lang="en-US" altLang="zh-CN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8402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17EC3E99-3DA0-4896-8600-DFE2A256B7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A075263-0285-4CB7-BF1B-6498AEC0EAAB}" type="slidenum">
              <a:rPr kumimoji="0" lang="zh-CN" altLang="en-US" sz="1200" b="0" i="0" u="none" smtClean="0"/>
              <a:pPr/>
              <a:t>16</a:t>
            </a:fld>
            <a:endParaRPr kumimoji="0" lang="en-US" altLang="zh-CN" sz="1200" b="0" i="0" u="none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6CCF2B3B-CCC2-45D1-8C4C-60D905E771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701675"/>
            <a:ext cx="4583112" cy="3436938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8D7B2300-BEC8-4AC9-9E3A-0E6CAEB046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Do another example on the board.</a:t>
            </a:r>
          </a:p>
        </p:txBody>
      </p:sp>
    </p:spTree>
    <p:extLst>
      <p:ext uri="{BB962C8B-B14F-4D97-AF65-F5344CB8AC3E}">
        <p14:creationId xmlns:p14="http://schemas.microsoft.com/office/powerpoint/2010/main" val="552843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9061ED40-51D4-4B33-BEF3-48586D131C69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0D7D8FD9-38FC-458A-B113-8E1C4AD1C2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D2A163AD-0DFC-43BF-BECC-AD9EF22085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E3AC78FD-9C41-416A-BE83-C5432F88BF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53250" name="Rectangle 2">
            <a:extLst>
              <a:ext uri="{FF2B5EF4-FFF2-40B4-BE49-F238E27FC236}">
                <a16:creationId xmlns:a16="http://schemas.microsoft.com/office/drawing/2014/main" id="{556E3B2F-1979-41EB-B9A1-B71123ED78E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96B80615-608C-40A4-9F09-8E2702E8FE5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829F58D-4371-4B70-AA27-E0DE7D2CE3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1E3003-7D0C-4FCE-B147-F8D33E1943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93447E5-FCED-45CD-A010-2A7AE093C9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92D35-A008-43B5-A4E5-8044D3BC29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873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C0FAD-2BBC-45E3-96B9-BDCDA597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5EB7E5-CE63-403B-9DD4-56ECD08E0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3404C4C-6547-4860-8946-DB4BF6210C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E6FE298-D829-44E1-9140-38558ECBC1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222F773-1E75-40AD-8AE8-A01546D170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589E5-6012-41E1-B8EC-521EE592BA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478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D3DDB6-DB78-4B54-996E-D967DA968D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9880EE-140C-4B91-89B4-FD153B1C8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DAEF814-25E8-4A7C-9732-AD73AE5FAF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4B28C68-62AF-4A20-8BD5-0D6FAB74D2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9A4C85F-1683-4ABE-B62F-D4DA97BBBB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D22C3-E271-42D3-95C0-86804294D4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6605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A34E1-98A2-4E4D-91C9-B86AE52B4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CE76F9-8AD2-4C31-A95D-C8AF42F40A8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1FF99A-217E-4EC6-97E8-4E58110F9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FDD950-0C44-41D1-B5A7-A66335097A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680759-863E-405C-B8C5-92699AD931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814297-F4FF-447A-9267-D08053D923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EFD03-00C5-4C3F-A161-26DE955FDDA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330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74569-D42A-41D6-8876-8B8B19E2A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807956-2445-4A8C-B97D-6FD69B10B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6CDD77A-D7EA-49AD-ABA9-47A12A5033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Fall 2007</a:t>
            </a:r>
            <a:endParaRPr lang="en-CA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8B131D4-782E-4810-A233-C62DB9A5F6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75FDB8-5001-4B66-A059-C887A861BB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24AE0-F5F1-483E-9C06-18021DD37931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428766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DC40A-78AB-4194-BF77-12D24651C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ECF25-6C92-4BF4-8110-9F6E4FC2F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0B6B3-6E79-4CD2-B1C0-6EB656A7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4CC48B-4DD5-4826-B773-7DB4B435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4DA8B7-F0A4-44D3-B17B-FE68BBCF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E6D86-5CF8-471A-8305-F39A0EF07250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105335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F4323-3DEC-45C5-B85D-6EF9BCC3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482168-725F-4E54-A1A3-B2231A0DC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54D9B1-8F99-4C58-8F52-1EA214437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850780-5DA3-4981-AEA6-C3C5FB9C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0D98F5-1F6B-49FA-BBF5-5C5E74C4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27C3C-7382-49ED-917A-9313B5FD25A0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416897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11571-E486-4C60-B2F4-CA91EED4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2A0839-CB2B-497B-8B91-9A5AEAEC1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267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0E6645-D518-4ABE-B05D-697FC2444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267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F973E7-D436-4087-97F7-6DB5A30E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28B30F-5644-4DC7-962A-76FB14FF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898D58-D3C7-4466-9B14-6D10D429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C0570-558D-488A-B39C-42A330A7467D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485756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7A73B-99AD-421C-9A6A-F1C40624D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668B35-6F07-46BC-8910-E43EA936F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583F7A-C543-4894-BD4A-FBCFA22CE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34116C-CFD6-4A3A-B78A-25276DF4E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848920-9107-47D4-84D9-5D379DB86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D9C260-E858-497D-88E0-456EC3702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49CB2A-85AF-40E3-A07C-3D38F7C76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3FECBD-4FE6-4BA3-9D45-4E61997C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B41E6-2611-4DDC-8A03-836D519E71B7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9976034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29156-E28F-4187-9248-C76C00C8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B2996F-D6EA-42D1-9AE4-A031BAA1F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414587-E2FB-40A3-8B83-6EDDE076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7E74FE-A2B1-4B1B-A197-64E35B9F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CD928-65CD-4D9C-AC05-4555CC0CDB5B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680419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CC7810-CCF5-4ED0-BB59-AFFA6498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27E94D-E8D8-44F7-B60B-A3AC18F68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312373-F8EF-45EF-AF29-8EB2DC46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2194C-B9A1-48A9-8DC1-FC436090F083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43333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8272E-6741-4463-A6BF-FAC498C2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33D4BF-2255-4B65-8FC5-481A373DE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2296BCA-C5AA-42F3-8ABB-6BABE983DB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28BF733-7EB0-4C00-857C-FE94C2A3E9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7F593A-38C5-4407-AD7B-C48757B4D2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0099E-EE9D-4F9A-9435-60D8FA8F0E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19254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2CE48-4F2B-49EB-9D92-DFA03EF15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D5BCF1-7CB1-43C4-BE17-D39C68D4A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6B0D74-1155-47A6-918D-B797BB87B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1006C-8D1C-488A-8E10-C6270B0D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6A8E1A-2E79-4469-97CD-F4B166E0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078B9C-2916-49D1-A1B2-D1E8F32A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27021-76EC-402D-8FC0-81243ED5A416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7255539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97D1B-68DB-4E9C-AAD3-CC1BCE1ED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A34294-7FB5-455E-95F3-D242020CC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9007A6-D35C-4FA1-99D1-17FF4F4C7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C07B31-7CB4-4410-8BE7-A842A8BC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9791B7-702A-4992-BBA2-50A478DB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06B11,12,13 - Discrete Structures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8B46F1-EC4A-40F2-8F50-727547D7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4B168-FFF6-479F-AC3E-03057269B163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1067363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8C379-24F1-4DEF-B387-D047C2EB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7BBD50-A47A-48F9-9620-8E25C2E5C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840BF-500D-4B4B-9AF0-26446B4FF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696CF0-3425-40EE-8D2B-6D090C8B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E33B81-2495-43CE-9EB0-BC38BD3C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0283B-6126-471B-82B2-6BEB531E9474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5663956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7C6781-4D3F-4A9D-911D-6A24EF6D4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C54F8B-6D92-40C4-944C-D67504B48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F241D1-9DFD-4138-939C-F5A83BBA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EB3223-9588-4880-AD28-E726A010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A478C1-C0A3-4487-81C7-349D925C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1C7E2-3185-4683-B5FE-D651FE4675EE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414179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53277-6EA9-44C1-A15F-65081B9C6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9F3C90-078F-4043-9287-387F01279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BDE4986-5EEE-4E3D-90B6-ABCE4F1965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4ED9617-675D-4A13-B02D-385B040A85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7C074F-7B83-48F4-8383-334A6DC07D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6CD3A-7FFB-47D2-81D3-97D21EC560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351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60DE6-966D-4504-BC1B-C233FB19D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9FFBE3-2E76-472F-9828-8A0DEAF66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5DC57A-7037-4B3D-9A98-799536EB3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622C20-427D-4570-B31B-BE1CB190AD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72883E-01F2-4FEB-B931-991A29C1E1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A4BD20-8316-4132-9C9A-2A16544E72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ED24F-6E6C-4C21-AB08-BAC458BC5C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019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68182-3DE8-4576-AFB9-5594EF782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E88EAD-CE48-446D-81F1-5251D18D9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D99365-07C8-40EE-9AAD-867802956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34163B-1AB1-4D57-A34C-4276B90F8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EACBB0-B9E6-408B-812A-E35A790FF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F0CA3B4-C0E0-4B6D-B39D-2FD72D3370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A6683CA-3227-4421-8696-9C4F3CC730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F662359-CC78-4678-8733-CC1ADE5BD5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EA093-36CB-4264-94D7-663FB3A6F7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3444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038E3-1AA1-4D5C-90AE-5591CACC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248931-111B-4991-BA84-0573718A9A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2CB934E-54CF-4DB0-BDFA-1ADE4BB02D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693FB43-08B9-4419-B686-2D2706BB2D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157C0-03F4-4622-A090-2711406742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970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88140C4-77C7-49ED-BCC6-B0DEEFD687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D4CB0F1-F467-4539-90BC-C80CA3493F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BD7562D-B4C3-4C82-8422-140D33CCD1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D0B26-9AD1-4BD7-8644-84084CF45E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780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7671D-7D03-418C-9A04-E8E5790D6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96DB3-C0A7-42AF-943B-4939DDA34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750FFB-4055-425E-8349-59BC4E4E4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9C988-1C01-44E4-9B68-970866DF61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13D6B3-C5F1-4597-BDCE-6ACFD6F844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27C328-EEE8-42D2-A6B7-BF3B760F9E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EA116-048D-4588-AAF6-80705437DB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088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49C78-D171-4D36-BCC6-04A3EDF9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A36E79-A941-4C21-A0C1-906645789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544532-6210-4958-BC96-484050EF8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006569-2E96-42E7-B7A2-D6C64CAF9A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2DDA88-8449-4A47-B908-21E24B0880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19B59F-AFD3-42BF-BC23-0DB2A72829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5DB00-C3EA-4A03-A713-59677E0E31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245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B36EB14-567D-4FE2-A063-D288A10DE0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EBB0E8F-89CA-4740-91BF-74EA6C2FBF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929F448F-2EFA-405F-8D41-4EC8AF53B7F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09EDEC03-0FC8-4EBA-A2B6-F358B5662AF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085C2A13-6597-4B89-9370-6FFB1C70B12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2144790-1970-4C78-B35B-CCEB46AA19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E0F848E0-EF48-4D03-A3AA-BE37C9590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ED202DCC-20FA-4441-B7CF-DC490AC0BA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D7318372-74D7-40F7-AFE6-BC99C92CF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0DBCE407-5DBA-4D2E-9279-EA9D845CE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  <p:sldLayoutId id="214748407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accent2"/>
            </a:gs>
            <a:gs pos="100000">
              <a:srgbClr val="1C1C6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>
            <a:extLst>
              <a:ext uri="{FF2B5EF4-FFF2-40B4-BE49-F238E27FC236}">
                <a16:creationId xmlns:a16="http://schemas.microsoft.com/office/drawing/2014/main" id="{9501A918-0D81-4FFC-8EB8-E969207A6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/>
              <a:t>Click to edit Master title style</a:t>
            </a:r>
          </a:p>
        </p:txBody>
      </p:sp>
      <p:sp>
        <p:nvSpPr>
          <p:cNvPr id="291843" name="Rectangle 3">
            <a:extLst>
              <a:ext uri="{FF2B5EF4-FFF2-40B4-BE49-F238E27FC236}">
                <a16:creationId xmlns:a16="http://schemas.microsoft.com/office/drawing/2014/main" id="{7C4766A3-2F12-4DAD-9DE1-4D20AF48C9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- First level</a:t>
            </a:r>
            <a:endParaRPr lang="en-CA" altLang="zh-CN"/>
          </a:p>
          <a:p>
            <a:pPr lvl="1"/>
            <a:r>
              <a:rPr lang="en-CA" altLang="zh-CN"/>
              <a:t>Second level</a:t>
            </a:r>
          </a:p>
          <a:p>
            <a:pPr lvl="2"/>
            <a:r>
              <a:rPr lang="en-CA" altLang="zh-CN"/>
              <a:t>Third level</a:t>
            </a:r>
          </a:p>
          <a:p>
            <a:pPr lvl="3"/>
            <a:r>
              <a:rPr lang="en-CA" altLang="zh-CN"/>
              <a:t>Fourth level</a:t>
            </a:r>
          </a:p>
          <a:p>
            <a:pPr lvl="4"/>
            <a:r>
              <a:rPr lang="en-CA" altLang="zh-CN"/>
              <a:t>Fifth level</a:t>
            </a:r>
          </a:p>
        </p:txBody>
      </p:sp>
      <p:sp>
        <p:nvSpPr>
          <p:cNvPr id="291844" name="Rectangle 4">
            <a:extLst>
              <a:ext uri="{FF2B5EF4-FFF2-40B4-BE49-F238E27FC236}">
                <a16:creationId xmlns:a16="http://schemas.microsoft.com/office/drawing/2014/main" id="{BFDF325F-62FF-4D12-9610-B3A5BB5ACB8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CCFF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Fall 2007</a:t>
            </a:r>
            <a:endParaRPr lang="en-CA" altLang="zh-CN"/>
          </a:p>
        </p:txBody>
      </p:sp>
      <p:sp>
        <p:nvSpPr>
          <p:cNvPr id="291845" name="Rectangle 5">
            <a:extLst>
              <a:ext uri="{FF2B5EF4-FFF2-40B4-BE49-F238E27FC236}">
                <a16:creationId xmlns:a16="http://schemas.microsoft.com/office/drawing/2014/main" id="{A5CF896E-C5EB-4A85-846E-A29BEC8DBFA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24840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CCFF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291846" name="Rectangle 6">
            <a:extLst>
              <a:ext uri="{FF2B5EF4-FFF2-40B4-BE49-F238E27FC236}">
                <a16:creationId xmlns:a16="http://schemas.microsoft.com/office/drawing/2014/main" id="{66E4736D-879C-4F84-A13C-DEB8E4B277F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CCFF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fld id="{05E57C69-8C4E-47ED-B193-FDD00EA0C49F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6E5B850-E66A-47B8-B4D6-BA7C4EE38D8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3048000"/>
          </a:xfrm>
        </p:spPr>
        <p:txBody>
          <a:bodyPr/>
          <a:lstStyle/>
          <a:p>
            <a:pPr algn="r" eaLnBrk="1" hangingPunct="1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Discrete Mathematics</a:t>
            </a:r>
            <a:b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and Its Application</a:t>
            </a:r>
            <a:b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       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en-US" altLang="zh-CN" sz="2000" baseline="30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edition, 2001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8915D59-D65A-4AAC-94F5-D19931E9FF3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38600"/>
            <a:ext cx="6400800" cy="1441450"/>
          </a:xfrm>
        </p:spPr>
        <p:txBody>
          <a:bodyPr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Kenneth H. Rosen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>
            <a:extLst>
              <a:ext uri="{FF2B5EF4-FFF2-40B4-BE49-F238E27FC236}">
                <a16:creationId xmlns:a16="http://schemas.microsoft.com/office/drawing/2014/main" id="{2AA510BA-24C4-4037-9BFE-86BD0DFF72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A54451-9165-47D7-AB15-1577029CB436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0243" name="日期占位符 4">
            <a:extLst>
              <a:ext uri="{FF2B5EF4-FFF2-40B4-BE49-F238E27FC236}">
                <a16:creationId xmlns:a16="http://schemas.microsoft.com/office/drawing/2014/main" id="{5746D94B-F2BD-401C-8337-6794B6A1BF1A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DC4786-02BB-40E0-81AA-B72DA4A73E49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2018/5/19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0244" name="页脚占位符 5">
            <a:extLst>
              <a:ext uri="{FF2B5EF4-FFF2-40B4-BE49-F238E27FC236}">
                <a16:creationId xmlns:a16="http://schemas.microsoft.com/office/drawing/2014/main" id="{E8A0B9FB-AF1E-45A3-B3CF-4F9D8ABEC7E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0245" name="Rectangle 2">
            <a:extLst>
              <a:ext uri="{FF2B5EF4-FFF2-40B4-BE49-F238E27FC236}">
                <a16:creationId xmlns:a16="http://schemas.microsoft.com/office/drawing/2014/main" id="{641E6D69-60B0-49EE-AA88-42EFC9CFA0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The Division “Algorithm”</a:t>
            </a:r>
          </a:p>
        </p:txBody>
      </p:sp>
      <p:sp>
        <p:nvSpPr>
          <p:cNvPr id="10246" name="Rectangle 3">
            <a:extLst>
              <a:ext uri="{FF2B5EF4-FFF2-40B4-BE49-F238E27FC236}">
                <a16:creationId xmlns:a16="http://schemas.microsoft.com/office/drawing/2014/main" id="{CB830AE4-3BAB-4C2D-AA97-FBE8E419E5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2900" y="1524000"/>
            <a:ext cx="8229600" cy="44196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More generally, the divisor can be an arbitrary nonzero integer.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For any integer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dividend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and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divisor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≠0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there is a unique integer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quotient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and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 remainder 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such that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dq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and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 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&lt; |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d|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.  Formally, the theorem is: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≠0: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!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 0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&lt;|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d|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a=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dq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We can find 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 and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 by: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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,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qd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i="1" dirty="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div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d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i="1" dirty="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mod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d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en-US" altLang="zh-CN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668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Algorithm</a:t>
            </a:r>
            <a:r>
              <a:rPr lang="zh-CN" altLang="en-US" dirty="0"/>
              <a:t>（除法运算）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447800"/>
            <a:ext cx="8458200" cy="5257800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Example 1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What are the quotient and remainder when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101 </a:t>
            </a:r>
            <a:r>
              <a:rPr lang="en-US" dirty="0"/>
              <a:t>is divided by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/>
              <a:t>?</a:t>
            </a:r>
          </a:p>
          <a:p>
            <a:pPr lvl="1"/>
            <a:r>
              <a:rPr lang="en-US" b="1" dirty="0"/>
              <a:t>Solution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The quotient when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101</a:t>
            </a:r>
            <a:r>
              <a:rPr lang="en-US" dirty="0"/>
              <a:t> is divided by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/>
              <a:t> is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101 </a:t>
            </a:r>
            <a:r>
              <a:rPr lang="en-US" b="1" dirty="0"/>
              <a:t>div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/>
              <a:t>,   </a:t>
            </a:r>
          </a:p>
          <a:p>
            <a:pPr lvl="1"/>
            <a:r>
              <a:rPr lang="en-US" dirty="0"/>
              <a:t>and the remainder is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101</a:t>
            </a:r>
            <a:r>
              <a:rPr lang="en-US" dirty="0"/>
              <a:t>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/>
              <a:t>. </a:t>
            </a:r>
          </a:p>
          <a:p>
            <a:r>
              <a:rPr lang="en-US" altLang="zh-CN" b="1" dirty="0"/>
              <a:t>Example 2</a:t>
            </a:r>
            <a:r>
              <a:rPr lang="en-US" altLang="zh-CN" dirty="0"/>
              <a:t>  </a:t>
            </a:r>
          </a:p>
          <a:p>
            <a:pPr lvl="1"/>
            <a:r>
              <a:rPr lang="en-US" dirty="0"/>
              <a:t>What are the quotient and remainder when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/>
              <a:t> is divided by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?</a:t>
            </a:r>
          </a:p>
          <a:p>
            <a:pPr lvl="1"/>
            <a:r>
              <a:rPr lang="en-US" b="1" dirty="0"/>
              <a:t>Solution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The quotient when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/>
              <a:t> is divided by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 is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 =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 </a:t>
            </a:r>
            <a:r>
              <a:rPr lang="en-US" b="1" dirty="0"/>
              <a:t>div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,    and the remainder is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=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/>
              <a:t>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4918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Congruence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4582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   Definition</a:t>
            </a:r>
            <a:r>
              <a:rPr lang="en-US" dirty="0"/>
              <a:t>: If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 integers and </a:t>
            </a:r>
            <a:r>
              <a:rPr lang="en-US" i="1" dirty="0"/>
              <a:t>m</a:t>
            </a:r>
            <a:r>
              <a:rPr lang="en-US" dirty="0"/>
              <a:t> is a positive integer, then </a:t>
            </a:r>
            <a:r>
              <a:rPr lang="en-US" i="1" dirty="0"/>
              <a:t>a</a:t>
            </a:r>
            <a:r>
              <a:rPr lang="en-US" dirty="0"/>
              <a:t> is </a:t>
            </a:r>
            <a:r>
              <a:rPr lang="en-US" i="1" dirty="0"/>
              <a:t>congruent </a:t>
            </a:r>
            <a:r>
              <a:rPr lang="en-US" dirty="0"/>
              <a:t>to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i="1" dirty="0"/>
              <a:t>modulo m</a:t>
            </a:r>
            <a:r>
              <a:rPr lang="en-US" dirty="0"/>
              <a:t> if </a:t>
            </a:r>
            <a:r>
              <a:rPr lang="en-US" i="1" dirty="0"/>
              <a:t>m</a:t>
            </a:r>
            <a:r>
              <a:rPr lang="en-US" dirty="0"/>
              <a:t> divides    </a:t>
            </a:r>
            <a:r>
              <a:rPr lang="en-US" i="1" dirty="0"/>
              <a:t>a – b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notation </a:t>
            </a:r>
            <a:r>
              <a:rPr lang="en-US" i="1" dirty="0"/>
              <a:t>a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/>
              <a:t>b </a:t>
            </a:r>
            <a:r>
              <a:rPr lang="en-US" dirty="0"/>
              <a:t>(mod</a:t>
            </a:r>
            <a:r>
              <a:rPr lang="en-US" i="1" dirty="0"/>
              <a:t> m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 says  that </a:t>
            </a:r>
            <a:r>
              <a:rPr lang="en-US" i="1" dirty="0"/>
              <a:t>a</a:t>
            </a:r>
            <a:r>
              <a:rPr lang="en-US" dirty="0"/>
              <a:t> is congruent to </a:t>
            </a:r>
            <a:r>
              <a:rPr lang="en-US" i="1" dirty="0"/>
              <a:t>b</a:t>
            </a:r>
            <a:r>
              <a:rPr lang="en-US" dirty="0"/>
              <a:t> modulo </a:t>
            </a:r>
            <a:r>
              <a:rPr lang="en-US" i="1" dirty="0"/>
              <a:t>m</a:t>
            </a:r>
            <a:r>
              <a:rPr lang="en-US" dirty="0"/>
              <a:t>.  </a:t>
            </a:r>
          </a:p>
          <a:p>
            <a:pPr lvl="1"/>
            <a:r>
              <a:rPr lang="en-US" dirty="0"/>
              <a:t>We say that </a:t>
            </a:r>
            <a:r>
              <a:rPr lang="en-US" i="1" dirty="0"/>
              <a:t>a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/>
              <a:t>b </a:t>
            </a:r>
            <a:r>
              <a:rPr lang="en-US" dirty="0"/>
              <a:t>(mod</a:t>
            </a:r>
            <a:r>
              <a:rPr lang="en-US" i="1" dirty="0"/>
              <a:t> m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is a</a:t>
            </a:r>
            <a:r>
              <a:rPr lang="en-US" i="1" dirty="0"/>
              <a:t> congruence </a:t>
            </a:r>
            <a:r>
              <a:rPr lang="en-US" dirty="0"/>
              <a:t>and that </a:t>
            </a:r>
            <a:r>
              <a:rPr lang="en-US" i="1" dirty="0"/>
              <a:t>m </a:t>
            </a:r>
            <a:r>
              <a:rPr lang="en-US" dirty="0"/>
              <a:t>is its </a:t>
            </a:r>
            <a:r>
              <a:rPr lang="en-US" i="1" dirty="0"/>
              <a:t>modulus</a:t>
            </a:r>
            <a:r>
              <a:rPr lang="en-US" altLang="zh-CN" dirty="0"/>
              <a:t>(</a:t>
            </a:r>
            <a:r>
              <a:rPr lang="zh-CN" altLang="en-US" dirty="0"/>
              <a:t>模数</a:t>
            </a:r>
            <a:r>
              <a:rPr lang="en-US" altLang="zh-CN" dirty="0"/>
              <a:t>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Two integers are congruent mod </a:t>
            </a:r>
            <a:r>
              <a:rPr lang="en-US" i="1" dirty="0"/>
              <a:t>m</a:t>
            </a:r>
            <a:r>
              <a:rPr lang="en-US" dirty="0"/>
              <a:t>  if and only if they have the same remainder when divided by </a:t>
            </a:r>
            <a:r>
              <a:rPr lang="en-US" i="1" dirty="0"/>
              <a:t>m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</a:t>
            </a:r>
            <a:r>
              <a:rPr lang="en-US" i="1" dirty="0"/>
              <a:t>a</a:t>
            </a:r>
            <a:r>
              <a:rPr lang="en-US" dirty="0"/>
              <a:t> is not congruent to </a:t>
            </a:r>
            <a:r>
              <a:rPr lang="en-US" i="1" dirty="0"/>
              <a:t>b</a:t>
            </a:r>
            <a:r>
              <a:rPr lang="en-US" dirty="0"/>
              <a:t> modulo </a:t>
            </a:r>
            <a:r>
              <a:rPr lang="en-US" i="1" dirty="0"/>
              <a:t>m</a:t>
            </a:r>
            <a:r>
              <a:rPr lang="en-US" dirty="0"/>
              <a:t>, we write </a:t>
            </a:r>
          </a:p>
          <a:p>
            <a:pPr lvl="1">
              <a:buNone/>
            </a:pPr>
            <a:r>
              <a:rPr lang="en-US" i="1" dirty="0"/>
              <a:t>                  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≢</a:t>
            </a:r>
            <a:r>
              <a:rPr lang="en-US" dirty="0"/>
              <a:t>  </a:t>
            </a:r>
            <a:r>
              <a:rPr lang="en-US" i="1" dirty="0"/>
              <a:t>b</a:t>
            </a:r>
            <a:r>
              <a:rPr lang="en-US" dirty="0"/>
              <a:t> (mod </a:t>
            </a:r>
            <a:r>
              <a:rPr lang="en-US" i="1" dirty="0"/>
              <a:t>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9992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>
            <a:extLst>
              <a:ext uri="{FF2B5EF4-FFF2-40B4-BE49-F238E27FC236}">
                <a16:creationId xmlns:a16="http://schemas.microsoft.com/office/drawing/2014/main" id="{0184A865-2404-430D-B6DF-0F41ABBC6E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57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920C3D-DA40-4BF7-8F1E-5A2C03A747D7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3315" name="日期占位符 4">
            <a:extLst>
              <a:ext uri="{FF2B5EF4-FFF2-40B4-BE49-F238E27FC236}">
                <a16:creationId xmlns:a16="http://schemas.microsoft.com/office/drawing/2014/main" id="{C41152B2-7061-4897-93AA-51BCD292AFF6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916FE9-3279-4BD3-8EB9-32435C437322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2018/5/19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3316" name="页脚占位符 5">
            <a:extLst>
              <a:ext uri="{FF2B5EF4-FFF2-40B4-BE49-F238E27FC236}">
                <a16:creationId xmlns:a16="http://schemas.microsoft.com/office/drawing/2014/main" id="{F9313D81-C5EA-476D-ACC4-B051D7D7912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3317" name="Rectangle 2">
            <a:extLst>
              <a:ext uri="{FF2B5EF4-FFF2-40B4-BE49-F238E27FC236}">
                <a16:creationId xmlns:a16="http://schemas.microsoft.com/office/drawing/2014/main" id="{2AE9F916-81A5-4DB3-85C6-63939DB183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The </a:t>
            </a:r>
            <a:r>
              <a:rPr lang="en-US" altLang="zh-CN" b="1">
                <a:latin typeface="Times New Roman" panose="02020603050405020304" pitchFamily="18" charset="0"/>
              </a:rPr>
              <a:t>mod</a:t>
            </a:r>
            <a:r>
              <a:rPr lang="en-US" altLang="zh-CN">
                <a:latin typeface="Times New Roman" panose="02020603050405020304" pitchFamily="18" charset="0"/>
              </a:rPr>
              <a:t> operator</a:t>
            </a:r>
          </a:p>
        </p:txBody>
      </p:sp>
      <p:sp>
        <p:nvSpPr>
          <p:cNvPr id="13318" name="Rectangle 3">
            <a:extLst>
              <a:ext uri="{FF2B5EF4-FFF2-40B4-BE49-F238E27FC236}">
                <a16:creationId xmlns:a16="http://schemas.microsoft.com/office/drawing/2014/main" id="{ABCE430E-F1E1-471B-ABF2-9CCE63CF5A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0109"/>
            <a:ext cx="8305800" cy="4808292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An integer “division remainder” operator.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Let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with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d&gt;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.  Then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mod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denotes the remainder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from the division “algorithm” with dividend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and divisor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;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i.e.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the remainder when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is divided by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Using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e.g.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long division.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We can compute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mod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by: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·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/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In C/C++/Java languages, “%” = mod.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262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>
            <a:extLst>
              <a:ext uri="{FF2B5EF4-FFF2-40B4-BE49-F238E27FC236}">
                <a16:creationId xmlns:a16="http://schemas.microsoft.com/office/drawing/2014/main" id="{57CB752A-652C-4EB4-8CB7-2187626C4B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9EC74F-000A-4D8B-96ED-7BCD3F3F8428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4339" name="日期占位符 4">
            <a:extLst>
              <a:ext uri="{FF2B5EF4-FFF2-40B4-BE49-F238E27FC236}">
                <a16:creationId xmlns:a16="http://schemas.microsoft.com/office/drawing/2014/main" id="{0C1EE5EF-90E1-4D0A-A9BA-371EEA17E730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0360AB-5B99-4FDB-93EF-4C0B73AABEB2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2018/5/19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4340" name="页脚占位符 5">
            <a:extLst>
              <a:ext uri="{FF2B5EF4-FFF2-40B4-BE49-F238E27FC236}">
                <a16:creationId xmlns:a16="http://schemas.microsoft.com/office/drawing/2014/main" id="{333A3DBC-C460-4F5A-9ED8-882F6D72B0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4341" name="Rectangle 2">
            <a:extLst>
              <a:ext uri="{FF2B5EF4-FFF2-40B4-BE49-F238E27FC236}">
                <a16:creationId xmlns:a16="http://schemas.microsoft.com/office/drawing/2014/main" id="{7CCC0A2D-AEB2-4676-90B6-047BFAED8F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Modular Congruence</a:t>
            </a:r>
          </a:p>
        </p:txBody>
      </p:sp>
      <p:sp>
        <p:nvSpPr>
          <p:cNvPr id="14342" name="Rectangle 3">
            <a:extLst>
              <a:ext uri="{FF2B5EF4-FFF2-40B4-BE49-F238E27FC236}">
                <a16:creationId xmlns:a16="http://schemas.microsoft.com/office/drawing/2014/main" id="{24DAE691-446A-467D-8F1A-5CE861A258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Let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aseline="30000">
                <a:solidFill>
                  <a:srgbClr val="FF00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Where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aseline="30000">
                <a:solidFill>
                  <a:srgbClr val="FF00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={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&gt;0}=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−{0}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(the + integers).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Then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is congruent to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b modulo m</a:t>
            </a:r>
            <a:r>
              <a:rPr lang="en-US" altLang="zh-CN">
                <a:latin typeface="Times New Roman" panose="02020603050405020304" pitchFamily="18" charset="0"/>
              </a:rPr>
              <a:t>, written “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(mod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”,</a:t>
            </a:r>
            <a:r>
              <a:rPr lang="en-US" altLang="zh-CN">
                <a:latin typeface="Times New Roman" panose="02020603050405020304" pitchFamily="18" charset="0"/>
              </a:rPr>
              <a:t> iff 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m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lvl="1" eaLnBrk="1" hangingPunct="1"/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Note: this is a different use of “” than the meaning “is defined as” I’ve used before.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It’s also equivalent to: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mod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0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0927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Congruence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Determine whether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17</a:t>
            </a:r>
            <a:r>
              <a:rPr lang="en-US" dirty="0"/>
              <a:t> is congruent to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 modulo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/>
              <a:t> and whether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24</a:t>
            </a:r>
            <a:r>
              <a:rPr lang="en-US" dirty="0"/>
              <a:t>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dirty="0"/>
              <a:t> are congruent modulo 6.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Solution</a:t>
            </a:r>
            <a:r>
              <a:rPr lang="en-US" dirty="0"/>
              <a:t>: </a:t>
            </a:r>
          </a:p>
          <a:p>
            <a:pPr lvl="1"/>
            <a:r>
              <a:rPr lang="en-US" dirty="0">
                <a:latin typeface="Cambria Math" pitchFamily="18" charset="0"/>
                <a:ea typeface="Cambria Math" pitchFamily="18" charset="0"/>
              </a:rPr>
              <a:t>17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 (mod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6)</a:t>
            </a:r>
            <a:r>
              <a:rPr lang="en-US" dirty="0"/>
              <a:t> because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/>
              <a:t> divides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17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12. </a:t>
            </a:r>
          </a:p>
          <a:p>
            <a:pPr lvl="1"/>
            <a:r>
              <a:rPr lang="en-US" dirty="0">
                <a:latin typeface="Cambria Math" pitchFamily="18" charset="0"/>
                <a:ea typeface="Cambria Math" pitchFamily="18" charset="0"/>
              </a:rPr>
              <a:t>24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≢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dirty="0"/>
              <a:t> (mod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6)</a:t>
            </a:r>
            <a:r>
              <a:rPr lang="en-US" dirty="0"/>
              <a:t> since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/>
              <a:t> divides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24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  is not divisible by 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7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>
            <a:extLst>
              <a:ext uri="{FF2B5EF4-FFF2-40B4-BE49-F238E27FC236}">
                <a16:creationId xmlns:a16="http://schemas.microsoft.com/office/drawing/2014/main" id="{4A971152-D456-44BE-9CCA-B6FCB3EE66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57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68BF1C-E620-47D9-B475-1AEF3CDA3FEB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5363" name="日期占位符 4">
            <a:extLst>
              <a:ext uri="{FF2B5EF4-FFF2-40B4-BE49-F238E27FC236}">
                <a16:creationId xmlns:a16="http://schemas.microsoft.com/office/drawing/2014/main" id="{23A14FB3-8A5A-41C9-9740-F79D9583C93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BDC1E6-9C82-4AF8-89FF-26C59EB1CA5C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2018/5/19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5364" name="页脚占位符 5">
            <a:extLst>
              <a:ext uri="{FF2B5EF4-FFF2-40B4-BE49-F238E27FC236}">
                <a16:creationId xmlns:a16="http://schemas.microsoft.com/office/drawing/2014/main" id="{EFCADBC0-ABF6-42A2-ADF9-4E586694745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5365" name="Rectangle 2">
            <a:extLst>
              <a:ext uri="{FF2B5EF4-FFF2-40B4-BE49-F238E27FC236}">
                <a16:creationId xmlns:a16="http://schemas.microsoft.com/office/drawing/2014/main" id="{F634D23F-6B7E-4144-9150-851FF5E328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963" y="305570"/>
            <a:ext cx="8610600" cy="1139825"/>
          </a:xfrm>
        </p:spPr>
        <p:txBody>
          <a:bodyPr/>
          <a:lstStyle/>
          <a:p>
            <a:pPr eaLnBrk="1" hangingPunct="1"/>
            <a:r>
              <a:rPr lang="en-US" altLang="zh-CN" dirty="0"/>
              <a:t>Spiral Visualization of </a:t>
            </a:r>
            <a:r>
              <a:rPr lang="en-US" altLang="zh-CN" b="1" dirty="0"/>
              <a:t>mod</a:t>
            </a:r>
            <a:br>
              <a:rPr lang="en-US" altLang="zh-CN" b="1" dirty="0"/>
            </a:br>
            <a:r>
              <a:rPr lang="en-US" altLang="zh-CN" dirty="0"/>
              <a:t>(</a:t>
            </a:r>
            <a:r>
              <a:rPr lang="zh-CN" altLang="en-US" dirty="0"/>
              <a:t>螺旋可视化</a:t>
            </a:r>
            <a:r>
              <a:rPr lang="en-US" altLang="zh-CN" dirty="0"/>
              <a:t>)</a:t>
            </a:r>
          </a:p>
        </p:txBody>
      </p:sp>
      <p:sp>
        <p:nvSpPr>
          <p:cNvPr id="15366" name="Rectangle 3">
            <a:extLst>
              <a:ext uri="{FF2B5EF4-FFF2-40B4-BE49-F238E27FC236}">
                <a16:creationId xmlns:a16="http://schemas.microsoft.com/office/drawing/2014/main" id="{63102E6F-C85A-4C12-95D2-50B38132F7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</a:t>
            </a:r>
          </a:p>
        </p:txBody>
      </p:sp>
      <p:pic>
        <p:nvPicPr>
          <p:cNvPr id="15367" name="Picture 4" descr="spiral">
            <a:extLst>
              <a:ext uri="{FF2B5EF4-FFF2-40B4-BE49-F238E27FC236}">
                <a16:creationId xmlns:a16="http://schemas.microsoft.com/office/drawing/2014/main" id="{97235C2F-AE08-40FF-BDD6-5053F6611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200" y="2778125"/>
            <a:ext cx="2743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Line 5">
            <a:extLst>
              <a:ext uri="{FF2B5EF4-FFF2-40B4-BE49-F238E27FC236}">
                <a16:creationId xmlns:a16="http://schemas.microsoft.com/office/drawing/2014/main" id="{1DF856C9-E09D-422D-BDA3-E9AD1AB2CE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22800" y="2701925"/>
            <a:ext cx="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9" name="Line 6">
            <a:extLst>
              <a:ext uri="{FF2B5EF4-FFF2-40B4-BE49-F238E27FC236}">
                <a16:creationId xmlns:a16="http://schemas.microsoft.com/office/drawing/2014/main" id="{973D1486-7B8B-45F9-B4FD-C8E4AEC254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22800" y="3463925"/>
            <a:ext cx="1295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0" name="Line 7">
            <a:extLst>
              <a:ext uri="{FF2B5EF4-FFF2-40B4-BE49-F238E27FC236}">
                <a16:creationId xmlns:a16="http://schemas.microsoft.com/office/drawing/2014/main" id="{3A0813FD-3872-4A7D-8176-6D90AFF407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2800" y="4149725"/>
            <a:ext cx="10668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1" name="Line 8">
            <a:extLst>
              <a:ext uri="{FF2B5EF4-FFF2-40B4-BE49-F238E27FC236}">
                <a16:creationId xmlns:a16="http://schemas.microsoft.com/office/drawing/2014/main" id="{355DAA69-12FF-4636-B430-6C5CAD42C4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08400" y="4149725"/>
            <a:ext cx="9144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2" name="Line 9">
            <a:extLst>
              <a:ext uri="{FF2B5EF4-FFF2-40B4-BE49-F238E27FC236}">
                <a16:creationId xmlns:a16="http://schemas.microsoft.com/office/drawing/2014/main" id="{1FDBB098-8308-4712-B683-7DB4F144810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75000" y="3692525"/>
            <a:ext cx="1447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3" name="Text Box 10">
            <a:extLst>
              <a:ext uri="{FF2B5EF4-FFF2-40B4-BE49-F238E27FC236}">
                <a16:creationId xmlns:a16="http://schemas.microsoft.com/office/drawing/2014/main" id="{00FF8C38-5D97-43FE-B0E0-CC1E6A8C0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2600" y="5216525"/>
            <a:ext cx="939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i="0" u="none">
                <a:latin typeface="Times New Roman" panose="02020603050405020304" pitchFamily="18" charset="0"/>
                <a:cs typeface="Times New Roman" panose="02020603050405020304" pitchFamily="18" charset="0"/>
              </a:rPr>
              <a:t>≡ </a:t>
            </a:r>
            <a:r>
              <a:rPr kumimoji="0" lang="en-US" altLang="zh-CN" sz="1800" i="0" u="none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br>
              <a:rPr kumimoji="0" lang="en-US" altLang="zh-CN" sz="1800" i="0" u="none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zh-CN" sz="1800" i="0" u="none">
                <a:latin typeface="Times New Roman" panose="02020603050405020304" pitchFamily="18" charset="0"/>
                <a:cs typeface="Times New Roman" panose="02020603050405020304" pitchFamily="18" charset="0"/>
              </a:rPr>
              <a:t>(mod 5)</a:t>
            </a:r>
          </a:p>
        </p:txBody>
      </p:sp>
      <p:sp>
        <p:nvSpPr>
          <p:cNvPr id="15374" name="Text Box 11">
            <a:extLst>
              <a:ext uri="{FF2B5EF4-FFF2-40B4-BE49-F238E27FC236}">
                <a16:creationId xmlns:a16="http://schemas.microsoft.com/office/drawing/2014/main" id="{A2734D0E-0E29-4520-AABA-7721A27DC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0" y="5140325"/>
            <a:ext cx="939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i="0" u="none">
                <a:latin typeface="Times New Roman" panose="02020603050405020304" pitchFamily="18" charset="0"/>
                <a:cs typeface="Times New Roman" panose="02020603050405020304" pitchFamily="18" charset="0"/>
              </a:rPr>
              <a:t>≡ </a:t>
            </a:r>
            <a:r>
              <a:rPr kumimoji="0" lang="en-US" altLang="zh-CN" sz="1800" i="0" u="none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br>
              <a:rPr kumimoji="0" lang="en-US" altLang="zh-CN" sz="1800" i="0" u="none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zh-CN" sz="1800" i="0" u="none">
                <a:latin typeface="Times New Roman" panose="02020603050405020304" pitchFamily="18" charset="0"/>
                <a:cs typeface="Times New Roman" panose="02020603050405020304" pitchFamily="18" charset="0"/>
              </a:rPr>
              <a:t>(mod 5)</a:t>
            </a:r>
          </a:p>
        </p:txBody>
      </p:sp>
      <p:sp>
        <p:nvSpPr>
          <p:cNvPr id="15375" name="Text Box 12">
            <a:extLst>
              <a:ext uri="{FF2B5EF4-FFF2-40B4-BE49-F238E27FC236}">
                <a16:creationId xmlns:a16="http://schemas.microsoft.com/office/drawing/2014/main" id="{ABB2350E-EF4C-4E27-BD7E-66E222CAE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0" y="2854325"/>
            <a:ext cx="939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i="0" u="none">
                <a:latin typeface="Times New Roman" panose="02020603050405020304" pitchFamily="18" charset="0"/>
                <a:cs typeface="Times New Roman" panose="02020603050405020304" pitchFamily="18" charset="0"/>
              </a:rPr>
              <a:t>≡ </a:t>
            </a:r>
            <a:r>
              <a:rPr kumimoji="0" lang="en-US" altLang="zh-CN" sz="1800" i="0" u="none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br>
              <a:rPr kumimoji="0" lang="en-US" altLang="zh-CN" sz="1800" i="0" u="none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zh-CN" sz="1800" i="0" u="none">
                <a:latin typeface="Times New Roman" panose="02020603050405020304" pitchFamily="18" charset="0"/>
                <a:cs typeface="Times New Roman" panose="02020603050405020304" pitchFamily="18" charset="0"/>
              </a:rPr>
              <a:t>(mod 5)</a:t>
            </a:r>
          </a:p>
        </p:txBody>
      </p:sp>
      <p:sp>
        <p:nvSpPr>
          <p:cNvPr id="15376" name="Text Box 13">
            <a:extLst>
              <a:ext uri="{FF2B5EF4-FFF2-40B4-BE49-F238E27FC236}">
                <a16:creationId xmlns:a16="http://schemas.microsoft.com/office/drawing/2014/main" id="{C6213E2F-16D2-40D4-8C36-9996FD243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9200" y="2092325"/>
            <a:ext cx="939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i="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≡ </a:t>
            </a:r>
            <a:r>
              <a:rPr kumimoji="0" lang="en-US" altLang="zh-CN" sz="1800" i="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br>
              <a:rPr kumimoji="0" lang="en-US" altLang="zh-CN" sz="1800" i="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zh-CN" sz="1800" i="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(mod 5)</a:t>
            </a:r>
          </a:p>
        </p:txBody>
      </p:sp>
      <p:sp>
        <p:nvSpPr>
          <p:cNvPr id="15377" name="Text Box 14">
            <a:extLst>
              <a:ext uri="{FF2B5EF4-FFF2-40B4-BE49-F238E27FC236}">
                <a16:creationId xmlns:a16="http://schemas.microsoft.com/office/drawing/2014/main" id="{EE347F5E-F11B-42BD-B1AD-055B42130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1400" y="3355975"/>
            <a:ext cx="939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i="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≡ </a:t>
            </a:r>
            <a:r>
              <a:rPr kumimoji="0" lang="en-US" altLang="zh-CN" sz="1800" i="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br>
              <a:rPr kumimoji="0" lang="en-US" altLang="zh-CN" sz="1800" i="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zh-CN" sz="1800" i="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(mod 5)</a:t>
            </a:r>
          </a:p>
        </p:txBody>
      </p:sp>
      <p:sp>
        <p:nvSpPr>
          <p:cNvPr id="15378" name="Text Box 15">
            <a:extLst>
              <a:ext uri="{FF2B5EF4-FFF2-40B4-BE49-F238E27FC236}">
                <a16:creationId xmlns:a16="http://schemas.microsoft.com/office/drawing/2014/main" id="{F2A1F8E2-E5A0-4E9D-8C9C-E539B4682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600" y="373697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 b="0" i="0" u="none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5379" name="Text Box 16">
            <a:extLst>
              <a:ext uri="{FF2B5EF4-FFF2-40B4-BE49-F238E27FC236}">
                <a16:creationId xmlns:a16="http://schemas.microsoft.com/office/drawing/2014/main" id="{C7035849-85F7-4A1C-AE1D-24EC60808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0" y="396557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 b="0" i="0" u="none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5380" name="Text Box 17">
            <a:extLst>
              <a:ext uri="{FF2B5EF4-FFF2-40B4-BE49-F238E27FC236}">
                <a16:creationId xmlns:a16="http://schemas.microsoft.com/office/drawing/2014/main" id="{22D381B4-0EB6-4F18-8136-1F2CDCED4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5175" y="418465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 b="0" i="0" u="none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5381" name="Text Box 18">
            <a:extLst>
              <a:ext uri="{FF2B5EF4-FFF2-40B4-BE49-F238E27FC236}">
                <a16:creationId xmlns:a16="http://schemas.microsoft.com/office/drawing/2014/main" id="{4A095DD3-8DB3-474D-81AF-9E1C6B1EF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1800" y="415607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 b="0" i="0" u="none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5382" name="Text Box 19">
            <a:extLst>
              <a:ext uri="{FF2B5EF4-FFF2-40B4-BE49-F238E27FC236}">
                <a16:creationId xmlns:a16="http://schemas.microsoft.com/office/drawing/2014/main" id="{6D2B8BA5-7E2B-4B4F-B14A-19081AA16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925" y="37687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 b="0" i="0" u="none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5383" name="Text Box 20">
            <a:extLst>
              <a:ext uri="{FF2B5EF4-FFF2-40B4-BE49-F238E27FC236}">
                <a16:creationId xmlns:a16="http://schemas.microsoft.com/office/drawing/2014/main" id="{CE8FD248-706B-4DA4-945B-EF840ADE5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600" y="34258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 b="0" i="0" u="none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5384" name="Text Box 21">
            <a:extLst>
              <a:ext uri="{FF2B5EF4-FFF2-40B4-BE49-F238E27FC236}">
                <a16:creationId xmlns:a16="http://schemas.microsoft.com/office/drawing/2014/main" id="{EA0595D4-26BA-4375-8143-1EDD09E35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4275" y="38068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 b="0" i="0" u="none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5385" name="Text Box 22">
            <a:extLst>
              <a:ext uri="{FF2B5EF4-FFF2-40B4-BE49-F238E27FC236}">
                <a16:creationId xmlns:a16="http://schemas.microsoft.com/office/drawing/2014/main" id="{6E16D79F-7FA8-44E4-9FF2-B35AE5B67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725" y="442595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 b="0" i="0" u="none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5386" name="Text Box 23">
            <a:extLst>
              <a:ext uri="{FF2B5EF4-FFF2-40B4-BE49-F238E27FC236}">
                <a16:creationId xmlns:a16="http://schemas.microsoft.com/office/drawing/2014/main" id="{8F1CB146-CE14-4B46-8987-574A6D23B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0" y="43783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 b="0" i="0" u="none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5387" name="Text Box 24">
            <a:extLst>
              <a:ext uri="{FF2B5EF4-FFF2-40B4-BE49-F238E27FC236}">
                <a16:creationId xmlns:a16="http://schemas.microsoft.com/office/drawing/2014/main" id="{B933F1F2-F8DF-4D37-B716-1C1509096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3175" y="36544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 b="0" i="0" u="none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5388" name="Text Box 25">
            <a:extLst>
              <a:ext uri="{FF2B5EF4-FFF2-40B4-BE49-F238E27FC236}">
                <a16:creationId xmlns:a16="http://schemas.microsoft.com/office/drawing/2014/main" id="{BE06B052-DF84-4DF4-B612-DDD26FA05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600" y="31115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 b="0" i="0" u="none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5389" name="Text Box 26">
            <a:extLst>
              <a:ext uri="{FF2B5EF4-FFF2-40B4-BE49-F238E27FC236}">
                <a16:creationId xmlns:a16="http://schemas.microsoft.com/office/drawing/2014/main" id="{5199185F-436B-4C4E-9976-768A161F8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1450" y="3692525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 b="0" i="0" u="none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15390" name="Text Box 27">
            <a:extLst>
              <a:ext uri="{FF2B5EF4-FFF2-40B4-BE49-F238E27FC236}">
                <a16:creationId xmlns:a16="http://schemas.microsoft.com/office/drawing/2014/main" id="{A3BD3768-CFB1-4A60-A173-DF50718C5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4664075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 b="0" i="0" u="none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15391" name="Text Box 28">
            <a:extLst>
              <a:ext uri="{FF2B5EF4-FFF2-40B4-BE49-F238E27FC236}">
                <a16:creationId xmlns:a16="http://schemas.microsoft.com/office/drawing/2014/main" id="{EF4C91C9-1685-4D83-B2C8-B265C788E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6025" y="4606925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 b="0" i="0" u="none"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15392" name="Text Box 29">
            <a:extLst>
              <a:ext uri="{FF2B5EF4-FFF2-40B4-BE49-F238E27FC236}">
                <a16:creationId xmlns:a16="http://schemas.microsoft.com/office/drawing/2014/main" id="{C9AD7770-BE40-40C6-8FEA-763E0B903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3540125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 b="0" i="0" u="none"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5393" name="Text Box 30">
            <a:extLst>
              <a:ext uri="{FF2B5EF4-FFF2-40B4-BE49-F238E27FC236}">
                <a16:creationId xmlns:a16="http://schemas.microsoft.com/office/drawing/2014/main" id="{05A7CF08-D0FF-4F09-94B2-75DF5B4B2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2816225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 b="0" i="0" u="none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5394" name="Text Box 31">
            <a:extLst>
              <a:ext uri="{FF2B5EF4-FFF2-40B4-BE49-F238E27FC236}">
                <a16:creationId xmlns:a16="http://schemas.microsoft.com/office/drawing/2014/main" id="{F012E873-135C-4215-9B11-DD074F2A6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0" y="3540125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 b="0" i="0" u="none">
                <a:latin typeface="Times New Roman" panose="02020603050405020304" pitchFamily="18" charset="0"/>
              </a:rPr>
              <a:t>16</a:t>
            </a:r>
          </a:p>
        </p:txBody>
      </p:sp>
      <p:sp>
        <p:nvSpPr>
          <p:cNvPr id="15395" name="Text Box 32">
            <a:extLst>
              <a:ext uri="{FF2B5EF4-FFF2-40B4-BE49-F238E27FC236}">
                <a16:creationId xmlns:a16="http://schemas.microsoft.com/office/drawing/2014/main" id="{D39E5A5F-E03B-40D4-B8C1-4435F5159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6200" y="4911725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 b="0" i="0" u="none">
                <a:latin typeface="Times New Roman" panose="02020603050405020304" pitchFamily="18" charset="0"/>
              </a:rPr>
              <a:t>17</a:t>
            </a:r>
          </a:p>
        </p:txBody>
      </p:sp>
      <p:sp>
        <p:nvSpPr>
          <p:cNvPr id="15396" name="Text Box 33">
            <a:extLst>
              <a:ext uri="{FF2B5EF4-FFF2-40B4-BE49-F238E27FC236}">
                <a16:creationId xmlns:a16="http://schemas.microsoft.com/office/drawing/2014/main" id="{9A2045FE-DB22-44C3-9D71-14B4D1B58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0" y="4835525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 b="0" i="0" u="none">
                <a:latin typeface="Times New Roman" panose="02020603050405020304" pitchFamily="18" charset="0"/>
              </a:rPr>
              <a:t>18</a:t>
            </a:r>
          </a:p>
        </p:txBody>
      </p:sp>
      <p:sp>
        <p:nvSpPr>
          <p:cNvPr id="15397" name="Text Box 34">
            <a:extLst>
              <a:ext uri="{FF2B5EF4-FFF2-40B4-BE49-F238E27FC236}">
                <a16:creationId xmlns:a16="http://schemas.microsoft.com/office/drawing/2014/main" id="{9AC91489-A5FA-4FC9-94CB-AE7FFDEDE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7850" y="3425825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 b="0" i="0" u="none">
                <a:latin typeface="Times New Roman" panose="02020603050405020304" pitchFamily="18" charset="0"/>
              </a:rPr>
              <a:t>19</a:t>
            </a:r>
          </a:p>
        </p:txBody>
      </p:sp>
      <p:sp>
        <p:nvSpPr>
          <p:cNvPr id="15398" name="Text Box 35">
            <a:extLst>
              <a:ext uri="{FF2B5EF4-FFF2-40B4-BE49-F238E27FC236}">
                <a16:creationId xmlns:a16="http://schemas.microsoft.com/office/drawing/2014/main" id="{34244660-34D1-4AF1-B4CA-18A4A1082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2800" y="2473325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 b="0" i="0" u="none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15399" name="Text Box 36">
            <a:extLst>
              <a:ext uri="{FF2B5EF4-FFF2-40B4-BE49-F238E27FC236}">
                <a16:creationId xmlns:a16="http://schemas.microsoft.com/office/drawing/2014/main" id="{FE9F71BA-7869-4A9C-B303-87FF7D0E7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0" y="3387725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 b="0" i="0" u="none">
                <a:latin typeface="Times New Roman" panose="02020603050405020304" pitchFamily="18" charset="0"/>
              </a:rPr>
              <a:t>21</a:t>
            </a:r>
          </a:p>
        </p:txBody>
      </p:sp>
      <p:sp>
        <p:nvSpPr>
          <p:cNvPr id="15400" name="Text Box 37">
            <a:extLst>
              <a:ext uri="{FF2B5EF4-FFF2-40B4-BE49-F238E27FC236}">
                <a16:creationId xmlns:a16="http://schemas.microsoft.com/office/drawing/2014/main" id="{B15D6008-4943-4BAD-AD20-450966E14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800" y="5140325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 b="0" i="0" u="none">
                <a:latin typeface="Times New Roman" panose="02020603050405020304" pitchFamily="18" charset="0"/>
              </a:rPr>
              <a:t>22</a:t>
            </a:r>
          </a:p>
        </p:txBody>
      </p:sp>
      <p:sp>
        <p:nvSpPr>
          <p:cNvPr id="15401" name="Oval 38">
            <a:extLst>
              <a:ext uri="{FF2B5EF4-FFF2-40B4-BE49-F238E27FC236}">
                <a16:creationId xmlns:a16="http://schemas.microsoft.com/office/drawing/2014/main" id="{6416B336-63A7-4CE4-89EE-37F96C5D7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175" y="39497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5402" name="Oval 39">
            <a:extLst>
              <a:ext uri="{FF2B5EF4-FFF2-40B4-BE49-F238E27FC236}">
                <a16:creationId xmlns:a16="http://schemas.microsoft.com/office/drawing/2014/main" id="{84F2111C-CE0B-4A2B-AA1B-9A11FD49B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8050" y="403542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5403" name="Oval 40">
            <a:extLst>
              <a:ext uri="{FF2B5EF4-FFF2-40B4-BE49-F238E27FC236}">
                <a16:creationId xmlns:a16="http://schemas.microsoft.com/office/drawing/2014/main" id="{E901FD8B-15EE-44B8-9571-E3B5FF3FA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9475" y="4216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5404" name="Oval 41">
            <a:extLst>
              <a:ext uri="{FF2B5EF4-FFF2-40B4-BE49-F238E27FC236}">
                <a16:creationId xmlns:a16="http://schemas.microsoft.com/office/drawing/2014/main" id="{836439BC-A5A8-4EAB-945E-389D248A4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875" y="42545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5405" name="Oval 42">
            <a:extLst>
              <a:ext uri="{FF2B5EF4-FFF2-40B4-BE49-F238E27FC236}">
                <a16:creationId xmlns:a16="http://schemas.microsoft.com/office/drawing/2014/main" id="{256D9D88-6D80-4454-AAD2-FDE625BD0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9425" y="40163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5406" name="Oval 43">
            <a:extLst>
              <a:ext uri="{FF2B5EF4-FFF2-40B4-BE49-F238E27FC236}">
                <a16:creationId xmlns:a16="http://schemas.microsoft.com/office/drawing/2014/main" id="{F18DDF5A-EC70-48A0-BAB2-A4657CF81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700" y="365442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5407" name="Oval 44">
            <a:extLst>
              <a:ext uri="{FF2B5EF4-FFF2-40B4-BE49-F238E27FC236}">
                <a16:creationId xmlns:a16="http://schemas.microsoft.com/office/drawing/2014/main" id="{FACAF7C6-585D-48B4-8943-2B736767D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4750" y="389255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5408" name="Oval 45">
            <a:extLst>
              <a:ext uri="{FF2B5EF4-FFF2-40B4-BE49-F238E27FC236}">
                <a16:creationId xmlns:a16="http://schemas.microsoft.com/office/drawing/2014/main" id="{6BAB9069-6385-42B5-9AA1-24D6AC083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9025" y="441642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5409" name="Oval 46">
            <a:extLst>
              <a:ext uri="{FF2B5EF4-FFF2-40B4-BE49-F238E27FC236}">
                <a16:creationId xmlns:a16="http://schemas.microsoft.com/office/drawing/2014/main" id="{89581FC7-E1F6-4132-A0DC-324148A28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375" y="449262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5410" name="Oval 47">
            <a:extLst>
              <a:ext uri="{FF2B5EF4-FFF2-40B4-BE49-F238E27FC236}">
                <a16:creationId xmlns:a16="http://schemas.microsoft.com/office/drawing/2014/main" id="{DA383CF1-643F-4193-88F8-7E4B9F418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625" y="3911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5411" name="Oval 48">
            <a:extLst>
              <a:ext uri="{FF2B5EF4-FFF2-40B4-BE49-F238E27FC236}">
                <a16:creationId xmlns:a16="http://schemas.microsoft.com/office/drawing/2014/main" id="{AB96022B-27B7-4032-8E24-BF99C1B77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700" y="334962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5412" name="Oval 49">
            <a:extLst>
              <a:ext uri="{FF2B5EF4-FFF2-40B4-BE49-F238E27FC236}">
                <a16:creationId xmlns:a16="http://schemas.microsoft.com/office/drawing/2014/main" id="{224FEFFE-0CE7-40CB-B6AB-23E4F2DB7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1450" y="37496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5413" name="Oval 50">
            <a:extLst>
              <a:ext uri="{FF2B5EF4-FFF2-40B4-BE49-F238E27FC236}">
                <a16:creationId xmlns:a16="http://schemas.microsoft.com/office/drawing/2014/main" id="{F3E5D77D-9EA1-4432-89CC-43763278C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8100" y="46355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5414" name="Oval 51">
            <a:extLst>
              <a:ext uri="{FF2B5EF4-FFF2-40B4-BE49-F238E27FC236}">
                <a16:creationId xmlns:a16="http://schemas.microsoft.com/office/drawing/2014/main" id="{BC4C43F3-A929-4A64-AA2D-F4285DE8A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75" y="47402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5415" name="Oval 52">
            <a:extLst>
              <a:ext uri="{FF2B5EF4-FFF2-40B4-BE49-F238E27FC236}">
                <a16:creationId xmlns:a16="http://schemas.microsoft.com/office/drawing/2014/main" id="{9EBFE42E-BE78-40C0-A7B5-424CE4E01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9825" y="381635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5416" name="Oval 53">
            <a:extLst>
              <a:ext uri="{FF2B5EF4-FFF2-40B4-BE49-F238E27FC236}">
                <a16:creationId xmlns:a16="http://schemas.microsoft.com/office/drawing/2014/main" id="{F3AADDB7-BB32-47E9-9ADF-A202220FB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700" y="274955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5417" name="Oval 54">
            <a:extLst>
              <a:ext uri="{FF2B5EF4-FFF2-40B4-BE49-F238E27FC236}">
                <a16:creationId xmlns:a16="http://schemas.microsoft.com/office/drawing/2014/main" id="{1CAF3FD5-22D7-4B48-A2F8-99C0B3FF0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700" y="30353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5418" name="Oval 55">
            <a:extLst>
              <a:ext uri="{FF2B5EF4-FFF2-40B4-BE49-F238E27FC236}">
                <a16:creationId xmlns:a16="http://schemas.microsoft.com/office/drawing/2014/main" id="{DF8937CD-F62B-4746-9018-01F97F3D2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675" y="3606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5419" name="Oval 56">
            <a:extLst>
              <a:ext uri="{FF2B5EF4-FFF2-40B4-BE49-F238E27FC236}">
                <a16:creationId xmlns:a16="http://schemas.microsoft.com/office/drawing/2014/main" id="{7A83FAC3-A45C-424A-8E0F-0144FF83A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7650" y="48545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5420" name="Oval 57">
            <a:extLst>
              <a:ext uri="{FF2B5EF4-FFF2-40B4-BE49-F238E27FC236}">
                <a16:creationId xmlns:a16="http://schemas.microsoft.com/office/drawing/2014/main" id="{DE7C1DF5-F717-47A2-BFC7-112EE5F04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375" y="497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5421" name="Oval 58">
            <a:extLst>
              <a:ext uri="{FF2B5EF4-FFF2-40B4-BE49-F238E27FC236}">
                <a16:creationId xmlns:a16="http://schemas.microsoft.com/office/drawing/2014/main" id="{FD9CFD4C-8F81-4A1D-9212-547F9D7AC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4075" y="373062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5422" name="Oval 59">
            <a:extLst>
              <a:ext uri="{FF2B5EF4-FFF2-40B4-BE49-F238E27FC236}">
                <a16:creationId xmlns:a16="http://schemas.microsoft.com/office/drawing/2014/main" id="{E9AE9BA9-C1E1-4FBE-AEC5-E29141884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3900" y="347345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5423" name="Oval 60">
            <a:extLst>
              <a:ext uri="{FF2B5EF4-FFF2-40B4-BE49-F238E27FC236}">
                <a16:creationId xmlns:a16="http://schemas.microsoft.com/office/drawing/2014/main" id="{BD7619FE-BD0B-4F3E-B4A7-D0B589C57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50" y="507365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5424" name="Text Box 61">
            <a:extLst>
              <a:ext uri="{FF2B5EF4-FFF2-40B4-BE49-F238E27FC236}">
                <a16:creationId xmlns:a16="http://schemas.microsoft.com/office/drawing/2014/main" id="{BD35D2D2-2A1A-499C-90FD-B9C68DDE0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525" y="1981200"/>
            <a:ext cx="22225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7338" indent="-287338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0" i="0" u="none">
                <a:latin typeface="Times New Roman" panose="02020603050405020304" pitchFamily="18" charset="0"/>
              </a:rPr>
              <a:t>Example shown:</a:t>
            </a:r>
            <a:br>
              <a:rPr kumimoji="0" lang="en-US" altLang="zh-CN" sz="2400" b="0" i="0" u="none">
                <a:latin typeface="Times New Roman" panose="02020603050405020304" pitchFamily="18" charset="0"/>
              </a:rPr>
            </a:br>
            <a:r>
              <a:rPr kumimoji="0" lang="en-US" altLang="zh-CN" sz="2400" b="0" i="0" u="none">
                <a:latin typeface="Times New Roman" panose="02020603050405020304" pitchFamily="18" charset="0"/>
              </a:rPr>
              <a:t>modulo-5</a:t>
            </a:r>
            <a:br>
              <a:rPr kumimoji="0" lang="en-US" altLang="zh-CN" sz="2400" b="0" i="0" u="none">
                <a:latin typeface="Times New Roman" panose="02020603050405020304" pitchFamily="18" charset="0"/>
              </a:rPr>
            </a:br>
            <a:r>
              <a:rPr kumimoji="0" lang="en-US" altLang="zh-CN" sz="2400" b="0" i="0" u="none">
                <a:latin typeface="Times New Roman" panose="02020603050405020304" pitchFamily="18" charset="0"/>
              </a:rPr>
              <a:t>arithmetic</a:t>
            </a:r>
          </a:p>
        </p:txBody>
      </p:sp>
    </p:spTree>
    <p:extLst>
      <p:ext uri="{BB962C8B-B14F-4D97-AF65-F5344CB8AC3E}">
        <p14:creationId xmlns:p14="http://schemas.microsoft.com/office/powerpoint/2010/main" val="3462903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Relationship between  (mod </a:t>
            </a:r>
            <a:r>
              <a:rPr lang="en-US" i="1" dirty="0"/>
              <a:t>m</a:t>
            </a:r>
            <a:r>
              <a:rPr lang="en-US" dirty="0"/>
              <a:t>) and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i="1" dirty="0"/>
              <a:t>m </a:t>
            </a:r>
            <a:r>
              <a:rPr lang="en-US" dirty="0"/>
              <a:t>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 </a:t>
            </a:r>
            <a:r>
              <a:rPr lang="en-US" dirty="0"/>
              <a:t>The use of “mod” in </a:t>
            </a:r>
            <a:r>
              <a:rPr lang="en-US" i="1" dirty="0"/>
              <a:t>a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/>
              <a:t>b </a:t>
            </a:r>
            <a:r>
              <a:rPr lang="en-US" dirty="0"/>
              <a:t>(mod</a:t>
            </a:r>
            <a:r>
              <a:rPr lang="en-US" i="1" dirty="0"/>
              <a:t> m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and</a:t>
            </a:r>
            <a:r>
              <a:rPr lang="en-US" i="1" dirty="0"/>
              <a:t> a </a:t>
            </a:r>
            <a:r>
              <a:rPr lang="en-US" b="1" dirty="0"/>
              <a:t>mod</a:t>
            </a:r>
            <a:r>
              <a:rPr lang="en-US" i="1" dirty="0"/>
              <a:t> m = b </a:t>
            </a:r>
            <a:r>
              <a:rPr lang="en-US" dirty="0"/>
              <a:t>are different</a:t>
            </a:r>
            <a:r>
              <a:rPr lang="en-US" i="1" dirty="0"/>
              <a:t>.</a:t>
            </a:r>
          </a:p>
          <a:p>
            <a:pPr lvl="1"/>
            <a:r>
              <a:rPr lang="en-US" i="1" dirty="0"/>
              <a:t>a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/>
              <a:t>b </a:t>
            </a:r>
            <a:r>
              <a:rPr lang="en-US" dirty="0"/>
              <a:t>(mod</a:t>
            </a:r>
            <a:r>
              <a:rPr lang="en-US" i="1" dirty="0"/>
              <a:t> m</a:t>
            </a:r>
            <a:r>
              <a:rPr lang="en-US" dirty="0"/>
              <a:t>) is a relation on the set of integers.</a:t>
            </a:r>
          </a:p>
          <a:p>
            <a:pPr lvl="1"/>
            <a:r>
              <a:rPr lang="en-US" dirty="0"/>
              <a:t>In</a:t>
            </a:r>
            <a:r>
              <a:rPr lang="en-US" i="1" dirty="0"/>
              <a:t> a </a:t>
            </a:r>
            <a:r>
              <a:rPr lang="en-US" b="1" dirty="0"/>
              <a:t>mod</a:t>
            </a:r>
            <a:r>
              <a:rPr lang="en-US" i="1" dirty="0"/>
              <a:t> m = b,  </a:t>
            </a:r>
            <a:r>
              <a:rPr lang="en-US" dirty="0"/>
              <a:t>the notation </a:t>
            </a:r>
            <a:r>
              <a:rPr lang="en-US" b="1" dirty="0"/>
              <a:t>mod</a:t>
            </a:r>
            <a:r>
              <a:rPr lang="en-US" dirty="0"/>
              <a:t> denotes a function</a:t>
            </a:r>
            <a:r>
              <a:rPr lang="en-US" i="1" dirty="0"/>
              <a:t>.</a:t>
            </a:r>
          </a:p>
          <a:p>
            <a:r>
              <a:rPr lang="en-US" dirty="0"/>
              <a:t>The relationship between these notations is made clear in this theorem.</a:t>
            </a:r>
          </a:p>
          <a:p>
            <a:r>
              <a:rPr lang="en-US" b="1" dirty="0"/>
              <a:t>Theorem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: Let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be integers, and let </a:t>
            </a:r>
            <a:r>
              <a:rPr lang="en-US" i="1" dirty="0"/>
              <a:t>m</a:t>
            </a:r>
            <a:r>
              <a:rPr lang="en-US" dirty="0"/>
              <a:t> be a positive integer. </a:t>
            </a:r>
            <a:r>
              <a:rPr lang="en-US" dirty="0">
                <a:solidFill>
                  <a:srgbClr val="FF0000"/>
                </a:solidFill>
              </a:rPr>
              <a:t>Then </a:t>
            </a:r>
            <a:r>
              <a:rPr lang="en-US" i="1" dirty="0">
                <a:solidFill>
                  <a:srgbClr val="FF0000"/>
                </a:solidFill>
              </a:rPr>
              <a:t>a </a:t>
            </a:r>
            <a:r>
              <a:rPr lang="en-US" b="1" dirty="0">
                <a:solidFill>
                  <a:srgbClr val="FF0000"/>
                </a:solidFill>
                <a:latin typeface="Cambria Math"/>
                <a:ea typeface="Cambria Math"/>
              </a:rPr>
              <a:t>≡</a:t>
            </a:r>
            <a:r>
              <a:rPr lang="en-US" i="1" dirty="0">
                <a:solidFill>
                  <a:srgbClr val="FF0000"/>
                </a:solidFill>
              </a:rPr>
              <a:t> b </a:t>
            </a:r>
            <a:r>
              <a:rPr lang="en-US" dirty="0">
                <a:solidFill>
                  <a:srgbClr val="FF0000"/>
                </a:solidFill>
              </a:rPr>
              <a:t>(mod</a:t>
            </a:r>
            <a:r>
              <a:rPr lang="en-US" i="1" dirty="0">
                <a:solidFill>
                  <a:srgbClr val="FF0000"/>
                </a:solidFill>
              </a:rPr>
              <a:t> m</a:t>
            </a:r>
            <a:r>
              <a:rPr lang="en-US" dirty="0">
                <a:solidFill>
                  <a:srgbClr val="FF0000"/>
                </a:solidFill>
              </a:rPr>
              <a:t>)  if and only if    </a:t>
            </a:r>
            <a:r>
              <a:rPr lang="en-US" i="1" dirty="0">
                <a:solidFill>
                  <a:srgbClr val="FF0000"/>
                </a:solidFill>
              </a:rPr>
              <a:t>a </a:t>
            </a:r>
            <a:r>
              <a:rPr lang="en-US" b="1" dirty="0">
                <a:solidFill>
                  <a:srgbClr val="FF0000"/>
                </a:solidFill>
              </a:rPr>
              <a:t>mod</a:t>
            </a:r>
            <a:r>
              <a:rPr lang="en-US" i="1" dirty="0">
                <a:solidFill>
                  <a:srgbClr val="FF0000"/>
                </a:solidFill>
              </a:rPr>
              <a:t> m = b </a:t>
            </a:r>
            <a:r>
              <a:rPr lang="en-US" b="1" dirty="0">
                <a:solidFill>
                  <a:srgbClr val="FF0000"/>
                </a:solidFill>
              </a:rPr>
              <a:t>mod</a:t>
            </a:r>
            <a:r>
              <a:rPr lang="en-US" i="1" dirty="0">
                <a:solidFill>
                  <a:srgbClr val="FF0000"/>
                </a:solidFill>
              </a:rPr>
              <a:t> m. </a:t>
            </a:r>
            <a:r>
              <a:rPr lang="en-US" dirty="0"/>
              <a:t>(</a:t>
            </a:r>
            <a:r>
              <a:rPr lang="en-US" i="1" dirty="0"/>
              <a:t>Proof  in the exercises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6479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Congruences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24708"/>
            <a:ext cx="8610600" cy="5204692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  Theorem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: Let m be a positive integer. The integers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 congruent modulo </a:t>
            </a:r>
            <a:r>
              <a:rPr lang="en-US" i="1" dirty="0"/>
              <a:t>m</a:t>
            </a:r>
            <a:r>
              <a:rPr lang="en-US" dirty="0"/>
              <a:t> if and only if there is an integer </a:t>
            </a:r>
            <a:r>
              <a:rPr lang="en-US" i="1" dirty="0"/>
              <a:t>k</a:t>
            </a:r>
            <a:r>
              <a:rPr lang="en-US" dirty="0"/>
              <a:t> such that </a:t>
            </a:r>
            <a:r>
              <a:rPr lang="en-US" i="1" dirty="0"/>
              <a:t>a</a:t>
            </a:r>
            <a:r>
              <a:rPr lang="en-US" dirty="0"/>
              <a:t> = </a:t>
            </a:r>
            <a:r>
              <a:rPr lang="en-US" i="1" dirty="0"/>
              <a:t>b</a:t>
            </a:r>
            <a:r>
              <a:rPr lang="en-US" dirty="0"/>
              <a:t> + </a:t>
            </a:r>
            <a:r>
              <a:rPr lang="en-US" i="1" dirty="0"/>
              <a:t>km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b="1" dirty="0"/>
              <a:t>Proof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If </a:t>
            </a:r>
            <a:r>
              <a:rPr lang="en-US" i="1" dirty="0"/>
              <a:t>a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/>
              <a:t>b </a:t>
            </a:r>
            <a:r>
              <a:rPr lang="en-US" dirty="0"/>
              <a:t>(mod</a:t>
            </a:r>
            <a:r>
              <a:rPr lang="en-US" i="1" dirty="0"/>
              <a:t> m</a:t>
            </a:r>
            <a:r>
              <a:rPr lang="en-US" dirty="0"/>
              <a:t>), then (by the definition of congruence)  </a:t>
            </a:r>
            <a:r>
              <a:rPr lang="en-US" i="1" dirty="0"/>
              <a:t>m</a:t>
            </a:r>
            <a:r>
              <a:rPr lang="en-US" dirty="0"/>
              <a:t> | </a:t>
            </a:r>
            <a:r>
              <a:rPr lang="en-US" i="1" dirty="0"/>
              <a:t>a – b</a:t>
            </a:r>
            <a:r>
              <a:rPr lang="en-US" dirty="0"/>
              <a:t>. Hence, there is an integer </a:t>
            </a:r>
            <a:r>
              <a:rPr lang="en-US" i="1" dirty="0"/>
              <a:t>k</a:t>
            </a:r>
            <a:r>
              <a:rPr lang="en-US" dirty="0"/>
              <a:t> such that </a:t>
            </a:r>
            <a:r>
              <a:rPr lang="en-US" i="1" dirty="0"/>
              <a:t>a – b = km </a:t>
            </a:r>
            <a:r>
              <a:rPr lang="en-US" dirty="0"/>
              <a:t>and equivalently </a:t>
            </a:r>
            <a:r>
              <a:rPr lang="en-US" i="1" dirty="0"/>
              <a:t>a = b + km.</a:t>
            </a:r>
          </a:p>
          <a:p>
            <a:pPr lvl="1"/>
            <a:r>
              <a:rPr lang="en-US" dirty="0"/>
              <a:t>Conversely, if there is an integer </a:t>
            </a:r>
            <a:r>
              <a:rPr lang="en-US" i="1" dirty="0"/>
              <a:t>k</a:t>
            </a:r>
            <a:r>
              <a:rPr lang="en-US" dirty="0"/>
              <a:t> such that </a:t>
            </a:r>
            <a:r>
              <a:rPr lang="en-US" i="1" dirty="0"/>
              <a:t>a = b + km, </a:t>
            </a:r>
            <a:r>
              <a:rPr lang="en-US" dirty="0"/>
              <a:t>then</a:t>
            </a:r>
            <a:r>
              <a:rPr lang="en-US" i="1" dirty="0"/>
              <a:t> km = a – b. </a:t>
            </a:r>
            <a:r>
              <a:rPr lang="en-US" dirty="0"/>
              <a:t>Hence</a:t>
            </a:r>
            <a:r>
              <a:rPr lang="en-US" i="1" dirty="0"/>
              <a:t>, m</a:t>
            </a:r>
            <a:r>
              <a:rPr lang="en-US" dirty="0"/>
              <a:t> | </a:t>
            </a:r>
            <a:r>
              <a:rPr lang="en-US" i="1" dirty="0"/>
              <a:t>a – b </a:t>
            </a:r>
            <a:r>
              <a:rPr lang="en-US" dirty="0"/>
              <a:t>and</a:t>
            </a:r>
            <a:r>
              <a:rPr lang="en-US" i="1" dirty="0"/>
              <a:t> a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/>
              <a:t>b </a:t>
            </a:r>
            <a:r>
              <a:rPr lang="en-US" dirty="0"/>
              <a:t>(mod</a:t>
            </a:r>
            <a:r>
              <a:rPr lang="en-US" i="1" dirty="0"/>
              <a:t> m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13416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Congruences</a:t>
            </a:r>
            <a:r>
              <a:rPr lang="en-US" dirty="0"/>
              <a:t> of Sums and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52989"/>
            <a:ext cx="8610600" cy="525261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   Theorem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: Let m be a positive integer. If  </a:t>
            </a:r>
            <a:r>
              <a:rPr lang="en-US" i="1" dirty="0"/>
              <a:t>a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/>
              <a:t>b </a:t>
            </a:r>
            <a:r>
              <a:rPr lang="en-US" dirty="0"/>
              <a:t>(mod</a:t>
            </a:r>
            <a:r>
              <a:rPr lang="en-US" i="1" dirty="0"/>
              <a:t> m</a:t>
            </a:r>
            <a:r>
              <a:rPr lang="en-US" dirty="0"/>
              <a:t>) and  </a:t>
            </a:r>
            <a:r>
              <a:rPr lang="en-US" i="1" dirty="0"/>
              <a:t>c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/>
              <a:t>d </a:t>
            </a:r>
            <a:r>
              <a:rPr lang="en-US" dirty="0"/>
              <a:t>(mod</a:t>
            </a:r>
            <a:r>
              <a:rPr lang="en-US" i="1" dirty="0"/>
              <a:t> m</a:t>
            </a:r>
            <a:r>
              <a:rPr lang="en-US" dirty="0"/>
              <a:t>),  then</a:t>
            </a:r>
          </a:p>
          <a:p>
            <a:pPr>
              <a:buNone/>
            </a:pPr>
            <a:r>
              <a:rPr lang="en-US" dirty="0"/>
              <a:t>              </a:t>
            </a:r>
            <a:r>
              <a:rPr lang="en-US" i="1" dirty="0"/>
              <a:t>a + c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/>
              <a:t>b + d </a:t>
            </a:r>
            <a:r>
              <a:rPr lang="en-US" dirty="0"/>
              <a:t>(mod</a:t>
            </a:r>
            <a:r>
              <a:rPr lang="en-US" i="1" dirty="0"/>
              <a:t> m</a:t>
            </a:r>
            <a:r>
              <a:rPr lang="en-US" dirty="0"/>
              <a:t>) </a:t>
            </a:r>
          </a:p>
          <a:p>
            <a:pPr>
              <a:buNone/>
            </a:pPr>
            <a:r>
              <a:rPr lang="en-US" dirty="0"/>
              <a:t>   and          </a:t>
            </a:r>
            <a:r>
              <a:rPr lang="en-US" i="1" dirty="0"/>
              <a:t>ac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 err="1"/>
              <a:t>bd</a:t>
            </a:r>
            <a:r>
              <a:rPr lang="en-US" i="1" dirty="0"/>
              <a:t> </a:t>
            </a:r>
            <a:r>
              <a:rPr lang="en-US" dirty="0"/>
              <a:t>(mod</a:t>
            </a:r>
            <a:r>
              <a:rPr lang="en-US" i="1" dirty="0"/>
              <a:t> m</a:t>
            </a:r>
            <a:r>
              <a:rPr lang="en-US" dirty="0"/>
              <a:t>)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</a:t>
            </a:r>
            <a:r>
              <a:rPr lang="en-US" b="1" dirty="0"/>
              <a:t>Proof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Because </a:t>
            </a:r>
            <a:r>
              <a:rPr lang="en-US" i="1" dirty="0"/>
              <a:t>a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/>
              <a:t>b </a:t>
            </a:r>
            <a:r>
              <a:rPr lang="en-US" dirty="0"/>
              <a:t>(mod</a:t>
            </a:r>
            <a:r>
              <a:rPr lang="en-US" i="1" dirty="0"/>
              <a:t> m</a:t>
            </a:r>
            <a:r>
              <a:rPr lang="en-US" dirty="0"/>
              <a:t>)  and </a:t>
            </a:r>
            <a:r>
              <a:rPr lang="en-US" i="1" dirty="0"/>
              <a:t>c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/>
              <a:t>d </a:t>
            </a:r>
            <a:r>
              <a:rPr lang="en-US" dirty="0"/>
              <a:t>(mod</a:t>
            </a:r>
            <a:r>
              <a:rPr lang="en-US" i="1" dirty="0"/>
              <a:t> m</a:t>
            </a:r>
            <a:r>
              <a:rPr lang="en-US" dirty="0"/>
              <a:t>), by Theorem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 there are integers 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t</a:t>
            </a:r>
            <a:r>
              <a:rPr lang="en-US" dirty="0"/>
              <a:t> with </a:t>
            </a:r>
            <a:r>
              <a:rPr lang="en-US" i="1" dirty="0"/>
              <a:t>b</a:t>
            </a:r>
            <a:r>
              <a:rPr lang="en-US" dirty="0"/>
              <a:t> = </a:t>
            </a:r>
            <a:r>
              <a:rPr lang="en-US" i="1" dirty="0"/>
              <a:t>a</a:t>
            </a:r>
            <a:r>
              <a:rPr lang="en-US" dirty="0"/>
              <a:t> + </a:t>
            </a:r>
            <a:r>
              <a:rPr lang="en-US" i="1" dirty="0" err="1"/>
              <a:t>sm</a:t>
            </a:r>
            <a:r>
              <a:rPr lang="en-US" dirty="0"/>
              <a:t> and </a:t>
            </a:r>
            <a:r>
              <a:rPr lang="en-US" i="1" dirty="0"/>
              <a:t>d</a:t>
            </a:r>
            <a:r>
              <a:rPr lang="en-US" dirty="0"/>
              <a:t> = </a:t>
            </a:r>
            <a:r>
              <a:rPr lang="en-US" i="1" dirty="0"/>
              <a:t>c </a:t>
            </a:r>
            <a:r>
              <a:rPr lang="en-US" dirty="0"/>
              <a:t>+ </a:t>
            </a:r>
            <a:r>
              <a:rPr lang="en-US" i="1" dirty="0"/>
              <a:t>tm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Therefore,  </a:t>
            </a:r>
          </a:p>
          <a:p>
            <a:pPr lvl="2"/>
            <a:r>
              <a:rPr lang="en-US" i="1" dirty="0"/>
              <a:t>b + d = </a:t>
            </a:r>
            <a:r>
              <a:rPr lang="en-US" dirty="0"/>
              <a:t>(</a:t>
            </a:r>
            <a:r>
              <a:rPr lang="en-US" i="1" dirty="0"/>
              <a:t>a  </a:t>
            </a:r>
            <a:r>
              <a:rPr lang="en-US" dirty="0"/>
              <a:t>+</a:t>
            </a:r>
            <a:r>
              <a:rPr lang="en-US" i="1" dirty="0"/>
              <a:t> </a:t>
            </a:r>
            <a:r>
              <a:rPr lang="en-US" i="1" dirty="0" err="1"/>
              <a:t>sm</a:t>
            </a:r>
            <a:r>
              <a:rPr lang="en-US" dirty="0"/>
              <a:t>)</a:t>
            </a:r>
            <a:r>
              <a:rPr lang="en-US" i="1" dirty="0"/>
              <a:t> + </a:t>
            </a:r>
            <a:r>
              <a:rPr lang="en-US" dirty="0"/>
              <a:t>(</a:t>
            </a:r>
            <a:r>
              <a:rPr lang="en-US" i="1" dirty="0"/>
              <a:t>c + tm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=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i="1" dirty="0"/>
              <a:t>a + c</a:t>
            </a:r>
            <a:r>
              <a:rPr lang="en-US" dirty="0"/>
              <a:t>)</a:t>
            </a:r>
            <a:r>
              <a:rPr lang="en-US" i="1" dirty="0"/>
              <a:t> + m</a:t>
            </a:r>
            <a:r>
              <a:rPr lang="en-US" dirty="0"/>
              <a:t>(</a:t>
            </a:r>
            <a:r>
              <a:rPr lang="en-US" i="1" dirty="0"/>
              <a:t>s + t</a:t>
            </a:r>
            <a:r>
              <a:rPr lang="en-US" dirty="0"/>
              <a:t>) and</a:t>
            </a:r>
          </a:p>
          <a:p>
            <a:pPr lvl="2"/>
            <a:r>
              <a:rPr lang="en-US" i="1" dirty="0"/>
              <a:t>b d = </a:t>
            </a:r>
            <a:r>
              <a:rPr lang="en-US" dirty="0"/>
              <a:t>(</a:t>
            </a:r>
            <a:r>
              <a:rPr lang="en-US" i="1" dirty="0"/>
              <a:t>a  </a:t>
            </a:r>
            <a:r>
              <a:rPr lang="en-US" dirty="0"/>
              <a:t>+</a:t>
            </a:r>
            <a:r>
              <a:rPr lang="en-US" i="1" dirty="0"/>
              <a:t> </a:t>
            </a:r>
            <a:r>
              <a:rPr lang="en-US" i="1" dirty="0" err="1"/>
              <a:t>sm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i="1" dirty="0"/>
              <a:t>c + tm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=</a:t>
            </a:r>
            <a:r>
              <a:rPr lang="en-US" i="1" dirty="0"/>
              <a:t> ac + m</a:t>
            </a:r>
            <a:r>
              <a:rPr lang="en-US" dirty="0"/>
              <a:t>(</a:t>
            </a:r>
            <a:r>
              <a:rPr lang="en-US" i="1" dirty="0"/>
              <a:t>at + </a:t>
            </a:r>
            <a:r>
              <a:rPr lang="en-US" i="1" dirty="0" err="1"/>
              <a:t>cs</a:t>
            </a:r>
            <a:r>
              <a:rPr lang="en-US" i="1" dirty="0"/>
              <a:t> + </a:t>
            </a:r>
            <a:r>
              <a:rPr lang="en-US" i="1" dirty="0" err="1"/>
              <a:t>stm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Hence, </a:t>
            </a:r>
            <a:r>
              <a:rPr lang="en-US" i="1" dirty="0"/>
              <a:t>a + c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/>
              <a:t>b + d </a:t>
            </a:r>
            <a:r>
              <a:rPr lang="en-US" dirty="0"/>
              <a:t>(mod</a:t>
            </a:r>
            <a:r>
              <a:rPr lang="en-US" i="1" dirty="0"/>
              <a:t> m</a:t>
            </a:r>
            <a:r>
              <a:rPr lang="en-US" dirty="0"/>
              <a:t>) and </a:t>
            </a:r>
            <a:r>
              <a:rPr lang="en-US" i="1" dirty="0"/>
              <a:t>ac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 err="1"/>
              <a:t>bd</a:t>
            </a:r>
            <a:r>
              <a:rPr lang="en-US" i="1" dirty="0"/>
              <a:t> </a:t>
            </a:r>
            <a:r>
              <a:rPr lang="en-US" dirty="0"/>
              <a:t>(mod</a:t>
            </a:r>
            <a:r>
              <a:rPr lang="en-US" i="1" dirty="0"/>
              <a:t> m</a:t>
            </a:r>
            <a:r>
              <a:rPr lang="en-US" dirty="0"/>
              <a:t>). </a:t>
            </a:r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376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EC66E3D-D380-414B-A9A1-15A8AE8EBF1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1000" y="1752600"/>
            <a:ext cx="8229600" cy="3733800"/>
          </a:xfrm>
        </p:spPr>
        <p:txBody>
          <a:bodyPr/>
          <a:lstStyle/>
          <a:p>
            <a:pPr eaLnBrk="1" hangingPunct="1"/>
            <a:r>
              <a:rPr lang="en-US" altLang="zh-CN" sz="7100" b="1">
                <a:ea typeface="宋体" panose="02010600030101010101" pitchFamily="2" charset="-122"/>
              </a:rPr>
              <a:t>Welcome to</a:t>
            </a:r>
            <a:br>
              <a:rPr lang="en-US" altLang="zh-CN" sz="3900" b="1">
                <a:ea typeface="宋体" panose="02010600030101010101" pitchFamily="2" charset="-122"/>
              </a:rPr>
            </a:br>
            <a:r>
              <a:rPr lang="en-CA" altLang="zh-CN">
                <a:ea typeface="宋体" panose="02010600030101010101" pitchFamily="2" charset="-122"/>
              </a:rPr>
              <a:t>Discrete Mathematics</a:t>
            </a:r>
            <a:br>
              <a:rPr lang="en-CA" altLang="zh-CN">
                <a:ea typeface="宋体" panose="02010600030101010101" pitchFamily="2" charset="-122"/>
              </a:rPr>
            </a:b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Spring</a:t>
            </a:r>
            <a:r>
              <a:rPr lang="en-US" altLang="zh-CN" sz="4700">
                <a:ea typeface="宋体" panose="02010600030101010101" pitchFamily="2" charset="-122"/>
              </a:rPr>
              <a:t> 2018</a:t>
            </a:r>
            <a:endParaRPr lang="en-CA" altLang="zh-CN" sz="4700">
              <a:ea typeface="宋体" panose="02010600030101010101" pitchFamily="2" charset="-122"/>
            </a:endParaRP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294004A5-EFFB-46F3-8F80-B3A22D2F4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429000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368A9793-BF57-4BD7-AAF2-0CBF85632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8620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1861" name="Text Box 5">
            <a:extLst>
              <a:ext uri="{FF2B5EF4-FFF2-40B4-BE49-F238E27FC236}">
                <a16:creationId xmlns:a16="http://schemas.microsoft.com/office/drawing/2014/main" id="{19FF532B-35FE-476B-8EE2-7998546C6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715000"/>
            <a:ext cx="754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Instructor: Niu Shao Zhang</a:t>
            </a:r>
            <a:endParaRPr lang="en-CA" altLang="zh-CN" sz="280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>
            <a:extLst>
              <a:ext uri="{FF2B5EF4-FFF2-40B4-BE49-F238E27FC236}">
                <a16:creationId xmlns:a16="http://schemas.microsoft.com/office/drawing/2014/main" id="{4948C56E-FFA3-4ADB-BA96-2EEDE9CB37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2FD654-3B24-450C-B279-3B46D0A62C84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8435" name="日期占位符 4">
            <a:extLst>
              <a:ext uri="{FF2B5EF4-FFF2-40B4-BE49-F238E27FC236}">
                <a16:creationId xmlns:a16="http://schemas.microsoft.com/office/drawing/2014/main" id="{6DFE1D20-BEDB-4F74-AA8F-600A46B0BB30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CDB228-4980-4284-A983-1030BA3F1A8C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2018/5/19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8436" name="页脚占位符 5">
            <a:extLst>
              <a:ext uri="{FF2B5EF4-FFF2-40B4-BE49-F238E27FC236}">
                <a16:creationId xmlns:a16="http://schemas.microsoft.com/office/drawing/2014/main" id="{5E0F8B7D-38D2-497D-B863-DA3A2087E5F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8437" name="Rectangle 2">
            <a:extLst>
              <a:ext uri="{FF2B5EF4-FFF2-40B4-BE49-F238E27FC236}">
                <a16:creationId xmlns:a16="http://schemas.microsoft.com/office/drawing/2014/main" id="{D05B9C37-3107-48A4-A38C-17EFEB3566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8438" name="Rectangle 3">
            <a:extLst>
              <a:ext uri="{FF2B5EF4-FFF2-40B4-BE49-F238E27FC236}">
                <a16:creationId xmlns:a16="http://schemas.microsoft.com/office/drawing/2014/main" id="{B24BDAC0-5C47-41BC-B107-700CB3E710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95425"/>
            <a:ext cx="8532812" cy="4752975"/>
          </a:xfrm>
        </p:spPr>
        <p:txBody>
          <a:bodyPr/>
          <a:lstStyle/>
          <a:p>
            <a:pPr eaLnBrk="1" hangingPunct="1"/>
            <a:r>
              <a:rPr lang="en-US" altLang="zh-CN" dirty="0"/>
              <a:t>Corollary</a:t>
            </a:r>
          </a:p>
          <a:p>
            <a:pPr lvl="1" eaLnBrk="1" hangingPunct="1"/>
            <a:r>
              <a:rPr lang="en-US" altLang="zh-CN" dirty="0"/>
              <a:t>Let </a:t>
            </a:r>
            <a:r>
              <a:rPr lang="en-US" altLang="zh-CN" i="1" dirty="0"/>
              <a:t>m</a:t>
            </a:r>
            <a:r>
              <a:rPr lang="en-US" altLang="zh-CN" dirty="0"/>
              <a:t> be a positive integer and </a:t>
            </a:r>
            <a:r>
              <a:rPr lang="en-US" altLang="zh-CN" i="1" dirty="0"/>
              <a:t>a</a:t>
            </a:r>
            <a:r>
              <a:rPr lang="en-US" altLang="zh-CN" dirty="0"/>
              <a:t> and </a:t>
            </a:r>
            <a:r>
              <a:rPr lang="en-US" altLang="zh-CN" i="1" dirty="0"/>
              <a:t>b</a:t>
            </a:r>
            <a:r>
              <a:rPr lang="en-US" altLang="zh-CN" dirty="0"/>
              <a:t> be integers. Then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(</a:t>
            </a:r>
            <a:r>
              <a:rPr lang="en-US" altLang="zh-CN" i="1" dirty="0" err="1"/>
              <a:t>a</a:t>
            </a:r>
            <a:r>
              <a:rPr lang="en-US" altLang="zh-CN" dirty="0" err="1"/>
              <a:t>+</a:t>
            </a:r>
            <a:r>
              <a:rPr lang="en-US" altLang="zh-CN" i="1" dirty="0" err="1"/>
              <a:t>b</a:t>
            </a:r>
            <a:r>
              <a:rPr lang="en-US" altLang="zh-CN" dirty="0"/>
              <a:t>) mod </a:t>
            </a:r>
            <a:r>
              <a:rPr lang="en-US" altLang="zh-CN" i="1" dirty="0"/>
              <a:t>m</a:t>
            </a:r>
            <a:r>
              <a:rPr lang="en-US" altLang="zh-CN" dirty="0"/>
              <a:t>=((</a:t>
            </a:r>
            <a:r>
              <a:rPr lang="en-US" altLang="zh-CN" i="1" dirty="0"/>
              <a:t>a</a:t>
            </a:r>
            <a:r>
              <a:rPr lang="en-US" altLang="zh-CN" dirty="0"/>
              <a:t> mod </a:t>
            </a:r>
            <a:r>
              <a:rPr lang="en-US" altLang="zh-CN" i="1" dirty="0"/>
              <a:t>m</a:t>
            </a:r>
            <a:r>
              <a:rPr lang="en-US" altLang="zh-CN" dirty="0"/>
              <a:t>)+(</a:t>
            </a:r>
            <a:r>
              <a:rPr lang="en-US" altLang="zh-CN" i="1" dirty="0"/>
              <a:t>b</a:t>
            </a:r>
            <a:r>
              <a:rPr lang="en-US" altLang="zh-CN" dirty="0"/>
              <a:t> mod </a:t>
            </a:r>
            <a:r>
              <a:rPr lang="en-US" altLang="zh-CN" i="1" dirty="0"/>
              <a:t>m</a:t>
            </a:r>
            <a:r>
              <a:rPr lang="en-US" altLang="zh-CN" dirty="0"/>
              <a:t>)) mod </a:t>
            </a:r>
            <a:r>
              <a:rPr lang="en-US" altLang="zh-CN" i="1" dirty="0"/>
              <a:t>m</a:t>
            </a:r>
            <a:r>
              <a:rPr lang="en-US" altLang="zh-CN" dirty="0"/>
              <a:t> and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i="1" dirty="0"/>
              <a:t> ab</a:t>
            </a:r>
            <a:r>
              <a:rPr lang="en-US" altLang="zh-CN" dirty="0"/>
              <a:t> mod </a:t>
            </a:r>
            <a:r>
              <a:rPr lang="en-US" altLang="zh-CN" i="1" dirty="0"/>
              <a:t>m</a:t>
            </a:r>
            <a:r>
              <a:rPr lang="en-US" altLang="zh-CN" dirty="0"/>
              <a:t>=((</a:t>
            </a:r>
            <a:r>
              <a:rPr lang="en-US" altLang="zh-CN" i="1" dirty="0"/>
              <a:t>a</a:t>
            </a:r>
            <a:r>
              <a:rPr lang="en-US" altLang="zh-CN" dirty="0"/>
              <a:t> mod </a:t>
            </a:r>
            <a:r>
              <a:rPr lang="en-US" altLang="zh-CN" i="1" dirty="0"/>
              <a:t>m</a:t>
            </a:r>
            <a:r>
              <a:rPr lang="en-US" altLang="zh-CN" dirty="0"/>
              <a:t>)(</a:t>
            </a:r>
            <a:r>
              <a:rPr lang="en-US" altLang="zh-CN" i="1" dirty="0"/>
              <a:t>b</a:t>
            </a:r>
            <a:r>
              <a:rPr lang="en-US" altLang="zh-CN" dirty="0"/>
              <a:t> mod </a:t>
            </a:r>
            <a:r>
              <a:rPr lang="en-US" altLang="zh-CN" i="1" dirty="0"/>
              <a:t>m</a:t>
            </a:r>
            <a:r>
              <a:rPr lang="en-US" altLang="zh-CN" dirty="0"/>
              <a:t>)) mod</a:t>
            </a:r>
            <a:r>
              <a:rPr lang="en-US" altLang="zh-CN" i="1" dirty="0"/>
              <a:t> m</a:t>
            </a:r>
          </a:p>
        </p:txBody>
      </p:sp>
    </p:spTree>
    <p:extLst>
      <p:ext uri="{BB962C8B-B14F-4D97-AF65-F5344CB8AC3E}">
        <p14:creationId xmlns:p14="http://schemas.microsoft.com/office/powerpoint/2010/main" val="413552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Congruences</a:t>
            </a:r>
            <a:r>
              <a:rPr lang="en-US" dirty="0"/>
              <a:t> of Sums and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Example</a:t>
            </a:r>
            <a:r>
              <a:rPr lang="en-US" dirty="0"/>
              <a:t>: Because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i="1" dirty="0"/>
              <a:t>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 </a:t>
            </a:r>
            <a:r>
              <a:rPr lang="en-US" dirty="0"/>
              <a:t>(mod</a:t>
            </a:r>
            <a:r>
              <a:rPr lang="en-US" i="1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) and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i="1" dirty="0"/>
              <a:t>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 </a:t>
            </a:r>
            <a:r>
              <a:rPr lang="en-US" dirty="0"/>
              <a:t>(mod</a:t>
            </a:r>
            <a:r>
              <a:rPr lang="en-US" i="1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) , it follows from Theorem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 that</a:t>
            </a:r>
          </a:p>
          <a:p>
            <a:pPr lvl="2">
              <a:buNone/>
            </a:pP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18 = 7 + 11</a:t>
            </a:r>
            <a:r>
              <a:rPr lang="en-US" i="1" dirty="0"/>
              <a:t>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 + 1 = 3</a:t>
            </a:r>
            <a:r>
              <a:rPr lang="en-US" i="1" dirty="0"/>
              <a:t> </a:t>
            </a:r>
            <a:r>
              <a:rPr lang="en-US" dirty="0"/>
              <a:t>(mod</a:t>
            </a:r>
            <a:r>
              <a:rPr lang="en-US" i="1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)  </a:t>
            </a:r>
          </a:p>
          <a:p>
            <a:pPr lvl="2">
              <a:buNone/>
            </a:pP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77 = 7  11</a:t>
            </a:r>
            <a:r>
              <a:rPr lang="en-US" i="1" dirty="0"/>
              <a:t>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 + 1 = 3</a:t>
            </a:r>
            <a:r>
              <a:rPr lang="en-US" i="1" dirty="0"/>
              <a:t> </a:t>
            </a:r>
            <a:r>
              <a:rPr lang="en-US" dirty="0"/>
              <a:t>(mod</a:t>
            </a:r>
            <a:r>
              <a:rPr lang="en-US" i="1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)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305800" y="48768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0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>
            <a:extLst>
              <a:ext uri="{FF2B5EF4-FFF2-40B4-BE49-F238E27FC236}">
                <a16:creationId xmlns:a16="http://schemas.microsoft.com/office/drawing/2014/main" id="{07329836-3BC6-47D7-B8DB-C344255717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76416D-F1E2-41A0-8807-3D1FE8BEFC3F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7411" name="日期占位符 4">
            <a:extLst>
              <a:ext uri="{FF2B5EF4-FFF2-40B4-BE49-F238E27FC236}">
                <a16:creationId xmlns:a16="http://schemas.microsoft.com/office/drawing/2014/main" id="{3BED6B7D-4AFE-4CB0-ABA9-9F6974F33DFD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65BA92-29E2-4D7F-9845-BDA4E51640E3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2018/5/19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7412" name="页脚占位符 5">
            <a:extLst>
              <a:ext uri="{FF2B5EF4-FFF2-40B4-BE49-F238E27FC236}">
                <a16:creationId xmlns:a16="http://schemas.microsoft.com/office/drawing/2014/main" id="{5EB750F2-3594-4A5E-94F9-CC7C27F9EF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0E3426EC-8DEA-49BC-B115-C70C8459BC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7975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Review</a:t>
            </a:r>
          </a:p>
        </p:txBody>
      </p:sp>
      <p:sp>
        <p:nvSpPr>
          <p:cNvPr id="17414" name="Rectangle 3">
            <a:extLst>
              <a:ext uri="{FF2B5EF4-FFF2-40B4-BE49-F238E27FC236}">
                <a16:creationId xmlns:a16="http://schemas.microsoft.com/office/drawing/2014/main" id="{23297D4C-7B40-494F-A2C9-1AD541A286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+mj-cs"/>
              </a:rPr>
              <a:t>Useful Congruence Theorems</a:t>
            </a:r>
            <a:endParaRPr lang="en-US" altLang="zh-CN" sz="400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+mj-cs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Theorem 3: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Let 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dirty="0">
                <a:latin typeface="Times New Roman" panose="02020603050405020304" pitchFamily="18" charset="0"/>
              </a:rPr>
              <a:t>.  Then: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	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(mod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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(mod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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(mod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Theorem 4: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Let 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dirty="0">
                <a:latin typeface="Times New Roman" panose="02020603050405020304" pitchFamily="18" charset="0"/>
              </a:rPr>
              <a:t>.  Then: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	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(mod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 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km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Theorem 5: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Let 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dirty="0">
                <a:latin typeface="Times New Roman" panose="02020603050405020304" pitchFamily="18" charset="0"/>
              </a:rPr>
              <a:t>.  Then if 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(mod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and 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(mod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then: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▪  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a+c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 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b+d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(mod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and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i="1" dirty="0">
                <a:latin typeface="Times New Roman" panose="02020603050405020304" pitchFamily="18" charset="0"/>
              </a:rPr>
              <a:t>▪ 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ac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 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bd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(mod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23389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Algebraic Manipulation of </a:t>
            </a:r>
            <a:r>
              <a:rPr lang="en-US" sz="4000" dirty="0" err="1"/>
              <a:t>Congruences</a:t>
            </a:r>
            <a:r>
              <a:rPr lang="en-US" sz="4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989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/>
              <a:t>Multiplying both sides of a valid congruence by an integer preserves validity. </a:t>
            </a:r>
          </a:p>
          <a:p>
            <a:pPr lvl="1">
              <a:buNone/>
            </a:pPr>
            <a:r>
              <a:rPr lang="en-US" dirty="0"/>
              <a:t>    If  </a:t>
            </a:r>
            <a:r>
              <a:rPr lang="en-US" i="1" dirty="0"/>
              <a:t>a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/>
              <a:t>b </a:t>
            </a:r>
            <a:r>
              <a:rPr lang="en-US" dirty="0"/>
              <a:t>(mod</a:t>
            </a:r>
            <a:r>
              <a:rPr lang="en-US" i="1" dirty="0"/>
              <a:t> m</a:t>
            </a:r>
            <a:r>
              <a:rPr lang="en-US" dirty="0"/>
              <a:t>) holds then </a:t>
            </a:r>
            <a:r>
              <a:rPr lang="en-US" i="1" dirty="0" err="1"/>
              <a:t>c</a:t>
            </a:r>
            <a:r>
              <a:rPr lang="en-US" dirty="0" err="1">
                <a:ea typeface="Cambria Math"/>
              </a:rPr>
              <a:t>∙</a:t>
            </a:r>
            <a:r>
              <a:rPr lang="en-US" i="1" dirty="0" err="1"/>
              <a:t>a</a:t>
            </a:r>
            <a:r>
              <a:rPr lang="en-US" i="1" dirty="0"/>
              <a:t>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</a:t>
            </a:r>
            <a:r>
              <a:rPr lang="en-US" i="1" dirty="0" err="1"/>
              <a:t>c</a:t>
            </a:r>
            <a:r>
              <a:rPr lang="en-US" dirty="0" err="1">
                <a:ea typeface="Cambria Math"/>
              </a:rPr>
              <a:t>∙</a:t>
            </a:r>
            <a:r>
              <a:rPr lang="en-US" i="1" dirty="0" err="1"/>
              <a:t>b</a:t>
            </a:r>
            <a:r>
              <a:rPr lang="en-US" i="1" dirty="0"/>
              <a:t> </a:t>
            </a:r>
            <a:r>
              <a:rPr lang="en-US" dirty="0"/>
              <a:t>(mod</a:t>
            </a:r>
            <a:r>
              <a:rPr lang="en-US" i="1" dirty="0"/>
              <a:t> m</a:t>
            </a:r>
            <a:r>
              <a:rPr lang="en-US" dirty="0"/>
              <a:t>), where </a:t>
            </a:r>
            <a:r>
              <a:rPr lang="en-US" i="1" dirty="0"/>
              <a:t>c</a:t>
            </a:r>
            <a:r>
              <a:rPr lang="en-US" dirty="0"/>
              <a:t> is any integer, holds by Theorem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 with </a:t>
            </a:r>
            <a:r>
              <a:rPr lang="en-US" i="1" dirty="0"/>
              <a:t>d</a:t>
            </a:r>
            <a:r>
              <a:rPr lang="en-US" dirty="0"/>
              <a:t> = </a:t>
            </a:r>
            <a:r>
              <a:rPr lang="en-US" i="1" dirty="0"/>
              <a:t>c</a:t>
            </a:r>
            <a:r>
              <a:rPr lang="en-US" dirty="0"/>
              <a:t>.</a:t>
            </a:r>
          </a:p>
          <a:p>
            <a:r>
              <a:rPr lang="en-US" dirty="0"/>
              <a:t>Adding an integer to both sides of a valid congruence preserves validity.</a:t>
            </a:r>
          </a:p>
          <a:p>
            <a:pPr lvl="1">
              <a:buNone/>
            </a:pPr>
            <a:r>
              <a:rPr lang="en-US" dirty="0"/>
              <a:t>    If  </a:t>
            </a:r>
            <a:r>
              <a:rPr lang="en-US" i="1" dirty="0"/>
              <a:t>a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/>
              <a:t>b </a:t>
            </a:r>
            <a:r>
              <a:rPr lang="en-US" dirty="0"/>
              <a:t>(mod</a:t>
            </a:r>
            <a:r>
              <a:rPr lang="en-US" i="1" dirty="0"/>
              <a:t> m</a:t>
            </a:r>
            <a:r>
              <a:rPr lang="en-US" dirty="0"/>
              <a:t>) holds then </a:t>
            </a:r>
            <a:r>
              <a:rPr lang="en-US" i="1" dirty="0"/>
              <a:t>c</a:t>
            </a:r>
            <a:r>
              <a:rPr lang="en-US" dirty="0">
                <a:ea typeface="Cambria Math"/>
              </a:rPr>
              <a:t> + </a:t>
            </a:r>
            <a:r>
              <a:rPr lang="en-US" i="1" dirty="0"/>
              <a:t>a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</a:t>
            </a:r>
            <a:r>
              <a:rPr lang="en-US" i="1" dirty="0"/>
              <a:t>c</a:t>
            </a:r>
            <a:r>
              <a:rPr lang="en-US" dirty="0">
                <a:ea typeface="Cambria Math"/>
              </a:rPr>
              <a:t> + </a:t>
            </a:r>
            <a:r>
              <a:rPr lang="en-US" i="1" dirty="0"/>
              <a:t>b </a:t>
            </a:r>
            <a:r>
              <a:rPr lang="en-US" dirty="0"/>
              <a:t>(mod</a:t>
            </a:r>
            <a:r>
              <a:rPr lang="en-US" i="1" dirty="0"/>
              <a:t> m</a:t>
            </a:r>
            <a:r>
              <a:rPr lang="en-US" dirty="0"/>
              <a:t>), where </a:t>
            </a:r>
            <a:r>
              <a:rPr lang="en-US" i="1" dirty="0"/>
              <a:t>c</a:t>
            </a:r>
            <a:r>
              <a:rPr lang="en-US" dirty="0"/>
              <a:t> is any integer, holds by Theorem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  with </a:t>
            </a:r>
            <a:r>
              <a:rPr lang="en-US" i="1" dirty="0"/>
              <a:t>d</a:t>
            </a:r>
            <a:r>
              <a:rPr lang="en-US" dirty="0"/>
              <a:t> = </a:t>
            </a:r>
            <a:r>
              <a:rPr lang="en-US" i="1" dirty="0"/>
              <a:t>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6856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Algebraic Manipulation of </a:t>
            </a:r>
            <a:r>
              <a:rPr lang="en-US" sz="4000" dirty="0" err="1"/>
              <a:t>Congruences</a:t>
            </a:r>
            <a:r>
              <a:rPr lang="en-US" sz="4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417638"/>
            <a:ext cx="8039100" cy="5105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 </a:t>
            </a:r>
            <a:r>
              <a:rPr lang="en-US" altLang="zh-CN" i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altLang="zh-CN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</a:t>
            </a:r>
            <a:r>
              <a:rPr lang="en-US" altLang="zh-CN" i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 (mod </a:t>
            </a:r>
            <a:r>
              <a:rPr lang="en-US" altLang="zh-CN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m</a:t>
            </a:r>
            <a:r>
              <a:rPr lang="en-US" altLang="zh-CN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)</a:t>
            </a:r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 and </a:t>
            </a:r>
            <a:r>
              <a:rPr lang="en-US" altLang="zh-CN" i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US" altLang="zh-CN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</a:t>
            </a:r>
            <a:r>
              <a:rPr lang="en-US" altLang="zh-CN" i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d</a:t>
            </a:r>
            <a:r>
              <a:rPr lang="en-US" altLang="zh-CN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 (mod </a:t>
            </a:r>
            <a:r>
              <a:rPr lang="en-US" altLang="zh-CN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m</a:t>
            </a:r>
            <a:r>
              <a:rPr lang="en-US" altLang="zh-CN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)</a:t>
            </a:r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, then:</a:t>
            </a:r>
          </a:p>
          <a:p>
            <a:pPr lvl="1" eaLnBrk="1" hangingPunct="1">
              <a:buNone/>
            </a:pPr>
            <a:r>
              <a:rPr lang="en-US" altLang="zh-CN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▪  </a:t>
            </a:r>
            <a:r>
              <a:rPr lang="en-US" altLang="zh-CN" i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a+c</a:t>
            </a:r>
            <a:r>
              <a:rPr lang="en-US" altLang="zh-CN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 </a:t>
            </a:r>
            <a:r>
              <a:rPr lang="en-US" altLang="zh-CN" i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b+d</a:t>
            </a:r>
            <a:r>
              <a:rPr lang="en-US" altLang="zh-CN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 (mod </a:t>
            </a:r>
            <a:r>
              <a:rPr lang="en-US" altLang="zh-CN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m</a:t>
            </a:r>
            <a:r>
              <a:rPr lang="en-US" altLang="zh-CN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)</a:t>
            </a:r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, and</a:t>
            </a:r>
          </a:p>
          <a:p>
            <a:pPr lvl="1" eaLnBrk="1" hangingPunct="1">
              <a:buNone/>
            </a:pPr>
            <a:r>
              <a:rPr lang="en-US" altLang="zh-CN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▪  </a:t>
            </a:r>
            <a:r>
              <a:rPr lang="en-US" altLang="zh-CN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 </a:t>
            </a:r>
            <a:r>
              <a:rPr lang="en-US" altLang="zh-CN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 </a:t>
            </a:r>
            <a:r>
              <a:rPr lang="en-US" altLang="zh-CN" i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bd</a:t>
            </a:r>
            <a:r>
              <a:rPr lang="en-US" altLang="zh-CN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 (mod </a:t>
            </a:r>
            <a:r>
              <a:rPr lang="en-US" altLang="zh-CN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m</a:t>
            </a:r>
            <a:r>
              <a:rPr lang="en-US" altLang="zh-CN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) </a:t>
            </a:r>
          </a:p>
          <a:p>
            <a:pPr marL="342900" lvl="1" indent="-342900" eaLnBrk="1" hangingPunct="1">
              <a:buClr>
                <a:schemeClr val="bg2"/>
              </a:buClr>
              <a:buFont typeface="Wingdings" panose="05000000000000000000" pitchFamily="2" charset="2"/>
              <a:buChar char="p"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But dividing a congruence by an integer does not always produce a valid congruence.</a:t>
            </a:r>
          </a:p>
          <a:p>
            <a:endParaRPr lang="en-US" b="1" dirty="0"/>
          </a:p>
          <a:p>
            <a:r>
              <a:rPr lang="en-US" b="1" dirty="0"/>
              <a:t>Example</a:t>
            </a:r>
            <a:r>
              <a:rPr lang="en-US" dirty="0"/>
              <a:t>: The congruence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dirty="0"/>
              <a:t> (mod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/>
              <a:t>) holds. But dividing both sides by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/>
              <a:t>does not produce a valid congruence since   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14/2 = 7 and 8/2 = 4, but  7</a:t>
            </a:r>
            <a:r>
              <a:rPr lang="en-US" dirty="0">
                <a:latin typeface="Cambria Math"/>
                <a:ea typeface="Cambria Math"/>
              </a:rPr>
              <a:t>≢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 (mod 6). </a:t>
            </a:r>
          </a:p>
          <a:p>
            <a:pPr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726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Modulo </a:t>
            </a:r>
            <a:r>
              <a:rPr lang="en-US" i="1" dirty="0"/>
              <a:t>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458200" cy="4979987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  Definitions</a:t>
            </a:r>
            <a:r>
              <a:rPr lang="en-US" dirty="0"/>
              <a:t>: Let </a:t>
            </a:r>
            <a:r>
              <a:rPr lang="en-US" b="1" dirty="0" err="1"/>
              <a:t>Z</a:t>
            </a:r>
            <a:r>
              <a:rPr lang="en-US" i="1" baseline="-25000" dirty="0" err="1"/>
              <a:t>m</a:t>
            </a:r>
            <a:r>
              <a:rPr lang="en-US" i="1" baseline="-25000" dirty="0"/>
              <a:t> </a:t>
            </a:r>
            <a:r>
              <a:rPr lang="en-US" dirty="0"/>
              <a:t> be the set of nonnegative integers less than </a:t>
            </a:r>
            <a:r>
              <a:rPr lang="en-US" i="1" dirty="0"/>
              <a:t>m</a:t>
            </a:r>
            <a:r>
              <a:rPr lang="en-US" dirty="0"/>
              <a:t>: {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…., </a:t>
            </a:r>
            <a:r>
              <a:rPr lang="en-US" i="1" dirty="0"/>
              <a:t>m</a:t>
            </a:r>
            <a:r>
              <a:rPr lang="en-US" dirty="0">
                <a:latin typeface="Cambria Math"/>
                <a:ea typeface="Cambria Math"/>
              </a:rPr>
              <a:t>−1</a:t>
            </a:r>
            <a:r>
              <a:rPr lang="en-US" dirty="0">
                <a:ea typeface="Cambria Math"/>
              </a:rPr>
              <a:t>}</a:t>
            </a:r>
          </a:p>
          <a:p>
            <a:r>
              <a:rPr lang="en-US" dirty="0">
                <a:ea typeface="Cambria Math"/>
              </a:rPr>
              <a:t>The operation +</a:t>
            </a:r>
            <a:r>
              <a:rPr lang="en-US" i="1" baseline="-25000" dirty="0">
                <a:ea typeface="Cambria Math"/>
              </a:rPr>
              <a:t>m</a:t>
            </a:r>
            <a:r>
              <a:rPr lang="en-US" baseline="-25000" dirty="0">
                <a:ea typeface="Cambria Math"/>
              </a:rPr>
              <a:t> </a:t>
            </a:r>
            <a:r>
              <a:rPr lang="en-US" dirty="0">
                <a:ea typeface="Cambria Math"/>
              </a:rPr>
              <a:t> is defined as 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ea typeface="Cambria Math"/>
              </a:rPr>
              <a:t> +</a:t>
            </a:r>
            <a:r>
              <a:rPr lang="en-US" i="1" baseline="-25000" dirty="0">
                <a:ea typeface="Cambria Math"/>
              </a:rPr>
              <a:t>m 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ea typeface="Cambria Math"/>
              </a:rPr>
              <a:t> = (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ea typeface="Cambria Math"/>
              </a:rPr>
              <a:t> + 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ea typeface="Cambria Math"/>
              </a:rPr>
              <a:t>) </a:t>
            </a:r>
            <a:r>
              <a:rPr lang="en-US" b="1" dirty="0">
                <a:ea typeface="Cambria Math"/>
              </a:rPr>
              <a:t>mod</a:t>
            </a:r>
            <a:r>
              <a:rPr lang="en-US" dirty="0">
                <a:ea typeface="Cambria Math"/>
              </a:rPr>
              <a:t> </a:t>
            </a:r>
            <a:r>
              <a:rPr lang="en-US" i="1" dirty="0">
                <a:ea typeface="Cambria Math"/>
              </a:rPr>
              <a:t>m</a:t>
            </a:r>
            <a:r>
              <a:rPr lang="en-US" dirty="0">
                <a:ea typeface="Cambria Math"/>
              </a:rPr>
              <a:t>. This is </a:t>
            </a:r>
            <a:r>
              <a:rPr lang="en-US" i="1" dirty="0">
                <a:ea typeface="Cambria Math"/>
              </a:rPr>
              <a:t>addition modulo m</a:t>
            </a:r>
            <a:r>
              <a:rPr lang="en-US" dirty="0">
                <a:ea typeface="Cambria Math"/>
              </a:rPr>
              <a:t>.</a:t>
            </a:r>
          </a:p>
          <a:p>
            <a:r>
              <a:rPr lang="en-US" dirty="0">
                <a:ea typeface="Cambria Math"/>
              </a:rPr>
              <a:t>The operation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i="1" baseline="-25000" dirty="0">
                <a:ea typeface="Cambria Math"/>
              </a:rPr>
              <a:t>m</a:t>
            </a:r>
            <a:r>
              <a:rPr lang="en-US" baseline="-25000" dirty="0">
                <a:ea typeface="Cambria Math"/>
              </a:rPr>
              <a:t> </a:t>
            </a:r>
            <a:r>
              <a:rPr lang="en-US" dirty="0">
                <a:ea typeface="Cambria Math"/>
              </a:rPr>
              <a:t> is defined as 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latin typeface="Cambria Math"/>
                <a:ea typeface="Cambria Math"/>
              </a:rPr>
              <a:t> ∙</a:t>
            </a:r>
            <a:r>
              <a:rPr lang="en-US" i="1" baseline="-25000" dirty="0">
                <a:ea typeface="Cambria Math"/>
              </a:rPr>
              <a:t>m</a:t>
            </a:r>
            <a:r>
              <a:rPr lang="en-US" dirty="0">
                <a:ea typeface="Cambria Math"/>
              </a:rPr>
              <a:t> 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ea typeface="Cambria Math"/>
              </a:rPr>
              <a:t> = (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ea typeface="Cambria Math"/>
              </a:rPr>
              <a:t> + 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ea typeface="Cambria Math"/>
              </a:rPr>
              <a:t>) </a:t>
            </a:r>
            <a:r>
              <a:rPr lang="en-US" b="1" dirty="0">
                <a:ea typeface="Cambria Math"/>
              </a:rPr>
              <a:t>mod</a:t>
            </a:r>
            <a:r>
              <a:rPr lang="en-US" dirty="0">
                <a:ea typeface="Cambria Math"/>
              </a:rPr>
              <a:t> </a:t>
            </a:r>
            <a:r>
              <a:rPr lang="en-US" i="1" dirty="0">
                <a:ea typeface="Cambria Math"/>
              </a:rPr>
              <a:t>m</a:t>
            </a:r>
            <a:r>
              <a:rPr lang="en-US" dirty="0">
                <a:ea typeface="Cambria Math"/>
              </a:rPr>
              <a:t>. This is </a:t>
            </a:r>
            <a:r>
              <a:rPr lang="en-US" i="1" dirty="0">
                <a:ea typeface="Cambria Math"/>
              </a:rPr>
              <a:t>multiplication modulo m</a:t>
            </a:r>
            <a:r>
              <a:rPr lang="en-US" dirty="0">
                <a:ea typeface="Cambria Math"/>
              </a:rPr>
              <a:t>.</a:t>
            </a:r>
          </a:p>
          <a:p>
            <a:r>
              <a:rPr lang="en-US" dirty="0">
                <a:ea typeface="Cambria Math"/>
              </a:rPr>
              <a:t>Using these operations is said to be doing </a:t>
            </a:r>
            <a:r>
              <a:rPr lang="en-US" i="1" dirty="0">
                <a:ea typeface="Cambria Math"/>
              </a:rPr>
              <a:t>arithmetic modulo m</a:t>
            </a:r>
            <a:r>
              <a:rPr lang="en-US" dirty="0">
                <a:ea typeface="Cambria Math"/>
              </a:rPr>
              <a:t>.</a:t>
            </a:r>
            <a:endParaRPr lang="en-US" dirty="0"/>
          </a:p>
          <a:p>
            <a:pPr>
              <a:buNone/>
            </a:pPr>
            <a:r>
              <a:rPr lang="en-US" b="1" dirty="0"/>
              <a:t>  Example</a:t>
            </a:r>
            <a:r>
              <a:rPr lang="en-US" dirty="0"/>
              <a:t>: Find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 </a:t>
            </a:r>
            <a:r>
              <a:rPr lang="en-US" dirty="0">
                <a:ea typeface="Cambria Math"/>
              </a:rPr>
              <a:t>+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9</a:t>
            </a:r>
            <a:r>
              <a:rPr lang="en-US" dirty="0"/>
              <a:t>   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 </a:t>
            </a:r>
            <a:r>
              <a:rPr lang="en-US" dirty="0">
                <a:ea typeface="Cambria Math"/>
              </a:rPr>
              <a:t>∙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9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b="1" dirty="0"/>
              <a:t>Solution</a:t>
            </a:r>
            <a:r>
              <a:rPr lang="en-US" dirty="0"/>
              <a:t>: Using the definitions above:</a:t>
            </a:r>
          </a:p>
          <a:p>
            <a:pPr lvl="1"/>
            <a:r>
              <a:rPr lang="en-US" dirty="0">
                <a:latin typeface="Cambria Math" pitchFamily="18" charset="0"/>
                <a:ea typeface="Cambria Math" pitchFamily="18" charset="0"/>
              </a:rPr>
              <a:t>7 </a:t>
            </a:r>
            <a:r>
              <a:rPr lang="en-US" dirty="0">
                <a:ea typeface="Cambria Math"/>
              </a:rPr>
              <a:t>+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9 = (7 + 9) 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mod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11 = 16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mod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11 = 5</a:t>
            </a:r>
          </a:p>
          <a:p>
            <a:pPr lvl="1"/>
            <a:r>
              <a:rPr lang="en-US" dirty="0">
                <a:latin typeface="Cambria Math" pitchFamily="18" charset="0"/>
                <a:ea typeface="Cambria Math" pitchFamily="18" charset="0"/>
              </a:rPr>
              <a:t>7 </a:t>
            </a:r>
            <a:r>
              <a:rPr lang="en-US" dirty="0">
                <a:ea typeface="Cambria Math"/>
              </a:rPr>
              <a:t>∙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9 = (7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9) 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mod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11 = 63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mod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11 = 8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94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>
            <a:extLst>
              <a:ext uri="{FF2B5EF4-FFF2-40B4-BE49-F238E27FC236}">
                <a16:creationId xmlns:a16="http://schemas.microsoft.com/office/drawing/2014/main" id="{AB1C5E72-6AB0-4649-9961-6162BD0B92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66BE41-17FC-4E46-8A99-739408A436FE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0483" name="日期占位符 4">
            <a:extLst>
              <a:ext uri="{FF2B5EF4-FFF2-40B4-BE49-F238E27FC236}">
                <a16:creationId xmlns:a16="http://schemas.microsoft.com/office/drawing/2014/main" id="{2A93D3DC-3A3B-4346-993A-214908ABF23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B094A3-FE3D-4D9D-8011-CE18D7D357A6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2018/5/19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0484" name="页脚占位符 5">
            <a:extLst>
              <a:ext uri="{FF2B5EF4-FFF2-40B4-BE49-F238E27FC236}">
                <a16:creationId xmlns:a16="http://schemas.microsoft.com/office/drawing/2014/main" id="{A1772013-BB3C-468E-8DB5-F6C5D2CED8E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0485" name="Rectangle 2">
            <a:extLst>
              <a:ext uri="{FF2B5EF4-FFF2-40B4-BE49-F238E27FC236}">
                <a16:creationId xmlns:a16="http://schemas.microsoft.com/office/drawing/2014/main" id="{D25955F0-1738-438B-9B8D-8801BBBC30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Homework</a:t>
            </a:r>
          </a:p>
        </p:txBody>
      </p:sp>
      <p:sp>
        <p:nvSpPr>
          <p:cNvPr id="20486" name="Rectangle 3">
            <a:extLst>
              <a:ext uri="{FF2B5EF4-FFF2-40B4-BE49-F238E27FC236}">
                <a16:creationId xmlns:a16="http://schemas.microsoft.com/office/drawing/2014/main" id="{CD6D9E59-7546-466D-968C-8EBC7A1560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§4.1 </a:t>
            </a:r>
          </a:p>
          <a:p>
            <a:pPr lvl="1" eaLnBrk="1" hangingPunct="1"/>
            <a:r>
              <a:rPr lang="en-US" altLang="zh-CN">
                <a:latin typeface="Times New Roman" panose="02020603050405020304" pitchFamily="18" charset="0"/>
              </a:rPr>
              <a:t> 5,9</a:t>
            </a:r>
          </a:p>
          <a:p>
            <a:pPr lvl="1"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583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17638"/>
            <a:ext cx="8686800" cy="544036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i="1" dirty="0">
                <a:solidFill>
                  <a:srgbClr val="FF0000"/>
                </a:solidFill>
              </a:rPr>
              <a:t>Number theory </a:t>
            </a:r>
            <a:r>
              <a:rPr lang="en-US" dirty="0">
                <a:solidFill>
                  <a:srgbClr val="FF0000"/>
                </a:solidFill>
              </a:rPr>
              <a:t>is the part of mathematics devoted to the study of the integers and their properties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Key ideas in number theory include divisibility and the </a:t>
            </a:r>
            <a:r>
              <a:rPr lang="en-US" dirty="0" err="1"/>
              <a:t>primality</a:t>
            </a:r>
            <a:r>
              <a:rPr lang="en-US" dirty="0"/>
              <a:t> of integers.</a:t>
            </a:r>
          </a:p>
          <a:p>
            <a:pPr algn="just"/>
            <a:r>
              <a:rPr lang="en-US" dirty="0"/>
              <a:t>Representations of integers, including binary and hexadecimal representations, are part of number theory. </a:t>
            </a:r>
          </a:p>
          <a:p>
            <a:pPr algn="just"/>
            <a:r>
              <a:rPr lang="en-US" dirty="0"/>
              <a:t>Number theory has long been studied because of the beauty of its ideas, its accessibility, and its wealth of open questions. 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Mathematicians have long considered number theory to be pure mathematics, but </a:t>
            </a:r>
            <a:r>
              <a:rPr lang="en-US" b="1" dirty="0">
                <a:solidFill>
                  <a:srgbClr val="FF0000"/>
                </a:solidFill>
              </a:rPr>
              <a:t>it has important applications to computer science </a:t>
            </a:r>
            <a:r>
              <a:rPr lang="en-US" dirty="0">
                <a:solidFill>
                  <a:srgbClr val="FF0000"/>
                </a:solidFill>
              </a:rPr>
              <a:t>and cryptography </a:t>
            </a:r>
            <a:r>
              <a:rPr lang="en-US" dirty="0"/>
              <a:t>studied in Sections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4.5</a:t>
            </a:r>
            <a:r>
              <a:rPr lang="en-US" dirty="0"/>
              <a:t>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4.6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9911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Divisibility and Modular Arithmetic</a:t>
            </a:r>
            <a:r>
              <a:rPr lang="zh-CN" altLang="en-US" dirty="0"/>
              <a:t>（整除性与模运算）</a:t>
            </a:r>
            <a:endParaRPr lang="en-US" dirty="0"/>
          </a:p>
          <a:p>
            <a:r>
              <a:rPr lang="en-US" dirty="0"/>
              <a:t>Integer Representations and Algorithms</a:t>
            </a:r>
            <a:r>
              <a:rPr lang="zh-CN" altLang="en-US" dirty="0"/>
              <a:t>（整数表示与算法）</a:t>
            </a:r>
            <a:r>
              <a:rPr lang="en-US" dirty="0"/>
              <a:t> </a:t>
            </a:r>
          </a:p>
          <a:p>
            <a:r>
              <a:rPr lang="en-US" dirty="0"/>
              <a:t>Primes and Greatest Common Divisors</a:t>
            </a:r>
            <a:r>
              <a:rPr lang="zh-CN" altLang="en-US" dirty="0"/>
              <a:t>（素数与最大公约数）</a:t>
            </a:r>
            <a:endParaRPr lang="en-US" dirty="0"/>
          </a:p>
          <a:p>
            <a:r>
              <a:rPr lang="en-US" dirty="0"/>
              <a:t>Solving Congruences</a:t>
            </a:r>
            <a:r>
              <a:rPr lang="zh-CN" altLang="en-US" dirty="0"/>
              <a:t>（求解同余）</a:t>
            </a:r>
            <a:r>
              <a:rPr lang="en-US" dirty="0"/>
              <a:t> </a:t>
            </a:r>
          </a:p>
          <a:p>
            <a:r>
              <a:rPr lang="en-US" dirty="0"/>
              <a:t>Applications of Congruences</a:t>
            </a:r>
            <a:r>
              <a:rPr lang="zh-CN" altLang="en-US" dirty="0"/>
              <a:t>（同余的应用）</a:t>
            </a:r>
            <a:endParaRPr lang="en-US" dirty="0"/>
          </a:p>
          <a:p>
            <a:r>
              <a:rPr lang="en-US" dirty="0"/>
              <a:t>Cryptography</a:t>
            </a:r>
            <a:r>
              <a:rPr lang="zh-CN" altLang="en-US" dirty="0"/>
              <a:t>（密码学）</a:t>
            </a:r>
            <a:endParaRPr lang="en-US" dirty="0"/>
          </a:p>
          <a:p>
            <a:pPr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886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7813"/>
            <a:ext cx="9067800" cy="1139825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§4.1 </a:t>
            </a:r>
            <a:r>
              <a:rPr lang="en-US" altLang="zh-CN" dirty="0"/>
              <a:t>Divisibility and Modular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+mj-cs"/>
              </a:rPr>
              <a:t>Section</a:t>
            </a:r>
            <a:r>
              <a:rPr lang="en-US" altLang="zh-CN" dirty="0"/>
              <a:t> </a:t>
            </a:r>
            <a:r>
              <a:rPr lang="en-US" altLang="zh-CN" sz="4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+mj-cs"/>
              </a:rPr>
              <a:t>Summary</a:t>
            </a:r>
            <a:endParaRPr lang="en-US" sz="440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+mj-cs"/>
            </a:endParaRPr>
          </a:p>
          <a:p>
            <a:r>
              <a:rPr lang="en-US" dirty="0"/>
              <a:t>Division(</a:t>
            </a:r>
            <a:r>
              <a:rPr lang="zh-CN" altLang="en-US" dirty="0"/>
              <a:t>除法</a:t>
            </a:r>
            <a:r>
              <a:rPr lang="en-US" dirty="0"/>
              <a:t>) </a:t>
            </a:r>
          </a:p>
          <a:p>
            <a:r>
              <a:rPr lang="en-US" dirty="0"/>
              <a:t>Division Algorithm </a:t>
            </a:r>
          </a:p>
          <a:p>
            <a:r>
              <a:rPr lang="en-US" dirty="0"/>
              <a:t>Modular Arithmetic</a:t>
            </a:r>
            <a:r>
              <a:rPr lang="zh-CN" altLang="en-US" dirty="0"/>
              <a:t>（模运算）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937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>
            <a:extLst>
              <a:ext uri="{FF2B5EF4-FFF2-40B4-BE49-F238E27FC236}">
                <a16:creationId xmlns:a16="http://schemas.microsoft.com/office/drawing/2014/main" id="{3DE3B59A-5198-4BF9-B61A-4072046FF2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1E1946-A505-41B2-81EB-FBB2AFAD27CA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123" name="日期占位符 4">
            <a:extLst>
              <a:ext uri="{FF2B5EF4-FFF2-40B4-BE49-F238E27FC236}">
                <a16:creationId xmlns:a16="http://schemas.microsoft.com/office/drawing/2014/main" id="{DC4B9E80-A0F1-484D-83D1-B14506C972A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8CBF64-D896-44A4-A7C5-776BD7EE5570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2018/5/19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124" name="页脚占位符 5">
            <a:extLst>
              <a:ext uri="{FF2B5EF4-FFF2-40B4-BE49-F238E27FC236}">
                <a16:creationId xmlns:a16="http://schemas.microsoft.com/office/drawing/2014/main" id="{9C8DA15E-D02D-4406-A203-B6F9F584210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125" name="Rectangle 2">
            <a:extLst>
              <a:ext uri="{FF2B5EF4-FFF2-40B4-BE49-F238E27FC236}">
                <a16:creationId xmlns:a16="http://schemas.microsoft.com/office/drawing/2014/main" id="{BA1C8B02-7D62-4879-8FBD-7A0B38F282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4156" y="304800"/>
            <a:ext cx="8757444" cy="11430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latin typeface="Times New Roman" panose="02020603050405020304" pitchFamily="18" charset="0"/>
              </a:rPr>
              <a:t>§4.1: Divisibility and Modular Arithmetic</a:t>
            </a:r>
          </a:p>
        </p:txBody>
      </p:sp>
      <p:sp>
        <p:nvSpPr>
          <p:cNvPr id="5126" name="Rectangle 3">
            <a:extLst>
              <a:ext uri="{FF2B5EF4-FFF2-40B4-BE49-F238E27FC236}">
                <a16:creationId xmlns:a16="http://schemas.microsoft.com/office/drawing/2014/main" id="{7C6FE7F7-3B72-4AD7-A855-E3AED46C59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72400" cy="4752975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Of course, you already know what the integers are, and what division is…</a:t>
            </a:r>
          </a:p>
          <a:p>
            <a:pPr eaLnBrk="1" hangingPunct="1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But: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There are some specific notations, terminology, and theorems associated with these concepts which you may not know.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These form the basics of </a:t>
            </a:r>
            <a:r>
              <a:rPr lang="en-US" altLang="zh-CN" i="1" dirty="0">
                <a:latin typeface="Times New Roman" panose="02020603050405020304" pitchFamily="18" charset="0"/>
              </a:rPr>
              <a:t>number theory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Vital(</a:t>
            </a:r>
            <a:r>
              <a:rPr lang="zh-CN" altLang="en-US" dirty="0">
                <a:latin typeface="Times New Roman" panose="02020603050405020304" pitchFamily="18" charset="0"/>
              </a:rPr>
              <a:t>至关重要的</a:t>
            </a:r>
            <a:r>
              <a:rPr lang="en-US" altLang="zh-CN" dirty="0">
                <a:latin typeface="Times New Roman" panose="02020603050405020304" pitchFamily="18" charset="0"/>
              </a:rPr>
              <a:t>) in many important algorithms today (hash functions, cryptography, digital signatures).</a:t>
            </a:r>
          </a:p>
        </p:txBody>
      </p:sp>
    </p:spTree>
    <p:extLst>
      <p:ext uri="{BB962C8B-B14F-4D97-AF65-F5344CB8AC3E}">
        <p14:creationId xmlns:p14="http://schemas.microsoft.com/office/powerpoint/2010/main" val="21431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10600" cy="52578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  Definition</a:t>
            </a:r>
            <a:r>
              <a:rPr lang="en-US" dirty="0"/>
              <a:t>: If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 integers with </a:t>
            </a:r>
            <a:r>
              <a:rPr lang="en-US" i="1" dirty="0"/>
              <a:t>a ≠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 then       </a:t>
            </a:r>
            <a:r>
              <a:rPr lang="en-US" i="1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divides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rgbClr val="FF0000"/>
                </a:solidFill>
              </a:rPr>
              <a:t> if there exists an integer </a:t>
            </a:r>
            <a:r>
              <a:rPr lang="en-US" i="1" dirty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rgbClr val="FF0000"/>
                </a:solidFill>
              </a:rPr>
              <a:t> such that  </a:t>
            </a:r>
            <a:r>
              <a:rPr lang="en-US" i="1" dirty="0">
                <a:solidFill>
                  <a:srgbClr val="FF0000"/>
                </a:solidFill>
              </a:rPr>
              <a:t>b = ac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When </a:t>
            </a:r>
            <a:r>
              <a:rPr lang="en-US" i="1" dirty="0"/>
              <a:t>a</a:t>
            </a:r>
            <a:r>
              <a:rPr lang="en-US" dirty="0"/>
              <a:t> divides </a:t>
            </a:r>
            <a:r>
              <a:rPr lang="en-US" i="1" dirty="0"/>
              <a:t>b</a:t>
            </a:r>
            <a:r>
              <a:rPr lang="en-US" dirty="0"/>
              <a:t> we say that </a:t>
            </a:r>
            <a:r>
              <a:rPr lang="en-US" i="1" dirty="0"/>
              <a:t>a</a:t>
            </a:r>
            <a:r>
              <a:rPr lang="en-US" dirty="0"/>
              <a:t> is a </a:t>
            </a:r>
            <a:r>
              <a:rPr lang="en-US" i="1" dirty="0"/>
              <a:t>factor</a:t>
            </a:r>
            <a:r>
              <a:rPr lang="en-US" dirty="0"/>
              <a:t> or </a:t>
            </a:r>
            <a:r>
              <a:rPr lang="en-US" i="1" dirty="0"/>
              <a:t>divisor</a:t>
            </a:r>
            <a:r>
              <a:rPr lang="en-US" dirty="0"/>
              <a:t>(</a:t>
            </a:r>
            <a:r>
              <a:rPr lang="zh-CN" altLang="en-US" dirty="0"/>
              <a:t>除数</a:t>
            </a:r>
            <a:r>
              <a:rPr lang="en-US" dirty="0"/>
              <a:t>) of </a:t>
            </a:r>
            <a:r>
              <a:rPr lang="en-US" i="1" dirty="0"/>
              <a:t>b</a:t>
            </a:r>
            <a:r>
              <a:rPr lang="en-US" dirty="0"/>
              <a:t> and that </a:t>
            </a:r>
            <a:r>
              <a:rPr lang="en-US" i="1" dirty="0"/>
              <a:t>b</a:t>
            </a:r>
            <a:r>
              <a:rPr lang="en-US" dirty="0"/>
              <a:t> is a multiple of </a:t>
            </a:r>
            <a:r>
              <a:rPr lang="en-US" i="1" dirty="0"/>
              <a:t>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notation </a:t>
            </a:r>
            <a:r>
              <a:rPr lang="en-US" i="1" dirty="0"/>
              <a:t>a </a:t>
            </a:r>
            <a:r>
              <a:rPr lang="en-US" dirty="0"/>
              <a:t>| </a:t>
            </a:r>
            <a:r>
              <a:rPr lang="en-US" i="1" dirty="0"/>
              <a:t>b</a:t>
            </a:r>
            <a:r>
              <a:rPr lang="en-US" dirty="0"/>
              <a:t> denotes that </a:t>
            </a:r>
            <a:r>
              <a:rPr lang="en-US" i="1" dirty="0"/>
              <a:t>a</a:t>
            </a:r>
            <a:r>
              <a:rPr lang="en-US" dirty="0"/>
              <a:t> divides </a:t>
            </a:r>
            <a:r>
              <a:rPr lang="en-US" i="1" dirty="0"/>
              <a:t>b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</a:t>
            </a:r>
            <a:r>
              <a:rPr lang="en-US" i="1" dirty="0"/>
              <a:t>a</a:t>
            </a:r>
            <a:r>
              <a:rPr lang="en-US" dirty="0"/>
              <a:t> | </a:t>
            </a:r>
            <a:r>
              <a:rPr lang="en-US" i="1" dirty="0"/>
              <a:t>b</a:t>
            </a:r>
            <a:r>
              <a:rPr lang="en-US" dirty="0"/>
              <a:t>, then </a:t>
            </a:r>
            <a:r>
              <a:rPr lang="en-US" i="1" dirty="0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i="1" dirty="0">
                <a:solidFill>
                  <a:srgbClr val="FF0000"/>
                </a:solidFill>
              </a:rPr>
              <a:t>a</a:t>
            </a:r>
            <a:r>
              <a:rPr lang="en-US" dirty="0"/>
              <a:t> is an integer.</a:t>
            </a:r>
          </a:p>
          <a:p>
            <a:pPr lvl="1"/>
            <a:r>
              <a:rPr lang="en-US" dirty="0"/>
              <a:t>If </a:t>
            </a:r>
            <a:r>
              <a:rPr lang="en-US" i="1" dirty="0"/>
              <a:t>a </a:t>
            </a:r>
            <a:r>
              <a:rPr lang="en-US" dirty="0"/>
              <a:t>does not divide </a:t>
            </a:r>
            <a:r>
              <a:rPr lang="en-US" i="1" dirty="0"/>
              <a:t>b</a:t>
            </a:r>
            <a:r>
              <a:rPr lang="en-US" dirty="0"/>
              <a:t>, we write </a:t>
            </a:r>
            <a:r>
              <a:rPr lang="en-US" i="1" dirty="0"/>
              <a:t>a</a:t>
            </a:r>
            <a:r>
              <a:rPr lang="en-US" dirty="0">
                <a:latin typeface="Cambria Math"/>
                <a:ea typeface="Cambria Math"/>
              </a:rPr>
              <a:t> ∤ </a:t>
            </a:r>
            <a:r>
              <a:rPr lang="en-US" i="1" dirty="0"/>
              <a:t>b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Determine whether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 |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 and  whether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 |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dirty="0"/>
              <a:t>.</a:t>
            </a:r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685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Divisibility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30682"/>
            <a:ext cx="8610600" cy="52578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/>
              <a:t>  </a:t>
            </a:r>
            <a:r>
              <a:rPr lang="en-US" b="1" dirty="0"/>
              <a:t>Theorem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: Let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and </a:t>
            </a:r>
            <a:r>
              <a:rPr lang="en-US" i="1" dirty="0"/>
              <a:t>c</a:t>
            </a:r>
            <a:r>
              <a:rPr lang="en-US" dirty="0"/>
              <a:t> be integers, where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≠0</a:t>
            </a:r>
            <a:r>
              <a:rPr lang="en-US" dirty="0"/>
              <a:t>. 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>
                <a:solidFill>
                  <a:srgbClr val="FF0000"/>
                </a:solidFill>
              </a:rPr>
              <a:t>If </a:t>
            </a:r>
            <a:r>
              <a:rPr lang="en-US" i="1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 | </a:t>
            </a:r>
            <a:r>
              <a:rPr lang="en-US" i="1" dirty="0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i="1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 | </a:t>
            </a:r>
            <a:r>
              <a:rPr lang="en-US" i="1" dirty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rgbClr val="FF0000"/>
                </a:solidFill>
              </a:rPr>
              <a:t>, then</a:t>
            </a:r>
            <a:r>
              <a:rPr lang="en-US" i="1" dirty="0">
                <a:solidFill>
                  <a:srgbClr val="FF0000"/>
                </a:solidFill>
              </a:rPr>
              <a:t> a</a:t>
            </a:r>
            <a:r>
              <a:rPr lang="en-US" dirty="0">
                <a:solidFill>
                  <a:srgbClr val="FF0000"/>
                </a:solidFill>
              </a:rPr>
              <a:t> | (</a:t>
            </a:r>
            <a:r>
              <a:rPr lang="en-US" i="1" dirty="0">
                <a:solidFill>
                  <a:srgbClr val="FF0000"/>
                </a:solidFill>
              </a:rPr>
              <a:t>b + c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>
                <a:solidFill>
                  <a:srgbClr val="FF0000"/>
                </a:solidFill>
              </a:rPr>
              <a:t>If </a:t>
            </a:r>
            <a:r>
              <a:rPr lang="en-US" i="1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 | </a:t>
            </a:r>
            <a:r>
              <a:rPr lang="en-US" i="1" dirty="0">
                <a:solidFill>
                  <a:srgbClr val="FF0000"/>
                </a:solidFill>
              </a:rPr>
              <a:t>b,</a:t>
            </a:r>
            <a:r>
              <a:rPr lang="en-US" dirty="0">
                <a:solidFill>
                  <a:srgbClr val="FF0000"/>
                </a:solidFill>
              </a:rPr>
              <a:t> then </a:t>
            </a:r>
            <a:r>
              <a:rPr lang="en-US" i="1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 | </a:t>
            </a:r>
            <a:r>
              <a:rPr lang="en-US" dirty="0" err="1">
                <a:solidFill>
                  <a:srgbClr val="FF0000"/>
                </a:solidFill>
              </a:rPr>
              <a:t>b</a:t>
            </a:r>
            <a:r>
              <a:rPr lang="en-US" i="1" dirty="0" err="1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rgbClr val="FF0000"/>
                </a:solidFill>
              </a:rPr>
              <a:t> for all integers </a:t>
            </a:r>
            <a:r>
              <a:rPr lang="en-US" i="1" dirty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rgbClr val="FF0000"/>
                </a:solidFill>
              </a:rPr>
              <a:t>;</a:t>
            </a:r>
            <a:endParaRPr lang="en-US" i="1" dirty="0">
              <a:solidFill>
                <a:srgbClr val="FF0000"/>
              </a:solidFill>
            </a:endParaRPr>
          </a:p>
          <a:p>
            <a:pPr marL="1028700" lvl="1" indent="-571500">
              <a:buFont typeface="+mj-lt"/>
              <a:buAutoNum type="romanLcPeriod"/>
            </a:pPr>
            <a:r>
              <a:rPr lang="en-US" dirty="0">
                <a:solidFill>
                  <a:srgbClr val="FF0000"/>
                </a:solidFill>
              </a:rPr>
              <a:t>If </a:t>
            </a:r>
            <a:r>
              <a:rPr lang="en-US" i="1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 | </a:t>
            </a:r>
            <a:r>
              <a:rPr lang="en-US" i="1" dirty="0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i="1" dirty="0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rgbClr val="FF0000"/>
                </a:solidFill>
              </a:rPr>
              <a:t> | </a:t>
            </a:r>
            <a:r>
              <a:rPr lang="en-US" i="1" dirty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rgbClr val="FF0000"/>
                </a:solidFill>
              </a:rPr>
              <a:t>, then </a:t>
            </a:r>
            <a:r>
              <a:rPr lang="en-US" i="1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 | </a:t>
            </a:r>
            <a:r>
              <a:rPr lang="en-US" i="1" dirty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628650" lvl="1" indent="-571500">
              <a:buNone/>
            </a:pPr>
            <a:r>
              <a:rPr lang="en-US" dirty="0"/>
              <a:t>   </a:t>
            </a:r>
            <a:r>
              <a:rPr lang="en-US" b="1" dirty="0"/>
              <a:t>Proof</a:t>
            </a:r>
            <a:r>
              <a:rPr lang="en-US" dirty="0"/>
              <a:t>: (</a:t>
            </a:r>
            <a:r>
              <a:rPr lang="en-US" dirty="0" err="1"/>
              <a:t>i</a:t>
            </a:r>
            <a:r>
              <a:rPr lang="en-US" dirty="0"/>
              <a:t>)  Suppose </a:t>
            </a:r>
            <a:r>
              <a:rPr lang="en-US" i="1" dirty="0"/>
              <a:t>a</a:t>
            </a:r>
            <a:r>
              <a:rPr lang="en-US" dirty="0"/>
              <a:t> | </a:t>
            </a:r>
            <a:r>
              <a:rPr lang="en-US" i="1" dirty="0"/>
              <a:t>b</a:t>
            </a:r>
            <a:r>
              <a:rPr lang="en-US" dirty="0"/>
              <a:t> and </a:t>
            </a:r>
            <a:r>
              <a:rPr lang="en-US" i="1" dirty="0"/>
              <a:t>a</a:t>
            </a:r>
            <a:r>
              <a:rPr lang="en-US" dirty="0"/>
              <a:t> | </a:t>
            </a:r>
            <a:r>
              <a:rPr lang="en-US" i="1" dirty="0"/>
              <a:t>c</a:t>
            </a:r>
            <a:r>
              <a:rPr lang="en-US" dirty="0"/>
              <a:t>, then it follows that there are integers 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t</a:t>
            </a:r>
            <a:r>
              <a:rPr lang="en-US" dirty="0"/>
              <a:t> with </a:t>
            </a:r>
            <a:r>
              <a:rPr lang="en-US" i="1" dirty="0"/>
              <a:t>b</a:t>
            </a:r>
            <a:r>
              <a:rPr lang="en-US" dirty="0"/>
              <a:t> = </a:t>
            </a:r>
            <a:r>
              <a:rPr lang="en-US" i="1" dirty="0"/>
              <a:t>as</a:t>
            </a:r>
            <a:r>
              <a:rPr lang="en-US" dirty="0"/>
              <a:t> and </a:t>
            </a:r>
            <a:r>
              <a:rPr lang="en-US" i="1" dirty="0"/>
              <a:t>c</a:t>
            </a:r>
            <a:r>
              <a:rPr lang="en-US" dirty="0"/>
              <a:t> = </a:t>
            </a:r>
            <a:r>
              <a:rPr lang="en-US" i="1" dirty="0"/>
              <a:t>at</a:t>
            </a:r>
            <a:r>
              <a:rPr lang="en-US" dirty="0"/>
              <a:t>. Hence,</a:t>
            </a:r>
          </a:p>
          <a:p>
            <a:pPr marL="628650" lvl="1" indent="-571500">
              <a:buNone/>
            </a:pPr>
            <a:r>
              <a:rPr lang="en-US" dirty="0"/>
              <a:t>            </a:t>
            </a:r>
            <a:r>
              <a:rPr lang="en-US" i="1" dirty="0"/>
              <a:t>b</a:t>
            </a:r>
            <a:r>
              <a:rPr lang="en-US" dirty="0"/>
              <a:t> + </a:t>
            </a:r>
            <a:r>
              <a:rPr lang="en-US" i="1" dirty="0"/>
              <a:t>c</a:t>
            </a:r>
            <a:r>
              <a:rPr lang="en-US" dirty="0"/>
              <a:t> = </a:t>
            </a:r>
            <a:r>
              <a:rPr lang="en-US" i="1" dirty="0"/>
              <a:t>as</a:t>
            </a:r>
            <a:r>
              <a:rPr lang="en-US" dirty="0"/>
              <a:t> + </a:t>
            </a:r>
            <a:r>
              <a:rPr lang="en-US" i="1" dirty="0"/>
              <a:t>at</a:t>
            </a:r>
            <a:r>
              <a:rPr lang="en-US" dirty="0"/>
              <a:t> = </a:t>
            </a:r>
            <a:r>
              <a:rPr lang="en-US" i="1" dirty="0"/>
              <a:t>a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 + </a:t>
            </a:r>
            <a:r>
              <a:rPr lang="en-US" i="1" dirty="0"/>
              <a:t>t</a:t>
            </a:r>
            <a:r>
              <a:rPr lang="en-US" dirty="0"/>
              <a:t>).    </a:t>
            </a:r>
            <a:r>
              <a:rPr lang="en-US" dirty="0">
                <a:latin typeface="Cambria Math"/>
                <a:ea typeface="Cambria Math"/>
              </a:rPr>
              <a:t>Hence,  </a:t>
            </a:r>
            <a:r>
              <a:rPr lang="en-US" i="1" dirty="0"/>
              <a:t>a</a:t>
            </a:r>
            <a:r>
              <a:rPr lang="en-US" dirty="0"/>
              <a:t> | (</a:t>
            </a:r>
            <a:r>
              <a:rPr lang="en-US" i="1" dirty="0"/>
              <a:t>b + c</a:t>
            </a:r>
            <a:r>
              <a:rPr lang="en-US" dirty="0"/>
              <a:t>)</a:t>
            </a:r>
          </a:p>
          <a:p>
            <a:pPr marL="262890" indent="-571500">
              <a:buNone/>
            </a:pPr>
            <a:r>
              <a:rPr lang="en-US" dirty="0"/>
              <a:t>   (Exercises 3 and 4 ask for proofs of parts (ii) and  (iii).)                                                 </a:t>
            </a:r>
          </a:p>
          <a:p>
            <a:pPr marL="262890" indent="-571500">
              <a:buNone/>
            </a:pPr>
            <a:r>
              <a:rPr lang="en-US" b="1" dirty="0"/>
              <a:t>  Corollary</a:t>
            </a:r>
            <a:r>
              <a:rPr lang="en-US" dirty="0"/>
              <a:t>: If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and </a:t>
            </a:r>
            <a:r>
              <a:rPr lang="en-US" i="1" dirty="0"/>
              <a:t>c</a:t>
            </a:r>
            <a:r>
              <a:rPr lang="en-US" dirty="0"/>
              <a:t> be integers, where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≠0</a:t>
            </a:r>
            <a:r>
              <a:rPr lang="en-US" dirty="0"/>
              <a:t>, such that </a:t>
            </a:r>
            <a:r>
              <a:rPr lang="en-US" i="1" dirty="0"/>
              <a:t>a</a:t>
            </a:r>
            <a:r>
              <a:rPr lang="en-US" dirty="0"/>
              <a:t> | </a:t>
            </a:r>
            <a:r>
              <a:rPr lang="en-US" i="1" dirty="0"/>
              <a:t>b</a:t>
            </a:r>
            <a:r>
              <a:rPr lang="en-US" dirty="0"/>
              <a:t> and </a:t>
            </a:r>
            <a:r>
              <a:rPr lang="en-US" i="1" dirty="0"/>
              <a:t>a</a:t>
            </a:r>
            <a:r>
              <a:rPr lang="en-US" dirty="0"/>
              <a:t> | </a:t>
            </a:r>
            <a:r>
              <a:rPr lang="en-US" i="1" dirty="0"/>
              <a:t>c, </a:t>
            </a:r>
            <a:r>
              <a:rPr lang="en-US" dirty="0"/>
              <a:t>then </a:t>
            </a:r>
            <a:r>
              <a:rPr lang="en-US" i="1" dirty="0"/>
              <a:t>a</a:t>
            </a:r>
            <a:r>
              <a:rPr lang="en-US" dirty="0"/>
              <a:t> | </a:t>
            </a:r>
            <a:r>
              <a:rPr lang="en-US" i="1" dirty="0" err="1"/>
              <a:t>mb</a:t>
            </a:r>
            <a:r>
              <a:rPr lang="en-US" dirty="0"/>
              <a:t> + </a:t>
            </a:r>
            <a:r>
              <a:rPr lang="en-US" i="1" dirty="0" err="1"/>
              <a:t>nc</a:t>
            </a:r>
            <a:r>
              <a:rPr lang="en-US" dirty="0"/>
              <a:t> whenever </a:t>
            </a:r>
            <a:r>
              <a:rPr lang="en-US" i="1" dirty="0"/>
              <a:t>m</a:t>
            </a:r>
            <a:r>
              <a:rPr lang="en-US" dirty="0"/>
              <a:t> and </a:t>
            </a:r>
            <a:r>
              <a:rPr lang="en-US" i="1" dirty="0"/>
              <a:t>n</a:t>
            </a:r>
            <a:r>
              <a:rPr lang="en-US" dirty="0"/>
              <a:t> are integers. </a:t>
            </a:r>
          </a:p>
          <a:p>
            <a:pPr marL="262890" indent="-571500">
              <a:buNone/>
            </a:pPr>
            <a:r>
              <a:rPr lang="en-US" dirty="0"/>
              <a:t>   Can you show how it follows easily from  </a:t>
            </a:r>
            <a:r>
              <a:rPr lang="en-US" dirty="0" err="1"/>
              <a:t>from</a:t>
            </a:r>
            <a:r>
              <a:rPr lang="en-US" dirty="0"/>
              <a:t> (ii) and (</a:t>
            </a:r>
            <a:r>
              <a:rPr lang="en-US" dirty="0" err="1"/>
              <a:t>i</a:t>
            </a:r>
            <a:r>
              <a:rPr lang="en-US" dirty="0"/>
              <a:t>) of Theorem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?</a:t>
            </a:r>
          </a:p>
          <a:p>
            <a:pPr marL="1028700" lvl="1" indent="-571500">
              <a:buFont typeface="+mj-lt"/>
              <a:buAutoNum type="roman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557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Algorithm</a:t>
            </a:r>
            <a:r>
              <a:rPr lang="zh-CN" altLang="en-US" dirty="0"/>
              <a:t>（除法运算）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705" y="1417638"/>
            <a:ext cx="84582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an integer is divided by a positive integer, there is a </a:t>
            </a:r>
            <a:r>
              <a:rPr lang="en-US" b="1" dirty="0">
                <a:solidFill>
                  <a:srgbClr val="FF0000"/>
                </a:solidFill>
              </a:rPr>
              <a:t>quotient and a remainder</a:t>
            </a:r>
            <a:r>
              <a:rPr lang="en-US" dirty="0"/>
              <a:t>. This is traditionally called the “Division Algorithm,” but is really a theorem.</a:t>
            </a:r>
          </a:p>
          <a:p>
            <a:pPr>
              <a:buNone/>
            </a:pPr>
            <a:r>
              <a:rPr lang="en-US" b="1" dirty="0"/>
              <a:t>   Division Algorithm</a:t>
            </a:r>
            <a:r>
              <a:rPr lang="en-US" dirty="0"/>
              <a:t>: If </a:t>
            </a:r>
            <a:r>
              <a:rPr lang="en-US" i="1" dirty="0"/>
              <a:t>a</a:t>
            </a:r>
            <a:r>
              <a:rPr lang="en-US" dirty="0"/>
              <a:t> is an integer and </a:t>
            </a:r>
            <a:r>
              <a:rPr lang="en-US" i="1" dirty="0"/>
              <a:t>d</a:t>
            </a:r>
            <a:r>
              <a:rPr lang="en-US" dirty="0"/>
              <a:t> a positive integer, then there are unique integers </a:t>
            </a:r>
            <a:r>
              <a:rPr lang="en-US" i="1" dirty="0"/>
              <a:t>q</a:t>
            </a:r>
            <a:r>
              <a:rPr lang="en-US" dirty="0"/>
              <a:t> and </a:t>
            </a:r>
            <a:r>
              <a:rPr lang="en-US" i="1" dirty="0"/>
              <a:t>r</a:t>
            </a:r>
            <a:r>
              <a:rPr lang="en-US" dirty="0"/>
              <a:t>, with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dirty="0"/>
              <a:t> ≤ </a:t>
            </a:r>
            <a:r>
              <a:rPr lang="en-US" dirty="0"/>
              <a:t>r</a:t>
            </a:r>
            <a:r>
              <a:rPr lang="en-US" i="1" dirty="0"/>
              <a:t> &lt;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d</a:t>
            </a:r>
            <a:r>
              <a:rPr lang="en-US" dirty="0"/>
              <a:t>, such that  </a:t>
            </a:r>
            <a:r>
              <a:rPr lang="en-US" i="1" dirty="0"/>
              <a:t>a = </a:t>
            </a:r>
            <a:r>
              <a:rPr lang="en-US" i="1" dirty="0" err="1"/>
              <a:t>dq</a:t>
            </a:r>
            <a:r>
              <a:rPr lang="en-US" i="1" dirty="0"/>
              <a:t> + r</a:t>
            </a:r>
            <a:r>
              <a:rPr lang="en-US" dirty="0"/>
              <a:t> (</a:t>
            </a:r>
            <a:r>
              <a:rPr lang="en-US" i="1" dirty="0"/>
              <a:t>proved in Section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5.2</a:t>
            </a:r>
            <a:r>
              <a:rPr lang="en-US" dirty="0"/>
              <a:t>).</a:t>
            </a:r>
          </a:p>
          <a:p>
            <a:pPr lvl="2"/>
            <a:r>
              <a:rPr lang="en-US" i="1" dirty="0">
                <a:solidFill>
                  <a:srgbClr val="FF0000"/>
                </a:solidFill>
              </a:rPr>
              <a:t>d</a:t>
            </a:r>
            <a:r>
              <a:rPr lang="en-US" dirty="0">
                <a:solidFill>
                  <a:srgbClr val="FF0000"/>
                </a:solidFill>
              </a:rPr>
              <a:t> is called the </a:t>
            </a:r>
            <a:r>
              <a:rPr lang="en-US" i="1" dirty="0">
                <a:solidFill>
                  <a:srgbClr val="FF0000"/>
                </a:solidFill>
              </a:rPr>
              <a:t>divisor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lvl="2"/>
            <a:r>
              <a:rPr lang="en-US" i="1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 is called the </a:t>
            </a:r>
            <a:r>
              <a:rPr lang="en-US" i="1" dirty="0">
                <a:solidFill>
                  <a:srgbClr val="FF0000"/>
                </a:solidFill>
              </a:rPr>
              <a:t>dividend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lvl="2"/>
            <a:r>
              <a:rPr lang="en-US" i="1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rgbClr val="FF0000"/>
                </a:solidFill>
              </a:rPr>
              <a:t> is called the </a:t>
            </a:r>
            <a:r>
              <a:rPr lang="en-US" i="1" dirty="0">
                <a:solidFill>
                  <a:srgbClr val="FF0000"/>
                </a:solidFill>
              </a:rPr>
              <a:t>quotient</a:t>
            </a:r>
            <a:r>
              <a:rPr lang="en-US" dirty="0">
                <a:solidFill>
                  <a:srgbClr val="FF0000"/>
                </a:solidFill>
              </a:rPr>
              <a:t>.      </a:t>
            </a:r>
          </a:p>
          <a:p>
            <a:pPr lvl="2"/>
            <a:r>
              <a:rPr lang="en-US" i="1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FF0000"/>
                </a:solidFill>
              </a:rPr>
              <a:t> is called the </a:t>
            </a:r>
            <a:r>
              <a:rPr lang="en-US" i="1" dirty="0">
                <a:solidFill>
                  <a:srgbClr val="FF0000"/>
                </a:solidFill>
              </a:rPr>
              <a:t>remainder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38800" y="5105400"/>
            <a:ext cx="2743200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Definitions of Functions  </a:t>
            </a:r>
            <a:r>
              <a:rPr lang="en-US" sz="1600" b="1" dirty="0"/>
              <a:t>div</a:t>
            </a:r>
            <a:r>
              <a:rPr lang="en-US" sz="1600" dirty="0"/>
              <a:t> and </a:t>
            </a:r>
            <a:r>
              <a:rPr lang="en-US" sz="1600" b="1" dirty="0"/>
              <a:t>mod</a:t>
            </a:r>
          </a:p>
          <a:p>
            <a:pPr algn="ctr"/>
            <a:endParaRPr lang="en-US" sz="1600" b="1" dirty="0"/>
          </a:p>
          <a:p>
            <a:pPr lvl="1"/>
            <a:r>
              <a:rPr lang="en-US" sz="1600" i="1" dirty="0"/>
              <a:t>     q = a </a:t>
            </a:r>
            <a:r>
              <a:rPr lang="en-US" sz="1600" b="1" dirty="0"/>
              <a:t>div</a:t>
            </a:r>
            <a:r>
              <a:rPr lang="en-US" sz="1600" i="1" dirty="0"/>
              <a:t> d</a:t>
            </a:r>
          </a:p>
          <a:p>
            <a:pPr lvl="1"/>
            <a:r>
              <a:rPr lang="en-US" sz="1600" i="1" dirty="0"/>
              <a:t>     r = a </a:t>
            </a:r>
            <a:r>
              <a:rPr lang="en-US" sz="1600" b="1" dirty="0"/>
              <a:t>mod</a:t>
            </a:r>
            <a:r>
              <a:rPr lang="en-US" sz="1600" i="1" dirty="0"/>
              <a:t> d</a:t>
            </a:r>
          </a:p>
        </p:txBody>
      </p:sp>
    </p:spTree>
    <p:extLst>
      <p:ext uri="{BB962C8B-B14F-4D97-AF65-F5344CB8AC3E}">
        <p14:creationId xmlns:p14="http://schemas.microsoft.com/office/powerpoint/2010/main" val="928056819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4392</TotalTime>
  <Words>2345</Words>
  <Application>Microsoft Office PowerPoint</Application>
  <PresentationFormat>全屏显示(4:3)</PresentationFormat>
  <Paragraphs>216</Paragraphs>
  <Slides>26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等线</vt:lpstr>
      <vt:lpstr>宋体</vt:lpstr>
      <vt:lpstr>Arial</vt:lpstr>
      <vt:lpstr>Arial Narrow</vt:lpstr>
      <vt:lpstr>Cambria Math</vt:lpstr>
      <vt:lpstr>Comic Sans MS</vt:lpstr>
      <vt:lpstr>Garamond</vt:lpstr>
      <vt:lpstr>Symbol</vt:lpstr>
      <vt:lpstr>Times New Roman</vt:lpstr>
      <vt:lpstr>Verdana</vt:lpstr>
      <vt:lpstr>Wingdings</vt:lpstr>
      <vt:lpstr>Level</vt:lpstr>
      <vt:lpstr>1_Default Design</vt:lpstr>
      <vt:lpstr>Discrete Mathematics and Its Application                         7th edition, 2001</vt:lpstr>
      <vt:lpstr>Welcome to Discrete Mathematics  Spring 2018</vt:lpstr>
      <vt:lpstr>Chapter Motivation</vt:lpstr>
      <vt:lpstr>Chapter Summary</vt:lpstr>
      <vt:lpstr>§4.1 Divisibility and Modular Arithmetic</vt:lpstr>
      <vt:lpstr>§4.1: Divisibility and Modular Arithmetic</vt:lpstr>
      <vt:lpstr>Division</vt:lpstr>
      <vt:lpstr>Properties of Divisibility</vt:lpstr>
      <vt:lpstr>Division Algorithm（除法运算）</vt:lpstr>
      <vt:lpstr>The Division “Algorithm”</vt:lpstr>
      <vt:lpstr>Division Algorithm（除法运算）</vt:lpstr>
      <vt:lpstr>Congruence Relation</vt:lpstr>
      <vt:lpstr>The mod operator</vt:lpstr>
      <vt:lpstr>Modular Congruence</vt:lpstr>
      <vt:lpstr>Congruence Relation</vt:lpstr>
      <vt:lpstr>Spiral Visualization of mod (螺旋可视化)</vt:lpstr>
      <vt:lpstr>The Relationship between  (mod m) and mod m Notations</vt:lpstr>
      <vt:lpstr>More on Congruences</vt:lpstr>
      <vt:lpstr>Congruences of Sums and Products</vt:lpstr>
      <vt:lpstr>PowerPoint 演示文稿</vt:lpstr>
      <vt:lpstr>Congruences of Sums and Products</vt:lpstr>
      <vt:lpstr>Review</vt:lpstr>
      <vt:lpstr>Algebraic Manipulation of Congruences </vt:lpstr>
      <vt:lpstr>Algebraic Manipulation of Congruences </vt:lpstr>
      <vt:lpstr>Arithmetic Modulo m</vt:lpstr>
      <vt:lpstr>Homework</vt:lpstr>
    </vt:vector>
  </TitlesOfParts>
  <Company>Barry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R. Johnsonbaugh, Discrete Mathematics 5th edition, 2001</dc:title>
  <dc:creator>user</dc:creator>
  <cp:lastModifiedBy>szniu</cp:lastModifiedBy>
  <cp:revision>667</cp:revision>
  <cp:lastPrinted>2018-04-08T03:06:08Z</cp:lastPrinted>
  <dcterms:created xsi:type="dcterms:W3CDTF">2002-05-12T10:17:07Z</dcterms:created>
  <dcterms:modified xsi:type="dcterms:W3CDTF">2018-05-19T02:58:31Z</dcterms:modified>
</cp:coreProperties>
</file>