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695" r:id="rId2"/>
  </p:sldMasterIdLst>
  <p:notesMasterIdLst>
    <p:notesMasterId r:id="rId30"/>
  </p:notesMasterIdLst>
  <p:sldIdLst>
    <p:sldId id="256" r:id="rId3"/>
    <p:sldId id="309" r:id="rId4"/>
    <p:sldId id="282" r:id="rId5"/>
    <p:sldId id="303" r:id="rId6"/>
    <p:sldId id="306" r:id="rId7"/>
    <p:sldId id="294" r:id="rId8"/>
    <p:sldId id="295" r:id="rId9"/>
    <p:sldId id="305" r:id="rId10"/>
    <p:sldId id="308" r:id="rId11"/>
    <p:sldId id="758" r:id="rId12"/>
    <p:sldId id="307" r:id="rId13"/>
    <p:sldId id="797" r:id="rId14"/>
    <p:sldId id="297" r:id="rId15"/>
    <p:sldId id="310" r:id="rId16"/>
    <p:sldId id="311" r:id="rId17"/>
    <p:sldId id="319" r:id="rId18"/>
    <p:sldId id="760" r:id="rId19"/>
    <p:sldId id="802" r:id="rId20"/>
    <p:sldId id="322" r:id="rId21"/>
    <p:sldId id="786" r:id="rId22"/>
    <p:sldId id="762" r:id="rId23"/>
    <p:sldId id="324" r:id="rId24"/>
    <p:sldId id="764" r:id="rId25"/>
    <p:sldId id="763" r:id="rId26"/>
    <p:sldId id="323" r:id="rId27"/>
    <p:sldId id="765" r:id="rId28"/>
    <p:sldId id="766" r:id="rId29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3931" autoAdjust="0"/>
  </p:normalViewPr>
  <p:slideViewPr>
    <p:cSldViewPr>
      <p:cViewPr varScale="1">
        <p:scale>
          <a:sx n="121" d="100"/>
          <a:sy n="121" d="100"/>
        </p:scale>
        <p:origin x="108" y="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D67EB47E-22CB-4D15-9AED-DA5CA5A064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7801C3BA-22B8-4EFF-AFF6-0E9B85DDCF5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CA2A79C-8355-4911-9BDF-525753FBF3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id="{F2FC1A66-EF60-4110-9DF1-2A01864AE0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4870" name="Rectangle 6">
            <a:extLst>
              <a:ext uri="{FF2B5EF4-FFF2-40B4-BE49-F238E27FC236}">
                <a16:creationId xmlns:a16="http://schemas.microsoft.com/office/drawing/2014/main" id="{9FE9AB60-7FC8-4164-B654-C794952C09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871" name="Rectangle 7">
            <a:extLst>
              <a:ext uri="{FF2B5EF4-FFF2-40B4-BE49-F238E27FC236}">
                <a16:creationId xmlns:a16="http://schemas.microsoft.com/office/drawing/2014/main" id="{76E42A11-0445-471A-8AF6-DE265469E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424A27-EC53-4E9D-9804-A5EA285C49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681FD1F3-6FFB-4FF5-A115-B39A93741E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DC5C44D-AB04-4FFD-AC31-C709A59EA48A}" type="slidenum">
              <a:rPr kumimoji="0" lang="zh-CN" altLang="en-US" sz="1200" b="0" i="0" u="none" smtClean="0"/>
              <a:pPr/>
              <a:t>17</a:t>
            </a:fld>
            <a:endParaRPr kumimoji="0" lang="en-US" altLang="zh-CN" sz="1200" b="0" i="0" u="none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D3F34C7-0AA7-4594-AB31-B0378FD2E4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A251F21-D87A-4754-BC9A-450F69956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Show 3-input full adder truth table on board.</a:t>
            </a:r>
          </a:p>
          <a:p>
            <a:r>
              <a:rPr lang="en-US" altLang="zh-CN">
                <a:latin typeface="Arial" panose="020B0604020202020204" pitchFamily="34" charset="0"/>
              </a:rPr>
              <a:t>Have students try this or one of the following algorithms by hand.</a:t>
            </a:r>
          </a:p>
        </p:txBody>
      </p:sp>
    </p:spTree>
    <p:extLst>
      <p:ext uri="{BB962C8B-B14F-4D97-AF65-F5344CB8AC3E}">
        <p14:creationId xmlns:p14="http://schemas.microsoft.com/office/powerpoint/2010/main" val="2541931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9061ED40-51D4-4B33-BEF3-48586D131C6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0D7D8FD9-38FC-458A-B113-8E1C4AD1C2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D2A163AD-0DFC-43BF-BECC-AD9EF22085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E3AC78FD-9C41-416A-BE83-C5432F88BF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56E3B2F-1979-41EB-B9A1-B71123ED78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6B80615-608C-40A4-9F09-8E2702E8FE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829F58D-4371-4B70-AA27-E0DE7D2CE3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1E3003-7D0C-4FCE-B147-F8D33E19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93447E5-FCED-45CD-A010-2A7AE093C9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2D35-A008-43B5-A4E5-8044D3BC29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73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C0FAD-2BBC-45E3-96B9-BDCDA597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5EB7E5-CE63-403B-9DD4-56ECD08E0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404C4C-6547-4860-8946-DB4BF6210C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6FE298-D829-44E1-9140-38558ECBC1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22F773-1E75-40AD-8AE8-A01546D17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589E5-6012-41E1-B8EC-521EE592BA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78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D3DDB6-DB78-4B54-996E-D967DA968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880EE-140C-4B91-89B4-FD153B1C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AEF814-25E8-4A7C-9732-AD73AE5FAF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B28C68-62AF-4A20-8BD5-0D6FAB74D2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A4C85F-1683-4ABE-B62F-D4DA97BBBB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D22C3-E271-42D3-95C0-86804294D4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60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A34E1-98A2-4E4D-91C9-B86AE52B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E76F9-8AD2-4C31-A95D-C8AF42F40A8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FF99A-217E-4EC6-97E8-4E58110F9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DD950-0C44-41D1-B5A7-A66335097A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80759-863E-405C-B8C5-92699AD931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14297-F4FF-447A-9267-D08053D923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EFD03-00C5-4C3F-A161-26DE955FDD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3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793038" cy="971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7088" y="1196975"/>
            <a:ext cx="3919537" cy="48244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99025" y="1196975"/>
            <a:ext cx="3921125" cy="2335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99025" y="3684588"/>
            <a:ext cx="3921125" cy="233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3DAE668-5C25-4643-84B0-1C86E0DA2A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3DECE-79BE-424E-AFCE-0C5F960DDD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656DC3C0-8D3F-40A7-96AA-B433AEEE465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B169D-6E19-4B6C-BC84-B3ED99990313}" type="datetime1">
              <a:rPr lang="zh-CN" altLang="en-US"/>
              <a:pPr>
                <a:defRPr/>
              </a:pPr>
              <a:t>2019/6/21</a:t>
            </a:fld>
            <a:endParaRPr lang="en-US" altLang="zh-CN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69D77DB8-03F8-4200-B6DD-D9169421F05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1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74569-D42A-41D6-8876-8B8B19E2A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807956-2445-4A8C-B97D-6FD69B10B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CDD77A-D7EA-49AD-ABA9-47A12A5033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B131D4-782E-4810-A233-C62DB9A5F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75FDB8-5001-4B66-A059-C887A861B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24AE0-F5F1-483E-9C06-18021DD37931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28766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C40A-78AB-4194-BF77-12D24651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ECF25-6C92-4BF4-8110-9F6E4FC2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0B6B3-6E79-4CD2-B1C0-6EB656A7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CC48B-4DD5-4826-B773-7DB4B43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DA8B7-F0A4-44D3-B17B-FE68BBCF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E6D86-5CF8-471A-8305-F39A0EF0725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05335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F4323-3DEC-45C5-B85D-6EF9BCC3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82168-725F-4E54-A1A3-B2231A0D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4D9B1-8F99-4C58-8F52-1EA21443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50780-5DA3-4981-AEA6-C3C5FB9C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D98F5-1F6B-49FA-BBF5-5C5E74C4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7C3C-7382-49ED-917A-9313B5FD25A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16897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11571-E486-4C60-B2F4-CA91EED4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A0839-CB2B-497B-8B91-9A5AEAEC1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0E6645-D518-4ABE-B05D-697FC2444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F973E7-D436-4087-97F7-6DB5A30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28B30F-5644-4DC7-962A-76FB14FF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98D58-D3C7-4466-9B14-6D10D42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C0570-558D-488A-B39C-42A330A7467D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85756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7A73B-99AD-421C-9A6A-F1C40624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68B35-6F07-46BC-8910-E43EA936F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83F7A-C543-4894-BD4A-FBCFA22CE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4116C-CFD6-4A3A-B78A-25276DF4E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848920-9107-47D4-84D9-5D379DB86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D9C260-E858-497D-88E0-456EC370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49CB2A-85AF-40E3-A07C-3D38F7C7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3FECBD-4FE6-4BA3-9D45-4E61997C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B41E6-2611-4DDC-8A03-836D519E71B7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97603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29156-E28F-4187-9248-C76C00C8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B2996F-D6EA-42D1-9AE4-A031BAA1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414587-E2FB-40A3-8B83-6EDDE076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7E74FE-A2B1-4B1B-A197-64E35B9F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CD928-65CD-4D9C-AC05-4555CC0CDB5B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8041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8272E-6741-4463-A6BF-FAC498C2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3D4BF-2255-4B65-8FC5-481A373D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296BCA-C5AA-42F3-8ABB-6BABE983DB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8BF733-7EB0-4C00-857C-FE94C2A3E9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7F593A-38C5-4407-AD7B-C48757B4D2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0099E-EE9D-4F9A-9435-60D8FA8F0E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925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C7810-CCF5-4ED0-BB59-AFFA649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27E94D-E8D8-44F7-B60B-A3AC18F6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12373-F8EF-45EF-AF29-8EB2DC46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2194C-B9A1-48A9-8DC1-FC436090F08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33332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2CE48-4F2B-49EB-9D92-DFA03EF1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5BCF1-7CB1-43C4-BE17-D39C68D4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6B0D74-1155-47A6-918D-B797BB87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1006C-8D1C-488A-8E10-C6270B0D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A8E1A-2E79-4469-97CD-F4B166E0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078B9C-2916-49D1-A1B2-D1E8F32A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27021-76EC-402D-8FC0-81243ED5A416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25553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7D1B-68DB-4E9C-AAD3-CC1BCE1E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A34294-7FB5-455E-95F3-D242020CC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9007A6-D35C-4FA1-99D1-17FF4F4C7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07B31-7CB4-4410-8BE7-A842A8BC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9791B7-702A-4992-BBA2-50A478DB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06B11,12,13 - 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B46F1-EC4A-40F2-8F50-727547D7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4B168-FFF6-479F-AC3E-03057269B16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067363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8C379-24F1-4DEF-B387-D047C2EB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BBD50-A47A-48F9-9620-8E25C2E5C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840BF-500D-4B4B-9AF0-26446B4F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96CF0-3425-40EE-8D2B-6D090C8B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33B81-2495-43CE-9EB0-BC38BD3C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0283B-6126-471B-82B2-6BEB531E9474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66395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7C6781-4D3F-4A9D-911D-6A24EF6D4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C54F8B-6D92-40C4-944C-D67504B48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241D1-9DFD-4138-939C-F5A83BBA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B3223-9588-4880-AD28-E726A010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478C1-C0A3-4487-81C7-349D925C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1C7E2-3185-4683-B5FE-D651FE4675EE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1417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53277-6EA9-44C1-A15F-65081B9C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F3C90-078F-4043-9287-387F01279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DE4986-5EEE-4E3D-90B6-ABCE4F1965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ED9617-675D-4A13-B02D-385B040A8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7C074F-7B83-48F4-8383-334A6DC07D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6CD3A-7FFB-47D2-81D3-97D21EC560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51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60DE6-966D-4504-BC1B-C233FB19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FFBE3-2E76-472F-9828-8A0DEAF66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DC57A-7037-4B3D-9A98-799536EB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22C20-427D-4570-B31B-BE1CB190A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72883E-01F2-4FEB-B931-991A29C1E1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A4BD20-8316-4132-9C9A-2A16544E72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ED24F-6E6C-4C21-AB08-BAC458BC5C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1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68182-3DE8-4576-AFB9-5594EF78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E88EAD-CE48-446D-81F1-5251D18D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D99365-07C8-40EE-9AAD-867802956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34163B-1AB1-4D57-A34C-4276B90F8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EACBB0-B9E6-408B-812A-E35A790FF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0CA3B4-C0E0-4B6D-B39D-2FD72D3370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A6683CA-3227-4421-8696-9C4F3CC730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F662359-CC78-4678-8733-CC1ADE5BD5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EA093-36CB-4264-94D7-663FB3A6F7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44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038E3-1AA1-4D5C-90AE-5591CACC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48931-111B-4991-BA84-0573718A9A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CB934E-54CF-4DB0-BDFA-1ADE4BB02D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93FB43-08B9-4419-B686-2D2706BB2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157C0-03F4-4622-A090-2711406742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70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88140C4-77C7-49ED-BCC6-B0DEEFD68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4CB0F1-F467-4539-90BC-C80CA3493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BD7562D-B4C3-4C82-8422-140D33CCD1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D0B26-9AD1-4BD7-8644-84084CF45E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78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7671D-7D03-418C-9A04-E8E5790D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96DB3-C0A7-42AF-943B-4939DDA3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50FFB-4055-425E-8349-59BC4E4E4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9C988-1C01-44E4-9B68-970866DF61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13D6B3-C5F1-4597-BDCE-6ACFD6F84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7C328-EEE8-42D2-A6B7-BF3B760F9E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EA116-048D-4588-AAF6-80705437DB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8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9C78-D171-4D36-BCC6-04A3EDF9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A36E79-A941-4C21-A0C1-906645789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44532-6210-4958-BC96-484050EF8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06569-2E96-42E7-B7A2-D6C64CAF9A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DA88-8449-4A47-B908-21E24B0880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9B59F-AFD3-42BF-BC23-0DB2A72829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5DB00-C3EA-4A03-A713-59677E0E31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4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36EB14-567D-4FE2-A063-D288A10DE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BB0E8F-89CA-4740-91BF-74EA6C2FB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929F448F-2EFA-405F-8D41-4EC8AF53B7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9EDEC03-0FC8-4EBA-A2B6-F358B5662A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085C2A13-6597-4B89-9370-6FFB1C70B1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144790-1970-4C78-B35B-CCEB46AA19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0F848E0-EF48-4D03-A3AA-BE37C959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ED202DCC-20FA-4441-B7CF-DC490AC0B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7318372-74D7-40F7-AFE6-BC99C92C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DBCE407-5DBA-4D2E-9279-EA9D845C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  <p:sldLayoutId id="214748409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2"/>
            </a:gs>
            <a:gs pos="100000">
              <a:srgbClr val="1C1C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9501A918-0D81-4FFC-8EB8-E969207A6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/>
              <a:t>Click to edit Master title style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7C4766A3-2F12-4DAD-9DE1-4D20AF48C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- First level</a:t>
            </a:r>
            <a:endParaRPr lang="en-CA" altLang="zh-CN"/>
          </a:p>
          <a:p>
            <a:pPr lvl="1"/>
            <a:r>
              <a:rPr lang="en-CA" altLang="zh-CN"/>
              <a:t>Second level</a:t>
            </a:r>
          </a:p>
          <a:p>
            <a:pPr lvl="2"/>
            <a:r>
              <a:rPr lang="en-CA" altLang="zh-CN"/>
              <a:t>Third level</a:t>
            </a:r>
          </a:p>
          <a:p>
            <a:pPr lvl="3"/>
            <a:r>
              <a:rPr lang="en-CA" altLang="zh-CN"/>
              <a:t>Fourth level</a:t>
            </a:r>
          </a:p>
          <a:p>
            <a:pPr lvl="4"/>
            <a:r>
              <a:rPr lang="en-CA" altLang="zh-CN"/>
              <a:t>Fifth level</a:t>
            </a:r>
          </a:p>
        </p:txBody>
      </p:sp>
      <p:sp>
        <p:nvSpPr>
          <p:cNvPr id="291844" name="Rectangle 4">
            <a:extLst>
              <a:ext uri="{FF2B5EF4-FFF2-40B4-BE49-F238E27FC236}">
                <a16:creationId xmlns:a16="http://schemas.microsoft.com/office/drawing/2014/main" id="{BFDF325F-62FF-4D12-9610-B3A5BB5ACB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291845" name="Rectangle 5">
            <a:extLst>
              <a:ext uri="{FF2B5EF4-FFF2-40B4-BE49-F238E27FC236}">
                <a16:creationId xmlns:a16="http://schemas.microsoft.com/office/drawing/2014/main" id="{A5CF896E-C5EB-4A85-846E-A29BEC8DBF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291846" name="Rectangle 6">
            <a:extLst>
              <a:ext uri="{FF2B5EF4-FFF2-40B4-BE49-F238E27FC236}">
                <a16:creationId xmlns:a16="http://schemas.microsoft.com/office/drawing/2014/main" id="{66E4736D-879C-4F84-A13C-DEB8E4B277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05E57C69-8C4E-47ED-B193-FDD00EA0C49F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6E5B850-E66A-47B8-B4D6-BA7C4EE38D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3048000"/>
          </a:xfrm>
        </p:spPr>
        <p:txBody>
          <a:bodyPr/>
          <a:lstStyle/>
          <a:p>
            <a:pPr algn="r" eaLnBrk="1" hangingPunct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Discrete Mathematics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Its Application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000" baseline="30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edition, 2001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8915D59-D65A-4AAC-94F5-D19931E9FF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441450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Kenneth H. Rosen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>
            <a:extLst>
              <a:ext uri="{FF2B5EF4-FFF2-40B4-BE49-F238E27FC236}">
                <a16:creationId xmlns:a16="http://schemas.microsoft.com/office/drawing/2014/main" id="{053D7DDA-F4BA-4734-A569-2151B2F3F4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552F7-311B-49C2-82FB-E5F7CE748728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79" name="日期占位符 4">
            <a:extLst>
              <a:ext uri="{FF2B5EF4-FFF2-40B4-BE49-F238E27FC236}">
                <a16:creationId xmlns:a16="http://schemas.microsoft.com/office/drawing/2014/main" id="{3B6BC744-7950-49B5-97F2-400F224D08A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BAB465-C37D-44FE-B83F-3A0E9441D5F7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2019/6/21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80" name="页脚占位符 5">
            <a:extLst>
              <a:ext uri="{FF2B5EF4-FFF2-40B4-BE49-F238E27FC236}">
                <a16:creationId xmlns:a16="http://schemas.microsoft.com/office/drawing/2014/main" id="{23801191-B94D-4823-B8DD-DC23160AD8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4E6B6B97-F302-467F-9431-AD330AB50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Particular Bases of Interest</a:t>
            </a:r>
          </a:p>
        </p:txBody>
      </p:sp>
      <p:sp>
        <p:nvSpPr>
          <p:cNvPr id="24582" name="Rectangle 3">
            <a:extLst>
              <a:ext uri="{FF2B5EF4-FFF2-40B4-BE49-F238E27FC236}">
                <a16:creationId xmlns:a16="http://schemas.microsoft.com/office/drawing/2014/main" id="{0895CCF3-1EEC-4308-8286-A4B6BA26C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2600" y="1495425"/>
            <a:ext cx="7696200" cy="42672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Base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=10 (decimal):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10 digits: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0,1,2,3,4,5,6,7,8,9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Base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=2 (binary):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2 digits: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0,1</a:t>
            </a:r>
            <a:r>
              <a:rPr lang="en-US" altLang="zh-CN" dirty="0">
                <a:latin typeface="Times New Roman" panose="02020603050405020304" pitchFamily="18" charset="0"/>
              </a:rPr>
              <a:t>. (“Bits”=“</a:t>
            </a:r>
            <a:r>
              <a:rPr lang="en-US" altLang="zh-CN" u="sng" dirty="0">
                <a:latin typeface="Times New Roman" panose="02020603050405020304" pitchFamily="18" charset="0"/>
              </a:rPr>
              <a:t>bi</a:t>
            </a:r>
            <a:r>
              <a:rPr lang="en-US" altLang="zh-CN" dirty="0">
                <a:latin typeface="Times New Roman" panose="02020603050405020304" pitchFamily="18" charset="0"/>
              </a:rPr>
              <a:t>nary dig</a:t>
            </a:r>
            <a:r>
              <a:rPr lang="en-US" altLang="zh-CN" u="sng" dirty="0">
                <a:latin typeface="Times New Roman" panose="02020603050405020304" pitchFamily="18" charset="0"/>
              </a:rPr>
              <a:t>its</a:t>
            </a:r>
            <a:r>
              <a:rPr lang="en-US" altLang="zh-CN" dirty="0">
                <a:latin typeface="Times New Roman" panose="02020603050405020304" pitchFamily="18" charset="0"/>
              </a:rPr>
              <a:t>.”)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Base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=8 (octal):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8 digits: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0,1,2,3,4,5,6,7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Base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=16 (hexadecimal):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16 digits: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0,1,2,3,4,5,6,7,8,9,A,B,C,D,E,F</a:t>
            </a:r>
          </a:p>
        </p:txBody>
      </p:sp>
      <p:sp>
        <p:nvSpPr>
          <p:cNvPr id="24583" name="Text Box 4">
            <a:extLst>
              <a:ext uri="{FF2B5EF4-FFF2-40B4-BE49-F238E27FC236}">
                <a16:creationId xmlns:a16="http://schemas.microsoft.com/office/drawing/2014/main" id="{05E1297D-6B14-4DEA-8951-1A323244B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8513" y="2095500"/>
            <a:ext cx="1792287" cy="1581150"/>
          </a:xfrm>
          <a:prstGeom prst="rect">
            <a:avLst/>
          </a:prstGeom>
          <a:solidFill>
            <a:srgbClr val="FFFFCC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 i="0" u="none">
                <a:latin typeface="Times New Roman" panose="02020603050405020304" pitchFamily="18" charset="0"/>
              </a:rPr>
              <a:t>Used</a:t>
            </a:r>
            <a:br>
              <a:rPr kumimoji="0" lang="en-US" altLang="zh-CN" sz="2400" b="0" i="0" u="none">
                <a:latin typeface="Times New Roman" panose="02020603050405020304" pitchFamily="18" charset="0"/>
              </a:rPr>
            </a:br>
            <a:r>
              <a:rPr kumimoji="0" lang="en-US" altLang="zh-CN" sz="2400" b="0" i="0" u="none">
                <a:latin typeface="Times New Roman" panose="02020603050405020304" pitchFamily="18" charset="0"/>
              </a:rPr>
              <a:t>internally in all modern computers</a:t>
            </a:r>
          </a:p>
        </p:txBody>
      </p:sp>
      <p:sp>
        <p:nvSpPr>
          <p:cNvPr id="24584" name="Line 5">
            <a:extLst>
              <a:ext uri="{FF2B5EF4-FFF2-40B4-BE49-F238E27FC236}">
                <a16:creationId xmlns:a16="http://schemas.microsoft.com/office/drawing/2014/main" id="{65658ED2-B26D-4F74-9DDB-787F910EFE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1200" y="2790825"/>
            <a:ext cx="2590800" cy="152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Text Box 6">
            <a:extLst>
              <a:ext uri="{FF2B5EF4-FFF2-40B4-BE49-F238E27FC236}">
                <a16:creationId xmlns:a16="http://schemas.microsoft.com/office/drawing/2014/main" id="{1039B000-EE7C-4B13-BAAC-A24D5AA7A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933825"/>
            <a:ext cx="3352800" cy="8509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 i="0" u="none">
                <a:latin typeface="Times New Roman" panose="02020603050405020304" pitchFamily="18" charset="0"/>
              </a:rPr>
              <a:t>Octal digits correspond to groups of 3 bits</a:t>
            </a:r>
          </a:p>
        </p:txBody>
      </p:sp>
      <p:sp>
        <p:nvSpPr>
          <p:cNvPr id="24586" name="Text Box 7">
            <a:extLst>
              <a:ext uri="{FF2B5EF4-FFF2-40B4-BE49-F238E27FC236}">
                <a16:creationId xmlns:a16="http://schemas.microsoft.com/office/drawing/2014/main" id="{D4F2C289-ABD9-427D-B5C0-B90423D7C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800" y="5753100"/>
            <a:ext cx="4267200" cy="485775"/>
          </a:xfrm>
          <a:prstGeom prst="rect">
            <a:avLst/>
          </a:prstGeom>
          <a:solidFill>
            <a:srgbClr val="FFFFCC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 i="0" u="none">
                <a:latin typeface="Times New Roman" panose="02020603050405020304" pitchFamily="18" charset="0"/>
              </a:rPr>
              <a:t>Hex digits give groups of 4 bits</a:t>
            </a:r>
          </a:p>
        </p:txBody>
      </p:sp>
      <p:sp>
        <p:nvSpPr>
          <p:cNvPr id="24587" name="Text Box 8">
            <a:extLst>
              <a:ext uri="{FF2B5EF4-FFF2-40B4-BE49-F238E27FC236}">
                <a16:creationId xmlns:a16="http://schemas.microsoft.com/office/drawing/2014/main" id="{B88E1321-5458-4F1C-94D6-84BE24E90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400" y="1104900"/>
            <a:ext cx="2819400" cy="8509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 i="0" u="none">
                <a:latin typeface="Times New Roman" panose="02020603050405020304" pitchFamily="18" charset="0"/>
              </a:rPr>
              <a:t>Used only because we have 10 fingers</a:t>
            </a:r>
          </a:p>
        </p:txBody>
      </p:sp>
      <p:sp>
        <p:nvSpPr>
          <p:cNvPr id="24588" name="Line 9">
            <a:extLst>
              <a:ext uri="{FF2B5EF4-FFF2-40B4-BE49-F238E27FC236}">
                <a16:creationId xmlns:a16="http://schemas.microsoft.com/office/drawing/2014/main" id="{D2CD4E7E-B891-41FB-B41B-E739F96BD6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1200" y="1495425"/>
            <a:ext cx="121920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9" name="Line 10">
            <a:extLst>
              <a:ext uri="{FF2B5EF4-FFF2-40B4-BE49-F238E27FC236}">
                <a16:creationId xmlns:a16="http://schemas.microsoft.com/office/drawing/2014/main" id="{33F9FDA8-EE7A-41B1-8651-67ECB8D91F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35400" y="4086225"/>
            <a:ext cx="1600200" cy="152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74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To construct the base </a:t>
            </a:r>
            <a:r>
              <a:rPr lang="en-US" i="1" dirty="0"/>
              <a:t>b</a:t>
            </a:r>
            <a:r>
              <a:rPr lang="en-US" dirty="0"/>
              <a:t> expansion of an integer </a:t>
            </a:r>
            <a:r>
              <a:rPr lang="en-US" i="1" dirty="0"/>
              <a:t>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Divide </a:t>
            </a:r>
            <a:r>
              <a:rPr lang="en-US" i="1" dirty="0"/>
              <a:t>n</a:t>
            </a:r>
            <a:r>
              <a:rPr lang="en-US" dirty="0"/>
              <a:t> by </a:t>
            </a:r>
            <a:r>
              <a:rPr lang="en-US" i="1" dirty="0"/>
              <a:t>b</a:t>
            </a:r>
            <a:r>
              <a:rPr lang="en-US" dirty="0"/>
              <a:t> to obtain a quotient and remainder.</a:t>
            </a:r>
          </a:p>
          <a:p>
            <a:pPr lvl="2">
              <a:buNone/>
            </a:pP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/>
              <a:t>bq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+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0</a:t>
            </a:r>
            <a:r>
              <a:rPr lang="en-US" dirty="0">
                <a:latin typeface="Cambria Math"/>
                <a:ea typeface="Cambria Math"/>
              </a:rPr>
              <a:t> ≤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/>
              <a:t>b</a:t>
            </a:r>
          </a:p>
          <a:p>
            <a:pPr lvl="1"/>
            <a:r>
              <a:rPr lang="en-US" dirty="0">
                <a:ea typeface="Cambria Math" pitchFamily="18" charset="0"/>
              </a:rPr>
              <a:t>The remainder,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dirty="0">
                <a:ea typeface="Cambria Math" pitchFamily="18" charset="0"/>
              </a:rPr>
              <a:t>is the rightmost digit in the base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 expansion of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. Next, divide </a:t>
            </a:r>
            <a:r>
              <a:rPr lang="en-US" i="1" dirty="0">
                <a:ea typeface="Cambria Math" pitchFamily="18" charset="0"/>
              </a:rPr>
              <a:t>q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 pitchFamily="18" charset="0"/>
              </a:rPr>
              <a:t> by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.</a:t>
            </a:r>
          </a:p>
          <a:p>
            <a:pPr lvl="2">
              <a:buNone/>
            </a:pPr>
            <a:r>
              <a:rPr lang="en-US" i="1" dirty="0"/>
              <a:t>q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= </a:t>
            </a:r>
            <a:r>
              <a:rPr lang="en-US" i="1" dirty="0"/>
              <a:t>bq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+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0</a:t>
            </a:r>
            <a:r>
              <a:rPr lang="en-US" dirty="0">
                <a:latin typeface="Cambria Math"/>
                <a:ea typeface="Cambria Math"/>
              </a:rPr>
              <a:t> ≤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/>
              <a:t>b</a:t>
            </a:r>
          </a:p>
          <a:p>
            <a:pPr lvl="1"/>
            <a:r>
              <a:rPr lang="en-US" dirty="0"/>
              <a:t>The remainder,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is the second digit from the right in the base </a:t>
            </a:r>
            <a:r>
              <a:rPr lang="en-US" i="1" dirty="0"/>
              <a:t>b</a:t>
            </a:r>
            <a:r>
              <a:rPr lang="en-US" dirty="0"/>
              <a:t> expansion of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Continue by successively dividing the quotients by </a:t>
            </a:r>
            <a:r>
              <a:rPr lang="en-US" i="1" dirty="0"/>
              <a:t>b</a:t>
            </a:r>
            <a:r>
              <a:rPr lang="en-US" dirty="0"/>
              <a:t>, obtaining the additional base </a:t>
            </a:r>
            <a:r>
              <a:rPr lang="en-US" i="1" dirty="0"/>
              <a:t>b</a:t>
            </a:r>
            <a:r>
              <a:rPr lang="en-US" dirty="0"/>
              <a:t> digits as the remainder. The process terminates when the quotient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</a:t>
            </a:r>
          </a:p>
          <a:p>
            <a:pPr lvl="1"/>
            <a:endParaRPr lang="en-US" dirty="0">
              <a:ea typeface="Cambria Math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3200" y="6096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4626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Example</a:t>
            </a:r>
            <a:r>
              <a:rPr lang="en-US" dirty="0"/>
              <a:t>: Find the octal expansion of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12345</a:t>
            </a:r>
            <a:r>
              <a:rPr lang="en-US" dirty="0"/>
              <a:t>)</a:t>
            </a:r>
            <a:r>
              <a:rPr lang="en-US" baseline="-25000" dirty="0"/>
              <a:t>10</a:t>
            </a:r>
          </a:p>
          <a:p>
            <a:pPr>
              <a:buNone/>
            </a:pPr>
            <a:r>
              <a:rPr lang="en-US" baseline="-25000" dirty="0"/>
              <a:t>    </a:t>
            </a:r>
            <a:r>
              <a:rPr lang="en-US" b="1" dirty="0"/>
              <a:t>Solution</a:t>
            </a:r>
            <a:r>
              <a:rPr lang="en-US" dirty="0"/>
              <a:t>:  Successively dividing by 8 gives:</a:t>
            </a:r>
            <a:endParaRPr lang="en-US" baseline="-25000" dirty="0"/>
          </a:p>
          <a:p>
            <a:pPr lvl="1"/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12345</a:t>
            </a:r>
            <a:r>
              <a:rPr lang="en-US" dirty="0"/>
              <a:t> = 8 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1543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lvl="1"/>
            <a:r>
              <a:rPr lang="en-US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1543</a:t>
            </a:r>
            <a:r>
              <a:rPr lang="en-US" dirty="0"/>
              <a:t> = 8 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192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</a:p>
          <a:p>
            <a:pPr lvl="1"/>
            <a:r>
              <a:rPr lang="en-US" dirty="0"/>
              <a:t>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192</a:t>
            </a:r>
            <a:r>
              <a:rPr lang="en-US" dirty="0"/>
              <a:t> = 8 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lvl="1"/>
            <a:r>
              <a:rPr lang="en-US" dirty="0"/>
              <a:t>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/>
              <a:t> = 8 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   3</a:t>
            </a:r>
            <a:r>
              <a:rPr lang="en-US" dirty="0"/>
              <a:t>  = 8 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>
              <a:buNone/>
            </a:pPr>
            <a:r>
              <a:rPr lang="en-US" dirty="0"/>
              <a:t>   The remainders are the digits from right to left   yielding 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30071</a:t>
            </a:r>
            <a:r>
              <a:rPr lang="en-US" dirty="0"/>
              <a:t>)</a:t>
            </a:r>
            <a:r>
              <a:rPr lang="en-US" baseline="-25000" dirty="0"/>
              <a:t>8</a:t>
            </a:r>
            <a:r>
              <a:rPr lang="en-US" dirty="0"/>
              <a:t>.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74302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Algorithm: Constructing Base </a:t>
            </a:r>
            <a:r>
              <a:rPr lang="en-US" sz="3600" i="1" dirty="0"/>
              <a:t>b</a:t>
            </a:r>
            <a:r>
              <a:rPr lang="en-US" sz="3600" dirty="0"/>
              <a:t> Expansions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i="1" dirty="0"/>
              <a:t> q </a:t>
            </a:r>
            <a:r>
              <a:rPr lang="en-US" dirty="0"/>
              <a:t>represents the quotient obtained by successive divisions by </a:t>
            </a:r>
            <a:r>
              <a:rPr lang="en-US" i="1" dirty="0"/>
              <a:t>b</a:t>
            </a:r>
            <a:r>
              <a:rPr lang="en-US" dirty="0"/>
              <a:t>, starting with </a:t>
            </a:r>
            <a:r>
              <a:rPr lang="en-US" i="1" dirty="0"/>
              <a:t>q</a:t>
            </a:r>
            <a:r>
              <a:rPr lang="en-US" dirty="0"/>
              <a:t> =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The digits in the base </a:t>
            </a:r>
            <a:r>
              <a:rPr lang="en-US" i="1" dirty="0"/>
              <a:t>b </a:t>
            </a:r>
            <a:r>
              <a:rPr lang="en-US" dirty="0"/>
              <a:t>expansion are the remainders of the division given by</a:t>
            </a:r>
            <a:r>
              <a:rPr lang="en-US" i="1" dirty="0"/>
              <a:t> q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b.</a:t>
            </a:r>
          </a:p>
          <a:p>
            <a:r>
              <a:rPr lang="en-US" dirty="0"/>
              <a:t>The algorithm terminates when </a:t>
            </a:r>
            <a:r>
              <a:rPr lang="en-US" i="1" dirty="0"/>
              <a:t>q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is reached</a:t>
            </a:r>
            <a:r>
              <a:rPr lang="en-US" i="1" dirty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7800" y="1503362"/>
            <a:ext cx="6400800" cy="2362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6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b="1" dirty="0"/>
              <a:t>procedure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i="1" dirty="0"/>
              <a:t>base b expansion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2600" i="1" dirty="0"/>
              <a:t>n, b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positive integer</a:t>
            </a:r>
            <a:r>
              <a:rPr lang="en-US" sz="2600" dirty="0"/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dirty="0"/>
              <a:t>with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i="1" dirty="0" err="1"/>
              <a:t>q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lang="en-US" sz="2600" i="1" dirty="0">
                <a:ea typeface="Cambria Math" pitchFamily="18" charset="0"/>
              </a:rPr>
              <a:t>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i="1" dirty="0">
                <a:ea typeface="Cambria Math" pitchFamily="18" charset="0"/>
              </a:rPr>
              <a:t>k </a:t>
            </a:r>
            <a:r>
              <a:rPr lang="en-US" sz="2600" dirty="0">
                <a:ea typeface="Cambria Math" pitchFamily="18" charset="0"/>
              </a:rPr>
              <a:t>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lang="en-US" sz="2600" i="1" dirty="0"/>
              <a:t>q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≠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>
              <a:buNone/>
            </a:pPr>
            <a:r>
              <a:rPr lang="en-US" sz="2600" dirty="0"/>
              <a:t>      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k</a:t>
            </a:r>
            <a:r>
              <a:rPr lang="en-US" sz="2600" dirty="0"/>
              <a:t> := </a:t>
            </a:r>
            <a:r>
              <a:rPr lang="en-US" sz="2600" i="1" dirty="0"/>
              <a:t>q</a:t>
            </a:r>
            <a:r>
              <a:rPr lang="en-US" sz="2600" dirty="0"/>
              <a:t> </a:t>
            </a:r>
            <a:r>
              <a:rPr lang="en-US" sz="2600" b="1" dirty="0"/>
              <a:t>mod</a:t>
            </a:r>
            <a:r>
              <a:rPr lang="en-US" sz="2600" dirty="0"/>
              <a:t> </a:t>
            </a:r>
            <a:r>
              <a:rPr lang="en-US" sz="2600" i="1" dirty="0"/>
              <a:t>b</a:t>
            </a:r>
          </a:p>
          <a:p>
            <a:pPr>
              <a:buNone/>
            </a:pPr>
            <a:r>
              <a:rPr lang="en-US" sz="2600" dirty="0"/>
              <a:t>       </a:t>
            </a:r>
            <a:r>
              <a:rPr lang="en-US" sz="2600" i="1" dirty="0"/>
              <a:t>q</a:t>
            </a:r>
            <a:r>
              <a:rPr lang="en-US" sz="2600" dirty="0"/>
              <a:t> := </a:t>
            </a:r>
            <a:r>
              <a:rPr lang="en-US" sz="2600" i="1" dirty="0"/>
              <a:t>q</a:t>
            </a:r>
            <a:r>
              <a:rPr lang="en-US" sz="2600" dirty="0"/>
              <a:t> </a:t>
            </a:r>
            <a:r>
              <a:rPr lang="en-US" sz="2600" b="1" dirty="0"/>
              <a:t>div</a:t>
            </a:r>
            <a:r>
              <a:rPr lang="en-US" sz="2600" dirty="0"/>
              <a:t> </a:t>
            </a:r>
            <a:r>
              <a:rPr lang="en-US" sz="2600" i="1" dirty="0"/>
              <a:t>b</a:t>
            </a:r>
          </a:p>
          <a:p>
            <a:pPr>
              <a:buNone/>
            </a:pPr>
            <a:r>
              <a:rPr lang="en-US" sz="2600" dirty="0"/>
              <a:t>       </a:t>
            </a:r>
            <a:r>
              <a:rPr lang="en-US" sz="2600" i="1" dirty="0"/>
              <a:t>k</a:t>
            </a:r>
            <a:r>
              <a:rPr lang="en-US" sz="2600" dirty="0"/>
              <a:t> := </a:t>
            </a:r>
            <a:r>
              <a:rPr lang="en-US" sz="2600" i="1" dirty="0"/>
              <a:t>k</a:t>
            </a:r>
            <a:r>
              <a:rPr lang="en-US" sz="2600" dirty="0"/>
              <a:t> +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r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eturn</a:t>
            </a:r>
            <a:r>
              <a:rPr lang="en-US" sz="2600" dirty="0"/>
              <a:t>(</a:t>
            </a:r>
            <a:r>
              <a:rPr lang="en-US" sz="2600" i="1" dirty="0"/>
              <a:t>a</a:t>
            </a:r>
            <a:r>
              <a:rPr lang="en-US" sz="2600" i="1" baseline="-25000" dirty="0"/>
              <a:t>k-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/>
              <a:t> ,…, a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/>
              <a:t>,a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/>
              <a:t>){(</a:t>
            </a:r>
            <a:r>
              <a:rPr lang="en-US" sz="2600" i="1" dirty="0"/>
              <a:t>a</a:t>
            </a:r>
            <a:r>
              <a:rPr lang="en-US" sz="2600" i="1" baseline="-25000" dirty="0"/>
              <a:t>k-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/>
              <a:t> … a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/>
              <a:t>a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/>
              <a:t>)</a:t>
            </a:r>
            <a:r>
              <a:rPr lang="en-US" sz="2600" i="1" baseline="-25000" dirty="0"/>
              <a:t>b</a:t>
            </a:r>
            <a:r>
              <a:rPr lang="en-US" sz="2600" dirty="0"/>
              <a:t> </a:t>
            </a:r>
            <a:r>
              <a:rPr kumimoji="0" lang="en-US" sz="26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</a:t>
            </a:r>
            <a:r>
              <a:rPr lang="en-US" sz="2600" dirty="0"/>
              <a:t>base</a:t>
            </a:r>
            <a:r>
              <a:rPr kumimoji="0" lang="en-US" sz="26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i="1" dirty="0"/>
              <a:t>b </a:t>
            </a:r>
            <a:r>
              <a:rPr lang="en-US" sz="2600" dirty="0"/>
              <a:t>expansion of </a:t>
            </a:r>
            <a:r>
              <a:rPr lang="en-US" sz="2600" i="1" dirty="0"/>
              <a:t>n</a:t>
            </a:r>
            <a:r>
              <a:rPr kumimoji="0" lang="en-US" sz="26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0416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Hexadecimal, Octal, and Binary Representations</a:t>
            </a:r>
          </a:p>
        </p:txBody>
      </p:sp>
      <p:pic>
        <p:nvPicPr>
          <p:cNvPr id="4" name="Content Placeholder 3" descr="table3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74838"/>
            <a:ext cx="8497010" cy="2392362"/>
          </a:xfrm>
        </p:spPr>
      </p:pic>
      <p:sp>
        <p:nvSpPr>
          <p:cNvPr id="5" name="TextBox 4"/>
          <p:cNvSpPr txBox="1"/>
          <p:nvPr/>
        </p:nvSpPr>
        <p:spPr>
          <a:xfrm>
            <a:off x="743305" y="48006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octal digit corresponds to a block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binary digits.</a:t>
            </a:r>
          </a:p>
          <a:p>
            <a:r>
              <a:rPr lang="en-US" dirty="0"/>
              <a:t>Each hexad</a:t>
            </a:r>
            <a:r>
              <a:rPr lang="en-US" b="1" dirty="0"/>
              <a:t>ecim</a:t>
            </a:r>
            <a:r>
              <a:rPr lang="en-US" dirty="0"/>
              <a:t>al digit corresponds to a block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binary digits. </a:t>
            </a:r>
          </a:p>
          <a:p>
            <a:r>
              <a:rPr lang="en-US" dirty="0"/>
              <a:t>So, conversion between binary, octal, and hexadecimal is easy.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4267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s are not shown</a:t>
            </a:r>
          </a:p>
        </p:txBody>
      </p:sp>
    </p:spTree>
    <p:extLst>
      <p:ext uri="{BB962C8B-B14F-4D97-AF65-F5344CB8AC3E}">
        <p14:creationId xmlns:p14="http://schemas.microsoft.com/office/powerpoint/2010/main" val="2304476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Binary, Octal, and Hexadecimal Expansions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97998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Find the octal and hexadecimal expansions of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11 1110 1011 1100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To convert to octal, we group the digits into blocks of three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011 111 010 111 100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adding initial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s as needed. The blocks from left to right correspond to the digits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,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. Hence, the solution is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37274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To convert to hexadecimal, we group the digits into blocks of four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0011 1110 1011 1100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adding initial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s as needed. The blocks from left to right correspond to the digits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E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and 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dirty="0"/>
              <a:t>. Hence, the solution is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3EBC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98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 of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639" y="1396428"/>
            <a:ext cx="84582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Algorithms for performing operations with integers using their binary expansions are important as computer chips work with binary numbers. Each digit is called a </a:t>
            </a:r>
            <a:r>
              <a:rPr lang="en-US" i="1" dirty="0"/>
              <a:t>bit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number of additions of bits used by the algorithm to add two </a:t>
            </a:r>
            <a:r>
              <a:rPr lang="en-US" i="1" dirty="0"/>
              <a:t>n</a:t>
            </a:r>
            <a:r>
              <a:rPr lang="en-US" dirty="0"/>
              <a:t>-bit integers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9557" y="2667000"/>
            <a:ext cx="8763000" cy="3200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b="1" dirty="0"/>
              <a:t>procedure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i="1" noProof="0" dirty="0"/>
              <a:t>add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i="1" noProof="0" dirty="0"/>
              <a:t>a</a:t>
            </a:r>
            <a:r>
              <a:rPr lang="en-US" i="1" dirty="0"/>
              <a:t>, b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en-US" dirty="0"/>
              <a:t>positive integers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dirty="0"/>
              <a:t>{the binary expansions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(</a:t>
            </a:r>
            <a:r>
              <a:rPr lang="en-US" i="1" dirty="0"/>
              <a:t>a</a:t>
            </a:r>
            <a:r>
              <a:rPr lang="en-US" i="1" baseline="-25000" dirty="0"/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,a</a:t>
            </a:r>
            <a:r>
              <a:rPr lang="en-US" i="1" baseline="-25000" dirty="0"/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,…,a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 and (</a:t>
            </a:r>
            <a:r>
              <a:rPr lang="en-US" i="1" dirty="0"/>
              <a:t>b</a:t>
            </a:r>
            <a:r>
              <a:rPr lang="en-US" i="1" baseline="-25000" dirty="0"/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,b</a:t>
            </a:r>
            <a:r>
              <a:rPr lang="en-US" i="1" baseline="-25000" dirty="0"/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,…,b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respectively}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i="1" dirty="0">
                <a:ea typeface="Cambria Math" pitchFamily="18" charset="0"/>
              </a:rPr>
              <a:t>c </a:t>
            </a:r>
            <a:r>
              <a:rPr lang="en-US" dirty="0">
                <a:ea typeface="Cambria Math" pitchFamily="18" charset="0"/>
              </a:rPr>
              <a:t>:=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/>
              <a:t>for  </a:t>
            </a:r>
            <a:r>
              <a:rPr lang="en-US" i="1" dirty="0"/>
              <a:t>j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ea typeface="Cambria Math" pitchFamily="18" charset="0"/>
              </a:rPr>
              <a:t>:=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/>
              <a:t>to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− 1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dirty="0"/>
              <a:t>       </a:t>
            </a:r>
            <a:r>
              <a:rPr lang="en-US" i="1" dirty="0"/>
              <a:t>d</a:t>
            </a:r>
            <a:r>
              <a:rPr lang="en-US" dirty="0"/>
              <a:t> := </a:t>
            </a:r>
            <a:r>
              <a:rPr lang="en-US" dirty="0">
                <a:latin typeface="Cambria Math"/>
                <a:ea typeface="Cambria Math"/>
              </a:rPr>
              <a:t>⌊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i="1" dirty="0" err="1"/>
              <a:t>b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dirty="0"/>
              <a:t>+</a:t>
            </a:r>
            <a:r>
              <a:rPr lang="en-US" i="1" dirty="0"/>
              <a:t> c</a:t>
            </a:r>
            <a:r>
              <a:rPr lang="en-US" dirty="0"/>
              <a:t>)/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/>
                <a:ea typeface="Cambria Math"/>
              </a:rPr>
              <a:t>⌋</a:t>
            </a:r>
            <a:endParaRPr lang="en-US" i="1" dirty="0"/>
          </a:p>
          <a:p>
            <a:pPr>
              <a:buNone/>
            </a:pPr>
            <a:r>
              <a:rPr lang="en-US" dirty="0"/>
              <a:t>       </a:t>
            </a:r>
            <a:r>
              <a:rPr lang="en-US" i="1" dirty="0" err="1"/>
              <a:t>s</a:t>
            </a:r>
            <a:r>
              <a:rPr lang="en-US" i="1" baseline="-25000" dirty="0" err="1"/>
              <a:t>j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:=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i="1" dirty="0" err="1"/>
              <a:t>b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dirty="0"/>
              <a:t>+</a:t>
            </a:r>
            <a:r>
              <a:rPr lang="en-US" i="1" dirty="0"/>
              <a:t> c</a:t>
            </a:r>
            <a:r>
              <a:rPr lang="en-US" dirty="0">
                <a:latin typeface="Cambria Math"/>
                <a:ea typeface="Cambria Math"/>
              </a:rPr>
              <a:t> −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d</a:t>
            </a:r>
          </a:p>
          <a:p>
            <a:pPr>
              <a:buNone/>
            </a:pPr>
            <a:r>
              <a:rPr lang="en-US" dirty="0"/>
              <a:t>       </a:t>
            </a:r>
            <a:r>
              <a:rPr lang="en-US" i="1" dirty="0"/>
              <a:t>c</a:t>
            </a:r>
            <a:r>
              <a:rPr lang="en-US" dirty="0"/>
              <a:t> := </a:t>
            </a:r>
            <a:r>
              <a:rPr lang="en-US" i="1" dirty="0"/>
              <a:t>d</a:t>
            </a:r>
          </a:p>
          <a:p>
            <a:pPr>
              <a:buNone/>
            </a:pPr>
            <a:r>
              <a:rPr lang="en-US" i="1" dirty="0" err="1"/>
              <a:t>s</a:t>
            </a:r>
            <a:r>
              <a:rPr lang="en-US" i="1" baseline="-25000" dirty="0" err="1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:= </a:t>
            </a:r>
            <a:r>
              <a:rPr lang="en-US" i="1" dirty="0"/>
              <a:t> c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/>
              <a:t>r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eturn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/>
              <a:t>,s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,…, </a:t>
            </a:r>
            <a:r>
              <a:rPr lang="en-US" i="1" dirty="0" err="1"/>
              <a:t>s</a:t>
            </a:r>
            <a:r>
              <a:rPr lang="en-US" i="1" baseline="-25000" dirty="0" err="1"/>
              <a:t>n</a:t>
            </a:r>
            <a:r>
              <a:rPr lang="en-US" dirty="0"/>
              <a:t>){t</a:t>
            </a:r>
            <a:r>
              <a:rPr lang="en-US" noProof="0" dirty="0"/>
              <a:t>he binary expansion of the sum is 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i="1" baseline="-25000" dirty="0"/>
              <a:t>n</a:t>
            </a:r>
            <a:r>
              <a:rPr lang="en-US" i="1" dirty="0"/>
              <a:t>,s</a:t>
            </a:r>
            <a:r>
              <a:rPr lang="en-US" i="1" baseline="-25000" dirty="0"/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,…,s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218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>
            <a:extLst>
              <a:ext uri="{FF2B5EF4-FFF2-40B4-BE49-F238E27FC236}">
                <a16:creationId xmlns:a16="http://schemas.microsoft.com/office/drawing/2014/main" id="{4D8A1782-B49D-4A48-B4AE-FA03807648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A2433A-7DAE-4906-837C-DBA0FC513188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1" name="日期占位符 4">
            <a:extLst>
              <a:ext uri="{FF2B5EF4-FFF2-40B4-BE49-F238E27FC236}">
                <a16:creationId xmlns:a16="http://schemas.microsoft.com/office/drawing/2014/main" id="{AFE6F5F8-3A4B-4747-A287-27BA6908EC4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C24DEF-C562-44DE-94A5-0281DFA595B4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2019/6/21</a:t>
            </a:fld>
            <a:endParaRPr kumimoji="0" lang="en-US" altLang="zh-CN" sz="1000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2" name="页脚占位符 5">
            <a:extLst>
              <a:ext uri="{FF2B5EF4-FFF2-40B4-BE49-F238E27FC236}">
                <a16:creationId xmlns:a16="http://schemas.microsoft.com/office/drawing/2014/main" id="{748CA2B7-E57C-4D5A-BFAA-864A4124A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00A4DF76-241B-423B-831E-EB0BCFBAF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Addition of Binary Numbers</a:t>
            </a: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E33882E8-38EE-4F7A-A321-5F39139E75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412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procedure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add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−1</a:t>
            </a:r>
            <a:r>
              <a:rPr lang="en-US" altLang="zh-CN" sz="2800" dirty="0">
                <a:latin typeface="Times New Roman" panose="02020603050405020304" pitchFamily="18" charset="0"/>
              </a:rPr>
              <a:t>…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</a:rPr>
              <a:t>: binary representations of non-negative integers 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en-US" altLang="zh-CN" sz="2800" i="1" dirty="0">
                <a:latin typeface="Times New Roman" panose="02020603050405020304" pitchFamily="18" charset="0"/>
              </a:rPr>
              <a:t>carry </a:t>
            </a:r>
            <a:r>
              <a:rPr lang="en-US" altLang="zh-CN" sz="2800" dirty="0">
                <a:latin typeface="Times New Roman" panose="02020603050405020304" pitchFamily="18" charset="0"/>
              </a:rPr>
              <a:t>:= 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en-US" altLang="zh-CN" sz="2800" b="1" dirty="0">
                <a:latin typeface="Times New Roman" panose="02020603050405020304" pitchFamily="18" charset="0"/>
              </a:rPr>
              <a:t>for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bitIndex</a:t>
            </a:r>
            <a:r>
              <a:rPr lang="en-US" altLang="zh-CN" sz="2800" dirty="0">
                <a:latin typeface="Times New Roman" panose="02020603050405020304" pitchFamily="18" charset="0"/>
              </a:rPr>
              <a:t> := 0 </a:t>
            </a:r>
            <a:r>
              <a:rPr lang="en-US" altLang="zh-CN" sz="2800" b="1" dirty="0">
                <a:latin typeface="Times New Roman" panose="02020603050405020304" pitchFamily="18" charset="0"/>
              </a:rPr>
              <a:t>to 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−1	     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{go through bits}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	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bitSum</a:t>
            </a:r>
            <a:r>
              <a:rPr lang="en-US" altLang="zh-CN" sz="2800" i="1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:=</a:t>
            </a:r>
            <a:r>
              <a:rPr lang="en-US" altLang="zh-CN" sz="2800" i="1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 err="1">
                <a:latin typeface="Times New Roman" panose="02020603050405020304" pitchFamily="18" charset="0"/>
              </a:rPr>
              <a:t>bitIndex</a:t>
            </a:r>
            <a:r>
              <a:rPr lang="en-US" altLang="zh-CN" sz="2800" dirty="0" err="1">
                <a:latin typeface="Times New Roman" panose="02020603050405020304" pitchFamily="18" charset="0"/>
              </a:rPr>
              <a:t>+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i="1" baseline="-25000" dirty="0" err="1">
                <a:latin typeface="Times New Roman" panose="02020603050405020304" pitchFamily="18" charset="0"/>
              </a:rPr>
              <a:t>bitIndex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+carry</a:t>
            </a:r>
            <a:r>
              <a:rPr lang="en-US" altLang="zh-CN" sz="2800" i="1" dirty="0">
                <a:latin typeface="Times New Roman" panose="02020603050405020304" pitchFamily="18" charset="0"/>
              </a:rPr>
              <a:t>   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{2-bit sum}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	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i="1" baseline="-25000" dirty="0" err="1">
                <a:latin typeface="Times New Roman" panose="02020603050405020304" pitchFamily="18" charset="0"/>
              </a:rPr>
              <a:t>bitIndex</a:t>
            </a:r>
            <a:r>
              <a:rPr lang="en-US" altLang="zh-CN" sz="2800" dirty="0">
                <a:latin typeface="Times New Roman" panose="02020603050405020304" pitchFamily="18" charset="0"/>
              </a:rPr>
              <a:t> := 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bitSum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mod</a:t>
            </a:r>
            <a:r>
              <a:rPr lang="en-US" altLang="zh-CN" sz="2800" dirty="0">
                <a:latin typeface="Times New Roman" panose="02020603050405020304" pitchFamily="18" charset="0"/>
              </a:rPr>
              <a:t> 2	      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{low bit of sum}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	</a:t>
            </a:r>
            <a:r>
              <a:rPr lang="en-US" altLang="zh-CN" sz="2800" i="1" dirty="0">
                <a:latin typeface="Times New Roman" panose="02020603050405020304" pitchFamily="18" charset="0"/>
              </a:rPr>
              <a:t>carry</a:t>
            </a:r>
            <a:r>
              <a:rPr lang="en-US" altLang="zh-CN" sz="2800" dirty="0">
                <a:latin typeface="Times New Roman" panose="02020603050405020304" pitchFamily="18" charset="0"/>
              </a:rPr>
              <a:t> :=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bitSum</a:t>
            </a:r>
            <a:r>
              <a:rPr lang="en-US" altLang="zh-CN" sz="2800" i="1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/ 2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	     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{high bit of sum}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:=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carry</a:t>
            </a:r>
            <a:endParaRPr lang="en-US" altLang="zh-CN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: binary representation of integer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endParaRPr lang="en-US" altLang="zh-CN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7044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Multiplication of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79987"/>
          </a:xfrm>
        </p:spPr>
        <p:txBody>
          <a:bodyPr>
            <a:normAutofit/>
          </a:bodyPr>
          <a:lstStyle/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Find the product of a=110 and b=101?</a:t>
            </a:r>
          </a:p>
          <a:p>
            <a:endParaRPr lang="en-US" altLang="zh-CN" dirty="0"/>
          </a:p>
          <a:p>
            <a:r>
              <a:rPr lang="en-US" altLang="zh-CN" dirty="0"/>
              <a:t>Solution:</a:t>
            </a:r>
          </a:p>
          <a:p>
            <a:pPr lvl="1"/>
            <a:r>
              <a:rPr lang="en-US" altLang="zh-CN" dirty="0"/>
              <a:t>                            110</a:t>
            </a:r>
          </a:p>
          <a:p>
            <a:pPr lvl="1"/>
            <a:r>
              <a:rPr lang="en-US" altLang="zh-CN" dirty="0"/>
              <a:t>                            101</a:t>
            </a:r>
          </a:p>
          <a:p>
            <a:pPr lvl="1"/>
            <a:r>
              <a:rPr lang="en-US" altLang="zh-CN" dirty="0"/>
              <a:t>                            110</a:t>
            </a:r>
          </a:p>
          <a:p>
            <a:pPr lvl="1"/>
            <a:r>
              <a:rPr lang="en-US" altLang="zh-CN" dirty="0"/>
              <a:t>                          000</a:t>
            </a:r>
          </a:p>
          <a:p>
            <a:pPr lvl="1"/>
            <a:r>
              <a:rPr lang="en-US" altLang="zh-CN" dirty="0"/>
              <a:t>                        110</a:t>
            </a:r>
          </a:p>
          <a:p>
            <a:pPr lvl="1"/>
            <a:r>
              <a:rPr lang="en-US" dirty="0"/>
              <a:t>                        11110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407E13A-8C6B-4129-97F1-0CF3AC4BBB77}"/>
              </a:ext>
            </a:extLst>
          </p:cNvPr>
          <p:cNvCxnSpPr/>
          <p:nvPr/>
        </p:nvCxnSpPr>
        <p:spPr bwMode="auto">
          <a:xfrm>
            <a:off x="2971800" y="4419600"/>
            <a:ext cx="2667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5CE4FA5-EF90-44C2-ACBC-AA1A04FBAC5D}"/>
              </a:ext>
            </a:extLst>
          </p:cNvPr>
          <p:cNvCxnSpPr/>
          <p:nvPr/>
        </p:nvCxnSpPr>
        <p:spPr bwMode="auto">
          <a:xfrm>
            <a:off x="2895600" y="5715000"/>
            <a:ext cx="2667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93199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Multiplication of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79987"/>
          </a:xfrm>
        </p:spPr>
        <p:txBody>
          <a:bodyPr>
            <a:normAutofit/>
          </a:bodyPr>
          <a:lstStyle/>
          <a:p>
            <a:r>
              <a:rPr lang="en-US" dirty="0"/>
              <a:t>Algorithm for computing the product of two </a:t>
            </a:r>
            <a:r>
              <a:rPr lang="en-US" i="1" dirty="0"/>
              <a:t>n</a:t>
            </a:r>
            <a:r>
              <a:rPr lang="en-US" dirty="0"/>
              <a:t> bit integers.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number of additions of bits used by the algorithm to multiply two </a:t>
            </a:r>
            <a:r>
              <a:rPr lang="en-US" i="1" dirty="0"/>
              <a:t>n</a:t>
            </a:r>
            <a:r>
              <a:rPr lang="en-US" dirty="0"/>
              <a:t>-bit integers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2590800"/>
            <a:ext cx="7848600" cy="2438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5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b="1" dirty="0"/>
              <a:t>procedure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i="1" dirty="0"/>
              <a:t>multiply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2600" i="1" noProof="0" dirty="0"/>
              <a:t>a</a:t>
            </a:r>
            <a:r>
              <a:rPr lang="en-US" sz="2600" i="1" dirty="0"/>
              <a:t>, b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en-US" sz="2600" dirty="0"/>
              <a:t>positive integers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{the binary expansions of a and b are (</a:t>
            </a:r>
            <a:r>
              <a:rPr lang="en-US" sz="2600" i="1" dirty="0"/>
              <a:t>a</a:t>
            </a:r>
            <a:r>
              <a:rPr lang="en-US" sz="2600" i="1" baseline="-25000" dirty="0"/>
              <a:t>n-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/>
              <a:t>,a</a:t>
            </a:r>
            <a:r>
              <a:rPr lang="en-US" sz="2600" i="1" baseline="-25000" dirty="0"/>
              <a:t>n-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i="1" dirty="0"/>
              <a:t>,…,a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/>
              <a:t>)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dirty="0"/>
              <a:t>  and (</a:t>
            </a:r>
            <a:r>
              <a:rPr lang="en-US" sz="2600" i="1" dirty="0"/>
              <a:t>b</a:t>
            </a:r>
            <a:r>
              <a:rPr lang="en-US" sz="2600" i="1" baseline="-25000" dirty="0"/>
              <a:t>n-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/>
              <a:t>,b</a:t>
            </a:r>
            <a:r>
              <a:rPr lang="en-US" sz="2600" i="1" baseline="-25000" dirty="0"/>
              <a:t>n-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i="1" dirty="0"/>
              <a:t>,…,b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/>
              <a:t>)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dirty="0"/>
              <a:t>, respectively}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for  </a:t>
            </a:r>
            <a:r>
              <a:rPr lang="en-US" sz="2600" i="1" dirty="0"/>
              <a:t>j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dirty="0">
                <a:ea typeface="Cambria Math" pitchFamily="18" charset="0"/>
              </a:rPr>
              <a:t>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2600" dirty="0"/>
              <a:t>to </a:t>
            </a:r>
            <a:r>
              <a:rPr lang="en-US" sz="2600" i="1" dirty="0"/>
              <a:t>n</a:t>
            </a:r>
            <a:r>
              <a:rPr lang="en-US" sz="2600" dirty="0"/>
              <a:t> </a:t>
            </a:r>
            <a:r>
              <a:rPr lang="en-US" sz="2600" dirty="0">
                <a:latin typeface="Cambria Math"/>
                <a:ea typeface="Cambria Math"/>
              </a:rPr>
              <a:t>− 1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/>
                <a:cs typeface="+mn-cs"/>
              </a:rPr>
              <a:t>        if </a:t>
            </a:r>
            <a:r>
              <a:rPr lang="en-US" sz="2600" i="1" dirty="0" err="1"/>
              <a:t>b</a:t>
            </a:r>
            <a:r>
              <a:rPr lang="en-US" sz="2600" i="1" baseline="-25000" dirty="0" err="1"/>
              <a:t>j</a:t>
            </a:r>
            <a:r>
              <a:rPr lang="en-US" sz="2600" i="1" baseline="-25000" dirty="0"/>
              <a:t> </a:t>
            </a:r>
            <a:r>
              <a:rPr lang="en-US" sz="2600" dirty="0">
                <a:ea typeface="Cambria Math" pitchFamily="18" charset="0"/>
              </a:rPr>
              <a:t>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600" b="1" dirty="0">
                <a:ea typeface="Cambria Math" pitchFamily="18" charset="0"/>
              </a:rPr>
              <a:t>then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j</a:t>
            </a:r>
            <a:r>
              <a:rPr lang="en-US" sz="2600" i="1" baseline="-25000" dirty="0"/>
              <a:t> </a:t>
            </a:r>
            <a:r>
              <a:rPr lang="en-US" sz="2600" dirty="0">
                <a:ea typeface="Cambria Math" pitchFamily="18" charset="0"/>
              </a:rPr>
              <a:t>= </a:t>
            </a:r>
            <a:r>
              <a:rPr lang="en-US" sz="2600" i="1" dirty="0">
                <a:ea typeface="Cambria Math" pitchFamily="18" charset="0"/>
              </a:rPr>
              <a:t>a</a:t>
            </a:r>
            <a:r>
              <a:rPr lang="en-US" sz="2600" dirty="0">
                <a:ea typeface="Cambria Math" pitchFamily="18" charset="0"/>
              </a:rPr>
              <a:t>  shifted </a:t>
            </a:r>
            <a:r>
              <a:rPr lang="en-US" sz="2600" i="1" dirty="0">
                <a:ea typeface="Cambria Math" pitchFamily="18" charset="0"/>
              </a:rPr>
              <a:t>j</a:t>
            </a:r>
            <a:r>
              <a:rPr lang="en-US" sz="2600" dirty="0">
                <a:ea typeface="Cambria Math" pitchFamily="18" charset="0"/>
              </a:rPr>
              <a:t> places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itchFamily="18" charset="0"/>
                <a:cs typeface="+mn-cs"/>
              </a:rPr>
              <a:t>        else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itchFamily="18" charset="0"/>
                <a:cs typeface="+mn-cs"/>
              </a:rPr>
              <a:t> </a:t>
            </a:r>
            <a:r>
              <a:rPr lang="en-US" sz="2600" i="1" noProof="0" dirty="0"/>
              <a:t>c</a:t>
            </a:r>
            <a:r>
              <a:rPr lang="en-US" sz="2600" i="1" baseline="-25000" dirty="0"/>
              <a:t>j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600" dirty="0"/>
              <a:t>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{</a:t>
            </a:r>
            <a:r>
              <a:rPr lang="en-US" sz="2600" i="1" noProof="0" dirty="0"/>
              <a:t>c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o</a:t>
            </a:r>
            <a:r>
              <a:rPr lang="en-US" sz="2600" i="1" dirty="0"/>
              <a:t>,c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/>
              <a:t>,…, c</a:t>
            </a:r>
            <a:r>
              <a:rPr lang="en-US" sz="2600" i="1" baseline="-25000" dirty="0"/>
              <a:t>n-</a:t>
            </a:r>
            <a:r>
              <a:rPr lang="en-US" sz="2600" baseline="-25000" dirty="0"/>
              <a:t>1 </a:t>
            </a:r>
            <a:r>
              <a:rPr lang="en-US" sz="2600" dirty="0">
                <a:ea typeface="Cambria Math" pitchFamily="18" charset="0"/>
              </a:rPr>
              <a:t>are the partial products}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</a:t>
            </a:r>
            <a:r>
              <a:rPr lang="en-US" sz="2600" i="1" dirty="0"/>
              <a:t>p</a:t>
            </a:r>
            <a:r>
              <a:rPr lang="en-US" sz="2600" dirty="0"/>
              <a:t> 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for  </a:t>
            </a:r>
            <a:r>
              <a:rPr lang="en-US" sz="2600" i="1" dirty="0"/>
              <a:t>j</a:t>
            </a:r>
            <a:r>
              <a:rPr lang="en-US" sz="2600" dirty="0"/>
              <a:t> </a:t>
            </a:r>
            <a:r>
              <a:rPr lang="en-US" sz="2600" dirty="0">
                <a:ea typeface="Cambria Math" pitchFamily="18" charset="0"/>
              </a:rPr>
              <a:t>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2600" dirty="0"/>
              <a:t>to </a:t>
            </a:r>
            <a:r>
              <a:rPr lang="en-US" sz="2600" i="1" dirty="0"/>
              <a:t>n</a:t>
            </a:r>
            <a:r>
              <a:rPr lang="en-US" sz="2600" dirty="0"/>
              <a:t> </a:t>
            </a:r>
            <a:r>
              <a:rPr lang="en-US" sz="2600" dirty="0">
                <a:latin typeface="Cambria Math"/>
                <a:ea typeface="Cambria Math"/>
              </a:rPr>
              <a:t>− 1</a:t>
            </a:r>
            <a:endParaRPr kumimoji="0" lang="en-US" sz="26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None/>
            </a:pPr>
            <a:r>
              <a:rPr lang="en-US" sz="2600" i="1" dirty="0"/>
              <a:t>    p 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600" dirty="0"/>
              <a:t>:= </a:t>
            </a:r>
            <a:r>
              <a:rPr lang="en-US" sz="2600" i="1" dirty="0"/>
              <a:t>p</a:t>
            </a:r>
            <a:r>
              <a:rPr lang="en-US" sz="2600" i="1" baseline="-25000" dirty="0"/>
              <a:t> </a:t>
            </a:r>
            <a:r>
              <a:rPr lang="en-US" sz="2600" dirty="0"/>
              <a:t>+</a:t>
            </a:r>
            <a:r>
              <a:rPr lang="en-US" sz="2600" i="1" dirty="0"/>
              <a:t>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j</a:t>
            </a:r>
            <a:endParaRPr lang="en-US" sz="2600" i="1" dirty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r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eturn</a:t>
            </a:r>
            <a:r>
              <a:rPr lang="en-US" sz="2600" noProof="0" dirty="0"/>
              <a:t> </a:t>
            </a:r>
            <a:r>
              <a:rPr lang="en-US" sz="2600" i="1" dirty="0"/>
              <a:t>p </a:t>
            </a:r>
            <a:r>
              <a:rPr lang="en-US" sz="2600" dirty="0"/>
              <a:t>{p is the value of </a:t>
            </a:r>
            <a:r>
              <a:rPr lang="en-US" sz="2600" i="1" dirty="0" err="1"/>
              <a:t>ab</a:t>
            </a:r>
            <a:r>
              <a:rPr kumimoji="0" lang="en-US" sz="26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23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EC66E3D-D380-414B-A9A1-15A8AE8EBF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229600" cy="3733800"/>
          </a:xfrm>
        </p:spPr>
        <p:txBody>
          <a:bodyPr/>
          <a:lstStyle/>
          <a:p>
            <a:pPr eaLnBrk="1" hangingPunct="1"/>
            <a:r>
              <a:rPr lang="en-US" altLang="zh-CN" sz="7100" b="1">
                <a:ea typeface="宋体" panose="02010600030101010101" pitchFamily="2" charset="-122"/>
              </a:rPr>
              <a:t>Welcome to</a:t>
            </a:r>
            <a:br>
              <a:rPr lang="en-US" altLang="zh-CN" sz="3900" b="1">
                <a:ea typeface="宋体" panose="02010600030101010101" pitchFamily="2" charset="-122"/>
              </a:rPr>
            </a:br>
            <a:r>
              <a:rPr lang="en-CA" altLang="zh-CN">
                <a:ea typeface="宋体" panose="02010600030101010101" pitchFamily="2" charset="-122"/>
              </a:rPr>
              <a:t>Discrete Mathematics</a:t>
            </a:r>
            <a:br>
              <a:rPr lang="en-CA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Spring</a:t>
            </a:r>
            <a:r>
              <a:rPr lang="en-US" altLang="zh-CN" sz="4700">
                <a:ea typeface="宋体" panose="02010600030101010101" pitchFamily="2" charset="-122"/>
              </a:rPr>
              <a:t> 2018</a:t>
            </a:r>
            <a:endParaRPr lang="en-CA" altLang="zh-CN" sz="4700">
              <a:ea typeface="宋体" panose="02010600030101010101" pitchFamily="2" charset="-122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294004A5-EFFB-46F3-8F80-B3A22D2F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29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368A9793-BF57-4BD7-AAF2-0CBF85632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id="{19FF532B-35FE-476B-8EE2-7998546C6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Instructor: Niu Shao Zhang</a:t>
            </a:r>
            <a:endParaRPr lang="en-CA" altLang="zh-CN" sz="280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>
            <a:extLst>
              <a:ext uri="{FF2B5EF4-FFF2-40B4-BE49-F238E27FC236}">
                <a16:creationId xmlns:a16="http://schemas.microsoft.com/office/drawing/2014/main" id="{6F311567-FBCC-4A81-9404-275BD155AB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C00CB4-4B5C-4E25-8FEC-A14C9CB7E322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3" name="日期占位符 4">
            <a:extLst>
              <a:ext uri="{FF2B5EF4-FFF2-40B4-BE49-F238E27FC236}">
                <a16:creationId xmlns:a16="http://schemas.microsoft.com/office/drawing/2014/main" id="{608D6115-9725-4F98-8952-280544BC324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B3097A-A4FF-4D67-A394-C373BA1B0FA9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2019/6/21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4" name="页脚占位符 5">
            <a:extLst>
              <a:ext uri="{FF2B5EF4-FFF2-40B4-BE49-F238E27FC236}">
                <a16:creationId xmlns:a16="http://schemas.microsoft.com/office/drawing/2014/main" id="{4E1BD5EE-E308-4CEE-A7B5-D6E577D66AE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DE6788AA-DEAA-48DD-B5B7-1C90769FB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Binary Division with Remainder</a:t>
            </a:r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5864D0FD-8F80-400A-BB11-9E8892C4A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9557" y="1452989"/>
            <a:ext cx="8610600" cy="487161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procedure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</a:rPr>
              <a:t>division algorithm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  </a:t>
            </a:r>
            <a:endParaRPr lang="en-US" altLang="zh-CN" sz="2400" i="1" dirty="0">
              <a:solidFill>
                <a:schemeClr val="folHlink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q </a:t>
            </a:r>
            <a:r>
              <a:rPr lang="en-US" altLang="zh-CN" sz="2400" dirty="0">
                <a:latin typeface="Times New Roman" panose="02020603050405020304" pitchFamily="18" charset="0"/>
              </a:rPr>
              <a:t>:= 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</a:rPr>
              <a:t> := |</a:t>
            </a:r>
            <a:r>
              <a:rPr lang="en-US" altLang="zh-CN" sz="2400" i="1" dirty="0">
                <a:latin typeface="Times New Roman" panose="02020603050405020304" pitchFamily="18" charset="0"/>
              </a:rPr>
              <a:t>a|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while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dirty="0">
                <a:latin typeface="Times New Roman" panose="02020603050405020304" pitchFamily="18" charset="0"/>
              </a:rPr>
              <a:t> ≥ d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r</a:t>
            </a:r>
            <a:r>
              <a:rPr lang="en-US" altLang="zh-CN" sz="2400" i="1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:=</a:t>
            </a:r>
            <a:r>
              <a:rPr lang="en-US" altLang="zh-CN" sz="2400" i="1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r − </a:t>
            </a:r>
            <a:r>
              <a:rPr lang="en-US" altLang="zh-CN" sz="2400" i="1" dirty="0">
                <a:latin typeface="Times New Roman" panose="02020603050405020304" pitchFamily="18" charset="0"/>
              </a:rPr>
              <a:t>d</a:t>
            </a:r>
            <a:endParaRPr lang="en-US" altLang="zh-CN" sz="24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q := q + 1</a:t>
            </a:r>
            <a:endParaRPr lang="en-US" altLang="zh-CN" sz="24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if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</a:rPr>
              <a:t>a &lt;0 and  r&gt;0</a:t>
            </a:r>
            <a:r>
              <a:rPr lang="en-US" altLang="zh-CN" sz="2400" b="1" dirty="0">
                <a:latin typeface="Times New Roman" panose="02020603050405020304" pitchFamily="18" charset="0"/>
              </a:rPr>
              <a:t> then</a:t>
            </a:r>
            <a:endParaRPr lang="en-US" altLang="zh-CN" sz="24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aseline="30000" dirty="0">
                <a:latin typeface="Times New Roman" panose="02020603050405020304" pitchFamily="18" charset="0"/>
              </a:rPr>
              <a:t>		</a:t>
            </a:r>
            <a:r>
              <a:rPr lang="en-US" altLang="zh-CN" sz="2400" i="1" dirty="0">
                <a:latin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</a:rPr>
              <a:t>:= d – 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q := –  (q+1)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return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400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400" i="1" dirty="0">
                <a:latin typeface="Times New Roman" panose="02020603050405020304" pitchFamily="18" charset="0"/>
              </a:rPr>
              <a:t>		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= quotient,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= remainder}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O(q log a)</a:t>
            </a:r>
          </a:p>
        </p:txBody>
      </p:sp>
    </p:spTree>
    <p:extLst>
      <p:ext uri="{BB962C8B-B14F-4D97-AF65-F5344CB8AC3E}">
        <p14:creationId xmlns:p14="http://schemas.microsoft.com/office/powerpoint/2010/main" val="3672716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>
            <a:extLst>
              <a:ext uri="{FF2B5EF4-FFF2-40B4-BE49-F238E27FC236}">
                <a16:creationId xmlns:a16="http://schemas.microsoft.com/office/drawing/2014/main" id="{31AC6258-9E7F-4CF3-9CF0-4653BB7F87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DD2ADC-821C-4747-9B1C-FA1C0471BDEF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2771" name="日期占位符 4">
            <a:extLst>
              <a:ext uri="{FF2B5EF4-FFF2-40B4-BE49-F238E27FC236}">
                <a16:creationId xmlns:a16="http://schemas.microsoft.com/office/drawing/2014/main" id="{F14A768E-4068-4B97-96A8-CC19059F1DE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91FD62-FD79-4798-93B2-B4627D1EE2FF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2019/6/21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2772" name="页脚占位符 5">
            <a:extLst>
              <a:ext uri="{FF2B5EF4-FFF2-40B4-BE49-F238E27FC236}">
                <a16:creationId xmlns:a16="http://schemas.microsoft.com/office/drawing/2014/main" id="{E93EC648-6933-44F1-A6AA-BFA3A80BEE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E4B739B9-39A5-4E3C-ACDF-96A714B14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latin typeface="Times New Roman" panose="02020603050405020304" pitchFamily="18" charset="0"/>
              </a:rPr>
              <a:t>Modular Exponentiation Problem 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AD7F5853-4C84-44BB-AD43-D399E91CA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Problem:</a:t>
            </a:r>
            <a:r>
              <a:rPr lang="en-US" altLang="zh-CN" sz="2800" dirty="0">
                <a:latin typeface="Times New Roman" panose="02020603050405020304" pitchFamily="18" charset="0"/>
              </a:rPr>
              <a:t> Given large integers 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 (base), 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 (exponent), and </a:t>
            </a:r>
            <a:r>
              <a:rPr lang="en-US" altLang="zh-CN" sz="2800" i="1" dirty="0">
                <a:latin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</a:rPr>
              <a:t> (modulus), efficiently compute 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i="1" baseline="30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mod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</a:rPr>
              <a:t>.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</a:rPr>
              <a:t>Note that 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</a:rPr>
              <a:t>itself </a:t>
            </a:r>
            <a:r>
              <a:rPr lang="en-US" altLang="zh-CN" sz="2400" dirty="0">
                <a:latin typeface="Times New Roman" panose="02020603050405020304" pitchFamily="18" charset="0"/>
              </a:rPr>
              <a:t>may be completely infeasible to compute and store directly.</a:t>
            </a:r>
          </a:p>
          <a:p>
            <a:pPr lvl="1" eaLnBrk="1" hangingPunct="1"/>
            <a:r>
              <a:rPr lang="en-US" altLang="zh-CN" sz="2400" i="1" dirty="0">
                <a:latin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</a:rPr>
              <a:t>. if 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 is a 1,000-bit number, then 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 itself will have far more </a:t>
            </a:r>
            <a:r>
              <a:rPr lang="en-US" altLang="zh-CN" sz="2400" u="sng" dirty="0">
                <a:latin typeface="Times New Roman" panose="02020603050405020304" pitchFamily="18" charset="0"/>
              </a:rPr>
              <a:t>digits</a:t>
            </a:r>
            <a:r>
              <a:rPr lang="en-US" altLang="zh-CN" sz="2400" dirty="0">
                <a:latin typeface="Times New Roman" panose="02020603050405020304" pitchFamily="18" charset="0"/>
              </a:rPr>
              <a:t> than there are atoms in the universe!</a:t>
            </a:r>
            <a:endParaRPr lang="en-US" altLang="zh-CN" sz="2400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Yet, this is a type of calculation that is commonly required in modern cryptographic algorithms!</a:t>
            </a:r>
          </a:p>
        </p:txBody>
      </p:sp>
    </p:spTree>
    <p:extLst>
      <p:ext uri="{BB962C8B-B14F-4D97-AF65-F5344CB8AC3E}">
        <p14:creationId xmlns:p14="http://schemas.microsoft.com/office/powerpoint/2010/main" val="3700786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Binary Modular Exponentiation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64437"/>
            <a:ext cx="8382000" cy="52411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cryptography, it  is important to be able to find  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efficiently, where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, and </a:t>
            </a:r>
            <a:r>
              <a:rPr lang="en-US" i="1" dirty="0"/>
              <a:t>m</a:t>
            </a:r>
            <a:r>
              <a:rPr lang="en-US" dirty="0"/>
              <a:t>  are large integers.</a:t>
            </a:r>
          </a:p>
          <a:p>
            <a:r>
              <a:rPr lang="en-US" dirty="0"/>
              <a:t>Use the binary expansion of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 = (</a:t>
            </a:r>
            <a:r>
              <a:rPr lang="en-US" i="1" dirty="0"/>
              <a:t>a</a:t>
            </a:r>
            <a:r>
              <a:rPr lang="en-US" i="1" baseline="-25000" dirty="0"/>
              <a:t>k-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,…,a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,a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o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, to compute 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i="1" baseline="30000" dirty="0"/>
              <a:t> 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 Note that:</a:t>
            </a:r>
          </a:p>
          <a:p>
            <a:pPr>
              <a:buNone/>
            </a:pPr>
            <a:r>
              <a:rPr lang="en-US" sz="4100" i="1" dirty="0"/>
              <a:t>                           </a:t>
            </a:r>
            <a:endParaRPr lang="en-US" sz="4100" dirty="0"/>
          </a:p>
          <a:p>
            <a:r>
              <a:rPr lang="en-US" dirty="0"/>
              <a:t>Therefore,  to compute  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i="1" dirty="0"/>
              <a:t>, </a:t>
            </a:r>
            <a:r>
              <a:rPr lang="en-US" dirty="0"/>
              <a:t>we need only compute the values of 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(</a:t>
            </a:r>
            <a:r>
              <a:rPr lang="en-US" i="1" dirty="0"/>
              <a:t>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=</a:t>
            </a:r>
            <a:r>
              <a:rPr lang="en-US" i="1" dirty="0"/>
              <a:t> 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, (</a:t>
            </a:r>
            <a:r>
              <a:rPr lang="en-US" i="1" dirty="0"/>
              <a:t>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=</a:t>
            </a:r>
            <a:r>
              <a:rPr lang="en-US" i="1" dirty="0"/>
              <a:t> 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 , …,       and the multiply the terms           in this list, where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i="1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.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b="1" dirty="0"/>
              <a:t>    Example</a:t>
            </a:r>
            <a:r>
              <a:rPr lang="en-US" dirty="0"/>
              <a:t>: Compute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i="1" dirty="0"/>
              <a:t> </a:t>
            </a:r>
            <a:r>
              <a:rPr lang="en-US" dirty="0"/>
              <a:t>using this method</a:t>
            </a:r>
            <a:r>
              <a:rPr lang="en-US" i="1" dirty="0"/>
              <a:t>.</a:t>
            </a:r>
          </a:p>
          <a:p>
            <a:pPr>
              <a:buNone/>
            </a:pP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en-US" b="1" dirty="0"/>
              <a:t>Solution</a:t>
            </a:r>
            <a:r>
              <a:rPr lang="en-US" dirty="0"/>
              <a:t>: Note that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 </a:t>
            </a:r>
            <a:r>
              <a:rPr lang="en-US" dirty="0"/>
              <a:t>=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1011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so that   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3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=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((3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= (9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/>
                <a:ea typeface="Cambria Math"/>
              </a:rPr>
              <a:t>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 = (81)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/>
                <a:ea typeface="Cambria Math"/>
              </a:rPr>
              <a:t>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 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       =6561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=117,147</a:t>
            </a:r>
            <a:r>
              <a:rPr lang="en-US" dirty="0"/>
              <a:t>. </a:t>
            </a:r>
          </a:p>
          <a:p>
            <a:pPr>
              <a:buNone/>
            </a:pPr>
            <a:endParaRPr lang="en-US" dirty="0">
              <a:ea typeface="Cambria Math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  <p:pic>
        <p:nvPicPr>
          <p:cNvPr id="15" name="Picture 1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447800" y="3286705"/>
            <a:ext cx="6248400" cy="284589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886200" y="4279638"/>
            <a:ext cx="262890" cy="25336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840952" y="4020558"/>
            <a:ext cx="283845" cy="2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9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>
            <a:extLst>
              <a:ext uri="{FF2B5EF4-FFF2-40B4-BE49-F238E27FC236}">
                <a16:creationId xmlns:a16="http://schemas.microsoft.com/office/drawing/2014/main" id="{78BA7404-65DC-4711-9477-A1F700EE4B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D25D68-02C1-4990-802C-655D14DEC945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5" name="日期占位符 4">
            <a:extLst>
              <a:ext uri="{FF2B5EF4-FFF2-40B4-BE49-F238E27FC236}">
                <a16:creationId xmlns:a16="http://schemas.microsoft.com/office/drawing/2014/main" id="{F88BAECE-C1C2-4FF5-AC69-026CB17EEBA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BFF8B6-9908-4853-8558-53AD45FD2A85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2019/6/21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6" name="页脚占位符 5">
            <a:extLst>
              <a:ext uri="{FF2B5EF4-FFF2-40B4-BE49-F238E27FC236}">
                <a16:creationId xmlns:a16="http://schemas.microsoft.com/office/drawing/2014/main" id="{9EF58AC9-1BC9-484B-ACF6-D22E533B04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F659530F-A167-4A3F-93FB-F6BC832B6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663" y="344488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Why that Algorithm Works</a:t>
            </a:r>
          </a:p>
        </p:txBody>
      </p:sp>
      <p:sp>
        <p:nvSpPr>
          <p:cNvPr id="33798" name="Rectangle 4">
            <a:extLst>
              <a:ext uri="{FF2B5EF4-FFF2-40B4-BE49-F238E27FC236}">
                <a16:creationId xmlns:a16="http://schemas.microsoft.com/office/drawing/2014/main" id="{5652EE09-20EB-4BCA-8B1B-838D3BBB37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76388"/>
            <a:ext cx="7993063" cy="4824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Note that:</a:t>
            </a:r>
            <a:br>
              <a:rPr lang="en-US" altLang="zh-CN" sz="2800" dirty="0">
                <a:latin typeface="Times New Roman" panose="02020603050405020304" pitchFamily="18" charset="0"/>
              </a:rPr>
            </a:br>
            <a:br>
              <a:rPr lang="en-US" altLang="zh-CN" sz="2800" dirty="0">
                <a:latin typeface="Times New Roman" panose="02020603050405020304" pitchFamily="18" charset="0"/>
              </a:rPr>
            </a:br>
            <a:br>
              <a:rPr lang="en-US" altLang="zh-CN" sz="2800" dirty="0">
                <a:latin typeface="Times New Roman" panose="02020603050405020304" pitchFamily="18" charset="0"/>
              </a:rPr>
            </a:b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We can compute 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 to various powers of 2 by repeated squaring.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Then multiply them into the partial product, or not, depending on whether the corresponding 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400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 bit is 1.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Crucially, we can do the </a:t>
            </a:r>
            <a:r>
              <a:rPr lang="en-US" altLang="zh-CN" sz="2800" b="1" dirty="0">
                <a:latin typeface="Times New Roman" panose="02020603050405020304" pitchFamily="18" charset="0"/>
              </a:rPr>
              <a:t>mod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</a:rPr>
              <a:t> operations </a:t>
            </a:r>
            <a:r>
              <a:rPr lang="en-US" altLang="zh-CN" sz="2800" u="sng" dirty="0">
                <a:latin typeface="Times New Roman" panose="02020603050405020304" pitchFamily="18" charset="0"/>
              </a:rPr>
              <a:t>as we go along</a:t>
            </a:r>
            <a:r>
              <a:rPr lang="en-US" altLang="zh-CN" sz="2800" dirty="0">
                <a:latin typeface="Times New Roman" panose="02020603050405020304" pitchFamily="18" charset="0"/>
              </a:rPr>
              <a:t>, because of the various identity laws of modular arithmetic.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– All the numbers stay small.</a:t>
            </a:r>
          </a:p>
        </p:txBody>
      </p:sp>
      <p:sp>
        <p:nvSpPr>
          <p:cNvPr id="33799" name="Text Box 7">
            <a:extLst>
              <a:ext uri="{FF2B5EF4-FFF2-40B4-BE49-F238E27FC236}">
                <a16:creationId xmlns:a16="http://schemas.microsoft.com/office/drawing/2014/main" id="{15B29C7A-C640-4F60-A0F5-1E80CC191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25638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 b="0" u="none">
              <a:latin typeface="Times New Roman" panose="02020603050405020304" pitchFamily="18" charset="0"/>
            </a:endParaRPr>
          </a:p>
        </p:txBody>
      </p:sp>
      <p:sp>
        <p:nvSpPr>
          <p:cNvPr id="33800" name="Text Box 9">
            <a:extLst>
              <a:ext uri="{FF2B5EF4-FFF2-40B4-BE49-F238E27FC236}">
                <a16:creationId xmlns:a16="http://schemas.microsoft.com/office/drawing/2014/main" id="{C6F267D9-7313-43CD-B903-169058100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1470025"/>
            <a:ext cx="2584450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0" i="0" u="none" dirty="0">
                <a:latin typeface="Times New Roman" panose="02020603050405020304" pitchFamily="18" charset="0"/>
              </a:rPr>
              <a:t>The binary expansion of </a:t>
            </a:r>
            <a:r>
              <a:rPr kumimoji="0" lang="en-US" altLang="zh-CN" sz="1800" b="0" u="none" dirty="0">
                <a:latin typeface="Times New Roman" panose="02020603050405020304" pitchFamily="18" charset="0"/>
              </a:rPr>
              <a:t>n</a:t>
            </a:r>
            <a:endParaRPr kumimoji="0" lang="en-US" altLang="zh-CN" sz="1800" b="0" i="0" u="none" dirty="0">
              <a:latin typeface="Times New Roman" panose="02020603050405020304" pitchFamily="18" charset="0"/>
            </a:endParaRPr>
          </a:p>
        </p:txBody>
      </p:sp>
      <p:graphicFrame>
        <p:nvGraphicFramePr>
          <p:cNvPr id="33801" name="Object 10">
            <a:extLst>
              <a:ext uri="{FF2B5EF4-FFF2-40B4-BE49-F238E27FC236}">
                <a16:creationId xmlns:a16="http://schemas.microsoft.com/office/drawing/2014/main" id="{26275261-2BB4-4198-8D4B-C8C9201B63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341224"/>
              </p:ext>
            </p:extLst>
          </p:nvPr>
        </p:nvGraphicFramePr>
        <p:xfrm>
          <a:off x="1905000" y="2052638"/>
          <a:ext cx="5334000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3" imgW="2108200" imgH="533400" progId="Equation.3">
                  <p:embed/>
                </p:oleObj>
              </mc:Choice>
              <mc:Fallback>
                <p:oleObj name="Equation" r:id="rId3" imgW="2108200" imgH="533400" progId="Equation.3">
                  <p:embed/>
                  <p:pic>
                    <p:nvPicPr>
                      <p:cNvPr id="33801" name="Object 10">
                        <a:extLst>
                          <a:ext uri="{FF2B5EF4-FFF2-40B4-BE49-F238E27FC236}">
                            <a16:creationId xmlns:a16="http://schemas.microsoft.com/office/drawing/2014/main" id="{26275261-2BB4-4198-8D4B-C8C9201B63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52638"/>
                        <a:ext cx="5334000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AutoShape 11">
            <a:extLst>
              <a:ext uri="{FF2B5EF4-FFF2-40B4-BE49-F238E27FC236}">
                <a16:creationId xmlns:a16="http://schemas.microsoft.com/office/drawing/2014/main" id="{4138806B-6925-441A-B81F-4DA72FED7994}"/>
              </a:ext>
            </a:extLst>
          </p:cNvPr>
          <p:cNvSpPr>
            <a:spLocks/>
          </p:cNvSpPr>
          <p:nvPr/>
        </p:nvSpPr>
        <p:spPr bwMode="auto">
          <a:xfrm rot="5400000">
            <a:off x="4814888" y="458788"/>
            <a:ext cx="304800" cy="2971800"/>
          </a:xfrm>
          <a:prstGeom prst="leftBrace">
            <a:avLst>
              <a:gd name="adj1" fmla="val 81250"/>
              <a:gd name="adj2" fmla="val 50000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 b="0" i="0" u="none">
              <a:latin typeface="Times New Roman" panose="02020603050405020304" pitchFamily="18" charset="0"/>
            </a:endParaRPr>
          </a:p>
        </p:txBody>
      </p:sp>
      <p:sp>
        <p:nvSpPr>
          <p:cNvPr id="33803" name="AutoShape 12">
            <a:extLst>
              <a:ext uri="{FF2B5EF4-FFF2-40B4-BE49-F238E27FC236}">
                <a16:creationId xmlns:a16="http://schemas.microsoft.com/office/drawing/2014/main" id="{D0BE0DD5-D436-496A-B66D-0D631C1C111E}"/>
              </a:ext>
            </a:extLst>
          </p:cNvPr>
          <p:cNvSpPr>
            <a:spLocks/>
          </p:cNvSpPr>
          <p:nvPr/>
        </p:nvSpPr>
        <p:spPr bwMode="auto">
          <a:xfrm rot="5400000">
            <a:off x="6415088" y="2468959"/>
            <a:ext cx="228600" cy="609600"/>
          </a:xfrm>
          <a:prstGeom prst="lef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 b="0" i="0" u="none">
              <a:latin typeface="Times New Roman" panose="02020603050405020304" pitchFamily="18" charset="0"/>
            </a:endParaRPr>
          </a:p>
        </p:txBody>
      </p:sp>
      <p:sp>
        <p:nvSpPr>
          <p:cNvPr id="33804" name="Text Box 13">
            <a:extLst>
              <a:ext uri="{FF2B5EF4-FFF2-40B4-BE49-F238E27FC236}">
                <a16:creationId xmlns:a16="http://schemas.microsoft.com/office/drawing/2014/main" id="{E1B46B34-BD25-4650-9B55-F241DA425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025" y="2316559"/>
            <a:ext cx="119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 u="none" dirty="0">
                <a:latin typeface="Times New Roman" panose="02020603050405020304" pitchFamily="18" charset="0"/>
              </a:rPr>
              <a:t>= b</a:t>
            </a:r>
            <a:r>
              <a:rPr kumimoji="0" lang="en-US" altLang="zh-CN" sz="2400" b="0" i="0" u="none" baseline="30000" dirty="0">
                <a:latin typeface="Times New Roman" panose="02020603050405020304" pitchFamily="18" charset="0"/>
              </a:rPr>
              <a:t>1</a:t>
            </a:r>
            <a:r>
              <a:rPr kumimoji="0" lang="en-US" altLang="zh-CN" sz="2400" b="0" i="0" u="none" dirty="0">
                <a:latin typeface="Times New Roman" panose="02020603050405020304" pitchFamily="18" charset="0"/>
              </a:rPr>
              <a:t> = </a:t>
            </a:r>
            <a:r>
              <a:rPr kumimoji="0" lang="en-US" altLang="zh-CN" sz="2400" b="0" u="none" dirty="0">
                <a:latin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81342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73EEE939-EC7C-4DE6-9393-DB4AE80964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FD340D-8BCB-4119-8C1F-5D45C81AF9B2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4819" name="日期占位符 6">
            <a:extLst>
              <a:ext uri="{FF2B5EF4-FFF2-40B4-BE49-F238E27FC236}">
                <a16:creationId xmlns:a16="http://schemas.microsoft.com/office/drawing/2014/main" id="{635896BB-55B2-4CC0-A961-5256DF132CE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457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68DC8C-A71C-4591-A26E-7041481681F8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2019/6/21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4820" name="页脚占位符 7">
            <a:extLst>
              <a:ext uri="{FF2B5EF4-FFF2-40B4-BE49-F238E27FC236}">
                <a16:creationId xmlns:a16="http://schemas.microsoft.com/office/drawing/2014/main" id="{7AEC3B06-20BA-41C0-A9A5-47F47607C4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C20873DF-D196-4377-B809-320169C9B0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9408" y="428134"/>
            <a:ext cx="7793038" cy="97155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Modular Exponentiation</a:t>
            </a:r>
          </a:p>
        </p:txBody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9A6957DE-D47A-46B8-9403-7D2A4742CDE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447800"/>
            <a:ext cx="6892925" cy="48244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procedure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modularExponentiation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: integer,</a:t>
            </a:r>
            <a:r>
              <a:rPr lang="en-US" altLang="zh-CN" sz="2800" i="1" dirty="0">
                <a:latin typeface="Times New Roman" panose="02020603050405020304" pitchFamily="18" charset="0"/>
              </a:rPr>
              <a:t> n </a:t>
            </a:r>
            <a:r>
              <a:rPr lang="en-US" altLang="zh-CN" sz="2800" dirty="0">
                <a:latin typeface="Times New Roman" panose="02020603050405020304" pitchFamily="18" charset="0"/>
              </a:rPr>
              <a:t>= (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positive integers)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1    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{result will be accumulated here}</a:t>
            </a:r>
            <a:b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 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 </a:t>
            </a:r>
            <a:r>
              <a:rPr lang="en-US" altLang="zh-CN" sz="2800" i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i="1" dirty="0" err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 initially}</a:t>
            </a:r>
            <a:br>
              <a:rPr lang="en-US" altLang="zh-CN" sz="2800" i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0 to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  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{go thru all </a:t>
            </a:r>
            <a:r>
              <a:rPr lang="en-US" altLang="zh-CN" sz="2800" i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bits of </a:t>
            </a:r>
            <a:r>
              <a:rPr lang="en-US" altLang="zh-CN" sz="2800" i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     )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:= (     ·     )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34823" name="Object 12">
            <a:extLst>
              <a:ext uri="{FF2B5EF4-FFF2-40B4-BE49-F238E27FC236}">
                <a16:creationId xmlns:a16="http://schemas.microsoft.com/office/drawing/2014/main" id="{B0D3CA37-0B68-4599-8852-7ACFFC716751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55215956"/>
              </p:ext>
            </p:extLst>
          </p:nvPr>
        </p:nvGraphicFramePr>
        <p:xfrm>
          <a:off x="2555875" y="4040188"/>
          <a:ext cx="3492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8" name="Equation" r:id="rId3" imgW="215806" imgH="228501" progId="Equation.DSMT4">
                  <p:embed/>
                </p:oleObj>
              </mc:Choice>
              <mc:Fallback>
                <p:oleObj name="Equation" r:id="rId3" imgW="215806" imgH="228501" progId="Equation.DSMT4">
                  <p:embed/>
                  <p:pic>
                    <p:nvPicPr>
                      <p:cNvPr id="34823" name="Object 12">
                        <a:extLst>
                          <a:ext uri="{FF2B5EF4-FFF2-40B4-BE49-F238E27FC236}">
                            <a16:creationId xmlns:a16="http://schemas.microsoft.com/office/drawing/2014/main" id="{B0D3CA37-0B68-4599-8852-7ACFFC7167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040188"/>
                        <a:ext cx="3492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AutoShape 4">
            <a:extLst>
              <a:ext uri="{FF2B5EF4-FFF2-40B4-BE49-F238E27FC236}">
                <a16:creationId xmlns:a16="http://schemas.microsoft.com/office/drawing/2014/main" id="{DE66073F-8673-44EF-9974-82608B689354}"/>
              </a:ext>
            </a:extLst>
          </p:cNvPr>
          <p:cNvSpPr>
            <a:spLocks/>
          </p:cNvSpPr>
          <p:nvPr/>
        </p:nvSpPr>
        <p:spPr bwMode="auto">
          <a:xfrm>
            <a:off x="1403350" y="3679825"/>
            <a:ext cx="76200" cy="863600"/>
          </a:xfrm>
          <a:prstGeom prst="leftBracket">
            <a:avLst>
              <a:gd name="adj" fmla="val 9444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4825" name="Object 5">
            <a:extLst>
              <a:ext uri="{FF2B5EF4-FFF2-40B4-BE49-F238E27FC236}">
                <a16:creationId xmlns:a16="http://schemas.microsoft.com/office/drawing/2014/main" id="{4F5F9211-81CD-41A2-96F4-9F801BDD4DE4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923685913"/>
              </p:ext>
            </p:extLst>
          </p:nvPr>
        </p:nvGraphicFramePr>
        <p:xfrm>
          <a:off x="1219200" y="2678113"/>
          <a:ext cx="40888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9" name="Equation" r:id="rId5" imgW="203112" imgH="228501" progId="Equation.3">
                  <p:embed/>
                </p:oleObj>
              </mc:Choice>
              <mc:Fallback>
                <p:oleObj name="Equation" r:id="rId5" imgW="203112" imgH="228501" progId="Equation.3">
                  <p:embed/>
                  <p:pic>
                    <p:nvPicPr>
                      <p:cNvPr id="34825" name="Object 5">
                        <a:extLst>
                          <a:ext uri="{FF2B5EF4-FFF2-40B4-BE49-F238E27FC236}">
                            <a16:creationId xmlns:a16="http://schemas.microsoft.com/office/drawing/2014/main" id="{4F5F9211-81CD-41A2-96F4-9F801BDD4D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678113"/>
                        <a:ext cx="408888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6">
            <a:extLst>
              <a:ext uri="{FF2B5EF4-FFF2-40B4-BE49-F238E27FC236}">
                <a16:creationId xmlns:a16="http://schemas.microsoft.com/office/drawing/2014/main" id="{7BDF9A94-58C5-4360-BEC4-279FC10A2FEC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84970783"/>
              </p:ext>
            </p:extLst>
          </p:nvPr>
        </p:nvGraphicFramePr>
        <p:xfrm>
          <a:off x="3879850" y="4529138"/>
          <a:ext cx="391795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0" name="Equation" r:id="rId7" imgW="1459866" imgH="253890" progId="Equation.3">
                  <p:embed/>
                </p:oleObj>
              </mc:Choice>
              <mc:Fallback>
                <p:oleObj name="Equation" r:id="rId7" imgW="1459866" imgH="253890" progId="Equation.3">
                  <p:embed/>
                  <p:pic>
                    <p:nvPicPr>
                      <p:cNvPr id="34826" name="Object 6">
                        <a:extLst>
                          <a:ext uri="{FF2B5EF4-FFF2-40B4-BE49-F238E27FC236}">
                            <a16:creationId xmlns:a16="http://schemas.microsoft.com/office/drawing/2014/main" id="{7BDF9A94-58C5-4360-BEC4-279FC10A2F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4529138"/>
                        <a:ext cx="391795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Freeform 7">
            <a:extLst>
              <a:ext uri="{FF2B5EF4-FFF2-40B4-BE49-F238E27FC236}">
                <a16:creationId xmlns:a16="http://schemas.microsoft.com/office/drawing/2014/main" id="{BA6FC681-E327-453F-9CFC-F13EDC20FCDD}"/>
              </a:ext>
            </a:extLst>
          </p:cNvPr>
          <p:cNvSpPr>
            <a:spLocks/>
          </p:cNvSpPr>
          <p:nvPr/>
        </p:nvSpPr>
        <p:spPr bwMode="auto">
          <a:xfrm>
            <a:off x="2986088" y="4687888"/>
            <a:ext cx="877887" cy="471487"/>
          </a:xfrm>
          <a:custGeom>
            <a:avLst/>
            <a:gdLst>
              <a:gd name="T0" fmla="*/ 2147483646 w 553"/>
              <a:gd name="T1" fmla="*/ 2147483646 h 297"/>
              <a:gd name="T2" fmla="*/ 2147483646 w 553"/>
              <a:gd name="T3" fmla="*/ 2147483646 h 297"/>
              <a:gd name="T4" fmla="*/ 2147483646 w 553"/>
              <a:gd name="T5" fmla="*/ 2147483646 h 297"/>
              <a:gd name="T6" fmla="*/ 2147483646 w 553"/>
              <a:gd name="T7" fmla="*/ 2147483646 h 297"/>
              <a:gd name="T8" fmla="*/ 2147483646 w 553"/>
              <a:gd name="T9" fmla="*/ 2147483646 h 297"/>
              <a:gd name="T10" fmla="*/ 0 w 553"/>
              <a:gd name="T11" fmla="*/ 0 h 2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53"/>
              <a:gd name="T19" fmla="*/ 0 h 297"/>
              <a:gd name="T20" fmla="*/ 553 w 553"/>
              <a:gd name="T21" fmla="*/ 297 h 2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53" h="297">
                <a:moveTo>
                  <a:pt x="553" y="214"/>
                </a:moveTo>
                <a:cubicBezTo>
                  <a:pt x="504" y="229"/>
                  <a:pt x="476" y="239"/>
                  <a:pt x="423" y="248"/>
                </a:cubicBezTo>
                <a:cubicBezTo>
                  <a:pt x="333" y="297"/>
                  <a:pt x="305" y="269"/>
                  <a:pt x="163" y="265"/>
                </a:cubicBezTo>
                <a:cubicBezTo>
                  <a:pt x="122" y="244"/>
                  <a:pt x="135" y="217"/>
                  <a:pt x="101" y="186"/>
                </a:cubicBezTo>
                <a:cubicBezTo>
                  <a:pt x="78" y="141"/>
                  <a:pt x="45" y="102"/>
                  <a:pt x="22" y="56"/>
                </a:cubicBezTo>
                <a:cubicBezTo>
                  <a:pt x="13" y="38"/>
                  <a:pt x="0" y="0"/>
                  <a:pt x="0" y="0"/>
                </a:cubicBezTo>
              </a:path>
            </a:pathLst>
          </a:custGeom>
          <a:noFill/>
          <a:ln w="57150" cmpd="sng">
            <a:solidFill>
              <a:schemeClr val="accent2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Rectangle 9">
            <a:extLst>
              <a:ext uri="{FF2B5EF4-FFF2-40B4-BE49-F238E27FC236}">
                <a16:creationId xmlns:a16="http://schemas.microsoft.com/office/drawing/2014/main" id="{7D24BB4A-DE87-42B0-ABEB-E394061CF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4687888"/>
            <a:ext cx="3810000" cy="5334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4829" name="Object 14">
            <a:extLst>
              <a:ext uri="{FF2B5EF4-FFF2-40B4-BE49-F238E27FC236}">
                <a16:creationId xmlns:a16="http://schemas.microsoft.com/office/drawing/2014/main" id="{0ED23C5C-9D49-407C-8BBB-1F6453238D00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767324698"/>
              </p:ext>
            </p:extLst>
          </p:nvPr>
        </p:nvGraphicFramePr>
        <p:xfrm>
          <a:off x="3132138" y="3992563"/>
          <a:ext cx="39249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1" name="Equation" r:id="rId9" imgW="203112" imgH="228501" progId="Equation.3">
                  <p:embed/>
                </p:oleObj>
              </mc:Choice>
              <mc:Fallback>
                <p:oleObj name="Equation" r:id="rId9" imgW="203112" imgH="228501" progId="Equation.3">
                  <p:embed/>
                  <p:pic>
                    <p:nvPicPr>
                      <p:cNvPr id="34829" name="Object 14">
                        <a:extLst>
                          <a:ext uri="{FF2B5EF4-FFF2-40B4-BE49-F238E27FC236}">
                            <a16:creationId xmlns:a16="http://schemas.microsoft.com/office/drawing/2014/main" id="{0ED23C5C-9D49-407C-8BBB-1F6453238D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992563"/>
                        <a:ext cx="39249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Object 16">
            <a:extLst>
              <a:ext uri="{FF2B5EF4-FFF2-40B4-BE49-F238E27FC236}">
                <a16:creationId xmlns:a16="http://schemas.microsoft.com/office/drawing/2014/main" id="{3EB27B92-36DA-457D-BA3B-D4B9808B60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458991"/>
              </p:ext>
            </p:extLst>
          </p:nvPr>
        </p:nvGraphicFramePr>
        <p:xfrm>
          <a:off x="3733800" y="2747963"/>
          <a:ext cx="470474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2" name="Equation" r:id="rId10" imgW="203112" imgH="228501" progId="Equation.3">
                  <p:embed/>
                </p:oleObj>
              </mc:Choice>
              <mc:Fallback>
                <p:oleObj name="Equation" r:id="rId10" imgW="203112" imgH="228501" progId="Equation.3">
                  <p:embed/>
                  <p:pic>
                    <p:nvPicPr>
                      <p:cNvPr id="34830" name="Object 16">
                        <a:extLst>
                          <a:ext uri="{FF2B5EF4-FFF2-40B4-BE49-F238E27FC236}">
                            <a16:creationId xmlns:a16="http://schemas.microsoft.com/office/drawing/2014/main" id="{3EB27B92-36DA-457D-BA3B-D4B9808B60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747963"/>
                        <a:ext cx="470474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1" name="Object 17">
            <a:extLst>
              <a:ext uri="{FF2B5EF4-FFF2-40B4-BE49-F238E27FC236}">
                <a16:creationId xmlns:a16="http://schemas.microsoft.com/office/drawing/2014/main" id="{9BD23607-F980-4E40-8BAE-779E4CD112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839792"/>
              </p:ext>
            </p:extLst>
          </p:nvPr>
        </p:nvGraphicFramePr>
        <p:xfrm>
          <a:off x="4859338" y="3535363"/>
          <a:ext cx="5127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3" name="Equation" r:id="rId11" imgW="203112" imgH="228501" progId="Equation.3">
                  <p:embed/>
                </p:oleObj>
              </mc:Choice>
              <mc:Fallback>
                <p:oleObj name="Equation" r:id="rId11" imgW="203112" imgH="228501" progId="Equation.3">
                  <p:embed/>
                  <p:pic>
                    <p:nvPicPr>
                      <p:cNvPr id="34831" name="Object 17">
                        <a:extLst>
                          <a:ext uri="{FF2B5EF4-FFF2-40B4-BE49-F238E27FC236}">
                            <a16:creationId xmlns:a16="http://schemas.microsoft.com/office/drawing/2014/main" id="{9BD23607-F980-4E40-8BAE-779E4CD112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535363"/>
                        <a:ext cx="51276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Object 18">
            <a:extLst>
              <a:ext uri="{FF2B5EF4-FFF2-40B4-BE49-F238E27FC236}">
                <a16:creationId xmlns:a16="http://schemas.microsoft.com/office/drawing/2014/main" id="{8F52DFC1-BF4C-4148-AF80-91B0856862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964827"/>
              </p:ext>
            </p:extLst>
          </p:nvPr>
        </p:nvGraphicFramePr>
        <p:xfrm>
          <a:off x="1476375" y="4040188"/>
          <a:ext cx="4476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4" name="Equation" r:id="rId12" imgW="203112" imgH="228501" progId="Equation.3">
                  <p:embed/>
                </p:oleObj>
              </mc:Choice>
              <mc:Fallback>
                <p:oleObj name="Equation" r:id="rId12" imgW="203112" imgH="228501" progId="Equation.3">
                  <p:embed/>
                  <p:pic>
                    <p:nvPicPr>
                      <p:cNvPr id="34832" name="Object 18">
                        <a:extLst>
                          <a:ext uri="{FF2B5EF4-FFF2-40B4-BE49-F238E27FC236}">
                            <a16:creationId xmlns:a16="http://schemas.microsoft.com/office/drawing/2014/main" id="{8F52DFC1-BF4C-4148-AF80-91B0856862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40188"/>
                        <a:ext cx="4476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3" name="TextBox 1">
            <a:extLst>
              <a:ext uri="{FF2B5EF4-FFF2-40B4-BE49-F238E27FC236}">
                <a16:creationId xmlns:a16="http://schemas.microsoft.com/office/drawing/2014/main" id="{95359876-8153-4015-B19A-03A2D9A95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624513"/>
            <a:ext cx="29511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u="none">
                <a:solidFill>
                  <a:schemeClr val="tx2"/>
                </a:solidFill>
                <a:latin typeface="Times New Roman" panose="02020603050405020304" pitchFamily="18" charset="0"/>
              </a:rPr>
              <a:t>O((logm)</a:t>
            </a:r>
            <a:r>
              <a:rPr lang="en-US" altLang="zh-CN" sz="2800" u="none" baseline="30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u="none">
                <a:solidFill>
                  <a:schemeClr val="tx2"/>
                </a:solidFill>
                <a:latin typeface="Times New Roman" panose="02020603050405020304" pitchFamily="18" charset="0"/>
              </a:rPr>
              <a:t>logn)</a:t>
            </a:r>
            <a:endParaRPr lang="zh-CN" altLang="en-US" sz="2800" u="none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447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Binary Modular Exponentiation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algorithm successively finds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m,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m, 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m, …,        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, and multiplies together the terms        where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i="1" dirty="0"/>
              <a:t>O</a:t>
            </a:r>
            <a:r>
              <a:rPr lang="en-US" dirty="0"/>
              <a:t>((log </a:t>
            </a:r>
            <a:r>
              <a:rPr lang="en-US" i="1" dirty="0"/>
              <a:t>m</a:t>
            </a:r>
            <a:r>
              <a:rPr lang="en-US" dirty="0"/>
              <a:t> 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log </a:t>
            </a:r>
            <a:r>
              <a:rPr lang="en-US" i="1" dirty="0"/>
              <a:t>n</a:t>
            </a:r>
            <a:r>
              <a:rPr lang="en-US" dirty="0"/>
              <a:t>) bit operations are used to find  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2907506"/>
            <a:ext cx="8229600" cy="2362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0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i="1" dirty="0"/>
              <a:t>modular exponentiation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2600" i="1" dirty="0"/>
              <a:t>b</a:t>
            </a:r>
            <a:r>
              <a:rPr lang="en-US" sz="2600" dirty="0"/>
              <a:t>: integer, </a:t>
            </a:r>
            <a:r>
              <a:rPr lang="en-US" sz="2600" i="1" dirty="0"/>
              <a:t>n</a:t>
            </a:r>
            <a:r>
              <a:rPr lang="en-US" sz="2600" dirty="0"/>
              <a:t> = (</a:t>
            </a:r>
            <a:r>
              <a:rPr lang="en-US" sz="2600" i="1" dirty="0"/>
              <a:t>a</a:t>
            </a:r>
            <a:r>
              <a:rPr lang="en-US" sz="2600" i="1" baseline="-25000" dirty="0"/>
              <a:t>k-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/>
              <a:t>a</a:t>
            </a:r>
            <a:r>
              <a:rPr lang="en-US" sz="2600" i="1" baseline="-25000" dirty="0"/>
              <a:t>k-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i="1" dirty="0"/>
              <a:t>…a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/>
              <a:t>a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/>
              <a:t>)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dirty="0"/>
              <a:t> , </a:t>
            </a:r>
            <a:r>
              <a:rPr lang="en-US" sz="2600" i="1" dirty="0"/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en-US" sz="2600" dirty="0"/>
              <a:t>positive integers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lang="en-US" sz="2600" dirty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 </a:t>
            </a:r>
            <a:r>
              <a:rPr lang="en-US" sz="2600" i="1" dirty="0"/>
              <a:t>x</a:t>
            </a:r>
            <a:r>
              <a:rPr lang="en-US" sz="2600" dirty="0"/>
              <a:t> </a:t>
            </a:r>
            <a:r>
              <a:rPr lang="en-US" sz="2600" dirty="0">
                <a:ea typeface="Cambria Math" pitchFamily="18" charset="0"/>
              </a:rPr>
              <a:t>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/>
              <a:t>power</a:t>
            </a:r>
            <a:r>
              <a:rPr lang="en-US" sz="2600" dirty="0"/>
              <a:t> </a:t>
            </a:r>
            <a:r>
              <a:rPr lang="en-US" sz="2600" dirty="0">
                <a:ea typeface="Cambria Math" pitchFamily="18" charset="0"/>
              </a:rPr>
              <a:t>:= </a:t>
            </a:r>
            <a:r>
              <a:rPr lang="en-US" sz="2600" i="1" dirty="0">
                <a:ea typeface="Cambria Math" pitchFamily="18" charset="0"/>
              </a:rPr>
              <a:t>b</a:t>
            </a:r>
            <a:r>
              <a:rPr lang="en-US" sz="2600" dirty="0">
                <a:ea typeface="Cambria Math" pitchFamily="18" charset="0"/>
              </a:rPr>
              <a:t> </a:t>
            </a:r>
            <a:r>
              <a:rPr lang="en-US" sz="2600" b="1" dirty="0">
                <a:ea typeface="Cambria Math" pitchFamily="18" charset="0"/>
              </a:rPr>
              <a:t>mod</a:t>
            </a:r>
            <a:r>
              <a:rPr lang="en-US" sz="2600" dirty="0">
                <a:ea typeface="Cambria Math" pitchFamily="18" charset="0"/>
              </a:rPr>
              <a:t> </a:t>
            </a:r>
            <a:r>
              <a:rPr lang="en-US" sz="2600" i="1" dirty="0">
                <a:ea typeface="Cambria Math" pitchFamily="18" charset="0"/>
              </a:rPr>
              <a:t>m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for  </a:t>
            </a:r>
            <a:r>
              <a:rPr lang="en-US" sz="2600" i="1" dirty="0"/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dirty="0">
                <a:ea typeface="Cambria Math" pitchFamily="18" charset="0"/>
              </a:rPr>
              <a:t>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2600" dirty="0"/>
              <a:t>to </a:t>
            </a:r>
            <a:r>
              <a:rPr lang="en-US" sz="2600" i="1" dirty="0"/>
              <a:t>k</a:t>
            </a:r>
            <a:r>
              <a:rPr lang="en-US" sz="2600" dirty="0"/>
              <a:t> </a:t>
            </a:r>
            <a:r>
              <a:rPr lang="en-US" sz="2600" dirty="0">
                <a:latin typeface="Cambria Math"/>
                <a:ea typeface="Cambria Math"/>
              </a:rPr>
              <a:t>− 1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/>
                <a:cs typeface="+mn-cs"/>
              </a:rPr>
              <a:t>        if </a:t>
            </a:r>
            <a:r>
              <a:rPr lang="en-US" sz="2600" i="1" noProof="0" dirty="0"/>
              <a:t>a</a:t>
            </a:r>
            <a:r>
              <a:rPr lang="en-US" sz="2600" i="1" baseline="-25000" dirty="0" err="1"/>
              <a:t>i</a:t>
            </a:r>
            <a:r>
              <a:rPr lang="en-US" sz="2600" dirty="0">
                <a:ea typeface="Cambria Math" pitchFamily="18" charset="0"/>
              </a:rPr>
              <a:t>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600" b="1" dirty="0">
                <a:ea typeface="Cambria Math" pitchFamily="18" charset="0"/>
              </a:rPr>
              <a:t>then </a:t>
            </a:r>
            <a:r>
              <a:rPr lang="en-US" sz="2600" i="1" dirty="0"/>
              <a:t>x</a:t>
            </a:r>
            <a:r>
              <a:rPr lang="en-US" sz="2600" i="1" baseline="-25000" dirty="0"/>
              <a:t> </a:t>
            </a:r>
            <a:r>
              <a:rPr lang="en-US" sz="2600" dirty="0">
                <a:ea typeface="Cambria Math" pitchFamily="18" charset="0"/>
              </a:rPr>
              <a:t>:= (</a:t>
            </a:r>
            <a:r>
              <a:rPr lang="en-US" sz="2600" i="1" dirty="0">
                <a:ea typeface="Cambria Math" pitchFamily="18" charset="0"/>
              </a:rPr>
              <a:t>x</a:t>
            </a:r>
            <a:r>
              <a:rPr lang="en-US" sz="2600" i="1" dirty="0">
                <a:latin typeface="Cambria Math"/>
                <a:ea typeface="Cambria Math"/>
              </a:rPr>
              <a:t>∙ </a:t>
            </a:r>
            <a:r>
              <a:rPr lang="en-US" sz="2600" i="1" dirty="0">
                <a:ea typeface="Cambria Math"/>
              </a:rPr>
              <a:t>power</a:t>
            </a:r>
            <a:r>
              <a:rPr lang="en-US" sz="2600" dirty="0"/>
              <a:t> )</a:t>
            </a:r>
            <a:r>
              <a:rPr lang="en-US" sz="2600" b="1" dirty="0">
                <a:ea typeface="Cambria Math" pitchFamily="18" charset="0"/>
              </a:rPr>
              <a:t> mod</a:t>
            </a:r>
            <a:r>
              <a:rPr lang="en-US" sz="2600" dirty="0">
                <a:ea typeface="Cambria Math" pitchFamily="18" charset="0"/>
              </a:rPr>
              <a:t> </a:t>
            </a:r>
            <a:r>
              <a:rPr lang="en-US" sz="2600" i="1" dirty="0">
                <a:ea typeface="Cambria Math" pitchFamily="18" charset="0"/>
              </a:rPr>
              <a:t>m</a:t>
            </a:r>
            <a:endParaRPr lang="en-US" sz="2600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itchFamily="18" charset="0"/>
                <a:cs typeface="+mn-cs"/>
              </a:rPr>
              <a:t>        </a:t>
            </a:r>
            <a:r>
              <a:rPr lang="en-US" sz="2600" i="1" dirty="0"/>
              <a:t>power</a:t>
            </a:r>
            <a:r>
              <a:rPr lang="en-US" sz="2600" dirty="0"/>
              <a:t> </a:t>
            </a:r>
            <a:r>
              <a:rPr lang="en-US" sz="2600" dirty="0">
                <a:ea typeface="Cambria Math" pitchFamily="18" charset="0"/>
              </a:rPr>
              <a:t>:= (</a:t>
            </a:r>
            <a:r>
              <a:rPr lang="en-US" sz="2600" i="1" dirty="0">
                <a:ea typeface="Cambria Math" pitchFamily="18" charset="0"/>
              </a:rPr>
              <a:t>power</a:t>
            </a:r>
            <a:r>
              <a:rPr lang="en-US" sz="2600" i="1" dirty="0">
                <a:latin typeface="Cambria Math"/>
                <a:ea typeface="Cambria Math"/>
              </a:rPr>
              <a:t>∙ </a:t>
            </a:r>
            <a:r>
              <a:rPr lang="en-US" sz="2600" i="1" dirty="0">
                <a:ea typeface="Cambria Math"/>
              </a:rPr>
              <a:t>power</a:t>
            </a:r>
            <a:r>
              <a:rPr lang="en-US" sz="2600" dirty="0"/>
              <a:t> )</a:t>
            </a:r>
            <a:r>
              <a:rPr lang="en-US" sz="2600" b="1" dirty="0">
                <a:ea typeface="Cambria Math" pitchFamily="18" charset="0"/>
              </a:rPr>
              <a:t> mod</a:t>
            </a:r>
            <a:r>
              <a:rPr lang="en-US" sz="2600" dirty="0">
                <a:ea typeface="Cambria Math" pitchFamily="18" charset="0"/>
              </a:rPr>
              <a:t> </a:t>
            </a:r>
            <a:r>
              <a:rPr lang="en-US" sz="2600" i="1" dirty="0">
                <a:ea typeface="Cambria Math" pitchFamily="18" charset="0"/>
              </a:rPr>
              <a:t>m</a:t>
            </a:r>
            <a:endParaRPr lang="en-US" sz="2600" i="1" dirty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r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eturn</a:t>
            </a:r>
            <a:r>
              <a:rPr lang="en-US" sz="2600" noProof="0" dirty="0"/>
              <a:t> </a:t>
            </a:r>
            <a:r>
              <a:rPr lang="en-US" sz="2600" i="1" noProof="0" dirty="0"/>
              <a:t>x</a:t>
            </a:r>
            <a:r>
              <a:rPr lang="en-US" sz="2600" i="1" dirty="0"/>
              <a:t> </a:t>
            </a:r>
            <a:r>
              <a:rPr lang="en-US" sz="2600" dirty="0"/>
              <a:t>{</a:t>
            </a:r>
            <a:r>
              <a:rPr lang="en-US" sz="2600" i="1" dirty="0"/>
              <a:t>x</a:t>
            </a:r>
            <a:r>
              <a:rPr lang="en-US" sz="2600" dirty="0"/>
              <a:t> equals </a:t>
            </a:r>
            <a:r>
              <a:rPr lang="en-US" sz="2600" i="1" dirty="0" err="1"/>
              <a:t>b</a:t>
            </a:r>
            <a:r>
              <a:rPr lang="en-US" sz="2600" i="1" baseline="30000" dirty="0" err="1"/>
              <a:t>n</a:t>
            </a:r>
            <a:r>
              <a:rPr lang="en-US" sz="2600" dirty="0"/>
              <a:t> </a:t>
            </a:r>
            <a:r>
              <a:rPr lang="en-US" sz="2600" b="1" dirty="0"/>
              <a:t>mod</a:t>
            </a:r>
            <a:r>
              <a:rPr lang="en-US" sz="2600" dirty="0"/>
              <a:t> </a:t>
            </a:r>
            <a:r>
              <a:rPr lang="en-US" sz="2600" i="1" dirty="0"/>
              <a:t>m</a:t>
            </a:r>
            <a:r>
              <a:rPr lang="en-US" sz="2600" dirty="0"/>
              <a:t> </a:t>
            </a:r>
            <a:r>
              <a:rPr kumimoji="0" lang="en-US" sz="26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648200" y="2000647"/>
            <a:ext cx="631031" cy="32385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638800" y="2324497"/>
            <a:ext cx="328613" cy="31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10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D5D23F34-A52B-4497-909A-5CD2C992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12</a:t>
            </a:r>
            <a:endParaRPr lang="zh-CN" altLang="en-US"/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211A7B42-5B9B-433C-8E9A-B9D56A348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Use Algorithm 5 to find 3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644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mod 645.</a:t>
            </a:r>
          </a:p>
          <a:p>
            <a:pPr lvl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644=(1010000100)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95457EDA-E357-46B2-8EF8-A0732ED8B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EEA4A4-DA13-4F4C-9B63-F5A105AAC90B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5" name="日期占位符 4">
            <a:extLst>
              <a:ext uri="{FF2B5EF4-FFF2-40B4-BE49-F238E27FC236}">
                <a16:creationId xmlns:a16="http://schemas.microsoft.com/office/drawing/2014/main" id="{F63FA2B5-4F22-437B-89BB-2A18BCD073C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8D56D6-B774-4551-8673-2D60AE7A7EB5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2019/6/21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6" name="页脚占位符 5">
            <a:extLst>
              <a:ext uri="{FF2B5EF4-FFF2-40B4-BE49-F238E27FC236}">
                <a16:creationId xmlns:a16="http://schemas.microsoft.com/office/drawing/2014/main" id="{4CDC3739-7658-41D8-9892-27B4453DDB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pic>
        <p:nvPicPr>
          <p:cNvPr id="35847" name="Picture 3">
            <a:extLst>
              <a:ext uri="{FF2B5EF4-FFF2-40B4-BE49-F238E27FC236}">
                <a16:creationId xmlns:a16="http://schemas.microsoft.com/office/drawing/2014/main" id="{EF50B341-8A94-417C-82F9-8699B8098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9144000" cy="301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8106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>
            <a:extLst>
              <a:ext uri="{FF2B5EF4-FFF2-40B4-BE49-F238E27FC236}">
                <a16:creationId xmlns:a16="http://schemas.microsoft.com/office/drawing/2014/main" id="{9F0C156E-FCFB-4C72-81F4-4AFC494342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17F7FA-C93B-46A4-9223-CDCBE599A3D4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6867" name="日期占位符 4">
            <a:extLst>
              <a:ext uri="{FF2B5EF4-FFF2-40B4-BE49-F238E27FC236}">
                <a16:creationId xmlns:a16="http://schemas.microsoft.com/office/drawing/2014/main" id="{C1824AAE-99DE-4F33-A071-F519BA24B8B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01F71D-9881-405D-8437-8A64D22684DD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2019/6/21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6868" name="页脚占位符 5">
            <a:extLst>
              <a:ext uri="{FF2B5EF4-FFF2-40B4-BE49-F238E27FC236}">
                <a16:creationId xmlns:a16="http://schemas.microsoft.com/office/drawing/2014/main" id="{337BEA9C-1CD9-43B6-B47D-D9A234CCB8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DEC05A02-4209-41AB-BD00-204CD830C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Homework</a:t>
            </a:r>
          </a:p>
        </p:txBody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0A640829-605C-479A-9634-2023C695A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§4.2</a:t>
            </a: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</a:rPr>
              <a:t> 26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24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7813"/>
            <a:ext cx="9067800" cy="113982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§4.1 </a:t>
            </a:r>
            <a:r>
              <a:rPr lang="en-US" altLang="zh-CN" dirty="0"/>
              <a:t>Divisibility and Modular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+mj-cs"/>
              </a:rPr>
              <a:t>Section</a:t>
            </a:r>
            <a:r>
              <a:rPr lang="en-US" altLang="zh-CN" dirty="0"/>
              <a:t> </a:t>
            </a:r>
            <a:r>
              <a:rPr lang="en-US" altLang="zh-CN" sz="44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+mj-cs"/>
              </a:rPr>
              <a:t>Summary</a:t>
            </a:r>
            <a:endParaRPr lang="en-US" sz="44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r>
              <a:rPr lang="en-US" dirty="0"/>
              <a:t>Division(</a:t>
            </a:r>
            <a:r>
              <a:rPr lang="zh-CN" altLang="en-US" dirty="0"/>
              <a:t>除法</a:t>
            </a:r>
            <a:r>
              <a:rPr lang="en-US" dirty="0"/>
              <a:t>) </a:t>
            </a:r>
          </a:p>
          <a:p>
            <a:r>
              <a:rPr lang="en-US" dirty="0"/>
              <a:t>Division Algorithm </a:t>
            </a:r>
          </a:p>
          <a:p>
            <a:r>
              <a:rPr lang="en-US" dirty="0"/>
              <a:t>Modular Arithmetic</a:t>
            </a:r>
            <a:r>
              <a:rPr lang="zh-CN" altLang="en-US" dirty="0"/>
              <a:t>（模运算）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3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915400" cy="113982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§4.2</a:t>
            </a:r>
            <a:r>
              <a:rPr lang="en-US" altLang="zh-CN" dirty="0"/>
              <a:t> Integer Representations and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9976"/>
            <a:ext cx="8229600" cy="4530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Section</a:t>
            </a:r>
            <a:r>
              <a:rPr lang="en-US" altLang="zh-CN" dirty="0"/>
              <a:t> </a:t>
            </a:r>
            <a:r>
              <a:rPr lang="en-US" altLang="zh-CN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Summary</a:t>
            </a:r>
            <a:endParaRPr lang="en-US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dirty="0"/>
              <a:t>Integer Representations</a:t>
            </a:r>
          </a:p>
          <a:p>
            <a:pPr lvl="1"/>
            <a:r>
              <a:rPr lang="en-US" dirty="0"/>
              <a:t> Base </a:t>
            </a:r>
            <a:r>
              <a:rPr lang="en-US" i="1" dirty="0"/>
              <a:t>b</a:t>
            </a:r>
            <a:r>
              <a:rPr lang="en-US" dirty="0"/>
              <a:t> Expansions</a:t>
            </a:r>
          </a:p>
          <a:p>
            <a:pPr lvl="1"/>
            <a:r>
              <a:rPr lang="en-US" dirty="0"/>
              <a:t> Binary Expansions</a:t>
            </a:r>
          </a:p>
          <a:p>
            <a:pPr lvl="1"/>
            <a:r>
              <a:rPr lang="en-US" dirty="0"/>
              <a:t> Octal Expansions</a:t>
            </a:r>
          </a:p>
          <a:p>
            <a:pPr lvl="1"/>
            <a:r>
              <a:rPr lang="en-US" dirty="0"/>
              <a:t> Hexadecimal Expansions</a:t>
            </a:r>
          </a:p>
          <a:p>
            <a:r>
              <a:rPr lang="en-US" dirty="0"/>
              <a:t>Base Conversion Algorithm</a:t>
            </a:r>
          </a:p>
          <a:p>
            <a:r>
              <a:rPr lang="en-US" dirty="0"/>
              <a:t>Algorithms for Integer Operations</a:t>
            </a:r>
          </a:p>
          <a:p>
            <a:pPr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8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 of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52989"/>
            <a:ext cx="8458200" cy="5252611"/>
          </a:xfrm>
        </p:spPr>
        <p:txBody>
          <a:bodyPr>
            <a:normAutofit fontScale="92500"/>
          </a:bodyPr>
          <a:lstStyle/>
          <a:p>
            <a:r>
              <a:rPr lang="en-US" dirty="0"/>
              <a:t>In the modern world, we use </a:t>
            </a:r>
            <a:r>
              <a:rPr lang="en-US" i="1" dirty="0"/>
              <a:t>decimal,</a:t>
            </a:r>
            <a:r>
              <a:rPr lang="en-US" dirty="0"/>
              <a:t> or </a:t>
            </a:r>
            <a:r>
              <a:rPr lang="en-US" i="1" dirty="0"/>
              <a:t>base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10,</a:t>
            </a:r>
            <a:r>
              <a:rPr lang="en-US" dirty="0"/>
              <a:t> </a:t>
            </a:r>
            <a:r>
              <a:rPr lang="en-US" i="1" dirty="0"/>
              <a:t>notation</a:t>
            </a:r>
            <a:r>
              <a:rPr lang="en-US" dirty="0"/>
              <a:t> to represent integers. For example when we write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965, we </a:t>
            </a:r>
            <a:r>
              <a:rPr lang="en-US" dirty="0"/>
              <a:t> mean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latin typeface="Cambria Math"/>
                <a:ea typeface="Cambria Math"/>
              </a:rPr>
              <a:t>∙10</a:t>
            </a:r>
            <a:r>
              <a:rPr lang="en-US" baseline="30000" dirty="0">
                <a:latin typeface="Cambria Math"/>
                <a:ea typeface="Cambria Math"/>
              </a:rPr>
              <a:t>2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>
                <a:latin typeface="Cambria Math"/>
                <a:ea typeface="Cambria Math"/>
              </a:rPr>
              <a:t>∙10</a:t>
            </a:r>
            <a:r>
              <a:rPr lang="en-US" baseline="30000" dirty="0">
                <a:latin typeface="Cambria Math"/>
                <a:ea typeface="Cambria Math"/>
              </a:rPr>
              <a:t>1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>
                <a:latin typeface="Cambria Math"/>
                <a:ea typeface="Cambria Math"/>
              </a:rPr>
              <a:t>∙10</a:t>
            </a:r>
            <a:r>
              <a:rPr lang="en-US" baseline="30000" dirty="0">
                <a:latin typeface="Cambria Math"/>
                <a:ea typeface="Cambria Math"/>
              </a:rPr>
              <a:t>0 </a:t>
            </a:r>
            <a:r>
              <a:rPr lang="en-US" dirty="0"/>
              <a:t>. </a:t>
            </a:r>
          </a:p>
          <a:p>
            <a:r>
              <a:rPr lang="en-US" dirty="0"/>
              <a:t>We  can represent numbers using any base </a:t>
            </a:r>
            <a:r>
              <a:rPr lang="en-US" i="1" dirty="0"/>
              <a:t>b</a:t>
            </a:r>
            <a:r>
              <a:rPr lang="en-US" dirty="0"/>
              <a:t>, where </a:t>
            </a:r>
            <a:r>
              <a:rPr lang="en-US" i="1" dirty="0"/>
              <a:t>b</a:t>
            </a:r>
            <a:r>
              <a:rPr lang="en-US" dirty="0"/>
              <a:t> is a positive integer greater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</a:t>
            </a:r>
          </a:p>
          <a:p>
            <a:r>
              <a:rPr lang="en-US" dirty="0"/>
              <a:t>The bases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binary</a:t>
            </a:r>
            <a:r>
              <a:rPr lang="en-US" dirty="0">
                <a:ea typeface="Cambria Math" pitchFamily="18" charset="0"/>
              </a:rPr>
              <a:t>)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= 8 (</a:t>
            </a:r>
            <a:r>
              <a:rPr lang="en-US" i="1" dirty="0"/>
              <a:t>octal</a:t>
            </a:r>
            <a:r>
              <a:rPr lang="en-US" dirty="0"/>
              <a:t>) , and </a:t>
            </a:r>
            <a:r>
              <a:rPr lang="en-US" i="1" dirty="0"/>
              <a:t>b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16 </a:t>
            </a:r>
            <a:r>
              <a:rPr lang="en-US" dirty="0"/>
              <a:t>(</a:t>
            </a:r>
            <a:r>
              <a:rPr lang="en-US" i="1" dirty="0"/>
              <a:t>hexadecimal</a:t>
            </a:r>
            <a:r>
              <a:rPr lang="en-US" dirty="0"/>
              <a:t>) are important for computing and communications</a:t>
            </a:r>
          </a:p>
          <a:p>
            <a:r>
              <a:rPr lang="en-US" dirty="0"/>
              <a:t>The ancient Mayans(</a:t>
            </a:r>
            <a:r>
              <a:rPr lang="zh-CN" altLang="en-US" dirty="0"/>
              <a:t>玛雅人</a:t>
            </a:r>
            <a:r>
              <a:rPr lang="en-US" dirty="0"/>
              <a:t>) used base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20</a:t>
            </a:r>
            <a:r>
              <a:rPr lang="en-US" dirty="0"/>
              <a:t> and the ancient Babylonians used(</a:t>
            </a:r>
            <a:r>
              <a:rPr lang="zh-CN" altLang="en-US" dirty="0"/>
              <a:t>巴比伦人</a:t>
            </a:r>
            <a:r>
              <a:rPr lang="en-US" dirty="0"/>
              <a:t>) base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60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159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 </a:t>
            </a:r>
            <a:r>
              <a:rPr lang="en-US" i="1" dirty="0"/>
              <a:t>b</a:t>
            </a:r>
            <a:r>
              <a:rPr lang="en-US" dirty="0"/>
              <a:t>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7638"/>
            <a:ext cx="8305800" cy="52879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can use positive integer </a:t>
            </a:r>
            <a:r>
              <a:rPr lang="en-US" i="1" dirty="0"/>
              <a:t>b</a:t>
            </a:r>
            <a:r>
              <a:rPr lang="en-US" dirty="0"/>
              <a:t> greater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as a base, because of this theorem:</a:t>
            </a:r>
          </a:p>
          <a:p>
            <a:pPr>
              <a:buNone/>
            </a:pPr>
            <a:r>
              <a:rPr lang="en-US" b="1" dirty="0"/>
              <a:t>   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Let </a:t>
            </a:r>
            <a:r>
              <a:rPr lang="en-US" i="1" dirty="0"/>
              <a:t>b</a:t>
            </a:r>
            <a:r>
              <a:rPr lang="en-US" dirty="0"/>
              <a:t> be a positive integer greater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Then if </a:t>
            </a:r>
            <a:r>
              <a:rPr lang="en-US" i="1" dirty="0"/>
              <a:t>n</a:t>
            </a:r>
            <a:r>
              <a:rPr lang="en-US" dirty="0"/>
              <a:t> is a positive integer, it can be expressed uniquely in the form:</a:t>
            </a:r>
          </a:p>
          <a:p>
            <a:pPr>
              <a:buNone/>
            </a:pPr>
            <a:r>
              <a:rPr lang="en-US" dirty="0"/>
              <a:t>              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i="1" dirty="0" err="1"/>
              <a:t>b</a:t>
            </a:r>
            <a:r>
              <a:rPr lang="en-US" i="1" baseline="30000" dirty="0" err="1"/>
              <a:t>k</a:t>
            </a:r>
            <a:r>
              <a:rPr lang="en-US" dirty="0"/>
              <a:t> + </a:t>
            </a:r>
            <a:r>
              <a:rPr lang="en-US" i="1" dirty="0"/>
              <a:t>a</a:t>
            </a:r>
            <a:r>
              <a:rPr lang="en-US" i="1" baseline="-25000" dirty="0"/>
              <a:t>k</a:t>
            </a:r>
            <a:r>
              <a:rPr lang="en-US" baseline="-25000" dirty="0"/>
              <a:t>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b</a:t>
            </a:r>
            <a:r>
              <a:rPr lang="en-US" i="1" baseline="30000" dirty="0"/>
              <a:t>k</a:t>
            </a:r>
            <a:r>
              <a:rPr lang="en-US" baseline="30000" dirty="0"/>
              <a:t>-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aseline="30000" dirty="0"/>
              <a:t> </a:t>
            </a:r>
            <a:r>
              <a:rPr lang="en-US" dirty="0"/>
              <a:t>+ …. +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>
              <a:buNone/>
            </a:pPr>
            <a:r>
              <a:rPr lang="en-US" dirty="0"/>
              <a:t>    where </a:t>
            </a:r>
            <a:r>
              <a:rPr lang="en-US" i="1" dirty="0"/>
              <a:t>k</a:t>
            </a:r>
            <a:r>
              <a:rPr lang="en-US" dirty="0"/>
              <a:t> is a nonnegative integer,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,….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 are nonnegative integers less than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i="1" dirty="0"/>
              <a:t>≠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 The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,…,</a:t>
            </a:r>
            <a:r>
              <a:rPr lang="en-US" i="1" dirty="0"/>
              <a:t>k</a:t>
            </a:r>
            <a:r>
              <a:rPr lang="en-US" dirty="0"/>
              <a:t> are called the base-</a:t>
            </a:r>
            <a:r>
              <a:rPr lang="en-US" i="1" dirty="0"/>
              <a:t>b</a:t>
            </a:r>
            <a:r>
              <a:rPr lang="en-US" dirty="0"/>
              <a:t> digits of the representation.</a:t>
            </a:r>
          </a:p>
          <a:p>
            <a:pPr>
              <a:buNone/>
            </a:pPr>
            <a:r>
              <a:rPr lang="en-US" dirty="0"/>
              <a:t>   The representation of n given in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is called the </a:t>
            </a:r>
            <a:r>
              <a:rPr lang="en-US" i="1" dirty="0"/>
              <a:t>base b expansion of n</a:t>
            </a:r>
            <a:r>
              <a:rPr lang="en-US" dirty="0"/>
              <a:t> and is denoted by (</a:t>
            </a:r>
            <a:r>
              <a:rPr lang="en-US" i="1" dirty="0"/>
              <a:t>a</a:t>
            </a:r>
            <a:r>
              <a:rPr lang="en-US" i="1" baseline="-25000" dirty="0"/>
              <a:t>k</a:t>
            </a:r>
            <a:r>
              <a:rPr lang="en-US" i="1" dirty="0"/>
              <a:t>a</a:t>
            </a:r>
            <a:r>
              <a:rPr lang="en-US" i="1" baseline="-25000" dirty="0"/>
              <a:t>k</a:t>
            </a:r>
            <a:r>
              <a:rPr lang="en-US" baseline="-25000" dirty="0"/>
              <a:t>-1</a:t>
            </a:r>
            <a:r>
              <a:rPr lang="en-US" dirty="0"/>
              <a:t>….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)</a:t>
            </a:r>
            <a:r>
              <a:rPr lang="en-US" i="1" baseline="-25000" dirty="0"/>
              <a:t>b</a:t>
            </a:r>
            <a:r>
              <a:rPr lang="en-US" dirty="0"/>
              <a:t>.</a:t>
            </a:r>
          </a:p>
          <a:p>
            <a:r>
              <a:rPr lang="en-US" dirty="0"/>
              <a:t> We usually omit the  subscript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 for base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 expansions.</a:t>
            </a:r>
          </a:p>
        </p:txBody>
      </p:sp>
    </p:spTree>
    <p:extLst>
      <p:ext uri="{BB962C8B-B14F-4D97-AF65-F5344CB8AC3E}">
        <p14:creationId xmlns:p14="http://schemas.microsoft.com/office/powerpoint/2010/main" val="33373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Expansions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181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   Most computers represent integers and do arithmetic with binary  (base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 expansions of integers. In these expansions, the only digits used 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 and 1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What is the decimal expansion of  the integer that has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1 0101 1111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as its binary expansion?</a:t>
            </a:r>
          </a:p>
          <a:p>
            <a:pPr>
              <a:buNone/>
            </a:pPr>
            <a:r>
              <a:rPr lang="en-US" b="1" dirty="0"/>
              <a:t>Solution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   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1 0101 1111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1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8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7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6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5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4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3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2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1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0 </a:t>
            </a:r>
            <a:r>
              <a:rPr lang="en-US" dirty="0">
                <a:latin typeface="Cambria Math"/>
                <a:ea typeface="Cambria Math"/>
              </a:rPr>
              <a:t> =351. </a:t>
            </a:r>
            <a:endParaRPr lang="en-US" dirty="0"/>
          </a:p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What is the decimal expansion of  the integer that has 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11011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 as its binary expansion?</a:t>
            </a:r>
          </a:p>
          <a:p>
            <a:pPr>
              <a:buNone/>
            </a:pPr>
            <a:r>
              <a:rPr lang="en-US" b="1" dirty="0"/>
              <a:t>Solution</a:t>
            </a:r>
            <a:r>
              <a:rPr lang="en-US" dirty="0"/>
              <a:t>: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11011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 1 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4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3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2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1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0 </a:t>
            </a:r>
            <a:r>
              <a:rPr lang="en-US" dirty="0">
                <a:latin typeface="Cambria Math"/>
                <a:ea typeface="Cambria Math"/>
              </a:rPr>
              <a:t> =27.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3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Octal Expansions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4708"/>
            <a:ext cx="8382000" cy="52808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The octal expansion (base 8) uses the digits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0,1,2,3,4,5,6,7</a:t>
            </a:r>
            <a:r>
              <a:rPr lang="en-US" dirty="0"/>
              <a:t>}.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What is the decimal expansion of the number with octal expansion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7016</a:t>
            </a:r>
            <a:r>
              <a:rPr lang="en-US" dirty="0"/>
              <a:t>)</a:t>
            </a:r>
            <a:r>
              <a:rPr lang="en-US" baseline="-25000" dirty="0"/>
              <a:t>8 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Solution</a:t>
            </a:r>
            <a:r>
              <a:rPr lang="en-US" dirty="0"/>
              <a:t>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∙8</a:t>
            </a:r>
            <a:r>
              <a:rPr lang="en-US" baseline="30000" dirty="0">
                <a:latin typeface="Cambria Math"/>
                <a:ea typeface="Cambria Math"/>
              </a:rPr>
              <a:t>3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latin typeface="Cambria Math"/>
                <a:ea typeface="Cambria Math"/>
              </a:rPr>
              <a:t>∙8</a:t>
            </a:r>
            <a:r>
              <a:rPr lang="en-US" baseline="30000" dirty="0">
                <a:latin typeface="Cambria Math"/>
                <a:ea typeface="Cambria Math"/>
              </a:rPr>
              <a:t>2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∙8</a:t>
            </a:r>
            <a:r>
              <a:rPr lang="en-US" baseline="30000" dirty="0">
                <a:latin typeface="Cambria Math"/>
                <a:ea typeface="Cambria Math"/>
              </a:rPr>
              <a:t>1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>
                <a:latin typeface="Cambria Math"/>
                <a:ea typeface="Cambria Math"/>
              </a:rPr>
              <a:t>∙8</a:t>
            </a:r>
            <a:r>
              <a:rPr lang="en-US" baseline="30000" dirty="0">
                <a:latin typeface="Cambria Math"/>
                <a:ea typeface="Cambria Math"/>
              </a:rPr>
              <a:t>0 </a:t>
            </a:r>
            <a:r>
              <a:rPr lang="en-US" dirty="0">
                <a:latin typeface="Cambria Math"/>
                <a:ea typeface="Cambria Math"/>
              </a:rPr>
              <a:t> =3598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 </a:t>
            </a:r>
            <a:r>
              <a:rPr lang="en-US" b="1" dirty="0">
                <a:ea typeface="Cambria Math"/>
              </a:rPr>
              <a:t>Example</a:t>
            </a:r>
            <a:r>
              <a:rPr lang="en-US" dirty="0">
                <a:latin typeface="Cambria Math"/>
                <a:ea typeface="Cambria Math"/>
              </a:rPr>
              <a:t>: </a:t>
            </a:r>
            <a:r>
              <a:rPr lang="en-US" dirty="0"/>
              <a:t>What is the decimal expansion of the number with octal expansion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111</a:t>
            </a:r>
            <a:r>
              <a:rPr lang="en-US" dirty="0"/>
              <a:t>)</a:t>
            </a:r>
            <a:r>
              <a:rPr lang="en-US" baseline="-25000" dirty="0"/>
              <a:t>8 </a:t>
            </a:r>
            <a:r>
              <a:rPr lang="en-US" dirty="0"/>
              <a:t>?</a:t>
            </a:r>
            <a:endParaRPr lang="en-US" dirty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∙8</a:t>
            </a:r>
            <a:r>
              <a:rPr lang="en-US" baseline="30000" dirty="0">
                <a:latin typeface="Cambria Math"/>
                <a:ea typeface="Cambria Math"/>
              </a:rPr>
              <a:t>2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∙8</a:t>
            </a:r>
            <a:r>
              <a:rPr lang="en-US" baseline="30000" dirty="0">
                <a:latin typeface="Cambria Math"/>
                <a:ea typeface="Cambria Math"/>
              </a:rPr>
              <a:t>1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∙8</a:t>
            </a:r>
            <a:r>
              <a:rPr lang="en-US" baseline="30000" dirty="0">
                <a:latin typeface="Cambria Math"/>
                <a:ea typeface="Cambria Math"/>
              </a:rPr>
              <a:t>0 </a:t>
            </a:r>
            <a:r>
              <a:rPr lang="en-US" dirty="0">
                <a:latin typeface="Cambria Math"/>
                <a:ea typeface="Cambria Math"/>
              </a:rPr>
              <a:t> = 64 + 8 + 1 = 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5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Hexadecimal Expansions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801100" cy="5181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   The hexadecimal expansion needs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dirty="0"/>
              <a:t> digits, but our decimal system provides only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. So letters are used for the additional symbols.  The hexadecimal system uses the digits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0,1,2,3,4,5,6,7,8,9</a:t>
            </a:r>
            <a:r>
              <a:rPr lang="en-US" dirty="0"/>
              <a:t>,A,B,C,D,E,F}. The letters A through F represent the decimal numbers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 through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What is the decimal expansion of the number with hexadecimal expansion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2AE0B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2</a:t>
            </a:r>
            <a:r>
              <a:rPr lang="en-US" dirty="0">
                <a:latin typeface="Cambria Math"/>
                <a:ea typeface="Cambria Math"/>
              </a:rPr>
              <a:t>∙16</a:t>
            </a:r>
            <a:r>
              <a:rPr lang="en-US" baseline="30000" dirty="0">
                <a:latin typeface="Cambria Math"/>
                <a:ea typeface="Cambria Math"/>
              </a:rPr>
              <a:t>4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>
                <a:latin typeface="Cambria Math"/>
                <a:ea typeface="Cambria Math"/>
              </a:rPr>
              <a:t>∙16</a:t>
            </a:r>
            <a:r>
              <a:rPr lang="en-US" baseline="30000" dirty="0">
                <a:latin typeface="Cambria Math"/>
                <a:ea typeface="Cambria Math"/>
              </a:rPr>
              <a:t>3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>
                <a:latin typeface="Cambria Math"/>
                <a:ea typeface="Cambria Math"/>
              </a:rPr>
              <a:t>∙16</a:t>
            </a:r>
            <a:r>
              <a:rPr lang="en-US" baseline="30000" dirty="0">
                <a:latin typeface="Cambria Math"/>
                <a:ea typeface="Cambria Math"/>
              </a:rPr>
              <a:t>2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latin typeface="Cambria Math"/>
                <a:ea typeface="Cambria Math"/>
              </a:rPr>
              <a:t>∙16</a:t>
            </a:r>
            <a:r>
              <a:rPr lang="en-US" baseline="30000" dirty="0">
                <a:latin typeface="Cambria Math"/>
                <a:ea typeface="Cambria Math"/>
              </a:rPr>
              <a:t>1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>
                <a:latin typeface="Cambria Math"/>
                <a:ea typeface="Cambria Math"/>
              </a:rPr>
              <a:t>∙16</a:t>
            </a:r>
            <a:r>
              <a:rPr lang="en-US" baseline="30000" dirty="0">
                <a:latin typeface="Cambria Math"/>
                <a:ea typeface="Cambria Math"/>
              </a:rPr>
              <a:t>0 </a:t>
            </a:r>
            <a:r>
              <a:rPr lang="en-US" dirty="0">
                <a:latin typeface="Cambria Math"/>
                <a:ea typeface="Cambria Math"/>
              </a:rPr>
              <a:t> =175627</a:t>
            </a:r>
          </a:p>
          <a:p>
            <a:pPr>
              <a:buNone/>
            </a:pPr>
            <a:endParaRPr lang="en-US" dirty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 </a:t>
            </a:r>
            <a:r>
              <a:rPr lang="en-US" b="1" dirty="0"/>
              <a:t>Example</a:t>
            </a:r>
            <a:r>
              <a:rPr lang="en-US" dirty="0"/>
              <a:t>: What is the decimal expansion of the number with hexadecimal expansion (1E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Solution</a:t>
            </a:r>
            <a:r>
              <a:rPr lang="en-US" dirty="0"/>
              <a:t>: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>
                <a:latin typeface="Cambria Math"/>
                <a:ea typeface="Cambria Math"/>
              </a:rPr>
              <a:t>∙16</a:t>
            </a:r>
            <a:r>
              <a:rPr lang="en-US" baseline="30000" dirty="0">
                <a:latin typeface="Cambria Math"/>
                <a:ea typeface="Cambria Math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>
                <a:latin typeface="Cambria Math"/>
                <a:ea typeface="Cambria Math"/>
              </a:rPr>
              <a:t>∙16</a:t>
            </a:r>
            <a:r>
              <a:rPr lang="en-US" baseline="30000" dirty="0">
                <a:latin typeface="Cambria Math"/>
                <a:ea typeface="Cambria Math"/>
              </a:rPr>
              <a:t>1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>
                <a:latin typeface="Cambria Math"/>
                <a:ea typeface="Cambria Math"/>
              </a:rPr>
              <a:t>∙16</a:t>
            </a:r>
            <a:r>
              <a:rPr lang="en-US" baseline="30000" dirty="0">
                <a:latin typeface="Cambria Math"/>
                <a:ea typeface="Cambria Math"/>
              </a:rPr>
              <a:t>0 </a:t>
            </a:r>
            <a:r>
              <a:rPr lang="en-US" dirty="0">
                <a:latin typeface="Cambria Math"/>
                <a:ea typeface="Cambria Math"/>
              </a:rPr>
              <a:t> = 256 + 224 + 5 = 485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>
              <a:latin typeface="Cambria Math"/>
              <a:ea typeface="Cambria Math"/>
            </a:endParaRPr>
          </a:p>
          <a:p>
            <a:pPr>
              <a:buNone/>
            </a:pPr>
            <a:endParaRPr lang="en-US" dirty="0">
              <a:latin typeface="Cambria Math"/>
              <a:ea typeface="Cambria Math"/>
            </a:endParaRPr>
          </a:p>
          <a:p>
            <a:pPr>
              <a:buNone/>
            </a:pPr>
            <a:endParaRPr lang="en-US" dirty="0">
              <a:latin typeface="Cambria Math"/>
              <a:ea typeface="Cambria Math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5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b^n = b^{a_{k-1}\cdot2 ^{k-1} + \dots + a_1 \cdot 2 + a_0} = b^{a_{k-1}\cdot 2^{k-1}} \cdots b^{a_1 \cdot 2 } \cdot b^{a_0}.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b^{2^j}$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b^{2^k}$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b^{2^{k-1}}$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b^{2^j}$&#10;\end{document}"/>
  <p:tag name="IGUANATEXSIZE" val="25"/>
</p:tagLst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4618</TotalTime>
  <Words>2135</Words>
  <Application>Microsoft Office PowerPoint</Application>
  <PresentationFormat>全屏显示(4:3)</PresentationFormat>
  <Paragraphs>263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等线</vt:lpstr>
      <vt:lpstr>宋体</vt:lpstr>
      <vt:lpstr>Arial</vt:lpstr>
      <vt:lpstr>Arial Narrow</vt:lpstr>
      <vt:lpstr>Cambria Math</vt:lpstr>
      <vt:lpstr>Comic Sans MS</vt:lpstr>
      <vt:lpstr>Garamond</vt:lpstr>
      <vt:lpstr>Symbol</vt:lpstr>
      <vt:lpstr>Times New Roman</vt:lpstr>
      <vt:lpstr>Verdana</vt:lpstr>
      <vt:lpstr>Wingdings</vt:lpstr>
      <vt:lpstr>Wingdings 2</vt:lpstr>
      <vt:lpstr>Level</vt:lpstr>
      <vt:lpstr>1_Default Design</vt:lpstr>
      <vt:lpstr>Equation</vt:lpstr>
      <vt:lpstr>Discrete Mathematics and Its Application                         7th edition, 2001</vt:lpstr>
      <vt:lpstr>Welcome to Discrete Mathematics  Spring 2018</vt:lpstr>
      <vt:lpstr>§4.1 Divisibility and Modular Arithmetic</vt:lpstr>
      <vt:lpstr>§4.2 Integer Representations and Algorithms</vt:lpstr>
      <vt:lpstr>Representations of Integers</vt:lpstr>
      <vt:lpstr>Base b Representations</vt:lpstr>
      <vt:lpstr>Binary Expansions</vt:lpstr>
      <vt:lpstr>Octal Expansions</vt:lpstr>
      <vt:lpstr>Hexadecimal Expansions</vt:lpstr>
      <vt:lpstr>Particular Bases of Interest</vt:lpstr>
      <vt:lpstr>Base Conversion</vt:lpstr>
      <vt:lpstr>Base Conversion</vt:lpstr>
      <vt:lpstr>Algorithm: Constructing Base b Expansions</vt:lpstr>
      <vt:lpstr>Comparison of Hexadecimal, Octal, and Binary Representations</vt:lpstr>
      <vt:lpstr>Conversion Between Binary, Octal, and Hexadecimal Expansions</vt:lpstr>
      <vt:lpstr>Binary Addition of Integers</vt:lpstr>
      <vt:lpstr>Addition of Binary Numbers</vt:lpstr>
      <vt:lpstr>Binary Multiplication of Integers</vt:lpstr>
      <vt:lpstr>Binary Multiplication of Integers</vt:lpstr>
      <vt:lpstr>Binary Division with Remainder</vt:lpstr>
      <vt:lpstr>Modular Exponentiation Problem </vt:lpstr>
      <vt:lpstr>Binary Modular Exponentiation</vt:lpstr>
      <vt:lpstr>Why that Algorithm Works</vt:lpstr>
      <vt:lpstr>Modular Exponentiation</vt:lpstr>
      <vt:lpstr>Binary Modular Exponentiation Algorithm</vt:lpstr>
      <vt:lpstr>Example 12</vt:lpstr>
      <vt:lpstr>Homework</vt:lpstr>
    </vt:vector>
  </TitlesOfParts>
  <Company>Barry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 Johnsonbaugh, Discrete Mathematics 5th edition, 2001</dc:title>
  <dc:creator>user</dc:creator>
  <cp:lastModifiedBy>李 志毅</cp:lastModifiedBy>
  <cp:revision>686</cp:revision>
  <cp:lastPrinted>2018-04-08T03:06:08Z</cp:lastPrinted>
  <dcterms:created xsi:type="dcterms:W3CDTF">2002-05-12T10:17:07Z</dcterms:created>
  <dcterms:modified xsi:type="dcterms:W3CDTF">2019-06-21T11:34:47Z</dcterms:modified>
</cp:coreProperties>
</file>