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5" r:id="rId2"/>
  </p:sldMasterIdLst>
  <p:notesMasterIdLst>
    <p:notesMasterId r:id="rId41"/>
  </p:notesMasterIdLst>
  <p:sldIdLst>
    <p:sldId id="256" r:id="rId3"/>
    <p:sldId id="309" r:id="rId4"/>
    <p:sldId id="303" r:id="rId5"/>
    <p:sldId id="266" r:id="rId6"/>
    <p:sldId id="767" r:id="rId7"/>
    <p:sldId id="768" r:id="rId8"/>
    <p:sldId id="769" r:id="rId9"/>
    <p:sldId id="268" r:id="rId10"/>
    <p:sldId id="347" r:id="rId11"/>
    <p:sldId id="325" r:id="rId12"/>
    <p:sldId id="326" r:id="rId13"/>
    <p:sldId id="770" r:id="rId14"/>
    <p:sldId id="771" r:id="rId15"/>
    <p:sldId id="269" r:id="rId16"/>
    <p:sldId id="330" r:id="rId17"/>
    <p:sldId id="332" r:id="rId18"/>
    <p:sldId id="772" r:id="rId19"/>
    <p:sldId id="328" r:id="rId20"/>
    <p:sldId id="329" r:id="rId21"/>
    <p:sldId id="777" r:id="rId22"/>
    <p:sldId id="333" r:id="rId23"/>
    <p:sldId id="773" r:id="rId24"/>
    <p:sldId id="774" r:id="rId25"/>
    <p:sldId id="775" r:id="rId26"/>
    <p:sldId id="779" r:id="rId27"/>
    <p:sldId id="780" r:id="rId28"/>
    <p:sldId id="781" r:id="rId29"/>
    <p:sldId id="314" r:id="rId30"/>
    <p:sldId id="349" r:id="rId31"/>
    <p:sldId id="343" r:id="rId32"/>
    <p:sldId id="344" r:id="rId33"/>
    <p:sldId id="776" r:id="rId34"/>
    <p:sldId id="778" r:id="rId35"/>
    <p:sldId id="782" r:id="rId36"/>
    <p:sldId id="783" r:id="rId37"/>
    <p:sldId id="346" r:id="rId38"/>
    <p:sldId id="348" r:id="rId39"/>
    <p:sldId id="785" r:id="rId40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065" autoAdjust="0"/>
    <p:restoredTop sz="93931" autoAdjust="0"/>
  </p:normalViewPr>
  <p:slideViewPr>
    <p:cSldViewPr>
      <p:cViewPr varScale="1">
        <p:scale>
          <a:sx n="68" d="100"/>
          <a:sy n="68" d="100"/>
        </p:scale>
        <p:origin x="5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D67EB47E-22CB-4D15-9AED-DA5CA5A064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7801C3BA-22B8-4EFF-AFF6-0E9B85DDCF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CA2A79C-8355-4911-9BDF-525753FBF3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F2FC1A66-EF60-4110-9DF1-2A01864AE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9FE9AB60-7FC8-4164-B654-C794952C09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id="{76E42A11-0445-471A-8AF6-DE265469E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424A27-EC53-4E9D-9804-A5EA285C4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BACCE4F-F799-48BC-9F2D-01AD15CDDA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10263F8-E7B9-46CB-A37A-0416EF475E95}" type="slidenum">
              <a:rPr kumimoji="0" lang="zh-CN" altLang="en-US" sz="1200" b="0" i="0" u="none" smtClean="0"/>
              <a:pPr/>
              <a:t>22</a:t>
            </a:fld>
            <a:endParaRPr kumimoji="0" lang="en-US" altLang="zh-CN" sz="1200" b="0" i="0" u="none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0E25A3C-F73B-48DD-9951-5FCAB67F38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E2F1D45-1E11-4DC8-8843-CCAA62ABD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Here </a:t>
            </a:r>
          </a:p>
        </p:txBody>
      </p:sp>
    </p:spTree>
    <p:extLst>
      <p:ext uri="{BB962C8B-B14F-4D97-AF65-F5344CB8AC3E}">
        <p14:creationId xmlns:p14="http://schemas.microsoft.com/office/powerpoint/2010/main" val="521545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E8F9D676-9481-4EA7-AF5A-4D9C9DA6FC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D127113-A6AC-4D44-8D0E-7E806A491979}" type="slidenum">
              <a:rPr kumimoji="0" lang="zh-CN" altLang="en-US" sz="1200" b="0" i="0" u="none" smtClean="0"/>
              <a:pPr/>
              <a:t>26</a:t>
            </a:fld>
            <a:endParaRPr kumimoji="0" lang="en-US" altLang="zh-CN" sz="1200" b="0" i="0" u="none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F8D3688-C4EF-4CBD-9196-0E2DB90C82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852C516E-2570-416B-A54C-C72FD5441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Have students come up with other examples and work through them.  Maybe start with a 2-digit example.</a:t>
            </a:r>
          </a:p>
        </p:txBody>
      </p:sp>
    </p:spTree>
    <p:extLst>
      <p:ext uri="{BB962C8B-B14F-4D97-AF65-F5344CB8AC3E}">
        <p14:creationId xmlns:p14="http://schemas.microsoft.com/office/powerpoint/2010/main" val="83208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061ED40-51D4-4B33-BEF3-48586D131C6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0D7D8FD9-38FC-458A-B113-8E1C4AD1C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2A163AD-0DFC-43BF-BECC-AD9EF22085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E3AC78FD-9C41-416A-BE83-C5432F88BF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56E3B2F-1979-41EB-B9A1-B71123ED78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6B80615-608C-40A4-9F09-8E2702E8FE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829F58D-4371-4B70-AA27-E0DE7D2CE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1E3003-7D0C-4FCE-B147-F8D33E19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93447E5-FCED-45CD-A010-2A7AE093C9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2D35-A008-43B5-A4E5-8044D3BC2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7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C0FAD-2BBC-45E3-96B9-BDCDA59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EB7E5-CE63-403B-9DD4-56ECD08E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404C4C-6547-4860-8946-DB4BF6210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6FE298-D829-44E1-9140-38558ECBC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22F773-1E75-40AD-8AE8-A01546D17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589E5-6012-41E1-B8EC-521EE592B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D3DDB6-DB78-4B54-996E-D967DA96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880EE-140C-4B91-89B4-FD153B1C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AEF814-25E8-4A7C-9732-AD73AE5FA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28C68-62AF-4A20-8BD5-0D6FAB74D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A4C85F-1683-4ABE-B62F-D4DA97BBB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22C3-E271-42D3-95C0-86804294D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60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A34E1-98A2-4E4D-91C9-B86AE52B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E76F9-8AD2-4C31-A95D-C8AF42F40A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FF99A-217E-4EC6-97E8-4E58110F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DD950-0C44-41D1-B5A7-A66335097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80759-863E-405C-B8C5-92699AD93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14297-F4FF-447A-9267-D08053D92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EFD03-00C5-4C3F-A161-26DE955FD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3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793038" cy="971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7088" y="1196975"/>
            <a:ext cx="3919537" cy="48244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99025" y="1196975"/>
            <a:ext cx="3921125" cy="2335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99025" y="3684588"/>
            <a:ext cx="3921125" cy="233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3DAE668-5C25-4643-84B0-1C86E0DA2A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3DECE-79BE-424E-AFCE-0C5F960DDD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656DC3C0-8D3F-40A7-96AA-B433AEEE465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B169D-6E19-4B6C-BC84-B3ED99990313}" type="datetime1">
              <a:rPr lang="zh-CN" altLang="en-US"/>
              <a:pPr>
                <a:defRPr/>
              </a:pPr>
              <a:t>2018/5/21</a:t>
            </a:fld>
            <a:endParaRPr lang="en-US" altLang="zh-CN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69D77DB8-03F8-4200-B6DD-D9169421F05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1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4569-D42A-41D6-8876-8B8B19E2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07956-2445-4A8C-B97D-6FD69B10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CDD77A-D7EA-49AD-ABA9-47A12A503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B131D4-782E-4810-A233-C62DB9A5F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75FDB8-5001-4B66-A059-C887A861B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4AE0-F5F1-483E-9C06-18021DD37931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28766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C40A-78AB-4194-BF77-12D2465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ECF25-6C92-4BF4-8110-9F6E4FC2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0B6B3-6E79-4CD2-B1C0-6EB656A7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CC48B-4DD5-4826-B773-7DB4B43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DA8B7-F0A4-44D3-B17B-FE68BBC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E6D86-5CF8-471A-8305-F39A0EF0725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05335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F4323-3DEC-45C5-B85D-6EF9BCC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82168-725F-4E54-A1A3-B2231A0D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4D9B1-8F99-4C58-8F52-1EA214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50780-5DA3-4981-AEA6-C3C5FB9C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D98F5-1F6B-49FA-BBF5-5C5E74C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7C3C-7382-49ED-917A-9313B5FD25A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6897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11571-E486-4C60-B2F4-CA91EED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A0839-CB2B-497B-8B91-9A5AEAEC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E6645-D518-4ABE-B05D-697FC244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973E7-D436-4087-97F7-6DB5A30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8B30F-5644-4DC7-962A-76FB14FF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98D58-D3C7-4466-9B14-6D10D42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C0570-558D-488A-B39C-42A330A7467D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85756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A73B-99AD-421C-9A6A-F1C4062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68B35-6F07-46BC-8910-E43EA936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83F7A-C543-4894-BD4A-FBCFA22C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4116C-CFD6-4A3A-B78A-25276DF4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848920-9107-47D4-84D9-5D379DB86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D9C260-E858-497D-88E0-456EC37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49CB2A-85AF-40E3-A07C-3D38F7C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3FECBD-4FE6-4BA3-9D45-4E61997C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B41E6-2611-4DDC-8A03-836D519E71B7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97603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29156-E28F-4187-9248-C76C00C8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2996F-D6EA-42D1-9AE4-A031BAA1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414587-E2FB-40A3-8B83-6EDDE076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E74FE-A2B1-4B1B-A197-64E35B9F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CD928-65CD-4D9C-AC05-4555CC0CDB5B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041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8272E-6741-4463-A6BF-FAC498C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3D4BF-2255-4B65-8FC5-481A373D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296BCA-C5AA-42F3-8ABB-6BABE983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8BF733-7EB0-4C00-857C-FE94C2A3E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7F593A-38C5-4407-AD7B-C48757B4D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099E-EE9D-4F9A-9435-60D8FA8F0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925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C7810-CCF5-4ED0-BB59-AFFA649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27E94D-E8D8-44F7-B60B-A3AC18F6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12373-F8EF-45EF-AF29-8EB2DC46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194C-B9A1-48A9-8DC1-FC436090F08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33332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2CE48-4F2B-49EB-9D92-DFA03EF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5BCF1-7CB1-43C4-BE17-D39C68D4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B0D74-1155-47A6-918D-B797BB87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1006C-8D1C-488A-8E10-C6270B0D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A8E1A-2E79-4469-97CD-F4B166E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78B9C-2916-49D1-A1B2-D1E8F32A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7021-76EC-402D-8FC0-81243ED5A416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25553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7D1B-68DB-4E9C-AAD3-CC1BCE1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A34294-7FB5-455E-95F3-D242020C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007A6-D35C-4FA1-99D1-17FF4F4C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07B31-7CB4-4410-8BE7-A842A8BC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791B7-702A-4992-BBA2-50A478DB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06B11,12,13 - 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B46F1-EC4A-40F2-8F50-727547D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B168-FFF6-479F-AC3E-03057269B16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067363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C379-24F1-4DEF-B387-D047C2E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BBD50-A47A-48F9-9620-8E25C2E5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840BF-500D-4B4B-9AF0-26446B4F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96CF0-3425-40EE-8D2B-6D090C8B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33B81-2495-43CE-9EB0-BC38BD3C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283B-6126-471B-82B2-6BEB531E9474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6395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C6781-4D3F-4A9D-911D-6A24EF6D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C54F8B-6D92-40C4-944C-D67504B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241D1-9DFD-4138-939C-F5A83BBA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3223-9588-4880-AD28-E726A010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478C1-C0A3-4487-81C7-349D925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1C7E2-3185-4683-B5FE-D651FE4675EE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417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53277-6EA9-44C1-A15F-65081B9C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F3C90-078F-4043-9287-387F0127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DE4986-5EEE-4E3D-90B6-ABCE4F196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ED9617-675D-4A13-B02D-385B040A8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7C074F-7B83-48F4-8383-334A6DC07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6CD3A-7FFB-47D2-81D3-97D21EC56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5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60DE6-966D-4504-BC1B-C233FB19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FFBE3-2E76-472F-9828-8A0DEAF66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DC57A-7037-4B3D-9A98-799536EB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22C20-427D-4570-B31B-BE1CB19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2883E-01F2-4FEB-B931-991A29C1E1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4BD20-8316-4132-9C9A-2A16544E7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D24F-6E6C-4C21-AB08-BAC458BC5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1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8182-3DE8-4576-AFB9-5594EF7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8EAD-CE48-446D-81F1-5251D18D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99365-07C8-40EE-9AAD-8678029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4163B-1AB1-4D57-A34C-4276B90F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ACBB0-B9E6-408B-812A-E35A790FF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0CA3B4-C0E0-4B6D-B39D-2FD72D337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A6683CA-3227-4421-8696-9C4F3CC73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662359-CC78-4678-8733-CC1ADE5BD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A093-36CB-4264-94D7-663FB3A6F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038E3-1AA1-4D5C-90AE-5591CACC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48931-111B-4991-BA84-0573718A9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CB934E-54CF-4DB0-BDFA-1ADE4BB02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93FB43-08B9-4419-B686-2D2706BB2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157C0-03F4-4622-A090-271140674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0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8140C4-77C7-49ED-BCC6-B0DEEFD68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4CB0F1-F467-4539-90BC-C80CA3493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D7562D-B4C3-4C82-8422-140D33CCD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0B26-9AD1-4BD7-8644-84084CF45E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7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7671D-7D03-418C-9A04-E8E5790D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96DB3-C0A7-42AF-943B-4939DDA3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50FFB-4055-425E-8349-59BC4E4E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9C988-1C01-44E4-9B68-970866DF6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13D6B3-C5F1-4597-BDCE-6ACFD6F84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7C328-EEE8-42D2-A6B7-BF3B760F9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EA116-048D-4588-AAF6-80705437DB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8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9C78-D171-4D36-BCC6-04A3EDF9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A36E79-A941-4C21-A0C1-90664578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44532-6210-4958-BC96-484050EF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6569-2E96-42E7-B7A2-D6C64CAF9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DA88-8449-4A47-B908-21E24B088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9B59F-AFD3-42BF-BC23-0DB2A7282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5DB00-C3EA-4A03-A713-59677E0E3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36EB14-567D-4FE2-A063-D288A10DE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BB0E8F-89CA-4740-91BF-74EA6C2F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929F448F-2EFA-405F-8D41-4EC8AF53B7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9EDEC03-0FC8-4EBA-A2B6-F358B5662A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085C2A13-6597-4B89-9370-6FFB1C70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144790-1970-4C78-B35B-CCEB46AA1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0F848E0-EF48-4D03-A3AA-BE37C959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ED202DCC-20FA-4441-B7CF-DC490AC0B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7318372-74D7-40F7-AFE6-BC99C92C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DBCE407-5DBA-4D2E-9279-EA9D845C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9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501A918-0D81-4FFC-8EB8-E969207A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title style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7C4766A3-2F12-4DAD-9DE1-4D20AF48C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- First level</a:t>
            </a:r>
            <a:endParaRPr lang="en-CA" altLang="zh-CN"/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  <p:sp>
        <p:nvSpPr>
          <p:cNvPr id="291844" name="Rectangle 4">
            <a:extLst>
              <a:ext uri="{FF2B5EF4-FFF2-40B4-BE49-F238E27FC236}">
                <a16:creationId xmlns:a16="http://schemas.microsoft.com/office/drawing/2014/main" id="{BFDF325F-62FF-4D12-9610-B3A5BB5AC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291845" name="Rectangle 5">
            <a:extLst>
              <a:ext uri="{FF2B5EF4-FFF2-40B4-BE49-F238E27FC236}">
                <a16:creationId xmlns:a16="http://schemas.microsoft.com/office/drawing/2014/main" id="{A5CF896E-C5EB-4A85-846E-A29BEC8DB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291846" name="Rectangle 6">
            <a:extLst>
              <a:ext uri="{FF2B5EF4-FFF2-40B4-BE49-F238E27FC236}">
                <a16:creationId xmlns:a16="http://schemas.microsoft.com/office/drawing/2014/main" id="{66E4736D-879C-4F84-A13C-DEB8E4B277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05E57C69-8C4E-47ED-B193-FDD00EA0C49F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mersenn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6E5B850-E66A-47B8-B4D6-BA7C4EE38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048000"/>
          </a:xfrm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Discrete Mathematics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Its Application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000" baseline="30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edition, 2001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8915D59-D65A-4AAC-94F5-D19931E9FF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44145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Kenneth H. Rosen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Sieve of </a:t>
            </a:r>
            <a:r>
              <a:rPr lang="en-US" dirty="0" err="1"/>
              <a:t>Erastosthenes</a:t>
            </a:r>
            <a:br>
              <a:rPr lang="en-US" dirty="0"/>
            </a:br>
            <a:r>
              <a:rPr lang="zh-CN" altLang="en-US" dirty="0"/>
              <a:t>埃拉托斯特尼筛选法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4852" y="639093"/>
            <a:ext cx="179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Erastothenes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276-194</a:t>
            </a:r>
            <a:r>
              <a:rPr lang="en-US" dirty="0"/>
              <a:t> B.C.)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2352" y="1535668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i="1" dirty="0"/>
              <a:t>Sieve of </a:t>
            </a:r>
            <a:r>
              <a:rPr lang="en-US" i="1" dirty="0" err="1"/>
              <a:t>Erastosthenes</a:t>
            </a:r>
            <a:r>
              <a:rPr lang="en-US" i="1" dirty="0"/>
              <a:t> </a:t>
            </a:r>
            <a:r>
              <a:rPr lang="en-US" dirty="0"/>
              <a:t>can be used to find all primes not exceeding a specified positive integer. For example, begin with the list of integers between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/>
              <a:t>.</a:t>
            </a:r>
          </a:p>
          <a:p>
            <a:pPr marL="850392" lvl="1" indent="-457200">
              <a:buFont typeface="+mj-lt"/>
              <a:buAutoNum type="alphaLcPeriod"/>
            </a:pPr>
            <a:r>
              <a:rPr lang="en-US" dirty="0"/>
              <a:t>Delete all  the integers, other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divisible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</a:t>
            </a:r>
          </a:p>
          <a:p>
            <a:pPr marL="850392" lvl="1" indent="-457200">
              <a:buFont typeface="+mj-lt"/>
              <a:buAutoNum type="alphaLcPeriod"/>
            </a:pPr>
            <a:r>
              <a:rPr lang="en-US" dirty="0"/>
              <a:t>Delete all the integers, other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divisible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</a:t>
            </a:r>
          </a:p>
          <a:p>
            <a:pPr marL="850392" lvl="1" indent="-457200">
              <a:buFont typeface="+mj-lt"/>
              <a:buAutoNum type="alphaLcPeriod"/>
            </a:pPr>
            <a:r>
              <a:rPr lang="en-US" dirty="0"/>
              <a:t>Next, delete all the integers, other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, divisible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.</a:t>
            </a:r>
          </a:p>
          <a:p>
            <a:pPr marL="850392" lvl="1" indent="-457200">
              <a:buFont typeface="+mj-lt"/>
              <a:buAutoNum type="alphaLcPeriod"/>
            </a:pPr>
            <a:r>
              <a:rPr lang="en-US" dirty="0"/>
              <a:t>Next, delete all the integers, other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divisible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.</a:t>
            </a:r>
          </a:p>
          <a:p>
            <a:pPr marL="850392" lvl="1" indent="-457200">
              <a:buFont typeface="+mj-lt"/>
              <a:buAutoNum type="alphaLcPeriod"/>
            </a:pPr>
            <a:r>
              <a:rPr lang="en-US" dirty="0"/>
              <a:t>Since all the remaining integers  are not divisible by any of the previous integers, other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the primes are: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sz="2200" dirty="0"/>
              <a:t>{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2,3,7,11,19,23,29,31,37,41,43,47,53,59,61,67,71,73,79,83,89, 97</a:t>
            </a:r>
            <a:r>
              <a:rPr lang="en-US" sz="2200" dirty="0"/>
              <a:t>}</a:t>
            </a:r>
          </a:p>
          <a:p>
            <a:endParaRPr lang="en-US" dirty="0"/>
          </a:p>
        </p:txBody>
      </p:sp>
      <p:pic>
        <p:nvPicPr>
          <p:cNvPr id="7" name="Content Placeholder 3" descr="07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9790" y="336804"/>
            <a:ext cx="885444" cy="10218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95644" y="63362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075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416" y="36136"/>
            <a:ext cx="8229600" cy="655638"/>
          </a:xfrm>
        </p:spPr>
        <p:txBody>
          <a:bodyPr/>
          <a:lstStyle/>
          <a:p>
            <a:r>
              <a:rPr lang="en-US" dirty="0"/>
              <a:t>The Sieve of </a:t>
            </a:r>
            <a:r>
              <a:rPr lang="en-US" dirty="0" err="1"/>
              <a:t>Erastosthenes</a:t>
            </a:r>
            <a:endParaRPr lang="en-US" dirty="0"/>
          </a:p>
        </p:txBody>
      </p:sp>
      <p:pic>
        <p:nvPicPr>
          <p:cNvPr id="4" name="Content Placeholder 3" descr="table3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8984" y="569932"/>
            <a:ext cx="7210719" cy="6288068"/>
          </a:xfrm>
        </p:spPr>
      </p:pic>
    </p:spTree>
    <p:extLst>
      <p:ext uri="{BB962C8B-B14F-4D97-AF65-F5344CB8AC3E}">
        <p14:creationId xmlns:p14="http://schemas.microsoft.com/office/powerpoint/2010/main" val="377576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>
            <a:extLst>
              <a:ext uri="{FF2B5EF4-FFF2-40B4-BE49-F238E27FC236}">
                <a16:creationId xmlns:a16="http://schemas.microsoft.com/office/drawing/2014/main" id="{2C8F0091-1095-49E7-8F9B-905710EC55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82EDA1-1AA7-4236-8DEA-503C1F4D8404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3" name="日期占位符 5">
            <a:extLst>
              <a:ext uri="{FF2B5EF4-FFF2-40B4-BE49-F238E27FC236}">
                <a16:creationId xmlns:a16="http://schemas.microsoft.com/office/drawing/2014/main" id="{529E854C-E36A-49F4-AD57-3EA6303AFD9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55D782-AD61-4582-8BC3-0A7240D9A07A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4" name="页脚占位符 6">
            <a:extLst>
              <a:ext uri="{FF2B5EF4-FFF2-40B4-BE49-F238E27FC236}">
                <a16:creationId xmlns:a16="http://schemas.microsoft.com/office/drawing/2014/main" id="{C7A97B2E-0B5B-4F9F-925E-50924907B8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DD208F03-2569-4771-8296-E9DD2D8B7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Theorem 2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737F4D35-9319-4868-81A0-3303732B820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7687" y="1417638"/>
            <a:ext cx="8462913" cy="4983162"/>
          </a:xfrm>
        </p:spPr>
        <p:txBody>
          <a:bodyPr/>
          <a:lstStyle/>
          <a:p>
            <a:pPr eaLnBrk="1" hangingPunct="1"/>
            <a:r>
              <a:rPr lang="en-US" altLang="zh-CN" dirty="0"/>
              <a:t>If </a:t>
            </a:r>
            <a:r>
              <a:rPr lang="en-US" altLang="zh-CN" i="1" dirty="0"/>
              <a:t>n</a:t>
            </a:r>
            <a:r>
              <a:rPr lang="en-US" altLang="zh-CN" dirty="0"/>
              <a:t> is a composite integer, then n has a prime divisor less than or equal to        </a:t>
            </a:r>
            <a:r>
              <a:rPr lang="en-US" altLang="zh-CN" sz="28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b="1" dirty="0"/>
              <a:t>Proof</a:t>
            </a:r>
            <a:r>
              <a:rPr lang="zh-CN" altLang="en-US" b="1" dirty="0"/>
              <a:t>：</a:t>
            </a:r>
            <a:r>
              <a:rPr lang="en-US" altLang="zh-CN" dirty="0"/>
              <a:t>Note that if </a:t>
            </a:r>
            <a:r>
              <a:rPr lang="en-US" altLang="zh-CN" i="1" dirty="0"/>
              <a:t>n</a:t>
            </a:r>
            <a:r>
              <a:rPr lang="en-US" altLang="zh-CN" dirty="0"/>
              <a:t> = </a:t>
            </a:r>
            <a:r>
              <a:rPr lang="en-US" altLang="zh-CN" i="1" dirty="0"/>
              <a:t>ab</a:t>
            </a:r>
            <a:r>
              <a:rPr lang="en-US" altLang="zh-CN" dirty="0"/>
              <a:t>, then  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latin typeface="Cambria Math"/>
                <a:ea typeface="Cambria Math"/>
              </a:rPr>
              <a:t>≤ √</a:t>
            </a:r>
            <a:r>
              <a:rPr lang="en-US" altLang="zh-CN" i="1" dirty="0"/>
              <a:t>n </a:t>
            </a:r>
            <a:r>
              <a:rPr lang="en-US" altLang="zh-CN" dirty="0"/>
              <a:t> or </a:t>
            </a:r>
            <a:r>
              <a:rPr lang="en-US" altLang="zh-CN" i="1" dirty="0"/>
              <a:t>b </a:t>
            </a:r>
            <a:r>
              <a:rPr lang="en-US" altLang="zh-CN" dirty="0">
                <a:latin typeface="Cambria Math"/>
                <a:ea typeface="Cambria Math"/>
              </a:rPr>
              <a:t>≤√</a:t>
            </a:r>
            <a:r>
              <a:rPr lang="en-US" altLang="zh-CN" i="1" dirty="0"/>
              <a:t>n</a:t>
            </a:r>
            <a:r>
              <a:rPr lang="en-US" altLang="zh-CN" dirty="0"/>
              <a:t>.</a:t>
            </a:r>
          </a:p>
          <a:p>
            <a:endParaRPr lang="en-US" altLang="zh-CN" i="1" dirty="0"/>
          </a:p>
          <a:p>
            <a:r>
              <a:rPr lang="en-US" altLang="zh-CN" i="1" dirty="0"/>
              <a:t>Trial division</a:t>
            </a:r>
            <a:r>
              <a:rPr lang="en-US" altLang="zh-CN" dirty="0"/>
              <a:t>, a very inefficient method of determining if a number </a:t>
            </a:r>
            <a:r>
              <a:rPr lang="en-US" altLang="zh-CN" i="1" dirty="0"/>
              <a:t>n</a:t>
            </a:r>
            <a:r>
              <a:rPr lang="en-US" altLang="zh-CN" dirty="0"/>
              <a:t>  is prime, is to try every integer </a:t>
            </a:r>
            <a:r>
              <a:rPr lang="en-US" altLang="zh-CN" i="1" dirty="0" err="1"/>
              <a:t>i</a:t>
            </a:r>
            <a:r>
              <a:rPr lang="en-US" altLang="zh-CN" dirty="0">
                <a:latin typeface="Cambria Math"/>
                <a:ea typeface="Cambria Math"/>
              </a:rPr>
              <a:t> ≤√</a:t>
            </a:r>
            <a:r>
              <a:rPr lang="en-US" altLang="zh-CN" i="1" dirty="0"/>
              <a:t>n </a:t>
            </a:r>
            <a:r>
              <a:rPr lang="en-US" altLang="zh-CN" dirty="0"/>
              <a:t>and see if n is divisible by </a:t>
            </a:r>
            <a:r>
              <a:rPr lang="en-US" altLang="zh-CN" i="1" dirty="0" err="1"/>
              <a:t>i</a:t>
            </a:r>
            <a:r>
              <a:rPr lang="en-US" altLang="zh-CN" dirty="0"/>
              <a:t>. </a:t>
            </a:r>
          </a:p>
          <a:p>
            <a:pPr eaLnBrk="1" hangingPunct="1"/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67" name="Object 4">
            <a:extLst>
              <a:ext uri="{FF2B5EF4-FFF2-40B4-BE49-F238E27FC236}">
                <a16:creationId xmlns:a16="http://schemas.microsoft.com/office/drawing/2014/main" id="{18F94215-29A7-4AEE-A5A8-99525B626965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4232717"/>
              </p:ext>
            </p:extLst>
          </p:nvPr>
        </p:nvGraphicFramePr>
        <p:xfrm>
          <a:off x="6858000" y="1905000"/>
          <a:ext cx="4603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3" imgW="241300" imgH="228600" progId="Equation.DSMT4">
                  <p:embed/>
                </p:oleObj>
              </mc:Choice>
              <mc:Fallback>
                <p:oleObj name="Equation" r:id="rId3" imgW="241300" imgH="228600" progId="Equation.DSMT4">
                  <p:embed/>
                  <p:pic>
                    <p:nvPicPr>
                      <p:cNvPr id="40967" name="Object 4">
                        <a:extLst>
                          <a:ext uri="{FF2B5EF4-FFF2-40B4-BE49-F238E27FC236}">
                            <a16:creationId xmlns:a16="http://schemas.microsoft.com/office/drawing/2014/main" id="{18F94215-29A7-4AEE-A5A8-99525B6269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05000"/>
                        <a:ext cx="4603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01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>
            <a:extLst>
              <a:ext uri="{FF2B5EF4-FFF2-40B4-BE49-F238E27FC236}">
                <a16:creationId xmlns:a16="http://schemas.microsoft.com/office/drawing/2014/main" id="{9458011A-28A6-49AB-AD7F-7BE625DD7E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381D4-7CF8-42D6-BEE5-DF9B25EC791B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7" name="日期占位符 4">
            <a:extLst>
              <a:ext uri="{FF2B5EF4-FFF2-40B4-BE49-F238E27FC236}">
                <a16:creationId xmlns:a16="http://schemas.microsoft.com/office/drawing/2014/main" id="{BDDE1E9C-D5B5-42BD-A6B0-CD313261D3F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202B92-83CC-4D80-9344-77EDEEFA0C99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8" name="页脚占位符 5">
            <a:extLst>
              <a:ext uri="{FF2B5EF4-FFF2-40B4-BE49-F238E27FC236}">
                <a16:creationId xmlns:a16="http://schemas.microsoft.com/office/drawing/2014/main" id="{C0A10243-594A-47F9-9BB0-703DF91537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05A77AAB-218A-4C88-9FA3-FC5079551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Theorem 3</a:t>
            </a:r>
          </a:p>
        </p:txBody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EC50E3CD-DD17-4A56-953F-7CBB2F671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There are infinitely many primes.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We assume that there is a largest prime number. Call it p.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Hence, the set of all primes lie between 1 and p.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Form the product of these primes: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r = 2•3•5•7•11•....•p.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But r + 1 is a prime larger than p. (Why?).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This contradicts the assumption that there is a largest  prime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</a:p>
          <a:p>
            <a:pPr lvl="1"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Mersenne  primes</a:t>
            </a:r>
          </a:p>
        </p:txBody>
      </p:sp>
    </p:spTree>
    <p:extLst>
      <p:ext uri="{BB962C8B-B14F-4D97-AF65-F5344CB8AC3E}">
        <p14:creationId xmlns:p14="http://schemas.microsoft.com/office/powerpoint/2010/main" val="194178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Infinitude of Primes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880" y="1451673"/>
            <a:ext cx="8342722" cy="46325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</a:t>
            </a:r>
            <a:r>
              <a:rPr lang="en-US" sz="1800" b="1" dirty="0"/>
              <a:t>Theorem</a:t>
            </a:r>
            <a:r>
              <a:rPr lang="en-US" sz="1800" dirty="0"/>
              <a:t>: There are infinitely many primes. (Euclid)</a:t>
            </a:r>
          </a:p>
          <a:p>
            <a:pPr>
              <a:buNone/>
            </a:pPr>
            <a:r>
              <a:rPr lang="en-US" sz="1800" dirty="0"/>
              <a:t>    </a:t>
            </a:r>
            <a:r>
              <a:rPr lang="en-US" sz="1800" b="1" dirty="0"/>
              <a:t>Proof</a:t>
            </a:r>
            <a:r>
              <a:rPr lang="en-US" sz="1800" dirty="0"/>
              <a:t>:  Assume finitely many primes:  </a:t>
            </a:r>
            <a:r>
              <a:rPr lang="en-US" sz="1800" i="1" dirty="0"/>
              <a:t>p</a:t>
            </a:r>
            <a:r>
              <a:rPr lang="en-US" sz="1800" baseline="-25000" dirty="0"/>
              <a:t>1</a:t>
            </a:r>
            <a:r>
              <a:rPr lang="en-US" sz="1800" i="1" dirty="0"/>
              <a:t>, p</a:t>
            </a:r>
            <a:r>
              <a:rPr lang="en-US" sz="1800" baseline="-25000" dirty="0"/>
              <a:t>2</a:t>
            </a:r>
            <a:r>
              <a:rPr lang="en-US" sz="1800" i="1" dirty="0"/>
              <a:t>, ….., </a:t>
            </a:r>
            <a:r>
              <a:rPr lang="en-US" sz="1800" i="1" dirty="0" err="1"/>
              <a:t>p</a:t>
            </a:r>
            <a:r>
              <a:rPr lang="en-US" sz="1800" i="1" baseline="-25000" dirty="0" err="1"/>
              <a:t>n</a:t>
            </a:r>
            <a:endParaRPr lang="en-US" sz="1800" i="1" dirty="0"/>
          </a:p>
          <a:p>
            <a:pPr lvl="1"/>
            <a:r>
              <a:rPr lang="en-US" sz="1800" dirty="0"/>
              <a:t>Let </a:t>
            </a:r>
            <a:r>
              <a:rPr lang="en-US" sz="1800" i="1" dirty="0"/>
              <a:t>q = p</a:t>
            </a:r>
            <a:r>
              <a:rPr lang="en-US" sz="1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i="1" dirty="0"/>
              <a:t>p</a:t>
            </a:r>
            <a:r>
              <a:rPr lang="en-US" sz="18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i="1" dirty="0">
                <a:ea typeface="Cambria Math"/>
              </a:rPr>
              <a:t>∙∙∙</a:t>
            </a:r>
            <a:r>
              <a:rPr lang="en-US" sz="1800" i="1" dirty="0">
                <a:latin typeface="Cambria Math"/>
                <a:ea typeface="Cambria Math"/>
              </a:rPr>
              <a:t> </a:t>
            </a:r>
            <a:r>
              <a:rPr lang="en-US" sz="1800" i="1" dirty="0" err="1"/>
              <a:t>p</a:t>
            </a:r>
            <a:r>
              <a:rPr lang="en-US" sz="1800" i="1" baseline="-25000" dirty="0" err="1"/>
              <a:t>n</a:t>
            </a:r>
            <a:r>
              <a:rPr lang="en-US" sz="1800" i="1" dirty="0"/>
              <a:t> + </a:t>
            </a:r>
            <a:r>
              <a:rPr lang="en-US" sz="18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lvl="1"/>
            <a:r>
              <a:rPr lang="en-US" sz="1800" dirty="0"/>
              <a:t>Either </a:t>
            </a:r>
            <a:r>
              <a:rPr lang="en-US" sz="1800" i="1" dirty="0"/>
              <a:t>q</a:t>
            </a:r>
            <a:r>
              <a:rPr lang="en-US" sz="1800" dirty="0"/>
              <a:t> is prime or by the fundamental theorem of arithmetic it is a product of primes. </a:t>
            </a:r>
          </a:p>
          <a:p>
            <a:pPr lvl="2"/>
            <a:r>
              <a:rPr lang="en-US" sz="1800" dirty="0"/>
              <a:t>But none of the primes</a:t>
            </a:r>
            <a:r>
              <a:rPr lang="en-US" sz="1800" i="1" dirty="0"/>
              <a:t> </a:t>
            </a:r>
            <a:r>
              <a:rPr lang="en-US" sz="1800" i="1" dirty="0" err="1"/>
              <a:t>p</a:t>
            </a:r>
            <a:r>
              <a:rPr lang="en-US" sz="1800" baseline="-25000" dirty="0" err="1"/>
              <a:t>j</a:t>
            </a:r>
            <a:r>
              <a:rPr lang="en-US" sz="1800" baseline="-25000" dirty="0"/>
              <a:t> </a:t>
            </a:r>
            <a:r>
              <a:rPr lang="en-US" sz="1800" dirty="0"/>
              <a:t>divides </a:t>
            </a:r>
            <a:r>
              <a:rPr lang="en-US" sz="1800" i="1" dirty="0"/>
              <a:t>q</a:t>
            </a:r>
            <a:r>
              <a:rPr lang="en-US" sz="1800" dirty="0"/>
              <a:t> since if  </a:t>
            </a:r>
            <a:r>
              <a:rPr lang="en-US" sz="1800" i="1" dirty="0" err="1"/>
              <a:t>p</a:t>
            </a:r>
            <a:r>
              <a:rPr lang="en-US" sz="1800" baseline="-25000" dirty="0" err="1"/>
              <a:t>j</a:t>
            </a:r>
            <a:r>
              <a:rPr lang="en-US" sz="1800" baseline="-25000" dirty="0"/>
              <a:t> </a:t>
            </a:r>
            <a:r>
              <a:rPr lang="en-US" sz="1800" dirty="0"/>
              <a:t>| </a:t>
            </a:r>
            <a:r>
              <a:rPr lang="en-US" sz="1800" i="1" dirty="0"/>
              <a:t>q</a:t>
            </a:r>
            <a:r>
              <a:rPr lang="en-US" sz="1800" dirty="0"/>
              <a:t>, then </a:t>
            </a:r>
            <a:r>
              <a:rPr lang="en-US" sz="1800" i="1" dirty="0" err="1"/>
              <a:t>p</a:t>
            </a:r>
            <a:r>
              <a:rPr lang="en-US" sz="1800" baseline="-25000" dirty="0" err="1"/>
              <a:t>j</a:t>
            </a:r>
            <a:r>
              <a:rPr lang="en-US" sz="1800" baseline="-25000" dirty="0"/>
              <a:t> </a:t>
            </a:r>
            <a:r>
              <a:rPr lang="en-US" sz="1800" dirty="0"/>
              <a:t> divides                                              </a:t>
            </a:r>
            <a:r>
              <a:rPr lang="en-US" sz="1800" i="1" dirty="0"/>
              <a:t>q </a:t>
            </a:r>
            <a:r>
              <a:rPr lang="en-US" sz="1800" i="1" dirty="0">
                <a:latin typeface="Cambria Math"/>
                <a:ea typeface="Cambria Math"/>
              </a:rPr>
              <a:t>−</a:t>
            </a:r>
            <a:r>
              <a:rPr lang="en-US" sz="1800" i="1" dirty="0"/>
              <a:t> p</a:t>
            </a:r>
            <a:r>
              <a:rPr lang="en-US" sz="1800" baseline="-25000" dirty="0"/>
              <a:t>1</a:t>
            </a:r>
            <a:r>
              <a:rPr lang="en-US" sz="1800" i="1" dirty="0"/>
              <a:t>p</a:t>
            </a:r>
            <a:r>
              <a:rPr lang="en-US" sz="1800" baseline="-25000" dirty="0"/>
              <a:t>2</a:t>
            </a:r>
            <a:r>
              <a:rPr lang="en-US" sz="1800" i="1" dirty="0">
                <a:ea typeface="Cambria Math"/>
              </a:rPr>
              <a:t>∙∙∙</a:t>
            </a:r>
            <a:r>
              <a:rPr lang="en-US" sz="1800" i="1" dirty="0">
                <a:latin typeface="Cambria Math"/>
                <a:ea typeface="Cambria Math"/>
              </a:rPr>
              <a:t> </a:t>
            </a:r>
            <a:r>
              <a:rPr lang="en-US" sz="1800" i="1" dirty="0" err="1"/>
              <a:t>p</a:t>
            </a:r>
            <a:r>
              <a:rPr lang="en-US" sz="1800" i="1" baseline="-25000" dirty="0" err="1"/>
              <a:t>n</a:t>
            </a:r>
            <a:r>
              <a:rPr lang="en-US" sz="1800" i="1" dirty="0"/>
              <a:t> = </a:t>
            </a:r>
            <a:r>
              <a:rPr lang="en-US" sz="18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i="1" dirty="0"/>
              <a:t> .</a:t>
            </a:r>
          </a:p>
          <a:p>
            <a:pPr lvl="2"/>
            <a:r>
              <a:rPr lang="en-US" sz="1800" dirty="0"/>
              <a:t>Hence</a:t>
            </a:r>
            <a:r>
              <a:rPr lang="en-US" sz="1800" i="1" dirty="0"/>
              <a:t>, </a:t>
            </a:r>
            <a:r>
              <a:rPr lang="en-US" sz="1800" dirty="0"/>
              <a:t>there is a prime not on the list </a:t>
            </a:r>
            <a:r>
              <a:rPr lang="en-US" sz="1800" i="1" dirty="0"/>
              <a:t>p</a:t>
            </a:r>
            <a:r>
              <a:rPr lang="en-US" sz="1800" baseline="-25000" dirty="0"/>
              <a:t>1</a:t>
            </a:r>
            <a:r>
              <a:rPr lang="en-US" sz="1800" i="1" dirty="0"/>
              <a:t>, p</a:t>
            </a:r>
            <a:r>
              <a:rPr lang="en-US" sz="1800" baseline="-25000" dirty="0"/>
              <a:t>2</a:t>
            </a:r>
            <a:r>
              <a:rPr lang="en-US" sz="1800" i="1" dirty="0"/>
              <a:t>, ….., </a:t>
            </a:r>
            <a:r>
              <a:rPr lang="en-US" sz="1800" i="1" dirty="0" err="1"/>
              <a:t>p</a:t>
            </a:r>
            <a:r>
              <a:rPr lang="en-US" sz="1800" i="1" baseline="-25000" dirty="0" err="1"/>
              <a:t>n</a:t>
            </a:r>
            <a:r>
              <a:rPr lang="en-US" sz="1800" dirty="0"/>
              <a:t>.</a:t>
            </a:r>
            <a:r>
              <a:rPr lang="en-US" sz="1800" i="1" baseline="-25000" dirty="0"/>
              <a:t> </a:t>
            </a:r>
            <a:r>
              <a:rPr lang="en-US" sz="1800" dirty="0"/>
              <a:t>It is either </a:t>
            </a:r>
            <a:r>
              <a:rPr lang="en-US" sz="1800" i="1" dirty="0"/>
              <a:t>q</a:t>
            </a:r>
            <a:r>
              <a:rPr lang="en-US" sz="1800" dirty="0"/>
              <a:t>, or if </a:t>
            </a:r>
            <a:r>
              <a:rPr lang="en-US" sz="1800" i="1" dirty="0"/>
              <a:t>q</a:t>
            </a:r>
            <a:r>
              <a:rPr lang="en-US" sz="1800" dirty="0"/>
              <a:t> is composite, it is a prime factor of </a:t>
            </a:r>
            <a:r>
              <a:rPr lang="en-US" sz="1800" i="1" dirty="0"/>
              <a:t>q</a:t>
            </a:r>
            <a:r>
              <a:rPr lang="en-US" sz="1800" dirty="0"/>
              <a:t>. This contradicts the assumption that  </a:t>
            </a:r>
            <a:r>
              <a:rPr lang="en-US" sz="1800" i="1" dirty="0"/>
              <a:t>p</a:t>
            </a:r>
            <a:r>
              <a:rPr lang="en-US" sz="1800" baseline="-25000" dirty="0"/>
              <a:t>1</a:t>
            </a:r>
            <a:r>
              <a:rPr lang="en-US" sz="1800" i="1" dirty="0"/>
              <a:t>, p</a:t>
            </a:r>
            <a:r>
              <a:rPr lang="en-US" sz="1800" baseline="-25000" dirty="0"/>
              <a:t>2</a:t>
            </a:r>
            <a:r>
              <a:rPr lang="en-US" sz="1800" i="1" dirty="0"/>
              <a:t>, ….., </a:t>
            </a:r>
            <a:r>
              <a:rPr lang="en-US" sz="1800" i="1" dirty="0" err="1"/>
              <a:t>p</a:t>
            </a:r>
            <a:r>
              <a:rPr lang="en-US" sz="1800" i="1" baseline="-25000" dirty="0" err="1"/>
              <a:t>n</a:t>
            </a:r>
            <a:r>
              <a:rPr lang="en-US" sz="1800" dirty="0"/>
              <a:t>   are all the primes. </a:t>
            </a:r>
          </a:p>
          <a:p>
            <a:pPr lvl="1"/>
            <a:r>
              <a:rPr lang="en-US" sz="1800" dirty="0"/>
              <a:t>Consequently, there are infinitely many primes.</a:t>
            </a:r>
            <a:endParaRPr lang="en-US" dirty="0"/>
          </a:p>
        </p:txBody>
      </p:sp>
      <p:pic>
        <p:nvPicPr>
          <p:cNvPr id="4" name="Picture 3" descr="03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36118" y="344515"/>
            <a:ext cx="894588" cy="1038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7800" y="693125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Euclid 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325</a:t>
            </a:r>
            <a:r>
              <a:rPr lang="en-US" dirty="0"/>
              <a:t> </a:t>
            </a:r>
            <a:r>
              <a:rPr lang="en-US" sz="1200" dirty="0"/>
              <a:t>B.C.E.</a:t>
            </a:r>
            <a:r>
              <a:rPr lang="en-US" dirty="0"/>
              <a:t> –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265</a:t>
            </a:r>
            <a:r>
              <a:rPr lang="en-US" dirty="0"/>
              <a:t> </a:t>
            </a:r>
            <a:r>
              <a:rPr lang="en-US" sz="1200" dirty="0"/>
              <a:t>B.C.E.</a:t>
            </a:r>
            <a:r>
              <a:rPr lang="en-US" dirty="0"/>
              <a:t>)</a:t>
            </a:r>
          </a:p>
        </p:txBody>
      </p:sp>
      <p:pic>
        <p:nvPicPr>
          <p:cNvPr id="6" name="Picture 5" descr="085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7602" y="5115928"/>
            <a:ext cx="762000" cy="8887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398" y="5687821"/>
            <a:ext cx="65532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This proof was given by Euclid  </a:t>
            </a:r>
            <a:r>
              <a:rPr lang="en-US" sz="1400" i="1" dirty="0"/>
              <a:t>The Elements</a:t>
            </a:r>
            <a:r>
              <a:rPr lang="en-US" sz="1400" dirty="0"/>
              <a:t>. The proof is considered to be one of the most beautiful in all  mathematics.  It is  the first proof in </a:t>
            </a:r>
            <a:r>
              <a:rPr lang="en-US" sz="1400" i="1" dirty="0"/>
              <a:t>The Book, </a:t>
            </a:r>
            <a:r>
              <a:rPr lang="en-US" sz="1400" dirty="0"/>
              <a:t>inspired by the famous mathematician Paul </a:t>
            </a:r>
            <a:r>
              <a:rPr lang="en-US" sz="1400" dirty="0" err="1"/>
              <a:t>Erd</a:t>
            </a:r>
            <a:r>
              <a:rPr lang="hu-HU" sz="1400" dirty="0">
                <a:latin typeface="Cambria Math"/>
                <a:ea typeface="Cambria Math"/>
              </a:rPr>
              <a:t>ő</a:t>
            </a:r>
            <a:r>
              <a:rPr lang="en-US" sz="1400" dirty="0"/>
              <a:t>s’ imagined collection of perfect proofs maintained by God.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6698" y="6118708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Paul  </a:t>
            </a:r>
            <a:r>
              <a:rPr lang="en-US" sz="1400" dirty="0" err="1"/>
              <a:t>Erd</a:t>
            </a:r>
            <a:r>
              <a:rPr lang="hu-HU" sz="1400" dirty="0">
                <a:latin typeface="Cambria Math"/>
                <a:ea typeface="Cambria Math"/>
              </a:rPr>
              <a:t>ő</a:t>
            </a:r>
            <a:r>
              <a:rPr lang="en-US" sz="1400" dirty="0"/>
              <a:t>s</a:t>
            </a:r>
          </a:p>
          <a:p>
            <a:r>
              <a:rPr lang="en-US" sz="1400" dirty="0"/>
              <a:t>(1913-1996) </a:t>
            </a:r>
          </a:p>
        </p:txBody>
      </p:sp>
    </p:spTree>
    <p:extLst>
      <p:ext uri="{BB962C8B-B14F-4D97-AF65-F5344CB8AC3E}">
        <p14:creationId xmlns:p14="http://schemas.microsoft.com/office/powerpoint/2010/main" val="1837629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Mersenne</a:t>
            </a:r>
            <a:r>
              <a:rPr lang="en-US" dirty="0"/>
              <a:t> Primes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7998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Prime numbers of the form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30000" dirty="0"/>
              <a:t> </a:t>
            </a:r>
            <a:r>
              <a:rPr lang="en-US" i="1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/>
                <a:ea typeface="Cambria Math"/>
              </a:rPr>
              <a:t>1</a:t>
            </a:r>
            <a:r>
              <a:rPr lang="en-US" i="1" dirty="0">
                <a:latin typeface="Cambria Math"/>
                <a:ea typeface="Cambria Math"/>
              </a:rPr>
              <a:t> , </a:t>
            </a:r>
            <a:r>
              <a:rPr lang="en-US" dirty="0">
                <a:ea typeface="Cambria Math"/>
              </a:rPr>
              <a:t>where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baseline="30000" dirty="0"/>
              <a:t> </a:t>
            </a:r>
            <a:r>
              <a:rPr lang="en-US" i="1" dirty="0"/>
              <a:t>p</a:t>
            </a:r>
            <a:r>
              <a:rPr lang="en-US" dirty="0"/>
              <a:t> is prime, are called </a:t>
            </a:r>
            <a:r>
              <a:rPr lang="en-US" i="1" dirty="0" err="1"/>
              <a:t>Mersenne</a:t>
            </a:r>
            <a:r>
              <a:rPr lang="en-US" i="1" dirty="0"/>
              <a:t> primes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 </a:t>
            </a:r>
            <a:r>
              <a:rPr lang="en-US" i="1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/>
                <a:ea typeface="Cambria Math"/>
              </a:rPr>
              <a:t>1</a:t>
            </a:r>
            <a:r>
              <a:rPr lang="en-US" i="1" dirty="0">
                <a:latin typeface="Cambria Math"/>
                <a:ea typeface="Cambria Math"/>
              </a:rPr>
              <a:t>  = </a:t>
            </a:r>
            <a:r>
              <a:rPr lang="en-US" dirty="0">
                <a:latin typeface="Cambria Math"/>
                <a:ea typeface="Cambria Math"/>
              </a:rPr>
              <a:t>3</a:t>
            </a:r>
            <a:r>
              <a:rPr lang="en-US" i="1" dirty="0">
                <a:latin typeface="Cambria Math"/>
                <a:ea typeface="Cambria Math"/>
              </a:rPr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30000" dirty="0"/>
              <a:t> </a:t>
            </a:r>
            <a:r>
              <a:rPr lang="en-US" i="1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/>
                <a:ea typeface="Cambria Math"/>
              </a:rPr>
              <a:t>1</a:t>
            </a:r>
            <a:r>
              <a:rPr lang="en-US" i="1" dirty="0">
                <a:latin typeface="Cambria Math"/>
                <a:ea typeface="Cambria Math"/>
              </a:rPr>
              <a:t>  = </a:t>
            </a:r>
            <a:r>
              <a:rPr lang="en-US" dirty="0">
                <a:latin typeface="Cambria Math"/>
                <a:ea typeface="Cambria Math"/>
              </a:rPr>
              <a:t>7,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baseline="30000" dirty="0"/>
              <a:t> </a:t>
            </a:r>
            <a:r>
              <a:rPr lang="en-US" i="1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/>
                <a:ea typeface="Cambria Math"/>
              </a:rPr>
              <a:t>1</a:t>
            </a:r>
            <a:r>
              <a:rPr lang="en-US" i="1" dirty="0">
                <a:latin typeface="Cambria Math"/>
                <a:ea typeface="Cambria Math"/>
              </a:rPr>
              <a:t>  = </a:t>
            </a:r>
            <a:r>
              <a:rPr lang="en-US" dirty="0">
                <a:latin typeface="Cambria Math"/>
                <a:ea typeface="Cambria Math"/>
              </a:rPr>
              <a:t>37 ,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baseline="30000" dirty="0"/>
              <a:t> </a:t>
            </a:r>
            <a:r>
              <a:rPr lang="en-US" i="1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/>
                <a:ea typeface="Cambria Math"/>
              </a:rPr>
              <a:t>1 </a:t>
            </a:r>
            <a:r>
              <a:rPr lang="en-US" i="1" dirty="0">
                <a:latin typeface="Cambria Math"/>
                <a:ea typeface="Cambria Math"/>
              </a:rPr>
              <a:t> = </a:t>
            </a:r>
            <a:r>
              <a:rPr lang="en-US" dirty="0">
                <a:latin typeface="Cambria Math"/>
                <a:ea typeface="Cambria Math"/>
              </a:rPr>
              <a:t>127  are </a:t>
            </a:r>
            <a:r>
              <a:rPr lang="en-US" dirty="0" err="1">
                <a:latin typeface="Cambria Math"/>
                <a:ea typeface="Cambria Math"/>
              </a:rPr>
              <a:t>Mersenne</a:t>
            </a:r>
            <a:r>
              <a:rPr lang="en-US" dirty="0">
                <a:latin typeface="Cambria Math"/>
                <a:ea typeface="Cambria Math"/>
              </a:rPr>
              <a:t> primes.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i="1" baseline="30000" dirty="0"/>
              <a:t> </a:t>
            </a:r>
            <a:r>
              <a:rPr lang="en-US" i="1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/>
                <a:ea typeface="Cambria Math"/>
              </a:rPr>
              <a:t>1</a:t>
            </a:r>
            <a:r>
              <a:rPr lang="en-US" i="1" dirty="0">
                <a:latin typeface="Cambria Math"/>
                <a:ea typeface="Cambria Math"/>
              </a:rPr>
              <a:t>  = </a:t>
            </a:r>
            <a:r>
              <a:rPr lang="en-US" dirty="0">
                <a:latin typeface="Cambria Math"/>
                <a:ea typeface="Cambria Math"/>
              </a:rPr>
              <a:t>2047 </a:t>
            </a:r>
            <a:r>
              <a:rPr lang="en-US" i="1" dirty="0">
                <a:latin typeface="Cambria Math"/>
                <a:ea typeface="Cambria Math"/>
              </a:rPr>
              <a:t>  </a:t>
            </a:r>
            <a:r>
              <a:rPr lang="en-US" dirty="0">
                <a:ea typeface="Cambria Math"/>
              </a:rPr>
              <a:t>is not a </a:t>
            </a:r>
            <a:r>
              <a:rPr lang="en-US" dirty="0" err="1">
                <a:ea typeface="Cambria Math"/>
              </a:rPr>
              <a:t>Mersenne</a:t>
            </a:r>
            <a:r>
              <a:rPr lang="en-US" dirty="0">
                <a:ea typeface="Cambria Math"/>
              </a:rPr>
              <a:t> prime</a:t>
            </a:r>
            <a:r>
              <a:rPr lang="en-US" dirty="0">
                <a:latin typeface="Cambria Math"/>
                <a:ea typeface="Cambria Math"/>
              </a:rPr>
              <a:t> since 2047 = 23∙89.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There is an efficient test for determining if 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30000" dirty="0"/>
              <a:t> </a:t>
            </a:r>
            <a:r>
              <a:rPr lang="en-US" i="1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/>
                <a:ea typeface="Cambria Math"/>
              </a:rPr>
              <a:t>1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 is prime.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The largest known prime numbers are </a:t>
            </a:r>
            <a:r>
              <a:rPr lang="en-US" dirty="0" err="1">
                <a:latin typeface="Cambria Math"/>
                <a:ea typeface="Cambria Math"/>
              </a:rPr>
              <a:t>Mersenne</a:t>
            </a:r>
            <a:r>
              <a:rPr lang="en-US" dirty="0">
                <a:latin typeface="Cambria Math"/>
                <a:ea typeface="Cambria Math"/>
              </a:rPr>
              <a:t> primes.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As of mid 2011, 47 </a:t>
            </a:r>
            <a:r>
              <a:rPr lang="en-US" dirty="0" err="1">
                <a:latin typeface="Cambria Math"/>
                <a:ea typeface="Cambria Math"/>
              </a:rPr>
              <a:t>Mersenne</a:t>
            </a:r>
            <a:r>
              <a:rPr lang="en-US" dirty="0">
                <a:latin typeface="Cambria Math"/>
                <a:ea typeface="Cambria Math"/>
              </a:rPr>
              <a:t> primes were known, the largest  is 2</a:t>
            </a:r>
            <a:r>
              <a:rPr lang="en-US" baseline="30000" dirty="0">
                <a:latin typeface="Cambria Math"/>
                <a:ea typeface="Cambria Math"/>
              </a:rPr>
              <a:t>43,112,609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i="1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/>
                <a:ea typeface="Cambria Math"/>
              </a:rPr>
              <a:t>1, which has nearly 13 million decimal digits.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The </a:t>
            </a:r>
            <a:r>
              <a:rPr lang="en-US" i="1" dirty="0">
                <a:ea typeface="Cambria Math"/>
              </a:rPr>
              <a:t>Great Internet </a:t>
            </a:r>
            <a:r>
              <a:rPr lang="en-US" i="1" dirty="0" err="1">
                <a:ea typeface="Cambria Math"/>
              </a:rPr>
              <a:t>Mersenne</a:t>
            </a:r>
            <a:r>
              <a:rPr lang="en-US" i="1" dirty="0">
                <a:ea typeface="Cambria Math"/>
              </a:rPr>
              <a:t> Prime Search 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ea typeface="Cambria Math"/>
              </a:rPr>
              <a:t>GIMPS</a:t>
            </a:r>
            <a:r>
              <a:rPr lang="en-US" dirty="0">
                <a:latin typeface="Cambria Math"/>
                <a:ea typeface="Cambria Math"/>
              </a:rPr>
              <a:t>) is a distributed computing project to search  for new </a:t>
            </a:r>
            <a:r>
              <a:rPr lang="en-US" dirty="0" err="1">
                <a:latin typeface="Cambria Math"/>
                <a:ea typeface="Cambria Math"/>
              </a:rPr>
              <a:t>Mersenne</a:t>
            </a:r>
            <a:r>
              <a:rPr lang="en-US" dirty="0">
                <a:latin typeface="Cambria Math"/>
                <a:ea typeface="Cambria Math"/>
              </a:rPr>
              <a:t> Primes.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                  </a:t>
            </a:r>
            <a:r>
              <a:rPr lang="en-US" dirty="0">
                <a:latin typeface="Cambria Math"/>
                <a:ea typeface="Cambria Math"/>
                <a:hlinkClick r:id="rId2"/>
              </a:rPr>
              <a:t>http://www.mersenne.org/</a:t>
            </a: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/>
            <a:endParaRPr lang="en-US" dirty="0"/>
          </a:p>
        </p:txBody>
      </p:sp>
      <p:pic>
        <p:nvPicPr>
          <p:cNvPr id="4" name="Picture 3" descr="03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0250" y="377508"/>
            <a:ext cx="895350" cy="10401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5600" y="508786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Marin </a:t>
            </a:r>
            <a:r>
              <a:rPr lang="en-US" dirty="0" err="1"/>
              <a:t>Mersenne</a:t>
            </a:r>
            <a:endParaRPr lang="en-US" dirty="0"/>
          </a:p>
          <a:p>
            <a:r>
              <a:rPr lang="en-US" dirty="0"/>
              <a:t>(1588-1648)</a:t>
            </a:r>
          </a:p>
        </p:txBody>
      </p:sp>
    </p:spTree>
    <p:extLst>
      <p:ext uri="{BB962C8B-B14F-4D97-AF65-F5344CB8AC3E}">
        <p14:creationId xmlns:p14="http://schemas.microsoft.com/office/powerpoint/2010/main" val="296263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Primes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Mathematicians have been interested in the distribution of prime numbers among the positive integers. In the nineteenth century, the </a:t>
            </a:r>
            <a:r>
              <a:rPr lang="en-US" i="1" dirty="0"/>
              <a:t>prime number theorem </a:t>
            </a:r>
            <a:r>
              <a:rPr lang="en-US" dirty="0"/>
              <a:t>was proved which</a:t>
            </a:r>
            <a:r>
              <a:rPr lang="en-US" i="1" dirty="0"/>
              <a:t> </a:t>
            </a:r>
            <a:r>
              <a:rPr lang="en-US" dirty="0"/>
              <a:t>gives an asymptotic estimate for the number of primes not exceeding </a:t>
            </a:r>
            <a:r>
              <a:rPr lang="en-US" i="1" dirty="0"/>
              <a:t>x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Prime Number Theorem</a:t>
            </a:r>
            <a:r>
              <a:rPr lang="en-US" dirty="0"/>
              <a:t>: The ratio of the number of primes not exceeding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dirty="0"/>
              <a:t>/</a:t>
            </a:r>
            <a:r>
              <a:rPr lang="en-US" dirty="0" err="1"/>
              <a:t>ln</a:t>
            </a:r>
            <a:r>
              <a:rPr lang="en-US" dirty="0"/>
              <a:t> </a:t>
            </a:r>
            <a:r>
              <a:rPr lang="en-US" i="1" dirty="0"/>
              <a:t>x </a:t>
            </a:r>
            <a:r>
              <a:rPr lang="en-US" dirty="0"/>
              <a:t>approaches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as </a:t>
            </a:r>
            <a:r>
              <a:rPr lang="en-US" i="1" dirty="0"/>
              <a:t>x</a:t>
            </a:r>
            <a:r>
              <a:rPr lang="en-US" dirty="0"/>
              <a:t> grows without bound. (</a:t>
            </a:r>
            <a:r>
              <a:rPr lang="en-US" dirty="0" err="1"/>
              <a:t>ln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is the natural logarithm of 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theorem tells us that the number of primes not exceeding </a:t>
            </a:r>
            <a:r>
              <a:rPr lang="en-US" i="1" dirty="0"/>
              <a:t>x</a:t>
            </a:r>
            <a:r>
              <a:rPr lang="en-US" dirty="0"/>
              <a:t>, can be approximated by </a:t>
            </a:r>
            <a:r>
              <a:rPr lang="en-US" i="1" dirty="0"/>
              <a:t>x</a:t>
            </a:r>
            <a:r>
              <a:rPr lang="en-US" dirty="0"/>
              <a:t>/</a:t>
            </a:r>
            <a:r>
              <a:rPr lang="en-US" dirty="0" err="1"/>
              <a:t>ln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odds that a randomly selected positive integer less than </a:t>
            </a:r>
            <a:r>
              <a:rPr lang="en-US" i="1" dirty="0"/>
              <a:t>n</a:t>
            </a:r>
            <a:r>
              <a:rPr lang="en-US" dirty="0"/>
              <a:t> is prime are approximately (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dirty="0" err="1"/>
              <a:t>ln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)/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/</a:t>
            </a:r>
            <a:r>
              <a:rPr lang="en-US" dirty="0" err="1"/>
              <a:t>ln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566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>
            <a:extLst>
              <a:ext uri="{FF2B5EF4-FFF2-40B4-BE49-F238E27FC236}">
                <a16:creationId xmlns:a16="http://schemas.microsoft.com/office/drawing/2014/main" id="{DCD29B17-4845-41D5-A315-B78BC955FA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C86F3D-16DC-4146-9F4A-D34536327288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1" name="日期占位符 4">
            <a:extLst>
              <a:ext uri="{FF2B5EF4-FFF2-40B4-BE49-F238E27FC236}">
                <a16:creationId xmlns:a16="http://schemas.microsoft.com/office/drawing/2014/main" id="{7B523E18-1911-4F44-BAA9-A7CE19D9A0D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AFE98C-9E1D-4B16-BA48-CFC0602DE220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2" name="页脚占位符 5">
            <a:extLst>
              <a:ext uri="{FF2B5EF4-FFF2-40B4-BE49-F238E27FC236}">
                <a16:creationId xmlns:a16="http://schemas.microsoft.com/office/drawing/2014/main" id="{4A4CADC7-BF33-4645-A9DD-B2FD4FCBA6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604DC8FB-0CB3-4662-A7A0-7F2CFF5B1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Theorem 4</a:t>
            </a:r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6C98879B-E83A-4E0C-97FB-41867F955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楷体_GB2312"/>
                <a:cs typeface="楷体_GB2312"/>
              </a:rPr>
              <a:t>The prime number theorem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ea typeface="楷体_GB2312"/>
                <a:cs typeface="楷体_GB2312"/>
              </a:rPr>
              <a:t>The ratio of  the number of primes not exceeding </a:t>
            </a:r>
            <a:r>
              <a:rPr lang="en-US" altLang="zh-CN" i="1" dirty="0"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_GB2312"/>
                <a:cs typeface="楷体_GB2312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  <a:ea typeface="楷体_GB2312"/>
                <a:cs typeface="楷体_GB2312"/>
              </a:rPr>
              <a:t>x/</a:t>
            </a:r>
            <a:r>
              <a:rPr lang="en-US" altLang="zh-CN" i="1" dirty="0" err="1">
                <a:latin typeface="Times New Roman" panose="02020603050405020304" pitchFamily="18" charset="0"/>
                <a:ea typeface="楷体_GB2312"/>
                <a:cs typeface="楷体_GB2312"/>
              </a:rPr>
              <a:t>lnx</a:t>
            </a:r>
            <a:r>
              <a:rPr lang="en-US" altLang="zh-CN" dirty="0">
                <a:latin typeface="Times New Roman" panose="02020603050405020304" pitchFamily="18" charset="0"/>
                <a:ea typeface="楷体_GB2312"/>
                <a:cs typeface="楷体_GB2312"/>
              </a:rPr>
              <a:t> approaches 1 as </a:t>
            </a:r>
            <a:r>
              <a:rPr lang="en-US" altLang="zh-CN" i="1" dirty="0"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_GB2312"/>
                <a:cs typeface="楷体_GB2312"/>
              </a:rPr>
              <a:t> grows without bound.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ea typeface="楷体_GB2312"/>
                <a:cs typeface="楷体_GB2312"/>
              </a:rPr>
              <a:t>不超过</a:t>
            </a:r>
            <a:r>
              <a:rPr lang="en-US" altLang="zh-CN" dirty="0"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楷体_GB2312"/>
                <a:cs typeface="楷体_GB2312"/>
              </a:rPr>
              <a:t>的素数个数与</a:t>
            </a:r>
            <a:r>
              <a:rPr lang="en-US" altLang="zh-CN" i="1" dirty="0">
                <a:latin typeface="Times New Roman" panose="02020603050405020304" pitchFamily="18" charset="0"/>
                <a:ea typeface="楷体_GB2312"/>
                <a:cs typeface="楷体_GB2312"/>
              </a:rPr>
              <a:t>x/</a:t>
            </a:r>
            <a:r>
              <a:rPr lang="en-US" altLang="zh-CN" i="1" dirty="0" err="1">
                <a:latin typeface="Times New Roman" panose="02020603050405020304" pitchFamily="18" charset="0"/>
                <a:ea typeface="楷体_GB2312"/>
                <a:cs typeface="楷体_GB2312"/>
              </a:rPr>
              <a:t>lnx</a:t>
            </a:r>
            <a:r>
              <a:rPr lang="en-US" altLang="zh-CN" dirty="0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_GB2312"/>
                <a:cs typeface="楷体_GB2312"/>
              </a:rPr>
              <a:t>的比例趋于</a:t>
            </a:r>
            <a:r>
              <a:rPr lang="en-US" altLang="zh-CN" dirty="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_GB2312"/>
                <a:cs typeface="楷体_GB2312"/>
              </a:rPr>
              <a:t>，即不超过</a:t>
            </a:r>
            <a:r>
              <a:rPr lang="en-US" altLang="zh-CN" dirty="0"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楷体_GB2312"/>
                <a:cs typeface="楷体_GB2312"/>
              </a:rPr>
              <a:t>的素数个数约为</a:t>
            </a:r>
            <a:r>
              <a:rPr lang="en-US" altLang="zh-CN" i="1" dirty="0">
                <a:latin typeface="Times New Roman" panose="02020603050405020304" pitchFamily="18" charset="0"/>
                <a:ea typeface="楷体_GB2312"/>
                <a:cs typeface="楷体_GB2312"/>
              </a:rPr>
              <a:t>x/</a:t>
            </a:r>
            <a:r>
              <a:rPr lang="en-US" altLang="zh-CN" i="1" dirty="0" err="1">
                <a:latin typeface="Times New Roman" panose="02020603050405020304" pitchFamily="18" charset="0"/>
                <a:ea typeface="楷体_GB2312"/>
                <a:cs typeface="楷体_GB2312"/>
              </a:rPr>
              <a:t>lnx</a:t>
            </a:r>
            <a:r>
              <a:rPr lang="en-US" altLang="zh-CN" dirty="0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ea typeface="楷体_GB2312"/>
                <a:cs typeface="楷体_GB2312"/>
              </a:rPr>
              <a:t>因此，一个随机选取的正整数</a:t>
            </a:r>
            <a:r>
              <a:rPr lang="en-US" altLang="zh-CN" dirty="0"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_GB2312"/>
                <a:cs typeface="楷体_GB2312"/>
              </a:rPr>
              <a:t>为素数的概率为</a:t>
            </a:r>
            <a:endParaRPr lang="en-US" altLang="zh-CN" dirty="0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ea typeface="楷体_GB2312"/>
                <a:cs typeface="楷体_GB2312"/>
              </a:rPr>
              <a:t>(n</a:t>
            </a:r>
            <a:r>
              <a:rPr lang="en-US" altLang="zh-CN" i="1" dirty="0">
                <a:latin typeface="Times New Roman" panose="02020603050405020304" pitchFamily="18" charset="0"/>
                <a:ea typeface="楷体_GB2312"/>
                <a:cs typeface="楷体_GB2312"/>
              </a:rPr>
              <a:t>/</a:t>
            </a:r>
            <a:r>
              <a:rPr lang="en-US" altLang="zh-CN" i="1" dirty="0" err="1">
                <a:latin typeface="Times New Roman" panose="02020603050405020304" pitchFamily="18" charset="0"/>
                <a:ea typeface="楷体_GB2312"/>
                <a:cs typeface="楷体_GB2312"/>
              </a:rPr>
              <a:t>ln</a:t>
            </a:r>
            <a:r>
              <a:rPr lang="en-US" altLang="zh-CN" dirty="0" err="1"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_GB2312"/>
                <a:cs typeface="楷体_GB2312"/>
              </a:rPr>
              <a:t> ) / n= 1</a:t>
            </a:r>
            <a:r>
              <a:rPr lang="en-US" altLang="zh-CN" i="1" dirty="0">
                <a:latin typeface="Times New Roman" panose="02020603050405020304" pitchFamily="18" charset="0"/>
                <a:ea typeface="楷体_GB2312"/>
                <a:cs typeface="楷体_GB2312"/>
              </a:rPr>
              <a:t>/</a:t>
            </a:r>
            <a:r>
              <a:rPr lang="en-US" altLang="zh-CN" i="1" dirty="0" err="1">
                <a:latin typeface="Times New Roman" panose="02020603050405020304" pitchFamily="18" charset="0"/>
                <a:ea typeface="楷体_GB2312"/>
                <a:cs typeface="楷体_GB2312"/>
              </a:rPr>
              <a:t>ln</a:t>
            </a:r>
            <a:r>
              <a:rPr lang="en-US" altLang="zh-CN" dirty="0" err="1"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_GB2312"/>
                <a:cs typeface="楷体_GB2312"/>
              </a:rPr>
              <a:t>越大的素数越难找！</a:t>
            </a:r>
            <a:endParaRPr lang="en-US" altLang="zh-CN" dirty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168149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Primes and Arithmetic Progressions (</a:t>
            </a:r>
            <a:r>
              <a:rPr lang="en-US" sz="4000" i="1" dirty="0"/>
              <a:t>optional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Euclid’s proof that there are infinitely many primes can be easily adapted to show that there are infinitely many primes in the following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,… (See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55</a:t>
            </a:r>
            <a:r>
              <a:rPr lang="en-US" dirty="0"/>
              <a:t>)</a:t>
            </a:r>
          </a:p>
          <a:p>
            <a:r>
              <a:rPr lang="en-US" dirty="0"/>
              <a:t>In the 19</a:t>
            </a:r>
            <a:r>
              <a:rPr lang="en-US" baseline="30000" dirty="0"/>
              <a:t>th</a:t>
            </a:r>
            <a:r>
              <a:rPr lang="en-US" dirty="0"/>
              <a:t> century G. </a:t>
            </a:r>
            <a:r>
              <a:rPr lang="en-US" dirty="0" err="1"/>
              <a:t>Lejuenne</a:t>
            </a:r>
            <a:r>
              <a:rPr lang="en-US" dirty="0"/>
              <a:t> </a:t>
            </a:r>
            <a:r>
              <a:rPr lang="en-US" dirty="0" err="1"/>
              <a:t>Dirchlet</a:t>
            </a:r>
            <a:r>
              <a:rPr lang="en-US" dirty="0"/>
              <a:t> showed that every arithmetic progression </a:t>
            </a:r>
            <a:r>
              <a:rPr lang="en-US" i="1" dirty="0"/>
              <a:t>ka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where 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/>
              <a:t> and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/>
              <a:t> have no common factor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contains infinitely many primes. (The proof is beyond the scope of the text.)</a:t>
            </a:r>
          </a:p>
          <a:p>
            <a:r>
              <a:rPr lang="en-US" dirty="0"/>
              <a:t>Are there long arithmetic progressions(</a:t>
            </a:r>
            <a:r>
              <a:rPr lang="zh-CN" altLang="en-US" dirty="0"/>
              <a:t>等差级数</a:t>
            </a:r>
            <a:r>
              <a:rPr lang="en-US" dirty="0"/>
              <a:t>) made up entirely of primes?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5,11, 17, 23, 29  </a:t>
            </a:r>
            <a:r>
              <a:rPr lang="en-US" dirty="0">
                <a:ea typeface="Cambria Math" pitchFamily="18" charset="0"/>
              </a:rPr>
              <a:t>is an arithmetic progression of five primes.</a:t>
            </a:r>
            <a:r>
              <a:rPr lang="zh-CN" altLang="en-US" dirty="0">
                <a:ea typeface="Cambria Math" pitchFamily="18" charset="0"/>
              </a:rPr>
              <a:t>（</a:t>
            </a:r>
            <a:r>
              <a:rPr lang="en-US" altLang="zh-CN" dirty="0">
                <a:ea typeface="Cambria Math" pitchFamily="18" charset="0"/>
              </a:rPr>
              <a:t>d=6</a:t>
            </a:r>
            <a:r>
              <a:rPr lang="zh-CN" altLang="en-US" dirty="0">
                <a:ea typeface="Cambria Math" pitchFamily="18" charset="0"/>
              </a:rPr>
              <a:t>）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199, 409, 619, 829, 1039,1249,1459,1669,1879,2089 </a:t>
            </a:r>
            <a:r>
              <a:rPr lang="en-US" dirty="0">
                <a:ea typeface="Cambria Math" pitchFamily="18" charset="0"/>
              </a:rPr>
              <a:t>is an arithmetic progression of ten primes.</a:t>
            </a:r>
            <a:r>
              <a:rPr lang="zh-CN" altLang="en-US" dirty="0">
                <a:ea typeface="Cambria Math" pitchFamily="18" charset="0"/>
              </a:rPr>
              <a:t> （</a:t>
            </a:r>
            <a:r>
              <a:rPr lang="en-US" altLang="zh-CN" dirty="0">
                <a:ea typeface="Cambria Math" pitchFamily="18" charset="0"/>
              </a:rPr>
              <a:t>d=210</a:t>
            </a:r>
            <a:r>
              <a:rPr lang="zh-CN" altLang="en-US" dirty="0">
                <a:ea typeface="Cambria Math" pitchFamily="18" charset="0"/>
              </a:rPr>
              <a:t>）</a:t>
            </a:r>
            <a:endParaRPr lang="en-US" dirty="0">
              <a:ea typeface="Cambria Math" pitchFamily="18" charset="0"/>
            </a:endParaRPr>
          </a:p>
          <a:p>
            <a:r>
              <a:rPr lang="en-US" dirty="0">
                <a:ea typeface="Cambria Math" pitchFamily="18" charset="0"/>
              </a:rPr>
              <a:t>In the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1930</a:t>
            </a:r>
            <a:r>
              <a:rPr lang="en-US" dirty="0">
                <a:ea typeface="Cambria Math" pitchFamily="18" charset="0"/>
              </a:rPr>
              <a:t>s, Paul </a:t>
            </a:r>
            <a:r>
              <a:rPr lang="en-US" dirty="0" err="1">
                <a:ea typeface="Cambria Math" pitchFamily="18" charset="0"/>
              </a:rPr>
              <a:t>Erd</a:t>
            </a:r>
            <a:r>
              <a:rPr lang="hu-HU" dirty="0">
                <a:latin typeface="Cambria Math"/>
                <a:ea typeface="Cambria Math"/>
              </a:rPr>
              <a:t>ő</a:t>
            </a:r>
            <a:r>
              <a:rPr lang="en-US" dirty="0">
                <a:ea typeface="Cambria Math" pitchFamily="18" charset="0"/>
              </a:rPr>
              <a:t>s  conjectured that for every positive integer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, there is an arithmetic progression of length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made up  entirely of primes. This was proven in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2006</a:t>
            </a:r>
            <a:r>
              <a:rPr lang="en-US" dirty="0">
                <a:ea typeface="Cambria Math" pitchFamily="18" charset="0"/>
              </a:rPr>
              <a:t>, by Ben Green and Terrence Tau.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5715000"/>
            <a:ext cx="1135380" cy="874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5791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Terence Tao</a:t>
            </a:r>
          </a:p>
          <a:p>
            <a:r>
              <a:rPr lang="en-US" dirty="0"/>
              <a:t>(Born 1975)</a:t>
            </a:r>
          </a:p>
        </p:txBody>
      </p:sp>
    </p:spTree>
    <p:extLst>
      <p:ext uri="{BB962C8B-B14F-4D97-AF65-F5344CB8AC3E}">
        <p14:creationId xmlns:p14="http://schemas.microsoft.com/office/powerpoint/2010/main" val="1779596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Primes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US" dirty="0"/>
              <a:t>The problem of generating large  primes is of both theoretical and practical interest.</a:t>
            </a:r>
          </a:p>
          <a:p>
            <a:r>
              <a:rPr lang="en-US" dirty="0"/>
              <a:t>So far, </a:t>
            </a:r>
            <a:r>
              <a:rPr lang="en-US" b="1" dirty="0">
                <a:solidFill>
                  <a:srgbClr val="FF0000"/>
                </a:solidFill>
              </a:rPr>
              <a:t>no useful closed formula that always produces primes  has been found. </a:t>
            </a:r>
            <a:r>
              <a:rPr lang="en-US" dirty="0"/>
              <a:t>There is no simple  function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such that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prime for all positive integers </a:t>
            </a:r>
            <a:r>
              <a:rPr lang="en-US" i="1" dirty="0"/>
              <a:t>n</a:t>
            </a:r>
            <a:r>
              <a:rPr lang="en-US" dirty="0"/>
              <a:t>. </a:t>
            </a:r>
          </a:p>
          <a:p>
            <a:r>
              <a:rPr lang="en-US" dirty="0"/>
              <a:t>But  </a:t>
            </a:r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) =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baseline="30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−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41</a:t>
            </a:r>
            <a:r>
              <a:rPr lang="en-US" dirty="0">
                <a:solidFill>
                  <a:srgbClr val="FF0000"/>
                </a:solidFill>
              </a:rPr>
              <a:t>  is prime for all integers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1,2,…, 40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/>
              <a:t>Because of this, we might conjecture that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prime for all positive integers </a:t>
            </a:r>
            <a:r>
              <a:rPr lang="en-US" i="1" dirty="0"/>
              <a:t>n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But </a:t>
            </a:r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41</a:t>
            </a:r>
            <a:r>
              <a:rPr lang="en-US" dirty="0">
                <a:solidFill>
                  <a:srgbClr val="FF0000"/>
                </a:solidFill>
              </a:rPr>
              <a:t>) =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41</a:t>
            </a:r>
            <a:r>
              <a:rPr lang="en-US" baseline="30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is not prime. </a:t>
            </a:r>
          </a:p>
          <a:p>
            <a:r>
              <a:rPr lang="en-US" dirty="0"/>
              <a:t>More generally, there is  no polynomial with integer coefficients such that 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prime for all positive integers </a:t>
            </a:r>
            <a:r>
              <a:rPr lang="en-US" i="1" dirty="0"/>
              <a:t>n. </a:t>
            </a:r>
            <a:r>
              <a:rPr lang="en-US" dirty="0"/>
              <a:t>(See supplementary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23</a:t>
            </a:r>
            <a:r>
              <a:rPr lang="en-US" dirty="0"/>
              <a:t>.)</a:t>
            </a:r>
          </a:p>
          <a:p>
            <a:r>
              <a:rPr lang="en-US" dirty="0"/>
              <a:t>Fortunately, we can generate large integers which are almost certainly primes. See Chapter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.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1"/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50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EC66E3D-D380-414B-A9A1-15A8AE8EB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zh-CN" sz="7100" b="1">
                <a:ea typeface="宋体" panose="02010600030101010101" pitchFamily="2" charset="-122"/>
              </a:rPr>
              <a:t>Welcome to</a:t>
            </a:r>
            <a:br>
              <a:rPr lang="en-US" altLang="zh-CN" sz="3900" b="1">
                <a:ea typeface="宋体" panose="02010600030101010101" pitchFamily="2" charset="-122"/>
              </a:rPr>
            </a:br>
            <a:r>
              <a:rPr lang="en-CA" altLang="zh-CN">
                <a:ea typeface="宋体" panose="02010600030101010101" pitchFamily="2" charset="-122"/>
              </a:rPr>
              <a:t>Discrete Mathematics</a:t>
            </a:r>
            <a:br>
              <a:rPr lang="en-CA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Spring</a:t>
            </a:r>
            <a:r>
              <a:rPr lang="en-US" altLang="zh-CN" sz="4700">
                <a:ea typeface="宋体" panose="02010600030101010101" pitchFamily="2" charset="-122"/>
              </a:rPr>
              <a:t> 2018</a:t>
            </a:r>
            <a:endParaRPr lang="en-CA" altLang="zh-CN" sz="4700">
              <a:ea typeface="宋体" panose="02010600030101010101" pitchFamily="2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94004A5-EFFB-46F3-8F80-B3A22D2F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368A9793-BF57-4BD7-AAF2-0CBF8563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19FF532B-35FE-476B-8EE2-7998546C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Instructor: Niu Shao Zhang</a:t>
            </a:r>
            <a:endParaRPr lang="en-CA" altLang="zh-CN" sz="280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>
            <a:extLst>
              <a:ext uri="{FF2B5EF4-FFF2-40B4-BE49-F238E27FC236}">
                <a16:creationId xmlns:a16="http://schemas.microsoft.com/office/drawing/2014/main" id="{505A803C-8ED4-4748-9A25-6D042383AD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E0F14B-F74A-49F3-81E9-B0951DB55FFA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5" name="日期占位符 4">
            <a:extLst>
              <a:ext uri="{FF2B5EF4-FFF2-40B4-BE49-F238E27FC236}">
                <a16:creationId xmlns:a16="http://schemas.microsoft.com/office/drawing/2014/main" id="{AEE4485A-260E-4F32-85C3-E4A7DFC6676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4F0C9F-B0FE-4E38-B5DF-AE0B9ADC52C1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6" name="页脚占位符 5">
            <a:extLst>
              <a:ext uri="{FF2B5EF4-FFF2-40B4-BE49-F238E27FC236}">
                <a16:creationId xmlns:a16="http://schemas.microsoft.com/office/drawing/2014/main" id="{B66C490E-7853-47ED-ABE6-B4F2524274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7" name="Rectangle 2">
            <a:extLst>
              <a:ext uri="{FF2B5EF4-FFF2-40B4-BE49-F238E27FC236}">
                <a16:creationId xmlns:a16="http://schemas.microsoft.com/office/drawing/2014/main" id="{92DCCDB5-B09D-41C0-8157-3B560043A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Least Common Multiple</a:t>
            </a:r>
          </a:p>
        </p:txBody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5344E4C4-DBC0-4115-8BC0-9CB1E31D34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lcm(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>
                <a:latin typeface="Times New Roman" panose="02020603050405020304" pitchFamily="18" charset="0"/>
              </a:rPr>
              <a:t> of positive integers 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, is the smallest positive integer that is a multiple both of 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and of 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.  </a:t>
            </a:r>
            <a:r>
              <a:rPr lang="en-US" altLang="zh-CN" sz="2800" i="1">
                <a:solidFill>
                  <a:schemeClr val="folHlink"/>
                </a:solidFill>
                <a:latin typeface="Times New Roman" panose="02020603050405020304" pitchFamily="18" charset="0"/>
              </a:rPr>
              <a:t>E.g.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lcm(6,10)=30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	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 = lcm(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) = min(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b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	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→ 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 ≤ n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If the prime factorizations are written as</a:t>
            </a:r>
            <a:b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			     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and                                 , </a:t>
            </a:r>
            <a:b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then the LCM is given by</a:t>
            </a:r>
            <a:b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								</a:t>
            </a:r>
          </a:p>
        </p:txBody>
      </p:sp>
      <p:graphicFrame>
        <p:nvGraphicFramePr>
          <p:cNvPr id="49159" name="Object 4">
            <a:extLst>
              <a:ext uri="{FF2B5EF4-FFF2-40B4-BE49-F238E27FC236}">
                <a16:creationId xmlns:a16="http://schemas.microsoft.com/office/drawing/2014/main" id="{0380EC61-ACDB-43FB-9CAD-F9AF682CD9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264431"/>
              </p:ext>
            </p:extLst>
          </p:nvPr>
        </p:nvGraphicFramePr>
        <p:xfrm>
          <a:off x="1143000" y="4120725"/>
          <a:ext cx="25923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" name="Equation" r:id="rId3" imgW="1054100" imgH="241300" progId="Equation.3">
                  <p:embed/>
                </p:oleObj>
              </mc:Choice>
              <mc:Fallback>
                <p:oleObj name="Equation" r:id="rId3" imgW="1054100" imgH="241300" progId="Equation.3">
                  <p:embed/>
                  <p:pic>
                    <p:nvPicPr>
                      <p:cNvPr id="49159" name="Object 4">
                        <a:extLst>
                          <a:ext uri="{FF2B5EF4-FFF2-40B4-BE49-F238E27FC236}">
                            <a16:creationId xmlns:a16="http://schemas.microsoft.com/office/drawing/2014/main" id="{0380EC61-ACDB-43FB-9CAD-F9AF682CD9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20725"/>
                        <a:ext cx="25923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5">
            <a:extLst>
              <a:ext uri="{FF2B5EF4-FFF2-40B4-BE49-F238E27FC236}">
                <a16:creationId xmlns:a16="http://schemas.microsoft.com/office/drawing/2014/main" id="{95D6970D-25AD-42A5-971E-B3C3F9DC03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936753"/>
              </p:ext>
            </p:extLst>
          </p:nvPr>
        </p:nvGraphicFramePr>
        <p:xfrm>
          <a:off x="4648200" y="4157238"/>
          <a:ext cx="23749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" name="Equation" r:id="rId5" imgW="1028254" imgH="241195" progId="Equation.3">
                  <p:embed/>
                </p:oleObj>
              </mc:Choice>
              <mc:Fallback>
                <p:oleObj name="Equation" r:id="rId5" imgW="1028254" imgH="241195" progId="Equation.3">
                  <p:embed/>
                  <p:pic>
                    <p:nvPicPr>
                      <p:cNvPr id="49160" name="Object 5">
                        <a:extLst>
                          <a:ext uri="{FF2B5EF4-FFF2-40B4-BE49-F238E27FC236}">
                            <a16:creationId xmlns:a16="http://schemas.microsoft.com/office/drawing/2014/main" id="{95D6970D-25AD-42A5-971E-B3C3F9DC03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57238"/>
                        <a:ext cx="23749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6">
            <a:extLst>
              <a:ext uri="{FF2B5EF4-FFF2-40B4-BE49-F238E27FC236}">
                <a16:creationId xmlns:a16="http://schemas.microsoft.com/office/drawing/2014/main" id="{922EC72B-7CEC-4CAD-8283-F79DADA90FC9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57144998"/>
              </p:ext>
            </p:extLst>
          </p:nvPr>
        </p:nvGraphicFramePr>
        <p:xfrm>
          <a:off x="879475" y="5457825"/>
          <a:ext cx="6973887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" name="Equation" r:id="rId7" imgW="2552700" imgH="241300" progId="Equation.3">
                  <p:embed/>
                </p:oleObj>
              </mc:Choice>
              <mc:Fallback>
                <p:oleObj name="Equation" r:id="rId7" imgW="2552700" imgH="241300" progId="Equation.3">
                  <p:embed/>
                  <p:pic>
                    <p:nvPicPr>
                      <p:cNvPr id="49161" name="Object 6">
                        <a:extLst>
                          <a:ext uri="{FF2B5EF4-FFF2-40B4-BE49-F238E27FC236}">
                            <a16:creationId xmlns:a16="http://schemas.microsoft.com/office/drawing/2014/main" id="{922EC72B-7CEC-4CAD-8283-F79DADA90F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5457825"/>
                        <a:ext cx="6973887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Rectangle 7">
            <a:extLst>
              <a:ext uri="{FF2B5EF4-FFF2-40B4-BE49-F238E27FC236}">
                <a16:creationId xmlns:a16="http://schemas.microsoft.com/office/drawing/2014/main" id="{C9A784B1-4F37-460C-A51D-CDACA2278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5" y="5619750"/>
            <a:ext cx="7129462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163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Conjectures about Primes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34135"/>
            <a:ext cx="8458200" cy="52714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Even though primes have been studied extensively for centuries, many conjectures about them are unresolved, including:</a:t>
            </a:r>
          </a:p>
          <a:p>
            <a:r>
              <a:rPr lang="en-US" b="1" i="1" dirty="0" err="1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Goldbach’s</a:t>
            </a:r>
            <a:r>
              <a:rPr lang="en-US" b="1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Conjecture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 Every even integer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&gt; 2, is the sum of two primes. It has been verified  by computer for all positive even integers up to  1.6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18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.  The conjecture is believed to be true by most mathematicians.</a:t>
            </a:r>
          </a:p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There are infinitely many primes of the form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+ 1, where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is a positive integer. But it has been shown that there are infinitely many primes  of the form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+ 1, where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is a positive  integer or  the product of at most two primes.</a:t>
            </a:r>
          </a:p>
          <a:p>
            <a:r>
              <a:rPr lang="en-US" b="1" i="1" dirty="0">
                <a:solidFill>
                  <a:srgbClr val="FF0000"/>
                </a:solidFill>
                <a:ea typeface="Cambria Math" pitchFamily="18" charset="0"/>
              </a:rPr>
              <a:t>The Twin Prime Conjecture</a:t>
            </a:r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The twin prime conjecture is that there are infinitely many pairs of twin primes.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Twin primes are pairs of primes that differ by 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. Examples are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 and 5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5 and 7, 11 and 13, etc. The current world’s record for twin primes (as of mid 2011) consists of numbers   65,516,468,355</a:t>
            </a:r>
            <a:r>
              <a:rPr lang="en-US" dirty="0">
                <a:latin typeface="Cambria Math"/>
                <a:ea typeface="Cambria Math"/>
              </a:rPr>
              <a:t>∙23</a:t>
            </a:r>
            <a:r>
              <a:rPr lang="en-US" baseline="30000" dirty="0">
                <a:latin typeface="Cambria Math"/>
                <a:ea typeface="Cambria Math"/>
              </a:rPr>
              <a:t>33,333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"/>
                <a:ea typeface="Cambria Math"/>
              </a:rPr>
              <a:t>±</a:t>
            </a:r>
            <a:r>
              <a:rPr lang="en-US" dirty="0">
                <a:latin typeface="Cambria Math"/>
                <a:ea typeface="Cambria Math"/>
              </a:rPr>
              <a:t>1, which have 100,355 decimal digits.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1"/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1"/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88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>
            <a:extLst>
              <a:ext uri="{FF2B5EF4-FFF2-40B4-BE49-F238E27FC236}">
                <a16:creationId xmlns:a16="http://schemas.microsoft.com/office/drawing/2014/main" id="{92E735A2-4678-4689-A5A9-9D00F3A93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2BBF69-2AA8-4618-95F2-7799B2A8086F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5" name="日期占位符 4">
            <a:extLst>
              <a:ext uri="{FF2B5EF4-FFF2-40B4-BE49-F238E27FC236}">
                <a16:creationId xmlns:a16="http://schemas.microsoft.com/office/drawing/2014/main" id="{84855CD6-FFD9-4516-9CAD-7046C58769E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35EF30-3646-4F67-AF3A-D74E7A01A25C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6" name="页脚占位符 5">
            <a:extLst>
              <a:ext uri="{FF2B5EF4-FFF2-40B4-BE49-F238E27FC236}">
                <a16:creationId xmlns:a16="http://schemas.microsoft.com/office/drawing/2014/main" id="{E2151CA4-E270-44DB-B207-A840B34795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DD2DCB94-E500-48BF-AD54-6C4DA57B7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An Application of Primes!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9A8FEA35-51C7-4A2E-83CC-665B4A4A0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When you visit a secure web site (https:… address, indicated by padlock icon in IE, key icon in Netscape), the browser and web site may be using a technology called </a:t>
            </a:r>
            <a:r>
              <a:rPr lang="en-US" altLang="zh-CN" sz="2800" i="1" dirty="0">
                <a:latin typeface="Times New Roman" panose="02020603050405020304" pitchFamily="18" charset="0"/>
              </a:rPr>
              <a:t>RSA encryption</a:t>
            </a:r>
            <a:r>
              <a:rPr lang="en-US" altLang="zh-CN" sz="28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This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public-key cryptography 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scheme involves exchanging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public keys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containing the product </a:t>
            </a:r>
            <a:r>
              <a:rPr lang="en-US" altLang="zh-CN" sz="2800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pq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of two random large primes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(a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private key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) which must be kept secret by a given party.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So, the security of your day-to-day web transactions depends critically on the fact that all known factoring algorithms are intractable!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Note: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</a:rPr>
              <a:t> There </a:t>
            </a:r>
            <a:r>
              <a:rPr lang="en-US" altLang="zh-CN" sz="2000" u="sng" dirty="0">
                <a:solidFill>
                  <a:srgbClr val="008000"/>
                </a:solidFill>
                <a:latin typeface="Times New Roman" panose="02020603050405020304" pitchFamily="18" charset="0"/>
              </a:rPr>
              <a:t>is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</a:rPr>
              <a:t> a tractable </a:t>
            </a:r>
            <a:r>
              <a:rPr lang="en-US" altLang="zh-CN" sz="2000" i="1" dirty="0">
                <a:solidFill>
                  <a:srgbClr val="008000"/>
                </a:solidFill>
                <a:latin typeface="Times New Roman" panose="02020603050405020304" pitchFamily="18" charset="0"/>
              </a:rPr>
              <a:t>quantum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</a:rPr>
              <a:t> algorithm for factoring; so if we can ever build big quantum computers, then RSA is not secure.</a:t>
            </a:r>
          </a:p>
        </p:txBody>
      </p:sp>
    </p:spTree>
    <p:extLst>
      <p:ext uri="{BB962C8B-B14F-4D97-AF65-F5344CB8AC3E}">
        <p14:creationId xmlns:p14="http://schemas.microsoft.com/office/powerpoint/2010/main" val="532556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>
            <a:extLst>
              <a:ext uri="{FF2B5EF4-FFF2-40B4-BE49-F238E27FC236}">
                <a16:creationId xmlns:a16="http://schemas.microsoft.com/office/drawing/2014/main" id="{D81CD5F6-7CF5-4508-95C6-23309E4958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46EA65-6E96-466A-88B0-4974D3D0A915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3" name="日期占位符 4">
            <a:extLst>
              <a:ext uri="{FF2B5EF4-FFF2-40B4-BE49-F238E27FC236}">
                <a16:creationId xmlns:a16="http://schemas.microsoft.com/office/drawing/2014/main" id="{0D4A0637-ED07-4F68-952F-A09ECD712B6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1FF38F-4692-41F7-8171-0AB202937D5F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4" name="页脚占位符 5">
            <a:extLst>
              <a:ext uri="{FF2B5EF4-FFF2-40B4-BE49-F238E27FC236}">
                <a16:creationId xmlns:a16="http://schemas.microsoft.com/office/drawing/2014/main" id="{80179A5A-4EEF-4E80-8417-A69049F818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216FF88A-4422-4608-AF8C-7DE4F69F7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Greatest Common Divisor</a:t>
            </a:r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B5E9E3D7-B48B-40A2-8269-6C00B4F86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The </a:t>
            </a:r>
            <a:r>
              <a:rPr lang="en-US" altLang="zh-CN" sz="2800" i="1">
                <a:latin typeface="Times New Roman" panose="02020603050405020304" pitchFamily="18" charset="0"/>
              </a:rPr>
              <a:t>greatest common divisor </a:t>
            </a:r>
            <a:r>
              <a:rPr lang="en-US" altLang="zh-CN" sz="2800">
                <a:latin typeface="Times New Roman" panose="02020603050405020304" pitchFamily="18" charset="0"/>
              </a:rPr>
              <a:t>gcd(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) of integers 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 (not both 0) is the largest (most positive) integer </a:t>
            </a:r>
            <a:r>
              <a:rPr lang="en-US" altLang="zh-CN" sz="2800" i="1">
                <a:latin typeface="Times New Roman" panose="02020603050405020304" pitchFamily="18" charset="0"/>
              </a:rPr>
              <a:t>d</a:t>
            </a:r>
            <a:r>
              <a:rPr lang="en-US" altLang="zh-CN" sz="2800">
                <a:latin typeface="Times New Roman" panose="02020603050405020304" pitchFamily="18" charset="0"/>
              </a:rPr>
              <a:t> that is a divisor both of 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and of 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 = gcd(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max(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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b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→ 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 ≥ e</a:t>
            </a:r>
            <a:endParaRPr lang="en-US" altLang="zh-CN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Example: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gcd(24,36)=?</a:t>
            </a:r>
            <a:b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Positive common divisors: 1,2,3,4,6,12.</a:t>
            </a:r>
            <a:b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The largest one of these is 12.</a:t>
            </a:r>
          </a:p>
        </p:txBody>
      </p:sp>
    </p:spTree>
    <p:extLst>
      <p:ext uri="{BB962C8B-B14F-4D97-AF65-F5344CB8AC3E}">
        <p14:creationId xmlns:p14="http://schemas.microsoft.com/office/powerpoint/2010/main" val="4154749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814ED25E-ADAA-4718-9285-A8A091EF4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D8A987-FA17-403A-A59E-C6F40E0A7F6E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7" name="日期占位符 6">
            <a:extLst>
              <a:ext uri="{FF2B5EF4-FFF2-40B4-BE49-F238E27FC236}">
                <a16:creationId xmlns:a16="http://schemas.microsoft.com/office/drawing/2014/main" id="{201FEF6A-33DE-4EEB-932B-78DA51CFB96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3A469A-A7A1-4C9E-BC12-F089E2AF05B4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8" name="页脚占位符 7">
            <a:extLst>
              <a:ext uri="{FF2B5EF4-FFF2-40B4-BE49-F238E27FC236}">
                <a16:creationId xmlns:a16="http://schemas.microsoft.com/office/drawing/2014/main" id="{D8FCC804-A188-404D-9681-A30D0B5628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81F83AA1-CB1E-43AF-8C87-9FF37245A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GCD shortcut</a:t>
            </a:r>
          </a:p>
        </p:txBody>
      </p:sp>
      <p:sp>
        <p:nvSpPr>
          <p:cNvPr id="47110" name="Rectangle 3">
            <a:extLst>
              <a:ext uri="{FF2B5EF4-FFF2-40B4-BE49-F238E27FC236}">
                <a16:creationId xmlns:a16="http://schemas.microsoft.com/office/drawing/2014/main" id="{09EAF30C-A5A0-4BBB-9873-461B50E830A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341438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If the prime factorizations are written as</a:t>
            </a:r>
            <a:b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                    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and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                  ,</a:t>
            </a:r>
            <a:b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then the GCD is given by:</a:t>
            </a:r>
            <a:b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endParaRPr lang="en-US" altLang="zh-CN" sz="2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Example of using the shortcut:</a:t>
            </a:r>
          </a:p>
          <a:p>
            <a:pPr lvl="1" eaLnBrk="1" hangingPunct="1"/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=84=2·2·3·7         = 2</a:t>
            </a:r>
            <a:r>
              <a:rPr lang="en-US" altLang="zh-CN" sz="2400" baseline="30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·3</a:t>
            </a:r>
            <a:r>
              <a:rPr lang="en-US" altLang="zh-CN" sz="2400" baseline="30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·7</a:t>
            </a:r>
            <a:r>
              <a:rPr lang="en-US" altLang="zh-CN" sz="2400" baseline="30000">
                <a:latin typeface="Times New Roman" panose="02020603050405020304" pitchFamily="18" charset="0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</a:rPr>
              <a:t>=96=2·2·2·2·2·3   = 2</a:t>
            </a:r>
            <a:r>
              <a:rPr lang="en-US" altLang="zh-CN" sz="2400" baseline="30000">
                <a:latin typeface="Times New Roman" panose="02020603050405020304" pitchFamily="18" charset="0"/>
              </a:rPr>
              <a:t>5</a:t>
            </a:r>
            <a:r>
              <a:rPr lang="en-US" altLang="zh-CN" sz="2400">
                <a:latin typeface="Times New Roman" panose="02020603050405020304" pitchFamily="18" charset="0"/>
              </a:rPr>
              <a:t>·3</a:t>
            </a:r>
            <a:r>
              <a:rPr lang="en-US" altLang="zh-CN" sz="2400" baseline="30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·7</a:t>
            </a:r>
            <a:r>
              <a:rPr lang="en-US" altLang="zh-CN" sz="2400" baseline="30000">
                <a:latin typeface="Times New Roman" panose="02020603050405020304" pitchFamily="18" charset="0"/>
              </a:rPr>
              <a:t>0</a:t>
            </a:r>
          </a:p>
          <a:p>
            <a:pPr lvl="1" eaLnBrk="1" hangingPunct="1"/>
            <a:r>
              <a:rPr lang="en-US" altLang="zh-CN" sz="2400">
                <a:latin typeface="Times New Roman" panose="02020603050405020304" pitchFamily="18" charset="0"/>
              </a:rPr>
              <a:t>gcd(84,96)             = 2</a:t>
            </a:r>
            <a:r>
              <a:rPr lang="en-US" altLang="zh-CN" sz="2400" baseline="30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·3</a:t>
            </a:r>
            <a:r>
              <a:rPr lang="en-US" altLang="zh-CN" sz="2400" baseline="30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·7</a:t>
            </a:r>
            <a:r>
              <a:rPr lang="en-US" altLang="zh-CN" sz="2400" baseline="30000">
                <a:latin typeface="Times New Roman" panose="02020603050405020304" pitchFamily="18" charset="0"/>
              </a:rPr>
              <a:t>0 </a:t>
            </a:r>
            <a:r>
              <a:rPr lang="en-US" altLang="zh-CN" sz="2400">
                <a:latin typeface="Times New Roman" panose="02020603050405020304" pitchFamily="18" charset="0"/>
              </a:rPr>
              <a:t>= 2·2·3 = 12.</a:t>
            </a:r>
          </a:p>
        </p:txBody>
      </p:sp>
      <p:graphicFrame>
        <p:nvGraphicFramePr>
          <p:cNvPr id="47111" name="Object 4">
            <a:extLst>
              <a:ext uri="{FF2B5EF4-FFF2-40B4-BE49-F238E27FC236}">
                <a16:creationId xmlns:a16="http://schemas.microsoft.com/office/drawing/2014/main" id="{2BA114C3-C894-4AD9-A41B-2B2B3480CEF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919163" y="1660525"/>
          <a:ext cx="283686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Equation" r:id="rId3" imgW="1054100" imgH="241300" progId="Equation.3">
                  <p:embed/>
                </p:oleObj>
              </mc:Choice>
              <mc:Fallback>
                <p:oleObj name="Equation" r:id="rId3" imgW="1054100" imgH="241300" progId="Equation.3">
                  <p:embed/>
                  <p:pic>
                    <p:nvPicPr>
                      <p:cNvPr id="47111" name="Object 4">
                        <a:extLst>
                          <a:ext uri="{FF2B5EF4-FFF2-40B4-BE49-F238E27FC236}">
                            <a16:creationId xmlns:a16="http://schemas.microsoft.com/office/drawing/2014/main" id="{2BA114C3-C894-4AD9-A41B-2B2B3480CE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1660525"/>
                        <a:ext cx="2836862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5">
            <a:extLst>
              <a:ext uri="{FF2B5EF4-FFF2-40B4-BE49-F238E27FC236}">
                <a16:creationId xmlns:a16="http://schemas.microsoft.com/office/drawing/2014/main" id="{03A3E569-1B86-4158-9E79-F7F94C8E91C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27588" y="1744663"/>
          <a:ext cx="28352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Equation" r:id="rId5" imgW="1028254" imgH="241195" progId="Equation.3">
                  <p:embed/>
                </p:oleObj>
              </mc:Choice>
              <mc:Fallback>
                <p:oleObj name="Equation" r:id="rId5" imgW="1028254" imgH="241195" progId="Equation.3">
                  <p:embed/>
                  <p:pic>
                    <p:nvPicPr>
                      <p:cNvPr id="47112" name="Object 5">
                        <a:extLst>
                          <a:ext uri="{FF2B5EF4-FFF2-40B4-BE49-F238E27FC236}">
                            <a16:creationId xmlns:a16="http://schemas.microsoft.com/office/drawing/2014/main" id="{03A3E569-1B86-4158-9E79-F7F94C8E91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1744663"/>
                        <a:ext cx="283527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6">
            <a:extLst>
              <a:ext uri="{FF2B5EF4-FFF2-40B4-BE49-F238E27FC236}">
                <a16:creationId xmlns:a16="http://schemas.microsoft.com/office/drawing/2014/main" id="{D082E5B2-20B9-40BC-A776-A1041E2B92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5838" y="2820988"/>
          <a:ext cx="73914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Equation" r:id="rId7" imgW="2489200" imgH="241300" progId="Equation.3">
                  <p:embed/>
                </p:oleObj>
              </mc:Choice>
              <mc:Fallback>
                <p:oleObj name="Equation" r:id="rId7" imgW="2489200" imgH="241300" progId="Equation.3">
                  <p:embed/>
                  <p:pic>
                    <p:nvPicPr>
                      <p:cNvPr id="47113" name="Object 6">
                        <a:extLst>
                          <a:ext uri="{FF2B5EF4-FFF2-40B4-BE49-F238E27FC236}">
                            <a16:creationId xmlns:a16="http://schemas.microsoft.com/office/drawing/2014/main" id="{D082E5B2-20B9-40BC-A776-A1041E2B92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2820988"/>
                        <a:ext cx="73914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Rectangle 7">
            <a:extLst>
              <a:ext uri="{FF2B5EF4-FFF2-40B4-BE49-F238E27FC236}">
                <a16:creationId xmlns:a16="http://schemas.microsoft.com/office/drawing/2014/main" id="{BB2B474F-4454-40A8-9058-A0F4E5C9C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81300"/>
            <a:ext cx="7239000" cy="76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359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>
            <a:extLst>
              <a:ext uri="{FF2B5EF4-FFF2-40B4-BE49-F238E27FC236}">
                <a16:creationId xmlns:a16="http://schemas.microsoft.com/office/drawing/2014/main" id="{66231D83-516E-4B50-8F6A-FFBEB8A842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06AABD-E0F4-4847-984E-77EC54B8C673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3" name="日期占位符 4">
            <a:extLst>
              <a:ext uri="{FF2B5EF4-FFF2-40B4-BE49-F238E27FC236}">
                <a16:creationId xmlns:a16="http://schemas.microsoft.com/office/drawing/2014/main" id="{A4540E29-436F-4D8D-AA64-4FDDDB0E700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4D3C64-6054-4C24-8F15-BDE76AB264A5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4" name="页脚占位符 5">
            <a:extLst>
              <a:ext uri="{FF2B5EF4-FFF2-40B4-BE49-F238E27FC236}">
                <a16:creationId xmlns:a16="http://schemas.microsoft.com/office/drawing/2014/main" id="{CAAD5C6F-C7C7-4D36-997A-BB16976230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5" name="Rectangle 2">
            <a:extLst>
              <a:ext uri="{FF2B5EF4-FFF2-40B4-BE49-F238E27FC236}">
                <a16:creationId xmlns:a16="http://schemas.microsoft.com/office/drawing/2014/main" id="{8FDBD189-5F1D-466C-902A-25FA076D1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Euclid’s Algorithm for GCD</a:t>
            </a:r>
          </a:p>
        </p:txBody>
      </p:sp>
      <p:sp>
        <p:nvSpPr>
          <p:cNvPr id="51206" name="Rectangle 3">
            <a:extLst>
              <a:ext uri="{FF2B5EF4-FFF2-40B4-BE49-F238E27FC236}">
                <a16:creationId xmlns:a16="http://schemas.microsoft.com/office/drawing/2014/main" id="{C471A96C-C1A2-4E15-A4F2-F65BAFD0D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Finding GCDs by comparing prime factorizations can be difficult when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the prime factors are not known!</a:t>
            </a: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Euclid discovered:</a:t>
            </a:r>
            <a:r>
              <a:rPr lang="en-US" altLang="zh-CN" dirty="0">
                <a:latin typeface="Times New Roman" panose="02020603050405020304" pitchFamily="18" charset="0"/>
              </a:rPr>
              <a:t> For all </a:t>
            </a:r>
            <a:r>
              <a:rPr lang="en-US" altLang="zh-CN" dirty="0" err="1">
                <a:latin typeface="Times New Roman" panose="02020603050405020304" pitchFamily="18" charset="0"/>
              </a:rPr>
              <a:t>ints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gcd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gcd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b,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mod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Sort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so that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and then (given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&gt;1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mod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&lt;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</a:rPr>
              <a:t> so problem is simplified.</a:t>
            </a:r>
          </a:p>
        </p:txBody>
      </p:sp>
      <p:pic>
        <p:nvPicPr>
          <p:cNvPr id="51207" name="Picture 4" descr="euclid">
            <a:extLst>
              <a:ext uri="{FF2B5EF4-FFF2-40B4-BE49-F238E27FC236}">
                <a16:creationId xmlns:a16="http://schemas.microsoft.com/office/drawing/2014/main" id="{C40A782E-A5C2-4768-8BFA-95A47009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6" t="14781" r="19481" b="35335"/>
          <a:stretch>
            <a:fillRect/>
          </a:stretch>
        </p:blipFill>
        <p:spPr bwMode="auto">
          <a:xfrm>
            <a:off x="7557155" y="2158573"/>
            <a:ext cx="1350962" cy="1657350"/>
          </a:xfrm>
          <a:prstGeom prst="rect">
            <a:avLst/>
          </a:prstGeom>
          <a:noFill/>
          <a:ln w="5715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8" name="Text Box 5">
            <a:extLst>
              <a:ext uri="{FF2B5EF4-FFF2-40B4-BE49-F238E27FC236}">
                <a16:creationId xmlns:a16="http://schemas.microsoft.com/office/drawing/2014/main" id="{42FC6DF4-A947-4734-B30E-71F3D3493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096" y="3933398"/>
            <a:ext cx="1357313" cy="1228725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0" i="0" u="none" dirty="0">
                <a:latin typeface="Times New Roman" panose="02020603050405020304" pitchFamily="18" charset="0"/>
              </a:rPr>
              <a:t>Euclid of </a:t>
            </a:r>
            <a:br>
              <a:rPr kumimoji="0" lang="en-US" altLang="zh-CN" sz="1800" b="0" i="0" u="none" dirty="0">
                <a:latin typeface="Times New Roman" panose="02020603050405020304" pitchFamily="18" charset="0"/>
              </a:rPr>
            </a:br>
            <a:r>
              <a:rPr kumimoji="0" lang="en-US" altLang="zh-CN" sz="1800" b="0" i="0" u="none" dirty="0">
                <a:latin typeface="Times New Roman" panose="02020603050405020304" pitchFamily="18" charset="0"/>
              </a:rPr>
              <a:t>Alexandria</a:t>
            </a:r>
            <a:br>
              <a:rPr kumimoji="0" lang="en-US" altLang="zh-CN" sz="1800" b="0" i="0" u="none" dirty="0">
                <a:latin typeface="Times New Roman" panose="02020603050405020304" pitchFamily="18" charset="0"/>
              </a:rPr>
            </a:br>
            <a:r>
              <a:rPr kumimoji="0" lang="en-US" altLang="zh-CN" sz="1800" b="0" i="0" u="none" dirty="0">
                <a:latin typeface="Times New Roman" panose="02020603050405020304" pitchFamily="18" charset="0"/>
              </a:rPr>
              <a:t>325-265 B.C.</a:t>
            </a:r>
          </a:p>
        </p:txBody>
      </p:sp>
    </p:spTree>
    <p:extLst>
      <p:ext uri="{BB962C8B-B14F-4D97-AF65-F5344CB8AC3E}">
        <p14:creationId xmlns:p14="http://schemas.microsoft.com/office/powerpoint/2010/main" val="1903592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>
            <a:extLst>
              <a:ext uri="{FF2B5EF4-FFF2-40B4-BE49-F238E27FC236}">
                <a16:creationId xmlns:a16="http://schemas.microsoft.com/office/drawing/2014/main" id="{7E72A9F8-09E1-4259-92BC-15158D06B9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62AA73-1C24-42BB-B46F-DCA084AE9EE9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7" name="日期占位符 4">
            <a:extLst>
              <a:ext uri="{FF2B5EF4-FFF2-40B4-BE49-F238E27FC236}">
                <a16:creationId xmlns:a16="http://schemas.microsoft.com/office/drawing/2014/main" id="{D25AA85F-5D42-4B31-93C5-C3C63308B87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FA3147-AE09-41DE-83BB-4F65797AF7B1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8" name="页脚占位符 5">
            <a:extLst>
              <a:ext uri="{FF2B5EF4-FFF2-40B4-BE49-F238E27FC236}">
                <a16:creationId xmlns:a16="http://schemas.microsoft.com/office/drawing/2014/main" id="{6C276284-4049-47CF-A537-2F3C14B625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CBFF703C-4731-4536-B297-E15277E73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Euclid’s Algorithm Example</a:t>
            </a:r>
          </a:p>
        </p:txBody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9F8A9701-7809-4952-AD7C-9CF306384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495800"/>
          </a:xfrm>
        </p:spPr>
        <p:txBody>
          <a:bodyPr/>
          <a:lstStyle/>
          <a:p>
            <a:pPr eaLnBrk="1" hangingPunct="1"/>
            <a:r>
              <a:rPr lang="en-US" altLang="zh-CN" sz="2800" dirty="0" err="1">
                <a:latin typeface="Times New Roman" panose="02020603050405020304" pitchFamily="18" charset="0"/>
              </a:rPr>
              <a:t>gcd</a:t>
            </a:r>
            <a:r>
              <a:rPr lang="en-US" altLang="zh-CN" sz="2800" dirty="0">
                <a:latin typeface="Times New Roman" panose="02020603050405020304" pitchFamily="18" charset="0"/>
              </a:rPr>
              <a:t>(372,164) = </a:t>
            </a:r>
            <a:r>
              <a:rPr lang="en-US" altLang="zh-CN" sz="2800" dirty="0" err="1">
                <a:latin typeface="Times New Roman" panose="02020603050405020304" pitchFamily="18" charset="0"/>
              </a:rPr>
              <a:t>gcd</a:t>
            </a:r>
            <a:r>
              <a:rPr lang="en-US" altLang="zh-CN" sz="2800" dirty="0">
                <a:latin typeface="Times New Roman" panose="02020603050405020304" pitchFamily="18" charset="0"/>
              </a:rPr>
              <a:t>(372 mod 164, 164).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</a:rPr>
              <a:t>372 mod 164 = 372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164372/164 = 372164·2 = 372328 = 44.</a:t>
            </a:r>
          </a:p>
          <a:p>
            <a:pPr eaLnBrk="1" hangingPunct="1"/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gcd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(164,44) =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gcd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(164 mod 44, 44).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164 mod 44 = 16444164/44 = 16444·3 = 164132 = 32.</a:t>
            </a:r>
          </a:p>
          <a:p>
            <a:pPr eaLnBrk="1" hangingPunct="1"/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gcd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(44,32) =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gcd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(44 mod 32, 32) =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gcd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(12, 32) =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gcd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(32 mod 12, 12) =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gcd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(8,12) =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gcd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(12 mod 8, 8) =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gcd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(4,8) =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gcd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(8 mod 4, 4) =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gcd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(0,4) = 4.</a:t>
            </a:r>
          </a:p>
        </p:txBody>
      </p:sp>
    </p:spTree>
    <p:extLst>
      <p:ext uri="{BB962C8B-B14F-4D97-AF65-F5344CB8AC3E}">
        <p14:creationId xmlns:p14="http://schemas.microsoft.com/office/powerpoint/2010/main" val="265014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>
            <a:extLst>
              <a:ext uri="{FF2B5EF4-FFF2-40B4-BE49-F238E27FC236}">
                <a16:creationId xmlns:a16="http://schemas.microsoft.com/office/drawing/2014/main" id="{87A2C467-CC5D-4172-8902-16E06BBEB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E56F01-5CC2-4D6E-A6BF-9519D0D979E2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4275" name="日期占位符 4">
            <a:extLst>
              <a:ext uri="{FF2B5EF4-FFF2-40B4-BE49-F238E27FC236}">
                <a16:creationId xmlns:a16="http://schemas.microsoft.com/office/drawing/2014/main" id="{8D8D3B3A-228B-4BDD-9B65-89BA5D3BD28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02E9B2-F945-4E96-8C06-C71541FA2788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4276" name="页脚占位符 5">
            <a:extLst>
              <a:ext uri="{FF2B5EF4-FFF2-40B4-BE49-F238E27FC236}">
                <a16:creationId xmlns:a16="http://schemas.microsoft.com/office/drawing/2014/main" id="{7D298A51-05EE-4E28-9269-4033AB5652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4277" name="Rectangle 2">
            <a:extLst>
              <a:ext uri="{FF2B5EF4-FFF2-40B4-BE49-F238E27FC236}">
                <a16:creationId xmlns:a16="http://schemas.microsoft.com/office/drawing/2014/main" id="{F03C6E7D-1993-49A9-A204-87F771802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Euclid’s Algorithm Pseudocode</a:t>
            </a:r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8F2CB448-F321-414B-B215-48034DDA1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procedure </a:t>
            </a:r>
            <a:r>
              <a:rPr lang="en-US" altLang="zh-CN" i="1">
                <a:latin typeface="Times New Roman" panose="02020603050405020304" pitchFamily="18" charset="0"/>
              </a:rPr>
              <a:t>gcd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: positive integers)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	while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 0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Arial Unicode MS"/>
                <a:cs typeface="Arial Unicode MS"/>
                <a:sym typeface="Symbol" panose="05050102010706020507" pitchFamily="18" charset="2"/>
              </a:rPr>
              <a:t>≔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mod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;  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≔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    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≔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; 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end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	return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</p:txBody>
      </p:sp>
      <p:sp>
        <p:nvSpPr>
          <p:cNvPr id="54279" name="Text Box 4">
            <a:extLst>
              <a:ext uri="{FF2B5EF4-FFF2-40B4-BE49-F238E27FC236}">
                <a16:creationId xmlns:a16="http://schemas.microsoft.com/office/drawing/2014/main" id="{289357BC-3E7A-44B0-8342-C16368F8B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4946650"/>
            <a:ext cx="4805363" cy="8509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0" i="0" u="none">
                <a:latin typeface="Times New Roman" panose="02020603050405020304" pitchFamily="18" charset="0"/>
              </a:rPr>
              <a:t>Fast! Number of while loop iterations</a:t>
            </a:r>
            <a:br>
              <a:rPr kumimoji="0" lang="en-US" altLang="zh-CN" sz="2400" b="0" i="0" u="none">
                <a:latin typeface="Times New Roman" panose="02020603050405020304" pitchFamily="18" charset="0"/>
              </a:rPr>
            </a:br>
            <a:r>
              <a:rPr kumimoji="0" lang="en-US" altLang="zh-CN" sz="2400" b="0" i="0" u="none">
                <a:latin typeface="Times New Roman" panose="02020603050405020304" pitchFamily="18" charset="0"/>
              </a:rPr>
              <a:t>turns out to be O(log(max(</a:t>
            </a:r>
            <a:r>
              <a:rPr kumimoji="0" lang="en-US" altLang="zh-CN" sz="2400" b="0" u="none">
                <a:latin typeface="Times New Roman" panose="02020603050405020304" pitchFamily="18" charset="0"/>
              </a:rPr>
              <a:t>a</a:t>
            </a:r>
            <a:r>
              <a:rPr kumimoji="0" lang="en-US" altLang="zh-CN" sz="2400" b="0" i="0" u="none">
                <a:latin typeface="Times New Roman" panose="02020603050405020304" pitchFamily="18" charset="0"/>
              </a:rPr>
              <a:t>,</a:t>
            </a:r>
            <a:r>
              <a:rPr kumimoji="0" lang="en-US" altLang="zh-CN" sz="2400" b="0" u="none">
                <a:latin typeface="Times New Roman" panose="02020603050405020304" pitchFamily="18" charset="0"/>
              </a:rPr>
              <a:t>b</a:t>
            </a:r>
            <a:r>
              <a:rPr kumimoji="0" lang="en-US" altLang="zh-CN" sz="2400" b="0" i="0" u="none">
                <a:latin typeface="Times New Roman" panose="02020603050405020304" pitchFamily="18" charset="0"/>
              </a:rPr>
              <a:t>))).</a:t>
            </a:r>
          </a:p>
        </p:txBody>
      </p:sp>
      <p:sp>
        <p:nvSpPr>
          <p:cNvPr id="54280" name="Text Box 5">
            <a:extLst>
              <a:ext uri="{FF2B5EF4-FFF2-40B4-BE49-F238E27FC236}">
                <a16:creationId xmlns:a16="http://schemas.microsoft.com/office/drawing/2014/main" id="{63256D60-A14D-417C-BDF2-02EB73DB7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873500"/>
            <a:ext cx="4576763" cy="8509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 i="0" u="none">
                <a:latin typeface="Times New Roman" panose="02020603050405020304" pitchFamily="18" charset="0"/>
              </a:rPr>
              <a:t>Sorting inputs not needed b/c order </a:t>
            </a:r>
            <a:br>
              <a:rPr kumimoji="0" lang="en-US" altLang="zh-CN" sz="2400" b="0" i="0" u="none">
                <a:latin typeface="Times New Roman" panose="02020603050405020304" pitchFamily="18" charset="0"/>
              </a:rPr>
            </a:br>
            <a:r>
              <a:rPr kumimoji="0" lang="en-US" altLang="zh-CN" sz="2400" b="0" i="0" u="none">
                <a:latin typeface="Times New Roman" panose="02020603050405020304" pitchFamily="18" charset="0"/>
              </a:rPr>
              <a:t>will be reversed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2594667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Euclidian algorithm is an efficient method for  computing the greatest common divisor of two integers. It is based on the idea that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i="1" dirty="0" err="1"/>
              <a:t>a</a:t>
            </a:r>
            <a:r>
              <a:rPr lang="en-US" sz="2400" dirty="0" err="1"/>
              <a:t>,</a:t>
            </a:r>
            <a:r>
              <a:rPr lang="en-US" sz="2400" i="1" dirty="0" err="1"/>
              <a:t>b</a:t>
            </a:r>
            <a:r>
              <a:rPr lang="en-US" sz="2400" dirty="0"/>
              <a:t>) is equal to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i="1" dirty="0" err="1"/>
              <a:t>a</a:t>
            </a:r>
            <a:r>
              <a:rPr lang="en-US" sz="2400" dirty="0" err="1"/>
              <a:t>,</a:t>
            </a:r>
            <a:r>
              <a:rPr lang="en-US" sz="2400" i="1" dirty="0" err="1"/>
              <a:t>c</a:t>
            </a:r>
            <a:r>
              <a:rPr lang="en-US" sz="2400" dirty="0"/>
              <a:t>) when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latin typeface="Cambria Math"/>
                <a:ea typeface="Cambria Math"/>
              </a:rPr>
              <a:t>&gt;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and </a:t>
            </a:r>
            <a:r>
              <a:rPr lang="en-US" sz="2400" i="1" dirty="0"/>
              <a:t>c</a:t>
            </a:r>
            <a:r>
              <a:rPr lang="en-US" sz="2400" dirty="0"/>
              <a:t> is the remainder when a is divided by </a:t>
            </a:r>
            <a:r>
              <a:rPr lang="en-US" sz="2400" i="1" dirty="0"/>
              <a:t>b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Find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dirty="0"/>
              <a:t>):</a:t>
            </a:r>
          </a:p>
          <a:p>
            <a:pPr lvl="2"/>
            <a:r>
              <a:rPr lang="en-US" dirty="0">
                <a:latin typeface="Cambria Math" pitchFamily="18" charset="0"/>
                <a:ea typeface="Cambria Math" pitchFamily="18" charset="0"/>
              </a:rPr>
              <a:t>287 = 91 ∙ 3 + 14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91 = 14 ∙ 6 + 7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 =  7 ∙ 2 + 0</a:t>
            </a:r>
          </a:p>
          <a:p>
            <a:pPr lvl="1"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1">
              <a:buNone/>
            </a:pP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dirty="0"/>
              <a:t>) =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) =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) 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</a:p>
        </p:txBody>
      </p:sp>
      <p:pic>
        <p:nvPicPr>
          <p:cNvPr id="4" name="Picture 3" descr="03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34706" y="269165"/>
            <a:ext cx="894588" cy="1038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610066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Euclid 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325</a:t>
            </a:r>
            <a:r>
              <a:rPr lang="en-US" dirty="0"/>
              <a:t> </a:t>
            </a:r>
            <a:r>
              <a:rPr lang="en-US" sz="1200" dirty="0"/>
              <a:t>B.C.E.</a:t>
            </a:r>
            <a:r>
              <a:rPr lang="en-US" dirty="0"/>
              <a:t> –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265</a:t>
            </a:r>
            <a:r>
              <a:rPr lang="en-US" dirty="0"/>
              <a:t> </a:t>
            </a:r>
            <a:r>
              <a:rPr lang="en-US" sz="1200" dirty="0"/>
              <a:t>B.C.E.</a:t>
            </a:r>
            <a:r>
              <a:rPr lang="en-US" dirty="0"/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1828800" y="4267200"/>
            <a:ext cx="3048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2362200" y="4267200"/>
            <a:ext cx="8382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1828800" y="4648200"/>
            <a:ext cx="3048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362200" y="4572000"/>
            <a:ext cx="6858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76600" y="50292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Stopping condition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0" y="411480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Divide </a:t>
            </a:r>
            <a:r>
              <a:rPr lang="en-US" sz="1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sz="1400" dirty="0">
                <a:solidFill>
                  <a:srgbClr val="C00000"/>
                </a:solidFill>
              </a:rPr>
              <a:t> by </a:t>
            </a:r>
            <a:r>
              <a:rPr lang="en-US" sz="1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91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00600" y="44958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Divide </a:t>
            </a:r>
            <a:r>
              <a:rPr lang="en-US" sz="1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sz="1400" dirty="0">
                <a:solidFill>
                  <a:srgbClr val="C00000"/>
                </a:solidFill>
              </a:rPr>
              <a:t> by </a:t>
            </a:r>
            <a:r>
              <a:rPr lang="en-US" sz="1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0600" y="48006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Divide </a:t>
            </a:r>
            <a:r>
              <a:rPr lang="en-US" sz="1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1400" dirty="0">
                <a:solidFill>
                  <a:srgbClr val="C00000"/>
                </a:solidFill>
              </a:rPr>
              <a:t> by </a:t>
            </a:r>
            <a:r>
              <a:rPr lang="en-US" sz="1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7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10800000">
            <a:off x="3200400" y="4876800"/>
            <a:ext cx="3810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72200" y="6172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1568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64" y="1524000"/>
            <a:ext cx="8229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Euclidean algorithm expressed in </a:t>
            </a:r>
            <a:r>
              <a:rPr lang="en-US" dirty="0" err="1"/>
              <a:t>pseudocode</a:t>
            </a:r>
            <a:r>
              <a:rPr lang="en-US" dirty="0"/>
              <a:t>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Section 5.3, we’ll see that the time complexity of the algorithm is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b</a:t>
            </a:r>
            <a:r>
              <a:rPr lang="en-US" dirty="0"/>
              <a:t>), where </a:t>
            </a:r>
            <a:r>
              <a:rPr lang="en-US" i="1" dirty="0"/>
              <a:t>a</a:t>
            </a:r>
            <a:r>
              <a:rPr lang="en-US" dirty="0"/>
              <a:t> &gt; b.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7700" y="2362200"/>
            <a:ext cx="78486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b="1" dirty="0"/>
              <a:t>procedure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 err="1"/>
              <a:t>gcd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600" i="1" noProof="0" dirty="0"/>
              <a:t>a</a:t>
            </a:r>
            <a:r>
              <a:rPr lang="en-US" sz="2600" i="1" dirty="0"/>
              <a:t>, b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2600" dirty="0"/>
              <a:t>positive integers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i="1" dirty="0">
                <a:ea typeface="Cambria Math" pitchFamily="18" charset="0"/>
              </a:rPr>
              <a:t>x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i="1" dirty="0">
                <a:ea typeface="Cambria Math" pitchFamily="18" charset="0"/>
              </a:rPr>
              <a:t>a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>
                <a:ea typeface="Cambria Math" pitchFamily="18" charset="0"/>
              </a:rPr>
              <a:t>x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i="1" dirty="0">
                <a:ea typeface="Cambria Math" pitchFamily="18" charset="0"/>
              </a:rPr>
              <a:t>b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while   </a:t>
            </a:r>
            <a:r>
              <a:rPr lang="en-US" sz="2600" i="1" dirty="0"/>
              <a:t>y </a:t>
            </a:r>
            <a:r>
              <a:rPr lang="en-US" sz="2600" i="1" dirty="0">
                <a:latin typeface="Cambria Math"/>
                <a:ea typeface="Cambria Math"/>
              </a:rPr>
              <a:t>≠ </a:t>
            </a:r>
            <a:r>
              <a:rPr lang="en-US" sz="2600" dirty="0">
                <a:latin typeface="Cambria Math"/>
                <a:ea typeface="Cambria Math"/>
              </a:rPr>
              <a:t>0</a:t>
            </a:r>
            <a:endParaRPr kumimoji="0" lang="en-US" sz="2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/>
              <a:t>r</a:t>
            </a:r>
            <a:r>
              <a:rPr lang="en-US" sz="2600" dirty="0"/>
              <a:t> := </a:t>
            </a:r>
            <a:r>
              <a:rPr lang="en-US" sz="2600" i="1" dirty="0"/>
              <a:t>x</a:t>
            </a:r>
            <a:r>
              <a:rPr lang="en-US" sz="2600" dirty="0"/>
              <a:t> </a:t>
            </a:r>
            <a:r>
              <a:rPr lang="en-US" sz="2600" b="1" dirty="0"/>
              <a:t>mod</a:t>
            </a:r>
            <a:r>
              <a:rPr lang="en-US" sz="2600" dirty="0"/>
              <a:t> </a:t>
            </a:r>
            <a:r>
              <a:rPr lang="en-US" sz="2600" i="1" dirty="0"/>
              <a:t>y</a:t>
            </a:r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/>
              <a:t>x </a:t>
            </a:r>
            <a:r>
              <a:rPr lang="en-US" sz="2600" dirty="0"/>
              <a:t>:= </a:t>
            </a:r>
            <a:r>
              <a:rPr lang="en-US" sz="2600" i="1" dirty="0"/>
              <a:t>y</a:t>
            </a:r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/>
              <a:t>y</a:t>
            </a:r>
            <a:r>
              <a:rPr lang="en-US" sz="2600" dirty="0"/>
              <a:t> := </a:t>
            </a:r>
            <a:r>
              <a:rPr lang="en-US" sz="2600" i="1" dirty="0"/>
              <a:t>r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noProof="0" dirty="0"/>
              <a:t>r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eturn</a:t>
            </a:r>
            <a:r>
              <a:rPr lang="en-US" sz="2600" noProof="0" dirty="0"/>
              <a:t> </a:t>
            </a:r>
            <a:r>
              <a:rPr lang="en-US" sz="2600" i="1" noProof="0" dirty="0"/>
              <a:t>x</a:t>
            </a:r>
            <a:r>
              <a:rPr lang="en-US" sz="2600" noProof="0" dirty="0"/>
              <a:t> </a:t>
            </a:r>
            <a:r>
              <a:rPr lang="en-US" sz="2600" dirty="0"/>
              <a:t>{</a:t>
            </a:r>
            <a:r>
              <a:rPr lang="en-US" sz="2600" dirty="0" err="1"/>
              <a:t>gcd</a:t>
            </a:r>
            <a:r>
              <a:rPr lang="en-US" sz="2600" dirty="0"/>
              <a:t>(</a:t>
            </a:r>
            <a:r>
              <a:rPr lang="en-US" sz="2600" i="1" dirty="0" err="1"/>
              <a:t>a</a:t>
            </a:r>
            <a:r>
              <a:rPr lang="en-US" sz="2600" dirty="0" err="1"/>
              <a:t>,</a:t>
            </a:r>
            <a:r>
              <a:rPr lang="en-US" sz="2600" i="1" dirty="0" err="1"/>
              <a:t>b</a:t>
            </a:r>
            <a:r>
              <a:rPr lang="en-US" sz="2600" dirty="0"/>
              <a:t>) is </a:t>
            </a:r>
            <a:r>
              <a:rPr lang="en-US" sz="2600" i="1" dirty="0"/>
              <a:t>x</a:t>
            </a:r>
            <a:r>
              <a:rPr kumimoji="0" lang="en-US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55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0151"/>
            <a:ext cx="8915400" cy="113982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§4.3</a:t>
            </a:r>
            <a:r>
              <a:rPr lang="en-US" altLang="zh-CN" dirty="0"/>
              <a:t> Primes and Greatest Common Divisors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9976"/>
            <a:ext cx="8229600" cy="4530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Section</a:t>
            </a:r>
            <a:r>
              <a:rPr lang="en-US" altLang="zh-CN" dirty="0"/>
              <a:t> </a:t>
            </a:r>
            <a:r>
              <a:rPr lang="en-US" altLang="zh-CN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Summary</a:t>
            </a:r>
            <a:endParaRPr lang="en-US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dirty="0"/>
              <a:t>Prime Numbers and their Properties</a:t>
            </a:r>
          </a:p>
          <a:p>
            <a:r>
              <a:rPr lang="en-US" altLang="zh-CN" dirty="0"/>
              <a:t>Conjectures and Open Problems About Primes</a:t>
            </a:r>
          </a:p>
          <a:p>
            <a:r>
              <a:rPr lang="en-US" altLang="zh-CN" dirty="0"/>
              <a:t>Greatest Common Divisors and Least Common Multiples</a:t>
            </a:r>
          </a:p>
          <a:p>
            <a:r>
              <a:rPr lang="en-US" altLang="zh-CN" dirty="0"/>
              <a:t>The Euclidian Algorithm</a:t>
            </a:r>
          </a:p>
          <a:p>
            <a:r>
              <a:rPr lang="en-US" altLang="zh-CN" dirty="0" err="1"/>
              <a:t>gcds</a:t>
            </a:r>
            <a:r>
              <a:rPr lang="en-US" altLang="zh-CN" dirty="0"/>
              <a:t> as Linear Combinations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84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Correctness of Euclidean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505618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Lemma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Let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 err="1"/>
              <a:t>bq</a:t>
            </a:r>
            <a:r>
              <a:rPr lang="en-US" dirty="0"/>
              <a:t> + </a:t>
            </a:r>
            <a:r>
              <a:rPr lang="en-US" i="1" dirty="0"/>
              <a:t>r</a:t>
            </a:r>
            <a:r>
              <a:rPr lang="en-US" dirty="0"/>
              <a:t>, where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dirty="0"/>
              <a:t>, and </a:t>
            </a:r>
            <a:r>
              <a:rPr lang="en-US" i="1" dirty="0"/>
              <a:t>r</a:t>
            </a:r>
            <a:r>
              <a:rPr lang="en-US" dirty="0"/>
              <a:t> are integers. Then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a,b</a:t>
            </a:r>
            <a:r>
              <a:rPr lang="en-US" dirty="0"/>
              <a:t>) =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b,r</a:t>
            </a:r>
            <a:r>
              <a:rPr lang="en-US" dirty="0"/>
              <a:t>).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Proof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Suppose that </a:t>
            </a:r>
            <a:r>
              <a:rPr lang="en-US" i="1" dirty="0"/>
              <a:t>d</a:t>
            </a:r>
            <a:r>
              <a:rPr lang="en-US" dirty="0"/>
              <a:t> divides both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. Then </a:t>
            </a:r>
            <a:r>
              <a:rPr lang="en-US" i="1" dirty="0"/>
              <a:t>d</a:t>
            </a:r>
            <a:r>
              <a:rPr lang="en-US" dirty="0"/>
              <a:t> also divides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 err="1"/>
              <a:t>bq</a:t>
            </a:r>
            <a:r>
              <a:rPr lang="en-US" dirty="0"/>
              <a:t> = </a:t>
            </a:r>
            <a:r>
              <a:rPr lang="en-US" i="1" dirty="0"/>
              <a:t>r</a:t>
            </a:r>
            <a:r>
              <a:rPr lang="en-US" dirty="0"/>
              <a:t> (by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of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4.1</a:t>
            </a:r>
            <a:r>
              <a:rPr lang="en-US" dirty="0"/>
              <a:t>). Hence, any common divisor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must also be any  common divisor of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Suppose that </a:t>
            </a:r>
            <a:r>
              <a:rPr lang="en-US" i="1" dirty="0"/>
              <a:t>d</a:t>
            </a:r>
            <a:r>
              <a:rPr lang="en-US" dirty="0"/>
              <a:t> divides both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. Then </a:t>
            </a:r>
            <a:r>
              <a:rPr lang="en-US" i="1" dirty="0"/>
              <a:t>d</a:t>
            </a:r>
            <a:r>
              <a:rPr lang="en-US" dirty="0"/>
              <a:t> also divides </a:t>
            </a:r>
            <a:r>
              <a:rPr lang="en-US" i="1" dirty="0" err="1"/>
              <a:t>bq</a:t>
            </a:r>
            <a:r>
              <a:rPr lang="en-US" dirty="0"/>
              <a:t> + </a:t>
            </a:r>
            <a:r>
              <a:rPr lang="en-US" i="1" dirty="0"/>
              <a:t>r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. Hence, any common divisor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must also be a common divisor of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Therefore,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a,b</a:t>
            </a:r>
            <a:r>
              <a:rPr lang="en-US" dirty="0"/>
              <a:t>) =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b,r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25179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Correctness of Euclidean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47800"/>
            <a:ext cx="8953500" cy="5410200"/>
          </a:xfrm>
        </p:spPr>
        <p:txBody>
          <a:bodyPr>
            <a:normAutofit fontScale="40000" lnSpcReduction="20000"/>
          </a:bodyPr>
          <a:lstStyle/>
          <a:p>
            <a:r>
              <a:rPr lang="en-US" sz="4500" dirty="0"/>
              <a:t>Suppose that a and b are positive </a:t>
            </a:r>
          </a:p>
          <a:p>
            <a:pPr>
              <a:buNone/>
            </a:pPr>
            <a:r>
              <a:rPr lang="en-US" sz="4500" dirty="0"/>
              <a:t>      integers  with </a:t>
            </a:r>
            <a:r>
              <a:rPr lang="en-US" sz="4500" i="1" dirty="0"/>
              <a:t>a </a:t>
            </a:r>
            <a:r>
              <a:rPr lang="en-US" sz="4500" dirty="0">
                <a:latin typeface="Cambria Math"/>
                <a:ea typeface="Cambria Math"/>
              </a:rPr>
              <a:t>≥ </a:t>
            </a:r>
            <a:r>
              <a:rPr lang="en-US" sz="4500" i="1" dirty="0">
                <a:latin typeface="Cambria Math"/>
                <a:ea typeface="Cambria Math"/>
              </a:rPr>
              <a:t>b. </a:t>
            </a:r>
          </a:p>
          <a:p>
            <a:pPr>
              <a:buNone/>
            </a:pPr>
            <a:r>
              <a:rPr lang="en-US" sz="4500" i="1" dirty="0">
                <a:latin typeface="Cambria Math"/>
                <a:ea typeface="Cambria Math"/>
              </a:rPr>
              <a:t>       </a:t>
            </a:r>
            <a:r>
              <a:rPr lang="en-US" sz="4500" dirty="0">
                <a:ea typeface="Cambria Math"/>
              </a:rPr>
              <a:t>Let </a:t>
            </a:r>
            <a:r>
              <a:rPr lang="en-US" sz="4500" i="1" dirty="0">
                <a:ea typeface="Cambria Math"/>
              </a:rPr>
              <a:t>r</a:t>
            </a:r>
            <a:r>
              <a:rPr lang="en-US" sz="45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4500" dirty="0">
                <a:ea typeface="Cambria Math"/>
              </a:rPr>
              <a:t> = </a:t>
            </a: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 and </a:t>
            </a:r>
            <a:r>
              <a:rPr lang="en-US" sz="4500" i="1" dirty="0">
                <a:ea typeface="Cambria Math"/>
              </a:rPr>
              <a:t>r</a:t>
            </a:r>
            <a:r>
              <a:rPr lang="en-US" sz="45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4500" dirty="0">
                <a:ea typeface="Cambria Math"/>
              </a:rPr>
              <a:t> = </a:t>
            </a:r>
            <a:r>
              <a:rPr lang="en-US" sz="4500" i="1" dirty="0">
                <a:ea typeface="Cambria Math"/>
              </a:rPr>
              <a:t>b</a:t>
            </a:r>
            <a:r>
              <a:rPr lang="en-US" sz="4500" dirty="0">
                <a:ea typeface="Cambria Math"/>
              </a:rPr>
              <a:t>. </a:t>
            </a:r>
          </a:p>
          <a:p>
            <a:pPr>
              <a:buNone/>
            </a:pPr>
            <a:r>
              <a:rPr lang="en-US" sz="4500" dirty="0">
                <a:ea typeface="Cambria Math"/>
              </a:rPr>
              <a:t>      Successive applications of the division </a:t>
            </a:r>
          </a:p>
          <a:p>
            <a:pPr>
              <a:buNone/>
            </a:pPr>
            <a:r>
              <a:rPr lang="en-US" sz="4500" dirty="0">
                <a:ea typeface="Cambria Math"/>
              </a:rPr>
              <a:t>      algorithm   yields:</a:t>
            </a:r>
          </a:p>
          <a:p>
            <a:endParaRPr lang="en-US" dirty="0">
              <a:ea typeface="Cambria Math"/>
            </a:endParaRPr>
          </a:p>
          <a:p>
            <a:endParaRPr lang="en-US" dirty="0">
              <a:ea typeface="Cambria Math"/>
            </a:endParaRPr>
          </a:p>
          <a:p>
            <a:endParaRPr lang="en-US" dirty="0">
              <a:ea typeface="Cambria Math"/>
            </a:endParaRPr>
          </a:p>
          <a:p>
            <a:endParaRPr lang="en-US" dirty="0">
              <a:ea typeface="Cambria Math"/>
            </a:endParaRPr>
          </a:p>
          <a:p>
            <a:endParaRPr lang="en-US" dirty="0">
              <a:ea typeface="Cambria Math"/>
            </a:endParaRPr>
          </a:p>
          <a:p>
            <a:endParaRPr lang="en-US" dirty="0">
              <a:ea typeface="Cambria Math"/>
            </a:endParaRPr>
          </a:p>
          <a:p>
            <a:endParaRPr lang="en-US" dirty="0">
              <a:ea typeface="Cambria Math"/>
            </a:endParaRPr>
          </a:p>
          <a:p>
            <a:endParaRPr lang="en-US" dirty="0">
              <a:ea typeface="Cambria Math"/>
            </a:endParaRPr>
          </a:p>
          <a:p>
            <a:endParaRPr lang="en-US" dirty="0">
              <a:ea typeface="Cambria Math"/>
            </a:endParaRPr>
          </a:p>
          <a:p>
            <a:endParaRPr lang="en-US" dirty="0">
              <a:ea typeface="Cambria Math"/>
            </a:endParaRPr>
          </a:p>
          <a:p>
            <a:endParaRPr lang="en-US" sz="4500" dirty="0">
              <a:ea typeface="Cambria Math"/>
            </a:endParaRPr>
          </a:p>
          <a:p>
            <a:r>
              <a:rPr lang="en-US" sz="4500" dirty="0">
                <a:ea typeface="Cambria Math"/>
              </a:rPr>
              <a:t>Eventually, a remainder of zero occurs in the sequence of terms:  </a:t>
            </a: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ea typeface="Cambria Math"/>
              </a:rPr>
              <a:t> = </a:t>
            </a:r>
            <a:r>
              <a:rPr lang="en-US" sz="4500" i="1" dirty="0">
                <a:ea typeface="Cambria Math"/>
              </a:rPr>
              <a:t>r</a:t>
            </a:r>
            <a:r>
              <a:rPr lang="en-US" sz="4500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4500" dirty="0">
                <a:ea typeface="Cambria Math"/>
              </a:rPr>
              <a:t>&gt; </a:t>
            </a:r>
            <a:r>
              <a:rPr lang="en-US" sz="4500" i="1" dirty="0">
                <a:ea typeface="Cambria Math"/>
              </a:rPr>
              <a:t>r</a:t>
            </a:r>
            <a:r>
              <a:rPr lang="en-US" sz="45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4500" dirty="0">
                <a:ea typeface="Cambria Math"/>
              </a:rPr>
              <a:t> &gt; </a:t>
            </a:r>
            <a:r>
              <a:rPr lang="en-US" sz="4500" i="1" dirty="0">
                <a:ea typeface="Cambria Math"/>
              </a:rPr>
              <a:t>r</a:t>
            </a:r>
            <a:r>
              <a:rPr lang="en-US" sz="45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4500" dirty="0">
                <a:latin typeface="Cambria Math" pitchFamily="18" charset="0"/>
                <a:ea typeface="Cambria Math" pitchFamily="18" charset="0"/>
              </a:rPr>
              <a:t> &gt; </a:t>
            </a:r>
            <a:r>
              <a:rPr lang="en-US" sz="4500" dirty="0">
                <a:latin typeface="Cambria Math"/>
                <a:ea typeface="Cambria Math"/>
              </a:rPr>
              <a:t>∙ ∙ ∙  ≥ 0. The sequence can’t contain more than </a:t>
            </a:r>
            <a:r>
              <a:rPr lang="en-US" sz="4500" i="1" dirty="0">
                <a:ea typeface="Cambria Math"/>
              </a:rPr>
              <a:t>a</a:t>
            </a:r>
            <a:r>
              <a:rPr lang="en-US" sz="4500" dirty="0">
                <a:latin typeface="Cambria Math"/>
                <a:ea typeface="Cambria Math"/>
              </a:rPr>
              <a:t> terms.</a:t>
            </a:r>
          </a:p>
          <a:p>
            <a:r>
              <a:rPr lang="en-US" sz="4500" dirty="0">
                <a:latin typeface="Cambria Math"/>
                <a:ea typeface="Cambria Math"/>
              </a:rPr>
              <a:t>By Lemma 1 </a:t>
            </a:r>
            <a:endParaRPr lang="en-US" sz="4500" dirty="0">
              <a:ea typeface="Cambria Math"/>
            </a:endParaRPr>
          </a:p>
          <a:p>
            <a:pPr>
              <a:buNone/>
            </a:pPr>
            <a:r>
              <a:rPr lang="en-US" sz="4500" dirty="0">
                <a:ea typeface="Cambria Math"/>
              </a:rPr>
              <a:t>      </a:t>
            </a:r>
            <a:r>
              <a:rPr lang="en-US" sz="4500" dirty="0" err="1">
                <a:ea typeface="Cambria Math"/>
              </a:rPr>
              <a:t>gcd</a:t>
            </a:r>
            <a:r>
              <a:rPr lang="en-US" sz="4500" dirty="0">
                <a:ea typeface="Cambria Math"/>
              </a:rPr>
              <a:t>(</a:t>
            </a:r>
            <a:r>
              <a:rPr lang="en-US" sz="4500" i="1" dirty="0" err="1">
                <a:ea typeface="Cambria Math"/>
              </a:rPr>
              <a:t>a</a:t>
            </a:r>
            <a:r>
              <a:rPr lang="en-US" sz="4500" dirty="0" err="1">
                <a:ea typeface="Cambria Math"/>
              </a:rPr>
              <a:t>,</a:t>
            </a:r>
            <a:r>
              <a:rPr lang="en-US" sz="4500" i="1" dirty="0" err="1">
                <a:ea typeface="Cambria Math"/>
              </a:rPr>
              <a:t>b</a:t>
            </a:r>
            <a:r>
              <a:rPr lang="en-US" sz="4500" dirty="0">
                <a:ea typeface="Cambria Math"/>
              </a:rPr>
              <a:t>) = </a:t>
            </a:r>
            <a:r>
              <a:rPr lang="en-US" sz="4500" dirty="0" err="1">
                <a:ea typeface="Cambria Math"/>
              </a:rPr>
              <a:t>gcd</a:t>
            </a:r>
            <a:r>
              <a:rPr lang="en-US" sz="4500" dirty="0">
                <a:ea typeface="Cambria Math"/>
              </a:rPr>
              <a:t>(</a:t>
            </a:r>
            <a:r>
              <a:rPr lang="en-US" sz="4500" i="1" dirty="0">
                <a:ea typeface="Cambria Math"/>
              </a:rPr>
              <a:t>r</a:t>
            </a:r>
            <a:r>
              <a:rPr lang="en-US" sz="45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4500" dirty="0">
                <a:ea typeface="Cambria Math"/>
              </a:rPr>
              <a:t>,</a:t>
            </a:r>
            <a:r>
              <a:rPr lang="en-US" sz="4500" i="1" dirty="0">
                <a:ea typeface="Cambria Math"/>
              </a:rPr>
              <a:t>r</a:t>
            </a:r>
            <a:r>
              <a:rPr lang="en-US" sz="45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4500" dirty="0">
                <a:ea typeface="Cambria Math"/>
              </a:rPr>
              <a:t>) = </a:t>
            </a:r>
            <a:r>
              <a:rPr lang="en-US" sz="4500" dirty="0">
                <a:latin typeface="Cambria Math"/>
                <a:ea typeface="Cambria Math"/>
              </a:rPr>
              <a:t>∙ ∙ ∙ = </a:t>
            </a:r>
            <a:r>
              <a:rPr lang="en-US" sz="4500" dirty="0" err="1">
                <a:latin typeface="Cambria Math"/>
                <a:ea typeface="Cambria Math"/>
              </a:rPr>
              <a:t>gcd</a:t>
            </a:r>
            <a:r>
              <a:rPr lang="en-US" sz="4500" dirty="0">
                <a:latin typeface="Cambria Math"/>
                <a:ea typeface="Cambria Math"/>
              </a:rPr>
              <a:t>(</a:t>
            </a:r>
            <a:r>
              <a:rPr lang="en-US" sz="4500" i="1" dirty="0">
                <a:latin typeface="Cambria Math"/>
                <a:ea typeface="Cambria Math"/>
              </a:rPr>
              <a:t>r</a:t>
            </a:r>
            <a:r>
              <a:rPr lang="en-US" sz="4500" i="1" baseline="-25000" dirty="0">
                <a:latin typeface="Cambria Math"/>
                <a:ea typeface="Cambria Math"/>
              </a:rPr>
              <a:t>n</a:t>
            </a:r>
            <a:r>
              <a:rPr lang="en-US" sz="4500" baseline="-25000" dirty="0">
                <a:latin typeface="Cambria Math"/>
                <a:ea typeface="Cambria Math"/>
              </a:rPr>
              <a:t>-1</a:t>
            </a:r>
            <a:r>
              <a:rPr lang="en-US" sz="4500" dirty="0">
                <a:latin typeface="Cambria Math"/>
                <a:ea typeface="Cambria Math"/>
              </a:rPr>
              <a:t>,</a:t>
            </a:r>
            <a:r>
              <a:rPr lang="en-US" sz="4500" i="1" dirty="0">
                <a:latin typeface="Cambria Math"/>
                <a:ea typeface="Cambria Math"/>
              </a:rPr>
              <a:t>r</a:t>
            </a:r>
            <a:r>
              <a:rPr lang="en-US" sz="4500" i="1" baseline="-25000" dirty="0">
                <a:latin typeface="Cambria Math"/>
                <a:ea typeface="Cambria Math"/>
              </a:rPr>
              <a:t>n</a:t>
            </a:r>
            <a:r>
              <a:rPr lang="en-US" sz="4500" dirty="0">
                <a:latin typeface="Cambria Math"/>
                <a:ea typeface="Cambria Math"/>
              </a:rPr>
              <a:t>) = </a:t>
            </a:r>
            <a:r>
              <a:rPr lang="en-US" sz="4500" dirty="0" err="1">
                <a:latin typeface="Cambria Math"/>
                <a:ea typeface="Cambria Math"/>
              </a:rPr>
              <a:t>gcd</a:t>
            </a:r>
            <a:r>
              <a:rPr lang="en-US" sz="4500" dirty="0">
                <a:latin typeface="Cambria Math"/>
                <a:ea typeface="Cambria Math"/>
              </a:rPr>
              <a:t>(</a:t>
            </a:r>
            <a:r>
              <a:rPr lang="en-US" sz="4500" dirty="0" err="1">
                <a:latin typeface="Cambria Math"/>
                <a:ea typeface="Cambria Math"/>
              </a:rPr>
              <a:t>r</a:t>
            </a:r>
            <a:r>
              <a:rPr lang="en-US" sz="4500" i="1" baseline="-25000" dirty="0" err="1">
                <a:latin typeface="Cambria Math"/>
                <a:ea typeface="Cambria Math"/>
              </a:rPr>
              <a:t>n</a:t>
            </a:r>
            <a:r>
              <a:rPr lang="en-US" sz="4500" i="1" baseline="-25000" dirty="0">
                <a:latin typeface="Cambria Math"/>
                <a:ea typeface="Cambria Math"/>
              </a:rPr>
              <a:t> </a:t>
            </a:r>
            <a:r>
              <a:rPr lang="en-US" sz="4500" dirty="0">
                <a:latin typeface="Cambria Math"/>
                <a:ea typeface="Cambria Math"/>
              </a:rPr>
              <a:t>, 0) = </a:t>
            </a:r>
            <a:r>
              <a:rPr lang="en-US" sz="4500" i="1" dirty="0" err="1">
                <a:latin typeface="Cambria Math"/>
                <a:ea typeface="Cambria Math"/>
              </a:rPr>
              <a:t>r</a:t>
            </a:r>
            <a:r>
              <a:rPr lang="en-US" sz="4500" i="1" baseline="-25000" dirty="0" err="1">
                <a:ea typeface="Cambria Math"/>
              </a:rPr>
              <a:t>n</a:t>
            </a:r>
            <a:r>
              <a:rPr lang="en-US" sz="4500" dirty="0">
                <a:latin typeface="Cambria Math"/>
                <a:ea typeface="Cambria Math"/>
              </a:rPr>
              <a:t>.</a:t>
            </a:r>
          </a:p>
          <a:p>
            <a:r>
              <a:rPr lang="en-US" sz="4500" dirty="0">
                <a:latin typeface="Cambria Math"/>
                <a:ea typeface="Cambria Math"/>
              </a:rPr>
              <a:t>Hence the greatest common divisor is the last nonzero remainder in the sequence of divisions.</a:t>
            </a:r>
            <a:endParaRPr lang="en-US" sz="4500" dirty="0">
              <a:ea typeface="Cambria Math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50" y="2743200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  =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>
                <a:ea typeface="Cambria Math"/>
              </a:rPr>
              <a:t>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 +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 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 &lt;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,</a:t>
            </a:r>
          </a:p>
          <a:p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  =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>
                <a:ea typeface="Cambria Math"/>
              </a:rPr>
              <a:t>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 +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ea typeface="Cambria Math"/>
              </a:rPr>
              <a:t> 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ea typeface="Cambria Math"/>
              </a:rPr>
              <a:t> &lt;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,</a:t>
            </a:r>
          </a:p>
          <a:p>
            <a:r>
              <a:rPr lang="en-US" dirty="0">
                <a:ea typeface="Cambria Math"/>
              </a:rPr>
              <a:t>       </a:t>
            </a:r>
            <a:r>
              <a:rPr lang="en-US" dirty="0">
                <a:latin typeface="Cambria Math"/>
                <a:ea typeface="Cambria Math"/>
              </a:rPr>
              <a:t>∙</a:t>
            </a:r>
          </a:p>
          <a:p>
            <a:r>
              <a:rPr lang="en-US" dirty="0">
                <a:latin typeface="Cambria Math"/>
                <a:ea typeface="Cambria Math"/>
              </a:rPr>
              <a:t>        ∙</a:t>
            </a:r>
          </a:p>
          <a:p>
            <a:r>
              <a:rPr lang="en-US" dirty="0">
                <a:latin typeface="Cambria Math"/>
                <a:ea typeface="Cambria Math"/>
              </a:rPr>
              <a:t>        ∙</a:t>
            </a:r>
            <a:endParaRPr lang="en-US" dirty="0">
              <a:ea typeface="Cambria Math"/>
            </a:endParaRPr>
          </a:p>
          <a:p>
            <a:r>
              <a:rPr lang="en-US" i="1" dirty="0">
                <a:ea typeface="Cambria Math"/>
              </a:rPr>
              <a:t>r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-2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  = </a:t>
            </a:r>
            <a:r>
              <a:rPr lang="en-US" i="1" dirty="0">
                <a:ea typeface="Cambria Math"/>
              </a:rPr>
              <a:t>r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i="1" dirty="0">
                <a:ea typeface="Cambria Math"/>
              </a:rPr>
              <a:t>q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dirty="0">
                <a:ea typeface="Cambria Math"/>
              </a:rPr>
              <a:t> +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>
                <a:ea typeface="Cambria Math"/>
              </a:rPr>
              <a:t> </a:t>
            </a:r>
            <a:r>
              <a:rPr lang="en-US" i="1" dirty="0" err="1">
                <a:ea typeface="Cambria Math"/>
              </a:rPr>
              <a:t>r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>
                <a:ea typeface="Cambria Math"/>
              </a:rPr>
              <a:t> &lt; </a:t>
            </a:r>
            <a:r>
              <a:rPr lang="en-US" i="1" dirty="0">
                <a:ea typeface="Cambria Math"/>
              </a:rPr>
              <a:t>r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dirty="0">
                <a:ea typeface="Cambria Math"/>
              </a:rPr>
              <a:t>,</a:t>
            </a:r>
          </a:p>
          <a:p>
            <a:r>
              <a:rPr lang="en-US" i="1" dirty="0">
                <a:ea typeface="Cambria Math"/>
              </a:rPr>
              <a:t>r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  = </a:t>
            </a:r>
            <a:r>
              <a:rPr lang="en-US" i="1" dirty="0" err="1">
                <a:ea typeface="Cambria Math"/>
              </a:rPr>
              <a:t>r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i="1" dirty="0" err="1">
                <a:ea typeface="Cambria Math"/>
              </a:rPr>
              <a:t>q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>
                <a:ea typeface="Cambria Math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765613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id="{3B4EA1E6-CE43-4A10-B120-D44752B1A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FD9935-7945-43B2-9C56-04A6D18217FA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1" name="日期占位符 4">
            <a:extLst>
              <a:ext uri="{FF2B5EF4-FFF2-40B4-BE49-F238E27FC236}">
                <a16:creationId xmlns:a16="http://schemas.microsoft.com/office/drawing/2014/main" id="{86E457EB-74D6-46C3-9CF1-44B813A65D5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67FB9B-9361-4918-A4E5-54B1231E0A29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2" name="页脚占位符 5">
            <a:extLst>
              <a:ext uri="{FF2B5EF4-FFF2-40B4-BE49-F238E27FC236}">
                <a16:creationId xmlns:a16="http://schemas.microsoft.com/office/drawing/2014/main" id="{EEECB513-B6EB-43C2-9FFD-1EEB654197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2EAEE6B0-499E-4D6A-8310-0BE55FFA9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Relative Primality</a:t>
            </a:r>
          </a:p>
        </p:txBody>
      </p:sp>
      <p:sp>
        <p:nvSpPr>
          <p:cNvPr id="48134" name="Rectangle 3">
            <a:extLst>
              <a:ext uri="{FF2B5EF4-FFF2-40B4-BE49-F238E27FC236}">
                <a16:creationId xmlns:a16="http://schemas.microsoft.com/office/drawing/2014/main" id="{5BB6652B-BF44-420B-B33B-1AF02FF71F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99419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Integers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are called </a:t>
            </a:r>
            <a:r>
              <a:rPr lang="en-US" altLang="zh-CN" i="1" dirty="0">
                <a:latin typeface="Times New Roman" panose="02020603050405020304" pitchFamily="18" charset="0"/>
              </a:rPr>
              <a:t>relatively prime</a:t>
            </a:r>
            <a:r>
              <a:rPr lang="en-US" altLang="zh-CN" dirty="0">
                <a:latin typeface="Times New Roman" panose="02020603050405020304" pitchFamily="18" charset="0"/>
              </a:rPr>
              <a:t> or </a:t>
            </a:r>
            <a:r>
              <a:rPr lang="en-US" altLang="zh-CN" i="1" dirty="0">
                <a:latin typeface="Times New Roman" panose="02020603050405020304" pitchFamily="18" charset="0"/>
              </a:rPr>
              <a:t>coprime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iff</a:t>
            </a:r>
            <a:r>
              <a:rPr lang="en-US" altLang="zh-CN" dirty="0">
                <a:latin typeface="Times New Roman" panose="02020603050405020304" pitchFamily="18" charset="0"/>
              </a:rPr>
              <a:t> their </a:t>
            </a:r>
            <a:r>
              <a:rPr lang="en-US" altLang="zh-CN" dirty="0" err="1">
                <a:latin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</a:rPr>
              <a:t> = 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Example:</a:t>
            </a:r>
            <a:r>
              <a:rPr lang="en-US" altLang="zh-CN" dirty="0">
                <a:latin typeface="Times New Roman" panose="02020603050405020304" pitchFamily="18" charset="0"/>
              </a:rPr>
              <a:t> Neither 21 nor 10 is prime, but they are </a:t>
            </a:r>
            <a:r>
              <a:rPr lang="en-US" altLang="zh-CN" i="1" dirty="0">
                <a:latin typeface="Times New Roman" panose="02020603050405020304" pitchFamily="18" charset="0"/>
              </a:rPr>
              <a:t>coprime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21=3·7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10=2·5</a:t>
            </a:r>
            <a:r>
              <a:rPr lang="en-US" altLang="zh-CN" dirty="0">
                <a:latin typeface="Times New Roman" panose="02020603050405020304" pitchFamily="18" charset="0"/>
              </a:rPr>
              <a:t>, so they have no common factors &gt; 1, so their </a:t>
            </a:r>
            <a:r>
              <a:rPr lang="en-US" altLang="zh-CN" dirty="0" err="1">
                <a:latin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</a:rPr>
              <a:t> = 1.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en-US" altLang="zh-CN" i="1" dirty="0">
                <a:latin typeface="Times New Roman" panose="02020603050405020304" pitchFamily="18" charset="0"/>
              </a:rPr>
              <a:t>set</a:t>
            </a:r>
            <a:r>
              <a:rPr lang="en-US" altLang="zh-CN" dirty="0">
                <a:latin typeface="Times New Roman" panose="02020603050405020304" pitchFamily="18" charset="0"/>
              </a:rPr>
              <a:t> of integers 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,…} is </a:t>
            </a:r>
            <a:r>
              <a:rPr lang="en-US" altLang="zh-CN" i="1" dirty="0">
                <a:latin typeface="Times New Roman" panose="02020603050405020304" pitchFamily="18" charset="0"/>
              </a:rPr>
              <a:t>(pairwise) relatively prime</a:t>
            </a:r>
            <a:r>
              <a:rPr lang="en-US" altLang="zh-CN" dirty="0">
                <a:latin typeface="Times New Roman" panose="02020603050405020304" pitchFamily="18" charset="0"/>
              </a:rPr>
              <a:t> if all pairs 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), for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are relatively prime.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Example: 10,17,21</a:t>
            </a:r>
          </a:p>
        </p:txBody>
      </p:sp>
    </p:spTree>
    <p:extLst>
      <p:ext uri="{BB962C8B-B14F-4D97-AF65-F5344CB8AC3E}">
        <p14:creationId xmlns:p14="http://schemas.microsoft.com/office/powerpoint/2010/main" val="2232557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>
            <a:extLst>
              <a:ext uri="{FF2B5EF4-FFF2-40B4-BE49-F238E27FC236}">
                <a16:creationId xmlns:a16="http://schemas.microsoft.com/office/drawing/2014/main" id="{FB4BA04A-B7D0-4A40-8B85-2F5E8EF2B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F4E1D6-00BB-4D0E-9415-AB5DEC83DC70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79" name="日期占位符 4">
            <a:extLst>
              <a:ext uri="{FF2B5EF4-FFF2-40B4-BE49-F238E27FC236}">
                <a16:creationId xmlns:a16="http://schemas.microsoft.com/office/drawing/2014/main" id="{CDE057B0-62CD-4838-AD65-6D5C15851FE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577B6E-D134-4BD9-B0AB-44DF37A095CD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80" name="页脚占位符 5">
            <a:extLst>
              <a:ext uri="{FF2B5EF4-FFF2-40B4-BE49-F238E27FC236}">
                <a16:creationId xmlns:a16="http://schemas.microsoft.com/office/drawing/2014/main" id="{99BD59CD-425D-48A4-9EB2-CE7937E57B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A0D740D3-6203-4C47-A9BA-A3789C6E1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80A5DB6C-D60F-4C78-9760-6A76F86CA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Theorem 5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Let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and </a:t>
            </a:r>
            <a:r>
              <a:rPr lang="en-US" altLang="zh-CN" i="1">
                <a:latin typeface="Times New Roman" panose="02020603050405020304" pitchFamily="18" charset="0"/>
              </a:rPr>
              <a:t>b </a:t>
            </a:r>
            <a:r>
              <a:rPr lang="en-US" altLang="zh-CN">
                <a:latin typeface="Times New Roman" panose="02020603050405020304" pitchFamily="18" charset="0"/>
              </a:rPr>
              <a:t>be positive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Integers. Then </a:t>
            </a:r>
            <a:r>
              <a:rPr lang="en-US" altLang="zh-CN" i="1">
                <a:latin typeface="Times New Roman" panose="02020603050405020304" pitchFamily="18" charset="0"/>
              </a:rPr>
              <a:t>ab</a:t>
            </a:r>
            <a:r>
              <a:rPr lang="en-US" altLang="zh-CN">
                <a:latin typeface="Times New Roman" panose="02020603050405020304" pitchFamily="18" charset="0"/>
              </a:rPr>
              <a:t>=gcd(</a:t>
            </a:r>
            <a:r>
              <a:rPr lang="en-US" altLang="zh-CN" i="1">
                <a:latin typeface="Times New Roman" panose="02020603050405020304" pitchFamily="18" charset="0"/>
              </a:rPr>
              <a:t>a,b</a:t>
            </a:r>
            <a:r>
              <a:rPr lang="en-US" altLang="zh-CN">
                <a:latin typeface="Times New Roman" panose="02020603050405020304" pitchFamily="18" charset="0"/>
              </a:rPr>
              <a:t>) · lcm(</a:t>
            </a:r>
            <a:r>
              <a:rPr lang="en-US" altLang="zh-CN" i="1">
                <a:latin typeface="Times New Roman" panose="02020603050405020304" pitchFamily="18" charset="0"/>
              </a:rPr>
              <a:t>a,b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3036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5D952127-1A34-4EF6-A7F2-116F80461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699500" cy="4864100"/>
          </a:xfrm>
        </p:spPr>
        <p:txBody>
          <a:bodyPr/>
          <a:lstStyle/>
          <a:p>
            <a:r>
              <a:rPr lang="en-US" altLang="zh-CN" dirty="0"/>
              <a:t>BÉZOUT’S THEOREM </a:t>
            </a:r>
            <a:r>
              <a:rPr lang="zh-CN" altLang="en-US" dirty="0"/>
              <a:t>（贝祖定理）</a:t>
            </a:r>
            <a:endParaRPr lang="en-US" altLang="zh-CN" dirty="0"/>
          </a:p>
          <a:p>
            <a:pPr lvl="1"/>
            <a:r>
              <a:rPr lang="en-US" altLang="zh-CN" dirty="0"/>
              <a:t>If a and b are positive integers, then there exist integers s and t such that </a:t>
            </a:r>
            <a:r>
              <a:rPr lang="en-US" altLang="zh-CN" dirty="0" err="1"/>
              <a:t>gcd</a:t>
            </a:r>
            <a:r>
              <a:rPr lang="en-US" altLang="zh-CN" dirty="0"/>
              <a:t>(a, b) = </a:t>
            </a:r>
            <a:r>
              <a:rPr lang="en-US" altLang="zh-CN" dirty="0" err="1"/>
              <a:t>sa</a:t>
            </a:r>
            <a:r>
              <a:rPr lang="en-US" altLang="zh-CN" dirty="0"/>
              <a:t> + </a:t>
            </a:r>
            <a:r>
              <a:rPr lang="en-US" altLang="zh-CN" dirty="0" err="1"/>
              <a:t>tb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If a and b are positive integers, then integers s and t such that </a:t>
            </a:r>
            <a:r>
              <a:rPr lang="en-US" altLang="zh-CN" dirty="0" err="1"/>
              <a:t>gcd</a:t>
            </a:r>
            <a:r>
              <a:rPr lang="en-US" altLang="zh-CN" dirty="0"/>
              <a:t>(a, b) = </a:t>
            </a:r>
            <a:r>
              <a:rPr lang="en-US" altLang="zh-CN" dirty="0" err="1"/>
              <a:t>sa</a:t>
            </a:r>
            <a:r>
              <a:rPr lang="en-US" altLang="zh-CN" dirty="0"/>
              <a:t> + </a:t>
            </a:r>
            <a:r>
              <a:rPr lang="en-US" altLang="zh-CN" dirty="0" err="1"/>
              <a:t>tb</a:t>
            </a:r>
            <a:r>
              <a:rPr lang="en-US" altLang="zh-CN" dirty="0"/>
              <a:t> are called </a:t>
            </a:r>
            <a:r>
              <a:rPr lang="en-US" altLang="zh-CN" dirty="0" err="1"/>
              <a:t>Bézout</a:t>
            </a:r>
            <a:r>
              <a:rPr lang="en-US" altLang="zh-CN" dirty="0"/>
              <a:t> coefficients of a and b </a:t>
            </a:r>
          </a:p>
          <a:p>
            <a:pPr lvl="1"/>
            <a:r>
              <a:rPr lang="en-US" altLang="zh-CN" dirty="0"/>
              <a:t>the equation </a:t>
            </a:r>
            <a:r>
              <a:rPr lang="en-US" altLang="zh-CN" dirty="0" err="1"/>
              <a:t>gcd</a:t>
            </a:r>
            <a:r>
              <a:rPr lang="en-US" altLang="zh-CN" dirty="0"/>
              <a:t>(a, b) = </a:t>
            </a:r>
            <a:r>
              <a:rPr lang="en-US" altLang="zh-CN" dirty="0" err="1"/>
              <a:t>sa</a:t>
            </a:r>
            <a:r>
              <a:rPr lang="en-US" altLang="zh-CN" dirty="0"/>
              <a:t> + </a:t>
            </a:r>
            <a:r>
              <a:rPr lang="en-US" altLang="zh-CN" dirty="0" err="1"/>
              <a:t>tb</a:t>
            </a:r>
            <a:r>
              <a:rPr lang="en-US" altLang="zh-CN" dirty="0"/>
              <a:t> is called </a:t>
            </a:r>
            <a:r>
              <a:rPr lang="en-US" altLang="zh-CN" dirty="0" err="1"/>
              <a:t>Bézout’s</a:t>
            </a:r>
            <a:r>
              <a:rPr lang="en-US" altLang="zh-CN" dirty="0"/>
              <a:t> identity.</a:t>
            </a:r>
          </a:p>
          <a:p>
            <a:r>
              <a:rPr lang="en-US" altLang="zh-CN" dirty="0"/>
              <a:t>the uniqueness of the prime factorization of a positive integer</a:t>
            </a:r>
            <a:endParaRPr lang="zh-CN" altLang="en-US" dirty="0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08083654-B134-4CAD-A931-8F1906B99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A574E4-CCDD-4D90-A73E-203F77537EE2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5301" name="日期占位符 4">
            <a:extLst>
              <a:ext uri="{FF2B5EF4-FFF2-40B4-BE49-F238E27FC236}">
                <a16:creationId xmlns:a16="http://schemas.microsoft.com/office/drawing/2014/main" id="{1306F3D9-5698-4C2D-9331-E6FA1BC6EB2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541F4F-53CE-465E-8FE0-EFDBB17F7B7D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2018/5/21</a:t>
            </a:fld>
            <a:endParaRPr kumimoji="0" lang="en-US" altLang="zh-CN" sz="100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5302" name="页脚占位符 5">
            <a:extLst>
              <a:ext uri="{FF2B5EF4-FFF2-40B4-BE49-F238E27FC236}">
                <a16:creationId xmlns:a16="http://schemas.microsoft.com/office/drawing/2014/main" id="{6BC40427-5B5B-4736-B614-C7F5605E9F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231E9A4-DA9C-407E-BB84-8932EB95D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Greatest Common Divisor</a:t>
            </a:r>
          </a:p>
        </p:txBody>
      </p:sp>
    </p:spTree>
    <p:extLst>
      <p:ext uri="{BB962C8B-B14F-4D97-AF65-F5344CB8AC3E}">
        <p14:creationId xmlns:p14="http://schemas.microsoft.com/office/powerpoint/2010/main" val="1561942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8CFEA750-9D2D-416E-9B7A-62034E0A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EXAMPLE 17</a:t>
            </a:r>
            <a:endParaRPr lang="zh-CN" altLang="en-US" dirty="0"/>
          </a:p>
        </p:txBody>
      </p:sp>
      <p:sp>
        <p:nvSpPr>
          <p:cNvPr id="56323" name="灯片编号占位符 3">
            <a:extLst>
              <a:ext uri="{FF2B5EF4-FFF2-40B4-BE49-F238E27FC236}">
                <a16:creationId xmlns:a16="http://schemas.microsoft.com/office/drawing/2014/main" id="{6C169F98-CE47-44B5-B439-EA6380D31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F5953C-3A68-4FB5-9474-4BB517AF7241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6324" name="日期占位符 4">
            <a:extLst>
              <a:ext uri="{FF2B5EF4-FFF2-40B4-BE49-F238E27FC236}">
                <a16:creationId xmlns:a16="http://schemas.microsoft.com/office/drawing/2014/main" id="{E394AD32-2ECD-4632-A5E0-96749A59652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4847B4-2B4F-4355-82D1-1C6CEE0FAE63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6325" name="页脚占位符 5">
            <a:extLst>
              <a:ext uri="{FF2B5EF4-FFF2-40B4-BE49-F238E27FC236}">
                <a16:creationId xmlns:a16="http://schemas.microsoft.com/office/drawing/2014/main" id="{17AA7ECE-4A9A-477D-B0A6-8AC9A5F947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pic>
        <p:nvPicPr>
          <p:cNvPr id="56326" name="Picture 4">
            <a:extLst>
              <a:ext uri="{FF2B5EF4-FFF2-40B4-BE49-F238E27FC236}">
                <a16:creationId xmlns:a16="http://schemas.microsoft.com/office/drawing/2014/main" id="{23D73AAC-8123-407E-B43F-3FFB260EF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13808"/>
            <a:ext cx="32226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6">
            <a:extLst>
              <a:ext uri="{FF2B5EF4-FFF2-40B4-BE49-F238E27FC236}">
                <a16:creationId xmlns:a16="http://schemas.microsoft.com/office/drawing/2014/main" id="{916E8877-76B4-4AF6-A5C0-7200E4002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696289"/>
            <a:ext cx="22860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7">
            <a:extLst>
              <a:ext uri="{FF2B5EF4-FFF2-40B4-BE49-F238E27FC236}">
                <a16:creationId xmlns:a16="http://schemas.microsoft.com/office/drawing/2014/main" id="{CAD7F2A5-3676-4D43-A9C4-68779968A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89243"/>
            <a:ext cx="2214562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内容占位符 13">
            <a:extLst>
              <a:ext uri="{FF2B5EF4-FFF2-40B4-BE49-F238E27FC236}">
                <a16:creationId xmlns:a16="http://schemas.microsoft.com/office/drawing/2014/main" id="{C9DC9A89-2D42-4B25-B11A-9DD9B456F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1" y="1516040"/>
            <a:ext cx="7715250" cy="1214438"/>
          </a:xfrm>
        </p:spPr>
        <p:txBody>
          <a:bodyPr/>
          <a:lstStyle/>
          <a:p>
            <a:r>
              <a:rPr lang="en-US" altLang="zh-CN" dirty="0"/>
              <a:t>Express </a:t>
            </a:r>
            <a:r>
              <a:rPr lang="en-US" altLang="zh-CN" dirty="0" err="1"/>
              <a:t>gcd</a:t>
            </a:r>
            <a:r>
              <a:rPr lang="en-US" altLang="zh-CN" dirty="0"/>
              <a:t>(252, 198) = 18 as a linear combination of 252 and 198.(p270)</a:t>
            </a:r>
            <a:endParaRPr lang="zh-CN" altLang="en-US" dirty="0"/>
          </a:p>
        </p:txBody>
      </p:sp>
      <p:pic>
        <p:nvPicPr>
          <p:cNvPr id="56330" name="Picture 9">
            <a:extLst>
              <a:ext uri="{FF2B5EF4-FFF2-40B4-BE49-F238E27FC236}">
                <a16:creationId xmlns:a16="http://schemas.microsoft.com/office/drawing/2014/main" id="{FB79F434-D336-4CD0-8D2A-8475627B4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2" y="4633902"/>
            <a:ext cx="72294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1" name="Picture 10">
            <a:extLst>
              <a:ext uri="{FF2B5EF4-FFF2-40B4-BE49-F238E27FC236}">
                <a16:creationId xmlns:a16="http://schemas.microsoft.com/office/drawing/2014/main" id="{95C838DF-68BD-4B7C-B978-DCB27BD04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915" y="5132221"/>
            <a:ext cx="26368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2" name="Picture 11">
            <a:extLst>
              <a:ext uri="{FF2B5EF4-FFF2-40B4-BE49-F238E27FC236}">
                <a16:creationId xmlns:a16="http://schemas.microsoft.com/office/drawing/2014/main" id="{058639B7-0172-40EA-8C78-B2061F9A3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830104"/>
            <a:ext cx="74803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734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Consequences of </a:t>
            </a:r>
            <a:r>
              <a:rPr lang="en-US" sz="4400" dirty="0" err="1"/>
              <a:t>B</a:t>
            </a:r>
            <a:r>
              <a:rPr lang="en-US" sz="4400" dirty="0" err="1">
                <a:ea typeface="Cambria Math"/>
              </a:rPr>
              <a:t>é</a:t>
            </a:r>
            <a:r>
              <a:rPr lang="en-US" sz="4400" dirty="0" err="1"/>
              <a:t>zout’s</a:t>
            </a:r>
            <a:r>
              <a:rPr lang="en-US" sz="4400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   Lemma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 are positive integers such that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 err="1"/>
              <a:t>bc</a:t>
            </a:r>
            <a:r>
              <a:rPr lang="en-US" dirty="0"/>
              <a:t>, then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Proof</a:t>
            </a:r>
            <a:r>
              <a:rPr lang="en-US" dirty="0"/>
              <a:t>:  Assume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 err="1"/>
              <a:t>bc</a:t>
            </a:r>
            <a:endParaRPr lang="en-US" dirty="0"/>
          </a:p>
          <a:p>
            <a:pPr lvl="1"/>
            <a:r>
              <a:rPr lang="en-US" dirty="0"/>
              <a:t>Since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by </a:t>
            </a:r>
            <a:r>
              <a:rPr lang="en-US" dirty="0" err="1"/>
              <a:t>B</a:t>
            </a:r>
            <a:r>
              <a:rPr lang="en-US" dirty="0" err="1">
                <a:latin typeface="Cambria Math"/>
                <a:ea typeface="Cambria Math"/>
              </a:rPr>
              <a:t>é</a:t>
            </a:r>
            <a:r>
              <a:rPr lang="en-US" dirty="0" err="1"/>
              <a:t>zout’s</a:t>
            </a:r>
            <a:r>
              <a:rPr lang="en-US" dirty="0"/>
              <a:t> Theorem  there are integers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such that    </a:t>
            </a:r>
          </a:p>
          <a:p>
            <a:pPr lvl="1">
              <a:buNone/>
            </a:pPr>
            <a:r>
              <a:rPr lang="en-US" i="1" dirty="0"/>
              <a:t>                           </a:t>
            </a:r>
            <a:r>
              <a:rPr lang="en-US" i="1" dirty="0" err="1"/>
              <a:t>sa</a:t>
            </a:r>
            <a:r>
              <a:rPr lang="en-US" dirty="0"/>
              <a:t> + </a:t>
            </a:r>
            <a:r>
              <a:rPr lang="en-US" i="1" dirty="0" err="1"/>
              <a:t>tb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Multiplying both sides of the equation by </a:t>
            </a:r>
            <a:r>
              <a:rPr lang="en-US" i="1" dirty="0"/>
              <a:t>c</a:t>
            </a:r>
            <a:r>
              <a:rPr lang="en-US" dirty="0"/>
              <a:t>, yields </a:t>
            </a:r>
            <a:r>
              <a:rPr lang="en-US" i="1" dirty="0"/>
              <a:t>sac + </a:t>
            </a:r>
            <a:r>
              <a:rPr lang="en-US" i="1" dirty="0" err="1"/>
              <a:t>tbc</a:t>
            </a:r>
            <a:r>
              <a:rPr lang="en-US" i="1" dirty="0"/>
              <a:t> = c.</a:t>
            </a:r>
          </a:p>
          <a:p>
            <a:pPr lvl="1"/>
            <a:r>
              <a:rPr lang="en-US" dirty="0"/>
              <a:t>From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of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4.1</a:t>
            </a:r>
            <a:r>
              <a:rPr lang="en-US" dirty="0"/>
              <a:t>:</a:t>
            </a:r>
          </a:p>
          <a:p>
            <a:pPr lvl="2">
              <a:buNone/>
            </a:pPr>
            <a:r>
              <a:rPr lang="en-US" i="1" dirty="0"/>
              <a:t>  a | </a:t>
            </a:r>
            <a:r>
              <a:rPr lang="en-US" i="1" dirty="0" err="1"/>
              <a:t>tbc</a:t>
            </a:r>
            <a:r>
              <a:rPr lang="en-US" i="1" dirty="0"/>
              <a:t>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/>
              <a:t>part ii) and </a:t>
            </a:r>
            <a:r>
              <a:rPr lang="en-US" i="1" dirty="0"/>
              <a:t> a </a:t>
            </a:r>
            <a:r>
              <a:rPr lang="en-US" dirty="0"/>
              <a:t>divides</a:t>
            </a:r>
            <a:r>
              <a:rPr lang="en-US" i="1" dirty="0"/>
              <a:t> sac + </a:t>
            </a:r>
            <a:r>
              <a:rPr lang="en-US" i="1" dirty="0" err="1"/>
              <a:t>tbc</a:t>
            </a:r>
            <a:r>
              <a:rPr lang="en-US" i="1" dirty="0"/>
              <a:t> </a:t>
            </a:r>
            <a:r>
              <a:rPr lang="en-US" dirty="0"/>
              <a:t>since</a:t>
            </a:r>
            <a:r>
              <a:rPr lang="en-US" i="1" dirty="0"/>
              <a:t> a | sac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a|tbc</a:t>
            </a:r>
            <a:r>
              <a:rPr lang="en-US" i="1" dirty="0"/>
              <a:t> </a:t>
            </a:r>
            <a:r>
              <a:rPr lang="en-US" dirty="0"/>
              <a:t>(part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conclude </a:t>
            </a:r>
            <a:r>
              <a:rPr lang="en-US" i="1" dirty="0"/>
              <a:t>a | c, </a:t>
            </a:r>
            <a:r>
              <a:rPr lang="en-US" dirty="0"/>
              <a:t>since</a:t>
            </a:r>
            <a:r>
              <a:rPr lang="en-US" i="1" dirty="0"/>
              <a:t>  sac + </a:t>
            </a:r>
            <a:r>
              <a:rPr lang="en-US" i="1" dirty="0" err="1"/>
              <a:t>tbc</a:t>
            </a:r>
            <a:r>
              <a:rPr lang="en-US" i="1" dirty="0"/>
              <a:t> = c.</a:t>
            </a:r>
          </a:p>
          <a:p>
            <a:pPr lvl="1">
              <a:buNone/>
            </a:pPr>
            <a:endParaRPr lang="en-US" i="1" dirty="0"/>
          </a:p>
          <a:p>
            <a:pPr>
              <a:buNone/>
            </a:pPr>
            <a:r>
              <a:rPr lang="en-US" b="1" i="1" dirty="0"/>
              <a:t>    </a:t>
            </a:r>
            <a:r>
              <a:rPr lang="en-US" b="1" dirty="0"/>
              <a:t>Lemma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: If </a:t>
            </a:r>
            <a:r>
              <a:rPr lang="en-US" i="1" dirty="0"/>
              <a:t>p</a:t>
            </a:r>
            <a:r>
              <a:rPr lang="en-US" dirty="0"/>
              <a:t> is prime and  </a:t>
            </a:r>
            <a:r>
              <a:rPr lang="en-US" i="1" dirty="0"/>
              <a:t>p</a:t>
            </a:r>
            <a:r>
              <a:rPr lang="en-US" dirty="0"/>
              <a:t> |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∙∙∙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, then </a:t>
            </a:r>
            <a:r>
              <a:rPr lang="en-US" i="1" dirty="0"/>
              <a:t>p</a:t>
            </a:r>
            <a:r>
              <a:rPr lang="en-US" dirty="0"/>
              <a:t> |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/>
              <a:t> </a:t>
            </a:r>
            <a:r>
              <a:rPr lang="en-US" dirty="0"/>
              <a:t>for some </a:t>
            </a:r>
            <a:r>
              <a:rPr lang="en-US" i="1" dirty="0" err="1"/>
              <a:t>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i="1" dirty="0"/>
              <a:t>   </a:t>
            </a:r>
            <a:r>
              <a:rPr lang="en-US" dirty="0"/>
              <a:t>(</a:t>
            </a:r>
            <a:r>
              <a:rPr lang="en-US" i="1" dirty="0"/>
              <a:t>proof uses mathematical induction; see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64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/>
              <a:t>of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5.1</a:t>
            </a:r>
            <a:r>
              <a:rPr lang="en-US" dirty="0"/>
              <a:t>)</a:t>
            </a:r>
          </a:p>
          <a:p>
            <a:pPr>
              <a:buNone/>
            </a:pPr>
            <a:endParaRPr lang="en-US" i="1" dirty="0"/>
          </a:p>
          <a:p>
            <a:r>
              <a:rPr lang="en-US" dirty="0"/>
              <a:t>Lemma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is crucial in the proof of the uniqueness of prime factorizations.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82000" y="4572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41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Dividing </a:t>
            </a:r>
            <a:r>
              <a:rPr lang="en-US" dirty="0" err="1"/>
              <a:t>Congruences</a:t>
            </a:r>
            <a:r>
              <a:rPr lang="en-US" dirty="0"/>
              <a:t> by an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Cambria Math" pitchFamily="18" charset="0"/>
              </a:rPr>
              <a:t>Theorem 7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 Let m be a positive integer and let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and </a:t>
            </a:r>
            <a:r>
              <a:rPr lang="en-US" i="1" dirty="0">
                <a:ea typeface="Cambria Math" pitchFamily="18" charset="0"/>
              </a:rPr>
              <a:t>c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be integers. If </a:t>
            </a:r>
            <a:r>
              <a:rPr lang="en-US" i="1" dirty="0">
                <a:ea typeface="Cambria Math" pitchFamily="18" charset="0"/>
              </a:rPr>
              <a:t>ac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err="1">
                <a:ea typeface="Cambria Math" pitchFamily="18" charset="0"/>
              </a:rPr>
              <a:t>bc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(mod</a:t>
            </a:r>
            <a:r>
              <a:rPr lang="en-US" i="1" dirty="0">
                <a:ea typeface="Cambria Math" pitchFamily="18" charset="0"/>
              </a:rPr>
              <a:t> m</a:t>
            </a:r>
            <a:r>
              <a:rPr lang="en-US" dirty="0">
                <a:ea typeface="Cambria Math" pitchFamily="18" charset="0"/>
              </a:rPr>
              <a:t>) and </a:t>
            </a:r>
            <a:r>
              <a:rPr lang="en-US" dirty="0" err="1">
                <a:ea typeface="Cambria Math" pitchFamily="18" charset="0"/>
              </a:rPr>
              <a:t>gcd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 err="1">
                <a:ea typeface="Cambria Math" pitchFamily="18" charset="0"/>
              </a:rPr>
              <a:t>c,m</a:t>
            </a:r>
            <a:r>
              <a:rPr lang="en-US" dirty="0">
                <a:ea typeface="Cambria Math" pitchFamily="18" charset="0"/>
              </a:rPr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 then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a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b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(mod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).</a:t>
            </a:r>
          </a:p>
          <a:p>
            <a:pPr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b="1" dirty="0">
                <a:ea typeface="Cambria Math" pitchFamily="18" charset="0"/>
              </a:rPr>
              <a:t>Proof</a:t>
            </a:r>
            <a:r>
              <a:rPr lang="en-US" dirty="0">
                <a:ea typeface="Cambria Math" pitchFamily="18" charset="0"/>
              </a:rPr>
              <a:t>: Since </a:t>
            </a:r>
            <a:r>
              <a:rPr lang="en-US" i="1" dirty="0">
                <a:ea typeface="Cambria Math" pitchFamily="18" charset="0"/>
              </a:rPr>
              <a:t>ac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err="1">
                <a:ea typeface="Cambria Math" pitchFamily="18" charset="0"/>
              </a:rPr>
              <a:t>bc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(mod</a:t>
            </a:r>
            <a:r>
              <a:rPr lang="en-US" i="1" dirty="0">
                <a:ea typeface="Cambria Math" pitchFamily="18" charset="0"/>
              </a:rPr>
              <a:t> m</a:t>
            </a:r>
            <a:r>
              <a:rPr lang="en-US" dirty="0">
                <a:ea typeface="Cambria Math" pitchFamily="18" charset="0"/>
              </a:rPr>
              <a:t>),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 | </a:t>
            </a:r>
            <a:r>
              <a:rPr lang="en-US" i="1" dirty="0">
                <a:ea typeface="Cambria Math" pitchFamily="18" charset="0"/>
              </a:rPr>
              <a:t>ac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 err="1">
                <a:ea typeface="Cambria Math" pitchFamily="18" charset="0"/>
              </a:rPr>
              <a:t>bc</a:t>
            </a:r>
            <a:r>
              <a:rPr lang="en-US" dirty="0">
                <a:ea typeface="Cambria Math" pitchFamily="18" charset="0"/>
              </a:rPr>
              <a:t> = </a:t>
            </a:r>
            <a:r>
              <a:rPr lang="en-US" i="1" dirty="0">
                <a:ea typeface="Cambria Math" pitchFamily="18" charset="0"/>
              </a:rPr>
              <a:t>c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/>
                <a:ea typeface="Cambria Math"/>
              </a:rPr>
              <a:t> −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)   by Lemma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 and the fact that </a:t>
            </a:r>
            <a:r>
              <a:rPr lang="en-US" dirty="0" err="1">
                <a:ea typeface="Cambria Math" pitchFamily="18" charset="0"/>
              </a:rPr>
              <a:t>gcd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 err="1">
                <a:ea typeface="Cambria Math" pitchFamily="18" charset="0"/>
              </a:rPr>
              <a:t>c</a:t>
            </a:r>
            <a:r>
              <a:rPr lang="en-US" dirty="0" err="1">
                <a:ea typeface="Cambria Math" pitchFamily="18" charset="0"/>
              </a:rPr>
              <a:t>,</a:t>
            </a:r>
            <a:r>
              <a:rPr lang="en-US" i="1" dirty="0" err="1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, it follows that  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 |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/>
                <a:ea typeface="Cambria Math"/>
              </a:rPr>
              <a:t> −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b.</a:t>
            </a:r>
            <a:r>
              <a:rPr lang="en-US" dirty="0">
                <a:ea typeface="Cambria Math" pitchFamily="18" charset="0"/>
              </a:rPr>
              <a:t>  Hence,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(mod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).</a:t>
            </a:r>
            <a:r>
              <a:rPr lang="en-US" dirty="0">
                <a:ea typeface="Cambria Math" pitchFamily="18" charset="0"/>
              </a:rPr>
              <a:t> 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820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97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>
            <a:extLst>
              <a:ext uri="{FF2B5EF4-FFF2-40B4-BE49-F238E27FC236}">
                <a16:creationId xmlns:a16="http://schemas.microsoft.com/office/drawing/2014/main" id="{956B3169-1A95-476B-A1C7-3D9E7F584F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F357E0-4048-4B73-99A8-2821313300F7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1" name="日期占位符 4">
            <a:extLst>
              <a:ext uri="{FF2B5EF4-FFF2-40B4-BE49-F238E27FC236}">
                <a16:creationId xmlns:a16="http://schemas.microsoft.com/office/drawing/2014/main" id="{4B9E5448-060F-44A2-A84D-ED407BFF265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D018DB-BAD5-4EE0-B565-C0DF9816303C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2" name="页脚占位符 5">
            <a:extLst>
              <a:ext uri="{FF2B5EF4-FFF2-40B4-BE49-F238E27FC236}">
                <a16:creationId xmlns:a16="http://schemas.microsoft.com/office/drawing/2014/main" id="{4D5D0B5E-E950-4815-B2E6-7AE2ABA498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3" name="Rectangle 2">
            <a:extLst>
              <a:ext uri="{FF2B5EF4-FFF2-40B4-BE49-F238E27FC236}">
                <a16:creationId xmlns:a16="http://schemas.microsoft.com/office/drawing/2014/main" id="{E889961F-DB4E-47E8-A7D5-9FDEDEEBF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</a:t>
            </a:r>
          </a:p>
        </p:txBody>
      </p:sp>
      <p:sp>
        <p:nvSpPr>
          <p:cNvPr id="58374" name="Rectangle 3">
            <a:extLst>
              <a:ext uri="{FF2B5EF4-FFF2-40B4-BE49-F238E27FC236}">
                <a16:creationId xmlns:a16="http://schemas.microsoft.com/office/drawing/2014/main" id="{FDF38C8E-1086-4FC5-9445-5FCC7630A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§4.3 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 16, 24(a,c,f), 30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8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 positive integer </a:t>
            </a:r>
            <a:r>
              <a:rPr lang="en-US" i="1" dirty="0"/>
              <a:t>p</a:t>
            </a:r>
            <a:r>
              <a:rPr lang="en-US" dirty="0"/>
              <a:t>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is called </a:t>
            </a:r>
            <a:r>
              <a:rPr lang="en-US" i="1" dirty="0"/>
              <a:t>prime</a:t>
            </a:r>
            <a:r>
              <a:rPr lang="en-US" dirty="0"/>
              <a:t> if the only positive factors of </a:t>
            </a:r>
            <a:r>
              <a:rPr lang="en-US" i="1" dirty="0"/>
              <a:t>p</a:t>
            </a:r>
            <a:r>
              <a:rPr lang="en-US" dirty="0"/>
              <a:t>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p</a:t>
            </a:r>
            <a:r>
              <a:rPr lang="en-US" dirty="0"/>
              <a:t>. A positive integer that is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is not prime is called </a:t>
            </a:r>
            <a:r>
              <a:rPr lang="en-US" i="1" dirty="0"/>
              <a:t>composite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 The integer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is prime because its only positive factors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but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/>
              <a:t> is composite because it is divisible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149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>
            <a:extLst>
              <a:ext uri="{FF2B5EF4-FFF2-40B4-BE49-F238E27FC236}">
                <a16:creationId xmlns:a16="http://schemas.microsoft.com/office/drawing/2014/main" id="{E7E42636-DAEE-474C-A670-4F77C372FB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A81BDE-197B-45B5-8D70-77DAF29DB27D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1" name="日期占位符 4">
            <a:extLst>
              <a:ext uri="{FF2B5EF4-FFF2-40B4-BE49-F238E27FC236}">
                <a16:creationId xmlns:a16="http://schemas.microsoft.com/office/drawing/2014/main" id="{FA97C9B0-7FB6-4F63-88FD-54B44A4ADD8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3615AD-AF53-4297-BFCC-A0E431646753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2" name="页脚占位符 5">
            <a:extLst>
              <a:ext uri="{FF2B5EF4-FFF2-40B4-BE49-F238E27FC236}">
                <a16:creationId xmlns:a16="http://schemas.microsoft.com/office/drawing/2014/main" id="{FE87CE30-FD64-4D6C-A116-2645D8B527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FBF576C4-1B9E-43ED-921C-EAFE17292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Prime Numbers</a:t>
            </a:r>
          </a:p>
        </p:txBody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1C56CE05-8787-4BEF-9925-6F4ADE7E7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772400" cy="4191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An integer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&gt;1</a:t>
            </a:r>
            <a:r>
              <a:rPr lang="en-US" altLang="zh-CN">
                <a:latin typeface="Times New Roman" panose="02020603050405020304" pitchFamily="18" charset="0"/>
              </a:rPr>
              <a:t> is </a:t>
            </a:r>
            <a:r>
              <a:rPr lang="en-US" altLang="zh-CN" i="1">
                <a:latin typeface="Times New Roman" panose="02020603050405020304" pitchFamily="18" charset="0"/>
              </a:rPr>
              <a:t>prime</a:t>
            </a:r>
            <a:r>
              <a:rPr lang="en-US" altLang="zh-CN">
                <a:latin typeface="Times New Roman" panose="02020603050405020304" pitchFamily="18" charset="0"/>
              </a:rPr>
              <a:t> iff it is not the product of two integers greater than 1: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	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&gt;1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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N: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&gt;1,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&gt;1,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The only positive factors of a prime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 are 1 and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 itself.  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Some primes: 2,3,5,7,11,13...</a:t>
            </a:r>
          </a:p>
          <a:p>
            <a:pPr eaLnBrk="1" hangingPunct="1"/>
            <a:r>
              <a:rPr lang="en-US" altLang="zh-CN">
                <a:solidFill>
                  <a:srgbClr val="008000"/>
                </a:solidFill>
                <a:latin typeface="Times New Roman" panose="02020603050405020304" pitchFamily="18" charset="0"/>
              </a:rPr>
              <a:t>Non-prime integers greater than 1 are called </a:t>
            </a:r>
            <a:r>
              <a:rPr lang="en-US" altLang="zh-CN" i="1">
                <a:solidFill>
                  <a:srgbClr val="008000"/>
                </a:solidFill>
                <a:latin typeface="Times New Roman" panose="02020603050405020304" pitchFamily="18" charset="0"/>
              </a:rPr>
              <a:t>composite</a:t>
            </a:r>
            <a:r>
              <a:rPr lang="en-US" altLang="zh-CN">
                <a:solidFill>
                  <a:srgbClr val="008000"/>
                </a:solidFill>
                <a:latin typeface="Times New Roman" panose="02020603050405020304" pitchFamily="18" charset="0"/>
              </a:rPr>
              <a:t>, because they can be </a:t>
            </a:r>
            <a:r>
              <a:rPr lang="en-US" altLang="zh-CN" i="1">
                <a:solidFill>
                  <a:srgbClr val="008000"/>
                </a:solidFill>
                <a:latin typeface="Times New Roman" panose="02020603050405020304" pitchFamily="18" charset="0"/>
              </a:rPr>
              <a:t>composed</a:t>
            </a:r>
            <a:r>
              <a:rPr lang="en-US" altLang="zh-CN">
                <a:solidFill>
                  <a:srgbClr val="008000"/>
                </a:solidFill>
                <a:latin typeface="Times New Roman" panose="02020603050405020304" pitchFamily="18" charset="0"/>
              </a:rPr>
              <a:t> by multiplying two integers greater than 1.</a:t>
            </a:r>
          </a:p>
        </p:txBody>
      </p:sp>
    </p:spTree>
    <p:extLst>
      <p:ext uri="{BB962C8B-B14F-4D97-AF65-F5344CB8AC3E}">
        <p14:creationId xmlns:p14="http://schemas.microsoft.com/office/powerpoint/2010/main" val="419212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>
            <a:extLst>
              <a:ext uri="{FF2B5EF4-FFF2-40B4-BE49-F238E27FC236}">
                <a16:creationId xmlns:a16="http://schemas.microsoft.com/office/drawing/2014/main" id="{664ABC30-ECA7-408D-BFD2-BBC119040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6DCD9F-7C73-42EB-A1D0-7F8B7DDADABF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5" name="日期占位符 4">
            <a:extLst>
              <a:ext uri="{FF2B5EF4-FFF2-40B4-BE49-F238E27FC236}">
                <a16:creationId xmlns:a16="http://schemas.microsoft.com/office/drawing/2014/main" id="{ABCEA30E-CA09-4307-9886-4CE4FEA32BC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C50269-66C6-46C7-8210-BA08BCBED1CC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6" name="页脚占位符 5">
            <a:extLst>
              <a:ext uri="{FF2B5EF4-FFF2-40B4-BE49-F238E27FC236}">
                <a16:creationId xmlns:a16="http://schemas.microsoft.com/office/drawing/2014/main" id="{FAE6CFF7-7572-4E39-9CFB-5DCA46EE7A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70CF61EE-52AF-4AD4-ACEF-CD39AEA0E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Review </a:t>
            </a:r>
          </a:p>
        </p:txBody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4A35DFBB-0E19-4ADF-AE08-6C2130B9E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 “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divides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” 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b=ac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 is </a:t>
            </a:r>
            <a:r>
              <a:rPr lang="en-US" altLang="zh-CN" i="1">
                <a:latin typeface="Times New Roman" panose="02020603050405020304" pitchFamily="18" charset="0"/>
              </a:rPr>
              <a:t>prime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</a:t>
            </a:r>
            <a:b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&gt;1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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N: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(1 &lt;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a|p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i="1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Terms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factor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divisor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multiple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 composite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zh-CN" altLang="en-US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100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>
            <a:extLst>
              <a:ext uri="{FF2B5EF4-FFF2-40B4-BE49-F238E27FC236}">
                <a16:creationId xmlns:a16="http://schemas.microsoft.com/office/drawing/2014/main" id="{E9B9279E-FDA1-4508-9610-AF89AE4FB3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FB52B7-3E78-4485-8AAE-32CF4E1A91BC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39" name="日期占位符 4">
            <a:extLst>
              <a:ext uri="{FF2B5EF4-FFF2-40B4-BE49-F238E27FC236}">
                <a16:creationId xmlns:a16="http://schemas.microsoft.com/office/drawing/2014/main" id="{73C05173-AEE9-49F3-AD19-4E6DE44289B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9BEB7D-5319-49E6-9C99-5EA4F92AD0CA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40" name="页脚占位符 5">
            <a:extLst>
              <a:ext uri="{FF2B5EF4-FFF2-40B4-BE49-F238E27FC236}">
                <a16:creationId xmlns:a16="http://schemas.microsoft.com/office/drawing/2014/main" id="{BA8FC61F-15E2-4317-BA8C-0C4FBD6501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F9885DAC-678E-4FFF-89C7-7EF48549C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</a:rPr>
              <a:t>Fundamental Theorem of Arithmetic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8F3CBAB3-9A97-4835-8653-9397D8513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Every positive integer has a </a:t>
            </a:r>
            <a:r>
              <a:rPr lang="en-US" altLang="zh-CN" i="1">
                <a:latin typeface="Times New Roman" panose="02020603050405020304" pitchFamily="18" charset="0"/>
              </a:rPr>
              <a:t>unique</a:t>
            </a:r>
            <a:r>
              <a:rPr lang="en-US" altLang="zh-CN">
                <a:latin typeface="Times New Roman" panose="02020603050405020304" pitchFamily="18" charset="0"/>
              </a:rPr>
              <a:t> representation as the product of a non-decreasing series of zero or more primes.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Some examples: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1 = (product of empty series) =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2 = 2 (product of series with one element 2)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4 = 2·2 (product of series 2,2)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2000 = 2·2·2·2·5·5·5;   2001 = 3·23·29;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2002 = 2·7·11·13;  2003 = 2003  (no clear pattern!)</a:t>
            </a:r>
          </a:p>
        </p:txBody>
      </p:sp>
      <p:sp>
        <p:nvSpPr>
          <p:cNvPr id="673796" name="WordArt 4">
            <a:extLst>
              <a:ext uri="{FF2B5EF4-FFF2-40B4-BE49-F238E27FC236}">
                <a16:creationId xmlns:a16="http://schemas.microsoft.com/office/drawing/2014/main" id="{4F5A7DE8-D024-47B4-BAB0-F0378EA182D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58888" y="981075"/>
            <a:ext cx="6662737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>
                <a:ln w="12700">
                  <a:solidFill>
                    <a:srgbClr val="3333CC"/>
                  </a:solidFill>
                  <a:round/>
                  <a:headEnd/>
                  <a:tailEnd type="none" w="lg" len="med"/>
                </a:ln>
                <a:solidFill>
                  <a:srgbClr val="FF6600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Its "Prime Factorization"</a:t>
            </a:r>
            <a:endParaRPr lang="zh-CN" altLang="en-US" sz="3600" kern="10">
              <a:ln w="12700">
                <a:solidFill>
                  <a:srgbClr val="3333CC"/>
                </a:solidFill>
                <a:round/>
                <a:headEnd/>
                <a:tailEnd type="none" w="lg" len="med"/>
              </a:ln>
              <a:solidFill>
                <a:srgbClr val="FF6600"/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Arial Black"/>
            </a:endParaRPr>
          </a:p>
        </p:txBody>
      </p:sp>
      <p:sp>
        <p:nvSpPr>
          <p:cNvPr id="39944" name="Line 5">
            <a:extLst>
              <a:ext uri="{FF2B5EF4-FFF2-40B4-BE49-F238E27FC236}">
                <a16:creationId xmlns:a16="http://schemas.microsoft.com/office/drawing/2014/main" id="{B8DE2627-AA15-4E08-9119-DC1715E4FD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92500" y="1484313"/>
            <a:ext cx="12700" cy="1335087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5" name="Text Box 6">
            <a:extLst>
              <a:ext uri="{FF2B5EF4-FFF2-40B4-BE49-F238E27FC236}">
                <a16:creationId xmlns:a16="http://schemas.microsoft.com/office/drawing/2014/main" id="{29A5A3FD-1D7A-4F42-BEC4-6E0AFF8BE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157788"/>
            <a:ext cx="5667375" cy="669925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0" i="0" u="none">
                <a:latin typeface="Times New Roman" panose="02020603050405020304" pitchFamily="18" charset="0"/>
              </a:rPr>
              <a:t>Later, we will see how to rigorously prove the </a:t>
            </a:r>
            <a:br>
              <a:rPr kumimoji="0" lang="en-US" altLang="zh-CN" sz="1800" b="0" i="0" u="none">
                <a:latin typeface="Times New Roman" panose="02020603050405020304" pitchFamily="18" charset="0"/>
              </a:rPr>
            </a:br>
            <a:r>
              <a:rPr kumimoji="0" lang="en-US" altLang="zh-CN" sz="1800" b="0" i="0" u="none">
                <a:latin typeface="Times New Roman" panose="02020603050405020304" pitchFamily="18" charset="0"/>
              </a:rPr>
              <a:t>Fundamental Theorem of Arithmetic, starting from scratch!</a:t>
            </a:r>
          </a:p>
        </p:txBody>
      </p:sp>
    </p:spTree>
    <p:extLst>
      <p:ext uri="{BB962C8B-B14F-4D97-AF65-F5344CB8AC3E}">
        <p14:creationId xmlns:p14="http://schemas.microsoft.com/office/powerpoint/2010/main" val="114936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Fundamental Theorem of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Theorem</a:t>
            </a:r>
            <a:r>
              <a:rPr lang="en-US" dirty="0"/>
              <a:t>: Every positive integer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can be written uniquely as a prime or as the product of two or more primes where the prime factors are written in order of </a:t>
            </a:r>
            <a:r>
              <a:rPr lang="en-US" dirty="0" err="1"/>
              <a:t>nondecreasing</a:t>
            </a:r>
            <a:r>
              <a:rPr lang="en-US" dirty="0"/>
              <a:t> size.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100 = 2 </a:t>
            </a:r>
            <a:r>
              <a:rPr lang="en-US" dirty="0">
                <a:latin typeface="Cambria Math"/>
                <a:ea typeface="Cambria Math"/>
              </a:rPr>
              <a:t>∙ 2 ∙ 5 ∙ 5 = 2</a:t>
            </a:r>
            <a:r>
              <a:rPr lang="en-US" baseline="30000" dirty="0">
                <a:latin typeface="Cambria Math"/>
                <a:ea typeface="Cambria Math"/>
              </a:rPr>
              <a:t>2</a:t>
            </a:r>
            <a:r>
              <a:rPr lang="en-US" dirty="0">
                <a:latin typeface="Cambria Math"/>
                <a:ea typeface="Cambria Math"/>
              </a:rPr>
              <a:t> ∙ 5</a:t>
            </a:r>
            <a:r>
              <a:rPr lang="en-US" baseline="30000" dirty="0">
                <a:latin typeface="Cambria Math"/>
                <a:ea typeface="Cambria Math"/>
              </a:rPr>
              <a:t>2</a:t>
            </a:r>
            <a:r>
              <a:rPr lang="en-US" dirty="0">
                <a:latin typeface="Cambria Math"/>
                <a:ea typeface="Cambria Math"/>
              </a:rPr>
              <a:t> 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641 = 641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999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3 </a:t>
            </a:r>
            <a:r>
              <a:rPr lang="en-US" dirty="0">
                <a:latin typeface="Cambria Math"/>
                <a:ea typeface="Cambria Math"/>
              </a:rPr>
              <a:t>∙ 3 ∙ 3 ∙ 37 = 3</a:t>
            </a:r>
            <a:r>
              <a:rPr lang="en-US" baseline="30000" dirty="0">
                <a:latin typeface="Cambria Math"/>
                <a:ea typeface="Cambria Math"/>
              </a:rPr>
              <a:t>3</a:t>
            </a:r>
            <a:r>
              <a:rPr lang="en-US" dirty="0">
                <a:latin typeface="Cambria Math"/>
                <a:ea typeface="Cambria Math"/>
              </a:rPr>
              <a:t> ∙ 37 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1024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 </a:t>
            </a:r>
            <a:r>
              <a:rPr lang="en-US" dirty="0">
                <a:latin typeface="Cambria Math"/>
                <a:ea typeface="Cambria Math"/>
              </a:rPr>
              <a:t>∙ 2 ∙ 2 ∙ 2 ∙ 2 ∙ 2 ∙ 2 ∙ 2 ∙ 2 ∙ 2 = 2</a:t>
            </a:r>
            <a:r>
              <a:rPr lang="en-US" baseline="30000" dirty="0">
                <a:latin typeface="Cambria Math"/>
                <a:ea typeface="Cambria Math"/>
              </a:rPr>
              <a:t>10</a:t>
            </a:r>
            <a:r>
              <a:rPr lang="en-US" dirty="0">
                <a:latin typeface="Cambria Math"/>
                <a:ea typeface="Cambria Math"/>
              </a:rPr>
              <a:t>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16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Uniqueness of Prime Factorization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will prove that a prime factorization of a positive integer  where the primes are in </a:t>
            </a:r>
            <a:r>
              <a:rPr lang="en-US" dirty="0" err="1"/>
              <a:t>nondecreasing</a:t>
            </a:r>
            <a:r>
              <a:rPr lang="en-US" dirty="0"/>
              <a:t> order is unique. (This part of the fundamental theorem of arithmetic. The other part, which asserts that every positive integer has a prime factorization into primes, will be proved in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5.2</a:t>
            </a:r>
            <a:r>
              <a:rPr lang="en-US" dirty="0"/>
              <a:t>.)</a:t>
            </a:r>
          </a:p>
          <a:p>
            <a:pPr>
              <a:buNone/>
            </a:pPr>
            <a:r>
              <a:rPr lang="en-US" b="1" dirty="0"/>
              <a:t>     Proof</a:t>
            </a:r>
            <a:r>
              <a:rPr lang="en-US" dirty="0"/>
              <a:t>: (</a:t>
            </a:r>
            <a:r>
              <a:rPr lang="en-US" i="1" dirty="0"/>
              <a:t>by contradiction</a:t>
            </a:r>
            <a:r>
              <a:rPr lang="en-US" dirty="0"/>
              <a:t>) Suppose that the positive integer </a:t>
            </a:r>
            <a:r>
              <a:rPr lang="en-US" i="1" dirty="0"/>
              <a:t>n</a:t>
            </a:r>
            <a:r>
              <a:rPr lang="en-US" dirty="0"/>
              <a:t> can be written as a product of primes in two distinct ways:</a:t>
            </a:r>
          </a:p>
          <a:p>
            <a:pPr>
              <a:buNone/>
            </a:pPr>
            <a:r>
              <a:rPr lang="en-US" dirty="0"/>
              <a:t>                      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∙∙∙</a:t>
            </a:r>
            <a:r>
              <a:rPr lang="en-US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s</a:t>
            </a:r>
            <a:r>
              <a:rPr lang="en-US" i="1" dirty="0"/>
              <a:t>  </a:t>
            </a:r>
            <a:r>
              <a:rPr lang="en-US" dirty="0"/>
              <a:t>and</a:t>
            </a:r>
            <a:r>
              <a:rPr lang="en-US" i="1" dirty="0"/>
              <a:t> n</a:t>
            </a:r>
            <a:r>
              <a:rPr lang="en-US" dirty="0"/>
              <a:t> = </a:t>
            </a:r>
            <a:r>
              <a:rPr lang="en-US" i="1" dirty="0"/>
              <a:t>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∙∙∙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i="1" baseline="-25000" dirty="0"/>
              <a:t>t</a:t>
            </a:r>
            <a:r>
              <a:rPr lang="en-US" i="1" dirty="0"/>
              <a:t>.</a:t>
            </a:r>
          </a:p>
          <a:p>
            <a:pPr lvl="1"/>
            <a:r>
              <a:rPr lang="en-US" dirty="0"/>
              <a:t>Remove all common primes from the factorizations to get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By Lemma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it follows that         divides          , for some </a:t>
            </a:r>
            <a:r>
              <a:rPr lang="en-US" i="1" dirty="0"/>
              <a:t>k,</a:t>
            </a:r>
            <a:r>
              <a:rPr lang="en-US" dirty="0"/>
              <a:t> contradicting the assumption that          and         are distinct primes.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Hence, there can be at most one factorization of </a:t>
            </a:r>
            <a:r>
              <a:rPr lang="en-US" i="1" dirty="0"/>
              <a:t>n</a:t>
            </a:r>
            <a:r>
              <a:rPr lang="en-US" dirty="0"/>
              <a:t> into primes in nondecreasing order.</a:t>
            </a:r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276600" y="4147185"/>
            <a:ext cx="3042285" cy="18669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572000" y="4547235"/>
            <a:ext cx="280035" cy="17716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943600" y="4511674"/>
            <a:ext cx="272415" cy="18669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257800" y="4724400"/>
            <a:ext cx="280035" cy="177165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297763" y="4732020"/>
            <a:ext cx="272415" cy="18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85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p_{i_1} p_{i_2} \cdots p_{i_u} = q_{j_1}q_{j_2}\cdots q_{j_v}.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p_{i_1}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q_{j_k}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p_{i_1}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q_{j_k}$&#10;&#10;\end{document}"/>
  <p:tag name="IGUANATEXSIZE" val="20"/>
</p:tagLst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4548</TotalTime>
  <Words>3529</Words>
  <Application>Microsoft Office PowerPoint</Application>
  <PresentationFormat>全屏显示(4:3)</PresentationFormat>
  <Paragraphs>334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7" baseType="lpstr">
      <vt:lpstr>Arial Unicode MS</vt:lpstr>
      <vt:lpstr>等线</vt:lpstr>
      <vt:lpstr>楷体_GB2312</vt:lpstr>
      <vt:lpstr>宋体</vt:lpstr>
      <vt:lpstr>Arial</vt:lpstr>
      <vt:lpstr>Arial Black</vt:lpstr>
      <vt:lpstr>Arial Narrow</vt:lpstr>
      <vt:lpstr>Cambria</vt:lpstr>
      <vt:lpstr>Cambria Math</vt:lpstr>
      <vt:lpstr>Comic Sans MS</vt:lpstr>
      <vt:lpstr>Garamond</vt:lpstr>
      <vt:lpstr>Symbol</vt:lpstr>
      <vt:lpstr>Times New Roman</vt:lpstr>
      <vt:lpstr>Verdana</vt:lpstr>
      <vt:lpstr>Wingdings</vt:lpstr>
      <vt:lpstr>Wingdings 2</vt:lpstr>
      <vt:lpstr>Level</vt:lpstr>
      <vt:lpstr>1_Default Design</vt:lpstr>
      <vt:lpstr>Equation</vt:lpstr>
      <vt:lpstr>Discrete Mathematics and Its Application                         7th edition, 2001</vt:lpstr>
      <vt:lpstr>Welcome to Discrete Mathematics  Spring 2018</vt:lpstr>
      <vt:lpstr>§4.3 Primes and Greatest Common Divisors</vt:lpstr>
      <vt:lpstr>Primes</vt:lpstr>
      <vt:lpstr>Prime Numbers</vt:lpstr>
      <vt:lpstr>Review </vt:lpstr>
      <vt:lpstr>Fundamental Theorem of Arithmetic</vt:lpstr>
      <vt:lpstr>The Fundamental Theorem of Arithmetic</vt:lpstr>
      <vt:lpstr>Uniqueness of Prime Factorization</vt:lpstr>
      <vt:lpstr>The Sieve of Erastosthenes 埃拉托斯特尼筛选法</vt:lpstr>
      <vt:lpstr>The Sieve of Erastosthenes</vt:lpstr>
      <vt:lpstr>Theorem 2</vt:lpstr>
      <vt:lpstr>Theorem 3</vt:lpstr>
      <vt:lpstr>Infinitude of Primes</vt:lpstr>
      <vt:lpstr>Mersenne Primes</vt:lpstr>
      <vt:lpstr>Distribution of Primes</vt:lpstr>
      <vt:lpstr>Theorem 4</vt:lpstr>
      <vt:lpstr>Primes and Arithmetic Progressions (optional)</vt:lpstr>
      <vt:lpstr>Generating Primes</vt:lpstr>
      <vt:lpstr>Least Common Multiple</vt:lpstr>
      <vt:lpstr>Conjectures about Primes</vt:lpstr>
      <vt:lpstr>An Application of Primes!</vt:lpstr>
      <vt:lpstr>Greatest Common Divisor</vt:lpstr>
      <vt:lpstr>GCD shortcut</vt:lpstr>
      <vt:lpstr>Euclid’s Algorithm for GCD</vt:lpstr>
      <vt:lpstr>Euclid’s Algorithm Example</vt:lpstr>
      <vt:lpstr>Euclid’s Algorithm Pseudocode</vt:lpstr>
      <vt:lpstr>Euclidean Algorithm</vt:lpstr>
      <vt:lpstr>Euclidean Algorithm</vt:lpstr>
      <vt:lpstr>Correctness of Euclidean Algorithm </vt:lpstr>
      <vt:lpstr>Correctness of Euclidean Algorithm </vt:lpstr>
      <vt:lpstr>Relative Primality</vt:lpstr>
      <vt:lpstr>PowerPoint 演示文稿</vt:lpstr>
      <vt:lpstr>Greatest Common Divisor</vt:lpstr>
      <vt:lpstr>EXAMPLE 17</vt:lpstr>
      <vt:lpstr>Consequences of Bézout’s Theorem</vt:lpstr>
      <vt:lpstr>Dividing Congruences by an Integer</vt:lpstr>
      <vt:lpstr>Homework</vt:lpstr>
    </vt:vector>
  </TitlesOfParts>
  <Company>Barry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szniu</cp:lastModifiedBy>
  <cp:revision>688</cp:revision>
  <cp:lastPrinted>2018-04-08T03:06:08Z</cp:lastPrinted>
  <dcterms:created xsi:type="dcterms:W3CDTF">2002-05-12T10:17:07Z</dcterms:created>
  <dcterms:modified xsi:type="dcterms:W3CDTF">2018-05-21T02:29:33Z</dcterms:modified>
</cp:coreProperties>
</file>