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31"/>
  </p:notesMasterIdLst>
  <p:sldIdLst>
    <p:sldId id="256" r:id="rId3"/>
    <p:sldId id="309" r:id="rId4"/>
    <p:sldId id="386" r:id="rId5"/>
    <p:sldId id="350" r:id="rId6"/>
    <p:sldId id="352" r:id="rId7"/>
    <p:sldId id="353" r:id="rId8"/>
    <p:sldId id="776" r:id="rId9"/>
    <p:sldId id="355" r:id="rId10"/>
    <p:sldId id="358" r:id="rId11"/>
    <p:sldId id="816" r:id="rId12"/>
    <p:sldId id="359" r:id="rId13"/>
    <p:sldId id="360" r:id="rId14"/>
    <p:sldId id="361" r:id="rId15"/>
    <p:sldId id="817" r:id="rId16"/>
    <p:sldId id="362" r:id="rId17"/>
    <p:sldId id="818" r:id="rId18"/>
    <p:sldId id="819" r:id="rId19"/>
    <p:sldId id="911" r:id="rId20"/>
    <p:sldId id="338" r:id="rId21"/>
    <p:sldId id="910" r:id="rId22"/>
    <p:sldId id="363" r:id="rId23"/>
    <p:sldId id="364" r:id="rId24"/>
    <p:sldId id="356" r:id="rId25"/>
    <p:sldId id="357" r:id="rId26"/>
    <p:sldId id="365" r:id="rId27"/>
    <p:sldId id="912" r:id="rId28"/>
    <p:sldId id="913" r:id="rId29"/>
    <p:sldId id="815" r:id="rId30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931" autoAdjust="0"/>
  </p:normalViewPr>
  <p:slideViewPr>
    <p:cSldViewPr>
      <p:cViewPr varScale="1">
        <p:scale>
          <a:sx n="68" d="100"/>
          <a:sy n="68" d="100"/>
        </p:scale>
        <p:origin x="124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大约</a:t>
            </a:r>
            <a:r>
              <a:rPr lang="en-US" altLang="zh-CN" sz="1200" dirty="0"/>
              <a:t>1637</a:t>
            </a:r>
            <a:r>
              <a:rPr lang="zh-CN" altLang="en-US" sz="1200" dirty="0"/>
              <a:t>年左右，法国学者费马在阅读丢番图（</a:t>
            </a:r>
            <a:r>
              <a:rPr lang="en-US" altLang="zh-CN" sz="1200" dirty="0" err="1"/>
              <a:t>Diophatus</a:t>
            </a:r>
            <a:r>
              <a:rPr lang="zh-CN" altLang="en-US" sz="1200" dirty="0"/>
              <a:t>）</a:t>
            </a:r>
            <a:r>
              <a:rPr lang="en-US" altLang="zh-CN" sz="1200" dirty="0"/>
              <a:t>《</a:t>
            </a:r>
            <a:r>
              <a:rPr lang="zh-CN" altLang="en-US" sz="1200" dirty="0"/>
              <a:t>算术</a:t>
            </a:r>
            <a:r>
              <a:rPr lang="en-US" altLang="zh-CN" sz="1200" dirty="0"/>
              <a:t>》</a:t>
            </a:r>
            <a:r>
              <a:rPr lang="zh-CN" altLang="en-US" sz="1200" dirty="0"/>
              <a:t>拉丁文译本时，曾在第</a:t>
            </a:r>
            <a:r>
              <a:rPr lang="en-US" altLang="zh-CN" sz="1200" dirty="0"/>
              <a:t>11</a:t>
            </a:r>
            <a:r>
              <a:rPr lang="zh-CN" altLang="en-US" sz="1200" dirty="0"/>
              <a:t>卷第</a:t>
            </a:r>
            <a:r>
              <a:rPr lang="en-US" altLang="zh-CN" sz="1200" dirty="0"/>
              <a:t>8</a:t>
            </a:r>
            <a:r>
              <a:rPr lang="zh-CN" altLang="en-US" sz="1200" dirty="0"/>
              <a:t>命题旁写道：“将一个立方数分成两个立方数之和，或一个四次幂分成两个四次幂之和，或者一般地将一个高于二次的幂分成两个同次幂之和，这是不可能的。关于此，我确信已发现了一种美妙的证法 ，可惜这里空白的地方太小，写不下。”</a:t>
            </a:r>
            <a:endParaRPr lang="en-US" altLang="zh-CN" sz="1200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24A27-EC53-4E9D-9804-A5EA285C49F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9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Chinese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382000" cy="5440362"/>
          </a:xfrm>
        </p:spPr>
        <p:txBody>
          <a:bodyPr>
            <a:normAutofit/>
          </a:bodyPr>
          <a:lstStyle/>
          <a:p>
            <a:r>
              <a:rPr lang="en-US" dirty="0"/>
              <a:t>This puzzle can be translated into the  solution of the system of congruences:</a:t>
            </a:r>
          </a:p>
          <a:p>
            <a:pPr lvl="1">
              <a:buNone/>
            </a:pPr>
            <a:r>
              <a:rPr lang="en-US" i="1" dirty="0"/>
              <a:t>  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),</a:t>
            </a:r>
          </a:p>
          <a:p>
            <a:pPr lvl="1">
              <a:buNone/>
            </a:pPr>
            <a:r>
              <a:rPr lang="en-US" i="1" dirty="0"/>
              <a:t>  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),</a:t>
            </a:r>
          </a:p>
          <a:p>
            <a:pPr lvl="1">
              <a:buNone/>
            </a:pPr>
            <a:r>
              <a:rPr lang="en-US" i="1" dirty="0"/>
              <a:t>  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)?</a:t>
            </a:r>
          </a:p>
          <a:p>
            <a:endParaRPr lang="en-US" dirty="0"/>
          </a:p>
          <a:p>
            <a:r>
              <a:rPr lang="en-US" dirty="0"/>
              <a:t>We’ll see how the theorem that is known as the </a:t>
            </a:r>
            <a:r>
              <a:rPr lang="en-US" i="1" dirty="0"/>
              <a:t>Chinese Remainder Theorem </a:t>
            </a:r>
            <a:r>
              <a:rPr lang="en-US" dirty="0"/>
              <a:t>can be used to solve Sun-</a:t>
            </a:r>
            <a:r>
              <a:rPr lang="en-US" dirty="0" err="1"/>
              <a:t>Tsu’s</a:t>
            </a:r>
            <a:r>
              <a:rPr lang="en-US" dirty="0"/>
              <a:t>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5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Chinese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8526"/>
            <a:ext cx="8610600" cy="526632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 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(</a:t>
            </a:r>
            <a:r>
              <a:rPr lang="en-US" i="1" dirty="0"/>
              <a:t>The Chinese Remainder Theorem</a:t>
            </a:r>
            <a:r>
              <a:rPr lang="en-US" dirty="0"/>
              <a:t>) Let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 be </a:t>
            </a:r>
            <a:r>
              <a:rPr lang="en-US" dirty="0" err="1"/>
              <a:t>pairwise</a:t>
            </a:r>
            <a:r>
              <a:rPr lang="en-US" dirty="0"/>
              <a:t> relatively prime positive integers greater than one and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/>
              <a:t> arbitrary integers. Then the system</a:t>
            </a:r>
          </a:p>
          <a:p>
            <a:pPr lvl="1">
              <a:buNone/>
            </a:pPr>
            <a:r>
              <a:rPr lang="en-US" i="1" dirty="0"/>
              <a:t>         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i="1" dirty="0"/>
              <a:t>         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                 </a:t>
            </a:r>
            <a:r>
              <a:rPr lang="en-US" dirty="0">
                <a:latin typeface="Cambria Math"/>
                <a:ea typeface="Cambria Math"/>
              </a:rPr>
              <a:t>∙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                      ∙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                      ∙</a:t>
            </a:r>
            <a:endParaRPr lang="en-US" dirty="0"/>
          </a:p>
          <a:p>
            <a:pPr lvl="1">
              <a:buNone/>
            </a:pPr>
            <a:r>
              <a:rPr lang="en-US" i="1" dirty="0"/>
              <a:t>         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has a unique solution  modulo </a:t>
            </a:r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 ∙ ∙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(That is, there is a solution x with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latin typeface="Cambria Math"/>
                <a:ea typeface="Cambria Math"/>
              </a:rPr>
              <a:t>x </a:t>
            </a:r>
            <a:r>
              <a:rPr lang="en-US" dirty="0">
                <a:latin typeface="Cambria Math"/>
                <a:ea typeface="Cambria Math"/>
              </a:rPr>
              <a:t>&lt;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and all other solutions are congruent modulo 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to this solution.)</a:t>
            </a:r>
            <a:endParaRPr lang="en-US" dirty="0"/>
          </a:p>
          <a:p>
            <a:pPr lvl="1">
              <a:buNone/>
            </a:pPr>
            <a:r>
              <a:rPr lang="en-US" dirty="0"/>
              <a:t>   </a:t>
            </a:r>
          </a:p>
          <a:p>
            <a:r>
              <a:rPr lang="en-US" b="1" dirty="0"/>
              <a:t>Proof</a:t>
            </a:r>
            <a:r>
              <a:rPr lang="en-US" dirty="0"/>
              <a:t>: We’ll  show that a solution exists by describing a way to construct the solution. Showing that the solution is unique modulo </a:t>
            </a:r>
            <a:r>
              <a:rPr lang="en-US" i="1" dirty="0"/>
              <a:t>m</a:t>
            </a:r>
            <a:r>
              <a:rPr lang="en-US" dirty="0"/>
              <a:t> is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639552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691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Chinese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853"/>
            <a:ext cx="8458200" cy="531194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   </a:t>
            </a:r>
            <a:r>
              <a:rPr lang="en-US" dirty="0"/>
              <a:t> To construct a solution first let 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</a:t>
            </a:r>
            <a:r>
              <a:rPr lang="en-US" i="1" dirty="0"/>
              <a:t>=m/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i="1" baseline="-25000" dirty="0">
                <a:ea typeface="Cambria Math" pitchFamily="18" charset="0"/>
              </a:rPr>
              <a:t>     </a:t>
            </a:r>
            <a:r>
              <a:rPr lang="en-US" dirty="0"/>
              <a:t>for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1,2,…,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 m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 ∙ ∙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Since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i="1" baseline="-25000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,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 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by Theorem 1,  </a:t>
            </a:r>
            <a:r>
              <a:rPr lang="en-US" dirty="0"/>
              <a:t>there is an integer  </a:t>
            </a:r>
            <a:r>
              <a:rPr lang="en-US" i="1" dirty="0" err="1"/>
              <a:t>y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i="1" baseline="-25000" dirty="0">
                <a:ea typeface="Cambria Math" pitchFamily="18" charset="0"/>
              </a:rPr>
              <a:t> </a:t>
            </a:r>
            <a:r>
              <a:rPr lang="en-US" dirty="0"/>
              <a:t>, an inverse of 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</a:t>
            </a:r>
            <a:r>
              <a:rPr lang="en-US" dirty="0"/>
              <a:t>  modulo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such that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/>
              <a:t>                         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</a:t>
            </a:r>
            <a:r>
              <a:rPr lang="en-US" dirty="0"/>
              <a:t> </a:t>
            </a:r>
            <a:r>
              <a:rPr lang="en-US" i="1" dirty="0" err="1"/>
              <a:t>y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).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/>
              <a:t>      Form the sum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/>
              <a:t>                    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 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 +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 ∙ 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/>
              <a:t>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i="1" dirty="0"/>
              <a:t> </a:t>
            </a:r>
            <a:r>
              <a:rPr lang="en-US" i="1" dirty="0" err="1"/>
              <a:t>y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Note that because </a:t>
            </a:r>
            <a:r>
              <a:rPr lang="en-US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j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/>
              <a:t>)   whenever </a:t>
            </a:r>
            <a:r>
              <a:rPr lang="en-US" i="1" dirty="0"/>
              <a:t>j</a:t>
            </a:r>
            <a:r>
              <a:rPr lang="en-US" dirty="0"/>
              <a:t>  </a:t>
            </a:r>
            <a:r>
              <a:rPr lang="en-US" dirty="0">
                <a:latin typeface="Cambria Math"/>
                <a:ea typeface="Cambria Math"/>
              </a:rPr>
              <a:t>≠</a:t>
            </a:r>
            <a:r>
              <a:rPr lang="en-US" i="1" dirty="0"/>
              <a:t>k </a:t>
            </a:r>
            <a:r>
              <a:rPr lang="en-US" dirty="0"/>
              <a:t>, all terms except the </a:t>
            </a:r>
            <a:r>
              <a:rPr lang="en-US" i="1" dirty="0" err="1"/>
              <a:t>k</a:t>
            </a:r>
            <a:r>
              <a:rPr lang="en-US" dirty="0" err="1"/>
              <a:t>th</a:t>
            </a:r>
            <a:r>
              <a:rPr lang="en-US" dirty="0"/>
              <a:t> term in this sum are congruent to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modulo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>
                <a:ea typeface="Cambria Math" pitchFamily="18" charset="0"/>
              </a:rPr>
              <a:t>      Because  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</a:t>
            </a:r>
            <a:r>
              <a:rPr lang="en-US" dirty="0"/>
              <a:t> </a:t>
            </a:r>
            <a:r>
              <a:rPr lang="en-US" i="1" dirty="0" err="1"/>
              <a:t>y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), we see that   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 err="1"/>
              <a:t>a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</a:t>
            </a:r>
            <a:r>
              <a:rPr lang="en-US" i="1" dirty="0"/>
              <a:t> </a:t>
            </a:r>
            <a:r>
              <a:rPr lang="en-US" i="1" dirty="0" err="1"/>
              <a:t>y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i="1" dirty="0"/>
              <a:t> </a:t>
            </a:r>
            <a:r>
              <a:rPr lang="en-US" i="1" dirty="0" err="1"/>
              <a:t>a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i="1" baseline="-25000" dirty="0" err="1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/>
              <a:t>), for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1,2,…,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/>
              <a:t>      Hence, </a:t>
            </a:r>
            <a:r>
              <a:rPr lang="en-US" i="1" dirty="0"/>
              <a:t>x</a:t>
            </a:r>
            <a:r>
              <a:rPr lang="en-US" dirty="0"/>
              <a:t> is a simultaneous solution to the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congruences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    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i="1" dirty="0"/>
              <a:t> 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       </a:t>
            </a:r>
            <a:r>
              <a:rPr lang="en-US" dirty="0">
                <a:latin typeface="Cambria Math"/>
                <a:ea typeface="Cambria Math"/>
              </a:rPr>
              <a:t>∙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   ∙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   ∙</a:t>
            </a:r>
            <a:endParaRPr lang="en-US" dirty="0"/>
          </a:p>
          <a:p>
            <a:pPr lvl="1">
              <a:buNone/>
            </a:pPr>
            <a:r>
              <a:rPr lang="en-US" i="1" dirty="0"/>
              <a:t>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)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7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Chinese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763000" cy="544036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Consider 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</a:t>
            </a:r>
            <a:r>
              <a:rPr lang="en-US" dirty="0" err="1"/>
              <a:t>congruences</a:t>
            </a:r>
            <a:r>
              <a:rPr lang="en-US" dirty="0"/>
              <a:t> from Sun-</a:t>
            </a:r>
            <a:r>
              <a:rPr lang="en-US" dirty="0" err="1"/>
              <a:t>Tsu’s</a:t>
            </a:r>
            <a:r>
              <a:rPr lang="en-US" dirty="0"/>
              <a:t> problem: </a:t>
            </a:r>
          </a:p>
          <a:p>
            <a:pPr>
              <a:buNone/>
            </a:pPr>
            <a:r>
              <a:rPr lang="en-US" i="1" dirty="0"/>
              <a:t>  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), 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),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7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105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/3 = 35,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/5 = 21,                    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/7 = 15.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We see that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is an inverse of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35 modulo 3 since  35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dirty="0">
                <a:latin typeface="Cambria Math"/>
                <a:ea typeface="Cambria Math"/>
              </a:rPr>
              <a:t> 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is an inverse of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21 modulo 5 since  21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is an inverse of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15 modulo 7 since  15</a:t>
            </a:r>
            <a:r>
              <a:rPr lang="en-US" dirty="0">
                <a:latin typeface="Cambria Math"/>
                <a:ea typeface="Cambria Math"/>
              </a:rPr>
              <a:t> 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Hence, </a:t>
            </a:r>
          </a:p>
          <a:p>
            <a:pPr lvl="1">
              <a:buNone/>
            </a:pPr>
            <a:r>
              <a:rPr lang="en-US" i="1" dirty="0">
                <a:latin typeface="Cambria Math" pitchFamily="18" charset="0"/>
                <a:ea typeface="Cambria Math" pitchFamily="18" charset="0"/>
              </a:rPr>
              <a:t>        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+</a:t>
            </a:r>
            <a:r>
              <a:rPr lang="en-US" i="1" dirty="0"/>
              <a:t> 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35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+ 3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+ 2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= 233</a:t>
            </a:r>
            <a:r>
              <a:rPr lang="en-US" dirty="0">
                <a:latin typeface="Cambria Math"/>
                <a:ea typeface="Cambria Math"/>
              </a:rPr>
              <a:t> ≡ 23 (mod 105)</a:t>
            </a:r>
          </a:p>
          <a:p>
            <a:pPr lvl="1">
              <a:buNone/>
            </a:pPr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We have shown that 23 is the smallest positive integer that is a simultaneous solution. Check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6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Substitution</a:t>
            </a:r>
            <a:r>
              <a:rPr lang="zh-CN" altLang="en-US" dirty="0"/>
              <a:t>（反向替换）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686800" cy="5440362"/>
          </a:xfrm>
        </p:spPr>
        <p:txBody>
          <a:bodyPr>
            <a:normAutofit/>
          </a:bodyPr>
          <a:lstStyle/>
          <a:p>
            <a:r>
              <a:rPr lang="en-US" dirty="0"/>
              <a:t>We can also solve systems of linear </a:t>
            </a:r>
            <a:r>
              <a:rPr lang="en-US" dirty="0" err="1"/>
              <a:t>congruences</a:t>
            </a:r>
            <a:r>
              <a:rPr lang="en-US" dirty="0"/>
              <a:t> with </a:t>
            </a:r>
            <a:r>
              <a:rPr lang="en-US" dirty="0" err="1"/>
              <a:t>pairwise</a:t>
            </a:r>
            <a:r>
              <a:rPr lang="en-US" dirty="0"/>
              <a:t> relatively prime </a:t>
            </a:r>
            <a:r>
              <a:rPr lang="en-US" dirty="0" err="1"/>
              <a:t>moduli</a:t>
            </a:r>
            <a:r>
              <a:rPr lang="en-US" dirty="0"/>
              <a:t> by rewriting a  </a:t>
            </a:r>
            <a:r>
              <a:rPr lang="en-US" dirty="0" err="1"/>
              <a:t>congruences</a:t>
            </a:r>
            <a:r>
              <a:rPr lang="en-US" dirty="0"/>
              <a:t> as  an equality using Theorem 4 in Section 4.1, substituting the value for the variable into another congruence, and continuing the process until we have worked through all the </a:t>
            </a:r>
            <a:r>
              <a:rPr lang="en-US" dirty="0" err="1"/>
              <a:t>congruences</a:t>
            </a:r>
            <a:r>
              <a:rPr lang="en-US" dirty="0"/>
              <a:t>. This method is known as </a:t>
            </a:r>
            <a:r>
              <a:rPr lang="en-US" i="1" dirty="0"/>
              <a:t>back substitution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   Example</a:t>
            </a:r>
            <a:r>
              <a:rPr lang="en-US" dirty="0"/>
              <a:t>: Use the method of back substitution to find all integers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 1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/>
                <a:ea typeface="Cambria Math"/>
              </a:rPr>
              <a:t>),</a:t>
            </a:r>
            <a:r>
              <a:rPr lang="en-US" i="1" dirty="0"/>
              <a:t> x </a:t>
            </a:r>
            <a:r>
              <a:rPr lang="en-US" dirty="0">
                <a:latin typeface="Cambria Math"/>
                <a:ea typeface="Cambria Math"/>
              </a:rPr>
              <a:t>≡ 2 (mod </a:t>
            </a:r>
            <a:r>
              <a:rPr lang="en-US" dirty="0">
                <a:ea typeface="Cambria Math"/>
              </a:rPr>
              <a:t>6</a:t>
            </a:r>
            <a:r>
              <a:rPr lang="en-US" dirty="0">
                <a:latin typeface="Cambria Math"/>
                <a:ea typeface="Cambria Math"/>
              </a:rPr>
              <a:t>), and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 3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87365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839200" cy="6781800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  <a:r>
              <a:rPr lang="en-US" dirty="0"/>
              <a:t>: Use the method of back substitution to find all integers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 1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/>
                <a:ea typeface="Cambria Math"/>
              </a:rPr>
              <a:t>),</a:t>
            </a:r>
            <a:r>
              <a:rPr lang="en-US" i="1" dirty="0"/>
              <a:t> x </a:t>
            </a:r>
            <a:r>
              <a:rPr lang="en-US" dirty="0">
                <a:latin typeface="Cambria Math"/>
                <a:ea typeface="Cambria Math"/>
              </a:rPr>
              <a:t>≡ 2 (mod </a:t>
            </a:r>
            <a:r>
              <a:rPr lang="en-US" dirty="0">
                <a:ea typeface="Cambria Math"/>
              </a:rPr>
              <a:t>6</a:t>
            </a:r>
            <a:r>
              <a:rPr lang="en-US" dirty="0">
                <a:latin typeface="Cambria Math"/>
                <a:ea typeface="Cambria Math"/>
              </a:rPr>
              <a:t>), and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 3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  <a:p>
            <a:r>
              <a:rPr lang="en-US" altLang="zh-CN" b="1" dirty="0">
                <a:latin typeface="Cambria Math"/>
                <a:ea typeface="Cambria Math"/>
              </a:rPr>
              <a:t>Solution</a:t>
            </a:r>
            <a:r>
              <a:rPr lang="en-US" altLang="zh-CN" dirty="0">
                <a:latin typeface="Cambria Math"/>
                <a:ea typeface="Cambria Math"/>
              </a:rPr>
              <a:t>: By Theorem 4 in Section 4.1, the first congruence </a:t>
            </a:r>
          </a:p>
          <a:p>
            <a:r>
              <a:rPr lang="en-US" altLang="zh-CN" i="1" dirty="0"/>
              <a:t>                x </a:t>
            </a:r>
            <a:r>
              <a:rPr lang="en-US" altLang="zh-CN" dirty="0">
                <a:latin typeface="Cambria Math"/>
                <a:ea typeface="Cambria Math"/>
              </a:rPr>
              <a:t>≡ 1 (mod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altLang="zh-CN" dirty="0">
                <a:latin typeface="Cambria Math"/>
                <a:ea typeface="Cambria Math"/>
              </a:rPr>
              <a:t>)</a:t>
            </a:r>
          </a:p>
          <a:p>
            <a:r>
              <a:rPr lang="en-US" altLang="zh-CN" dirty="0">
                <a:latin typeface="Cambria Math"/>
                <a:ea typeface="Cambria Math"/>
              </a:rPr>
              <a:t>can be rewritten as x = 5t +1, where t is an integer.</a:t>
            </a:r>
          </a:p>
          <a:p>
            <a:r>
              <a:rPr lang="en-US" dirty="0">
                <a:latin typeface="Cambria Math"/>
                <a:ea typeface="Cambria Math"/>
              </a:rPr>
              <a:t>Substituting into the second congruence </a:t>
            </a:r>
          </a:p>
          <a:p>
            <a:r>
              <a:rPr lang="en-US" altLang="zh-CN" i="1" dirty="0"/>
              <a:t>                 </a:t>
            </a:r>
            <a:r>
              <a:rPr lang="en-US" altLang="zh-CN" b="1" i="1" dirty="0">
                <a:solidFill>
                  <a:srgbClr val="FF0000"/>
                </a:solidFill>
              </a:rPr>
              <a:t> x </a:t>
            </a:r>
            <a:r>
              <a:rPr lang="en-US" altLang="zh-CN" dirty="0">
                <a:latin typeface="Cambria Math"/>
                <a:ea typeface="Cambria Math"/>
              </a:rPr>
              <a:t>≡ 2 (mod </a:t>
            </a:r>
            <a:r>
              <a:rPr lang="en-US" altLang="zh-CN" dirty="0">
                <a:ea typeface="Cambria Math"/>
              </a:rPr>
              <a:t>6</a:t>
            </a:r>
            <a:r>
              <a:rPr lang="en-US" altLang="zh-CN" dirty="0">
                <a:latin typeface="Cambria Math"/>
                <a:ea typeface="Cambria Math"/>
              </a:rPr>
              <a:t>)</a:t>
            </a:r>
            <a:endParaRPr lang="en-US" dirty="0">
              <a:latin typeface="Cambria Math"/>
              <a:ea typeface="Cambria Math"/>
            </a:endParaRPr>
          </a:p>
          <a:p>
            <a:r>
              <a:rPr lang="en-US" dirty="0">
                <a:latin typeface="Cambria Math"/>
                <a:ea typeface="Cambria Math"/>
              </a:rPr>
              <a:t>yields          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5</a:t>
            </a:r>
            <a:r>
              <a:rPr lang="en-US" b="1" i="1" dirty="0">
                <a:solidFill>
                  <a:srgbClr val="FF0000"/>
                </a:solidFill>
                <a:ea typeface="Cambria Math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 +1</a:t>
            </a:r>
            <a:r>
              <a:rPr lang="en-US" dirty="0">
                <a:latin typeface="Cambria Math"/>
                <a:ea typeface="Cambria Math"/>
              </a:rPr>
              <a:t> ≡ 2 (mod </a:t>
            </a:r>
            <a:r>
              <a:rPr lang="en-US" dirty="0">
                <a:ea typeface="Cambria Math"/>
              </a:rPr>
              <a:t>6</a:t>
            </a:r>
            <a:r>
              <a:rPr lang="en-US" dirty="0">
                <a:latin typeface="Cambria Math"/>
                <a:ea typeface="Cambria Math"/>
              </a:rPr>
              <a:t>). </a:t>
            </a:r>
          </a:p>
          <a:p>
            <a:r>
              <a:rPr lang="en-US" dirty="0">
                <a:latin typeface="Cambria Math"/>
                <a:ea typeface="Cambria Math"/>
              </a:rPr>
              <a:t>Solving this tells us that  </a:t>
            </a:r>
            <a:r>
              <a:rPr lang="en-US" i="1" dirty="0">
                <a:ea typeface="Cambria Math"/>
              </a:rPr>
              <a:t>t </a:t>
            </a:r>
            <a:r>
              <a:rPr lang="en-US" dirty="0">
                <a:latin typeface="Cambria Math"/>
                <a:ea typeface="Cambria Math"/>
              </a:rPr>
              <a:t>≡ 5 (mod </a:t>
            </a:r>
            <a:r>
              <a:rPr lang="en-US" dirty="0">
                <a:ea typeface="Cambria Math"/>
              </a:rPr>
              <a:t>6</a:t>
            </a:r>
            <a:r>
              <a:rPr lang="en-US" dirty="0">
                <a:latin typeface="Cambria Math"/>
                <a:ea typeface="Cambria Math"/>
              </a:rPr>
              <a:t>). </a:t>
            </a:r>
          </a:p>
          <a:p>
            <a:pPr marL="457200" lvl="1" indent="0">
              <a:buNone/>
            </a:pPr>
            <a:r>
              <a:rPr lang="en-US" altLang="zh-CN" b="1" dirty="0">
                <a:latin typeface="Cambria Math"/>
                <a:ea typeface="Cambria Math"/>
              </a:rPr>
              <a:t>  (</a:t>
            </a:r>
            <a:r>
              <a:rPr lang="en-US" altLang="zh-CN" b="1" dirty="0">
                <a:solidFill>
                  <a:srgbClr val="FF0000"/>
                </a:solidFill>
                <a:latin typeface="Cambria Math"/>
                <a:ea typeface="Cambria Math"/>
              </a:rPr>
              <a:t>5</a:t>
            </a:r>
            <a:r>
              <a:rPr lang="en-US" altLang="zh-CN" b="1" i="1" dirty="0">
                <a:solidFill>
                  <a:srgbClr val="FF0000"/>
                </a:solidFill>
                <a:ea typeface="Cambria Math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latin typeface="Cambria Math"/>
                <a:ea typeface="Cambria Math"/>
              </a:rPr>
              <a:t> +1</a:t>
            </a:r>
            <a:r>
              <a:rPr lang="en-US" altLang="zh-CN" dirty="0">
                <a:latin typeface="Cambria Math"/>
                <a:ea typeface="Cambria Math"/>
              </a:rPr>
              <a:t> ≡ 2 (mod </a:t>
            </a:r>
            <a:r>
              <a:rPr lang="en-US" altLang="zh-CN" dirty="0">
                <a:ea typeface="Cambria Math"/>
              </a:rPr>
              <a:t>6</a:t>
            </a:r>
            <a:r>
              <a:rPr lang="en-US" altLang="zh-CN" dirty="0">
                <a:latin typeface="Cambria Math"/>
                <a:ea typeface="Cambria Math"/>
              </a:rPr>
              <a:t>) =&gt; </a:t>
            </a:r>
            <a:r>
              <a:rPr lang="en-US" altLang="zh-CN" b="1" dirty="0">
                <a:solidFill>
                  <a:srgbClr val="FF0000"/>
                </a:solidFill>
                <a:latin typeface="Cambria Math"/>
                <a:ea typeface="Cambria Math"/>
              </a:rPr>
              <a:t>5</a:t>
            </a:r>
            <a:r>
              <a:rPr lang="en-US" altLang="zh-CN" b="1" i="1" dirty="0">
                <a:solidFill>
                  <a:srgbClr val="FF0000"/>
                </a:solidFill>
                <a:ea typeface="Cambria Math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 ≡1 (mod </a:t>
            </a:r>
            <a:r>
              <a:rPr lang="en-US" altLang="zh-CN" dirty="0">
                <a:ea typeface="Cambria Math"/>
              </a:rPr>
              <a:t>6</a:t>
            </a:r>
            <a:r>
              <a:rPr lang="en-US" altLang="zh-CN" dirty="0">
                <a:latin typeface="Cambria Math"/>
                <a:ea typeface="Cambria Math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latin typeface="Cambria Math"/>
                <a:ea typeface="Cambria Math"/>
              </a:rPr>
              <a:t>    =&gt; 5·</a:t>
            </a:r>
            <a:r>
              <a:rPr lang="en-US" altLang="zh-CN" b="1" dirty="0">
                <a:solidFill>
                  <a:srgbClr val="FF0000"/>
                </a:solidFill>
                <a:latin typeface="Cambria Math"/>
                <a:ea typeface="Cambria Math"/>
              </a:rPr>
              <a:t>5</a:t>
            </a:r>
            <a:r>
              <a:rPr lang="en-US" altLang="zh-CN" b="1" i="1" dirty="0">
                <a:solidFill>
                  <a:srgbClr val="FF0000"/>
                </a:solidFill>
                <a:ea typeface="Cambria Math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 ≡5·1 (mod </a:t>
            </a:r>
            <a:r>
              <a:rPr lang="en-US" altLang="zh-CN" dirty="0">
                <a:ea typeface="Cambria Math"/>
              </a:rPr>
              <a:t>6</a:t>
            </a:r>
            <a:r>
              <a:rPr lang="en-US" altLang="zh-CN" dirty="0">
                <a:latin typeface="Cambria Math"/>
                <a:ea typeface="Cambria Math"/>
              </a:rPr>
              <a:t>) =&gt;  </a:t>
            </a:r>
            <a:r>
              <a:rPr lang="en-US" altLang="zh-CN" b="1" i="1" dirty="0">
                <a:solidFill>
                  <a:srgbClr val="FF0000"/>
                </a:solidFill>
                <a:ea typeface="Cambria Math"/>
              </a:rPr>
              <a:t>t</a:t>
            </a:r>
            <a:r>
              <a:rPr lang="en-US" altLang="zh-CN" b="1" dirty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 ≡5 (mod </a:t>
            </a:r>
            <a:r>
              <a:rPr lang="en-US" altLang="zh-CN" dirty="0">
                <a:ea typeface="Cambria Math"/>
              </a:rPr>
              <a:t>6</a:t>
            </a:r>
            <a:r>
              <a:rPr lang="en-US" altLang="zh-CN" dirty="0">
                <a:latin typeface="Cambria Math"/>
                <a:ea typeface="Cambria Math"/>
              </a:rPr>
              <a:t>)  )</a:t>
            </a:r>
            <a:endParaRPr lang="en-US" dirty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090623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686800" cy="67818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Example</a:t>
            </a:r>
            <a:r>
              <a:rPr lang="en-US" dirty="0"/>
              <a:t>: Use the method of back substitution to find all integers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 1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/>
                <a:ea typeface="Cambria Math"/>
              </a:rPr>
              <a:t>),</a:t>
            </a:r>
            <a:r>
              <a:rPr lang="en-US" i="1" dirty="0"/>
              <a:t> x </a:t>
            </a:r>
            <a:r>
              <a:rPr lang="en-US" dirty="0">
                <a:latin typeface="Cambria Math"/>
                <a:ea typeface="Cambria Math"/>
              </a:rPr>
              <a:t>≡ 2 (mod </a:t>
            </a:r>
            <a:r>
              <a:rPr lang="en-US" dirty="0">
                <a:ea typeface="Cambria Math"/>
              </a:rPr>
              <a:t>6</a:t>
            </a:r>
            <a:r>
              <a:rPr lang="en-US" dirty="0">
                <a:latin typeface="Cambria Math"/>
                <a:ea typeface="Cambria Math"/>
              </a:rPr>
              <a:t>), and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 3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</a:rPr>
              <a:t>      Solution</a:t>
            </a:r>
            <a:r>
              <a:rPr lang="en-US" dirty="0">
                <a:latin typeface="Cambria Math"/>
                <a:ea typeface="Cambria Math"/>
              </a:rPr>
              <a:t>: </a:t>
            </a:r>
          </a:p>
          <a:p>
            <a:pPr lvl="2">
              <a:buNone/>
            </a:pPr>
            <a:r>
              <a:rPr lang="en-US" dirty="0">
                <a:latin typeface="Cambria Math"/>
                <a:ea typeface="Cambria Math"/>
              </a:rPr>
              <a:t>The first congruence can be rewritten as </a:t>
            </a:r>
            <a:r>
              <a:rPr lang="en-US" i="1" dirty="0">
                <a:ea typeface="Cambria Math"/>
              </a:rPr>
              <a:t>x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= 5</a:t>
            </a:r>
            <a:r>
              <a:rPr lang="en-US" i="1" dirty="0">
                <a:ea typeface="Cambria Math"/>
              </a:rPr>
              <a:t>t</a:t>
            </a:r>
            <a:r>
              <a:rPr lang="en-US" dirty="0">
                <a:latin typeface="Cambria Math"/>
                <a:ea typeface="Cambria Math"/>
              </a:rPr>
              <a:t> +1, where </a:t>
            </a:r>
            <a:r>
              <a:rPr lang="en-US" i="1" dirty="0">
                <a:ea typeface="Cambria Math"/>
              </a:rPr>
              <a:t>t</a:t>
            </a:r>
            <a:r>
              <a:rPr lang="en-US" dirty="0">
                <a:latin typeface="Cambria Math"/>
                <a:ea typeface="Cambria Math"/>
              </a:rPr>
              <a:t> is an integer. 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Substituting into the second congruence yields  5</a:t>
            </a:r>
            <a:r>
              <a:rPr lang="en-US" i="1" dirty="0">
                <a:ea typeface="Cambria Math"/>
              </a:rPr>
              <a:t>t</a:t>
            </a:r>
            <a:r>
              <a:rPr lang="en-US" dirty="0">
                <a:latin typeface="Cambria Math"/>
                <a:ea typeface="Cambria Math"/>
              </a:rPr>
              <a:t> +1 ≡ 2 (mod </a:t>
            </a:r>
            <a:r>
              <a:rPr lang="en-US" dirty="0">
                <a:ea typeface="Cambria Math"/>
              </a:rPr>
              <a:t>6</a:t>
            </a:r>
            <a:r>
              <a:rPr lang="en-US" dirty="0">
                <a:latin typeface="Cambria Math"/>
                <a:ea typeface="Cambria Math"/>
              </a:rPr>
              <a:t>). 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Solving this tells us that  </a:t>
            </a:r>
            <a:r>
              <a:rPr lang="en-US" i="1" dirty="0">
                <a:ea typeface="Cambria Math"/>
              </a:rPr>
              <a:t>t </a:t>
            </a:r>
            <a:r>
              <a:rPr lang="en-US" dirty="0">
                <a:latin typeface="Cambria Math"/>
                <a:ea typeface="Cambria Math"/>
              </a:rPr>
              <a:t>≡ 5 (mod </a:t>
            </a:r>
            <a:r>
              <a:rPr lang="en-US" dirty="0">
                <a:ea typeface="Cambria Math"/>
              </a:rPr>
              <a:t>6</a:t>
            </a:r>
            <a:r>
              <a:rPr lang="en-US" dirty="0">
                <a:latin typeface="Cambria Math"/>
                <a:ea typeface="Cambria Math"/>
              </a:rPr>
              <a:t>).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Using Theorem 4 again gives </a:t>
            </a:r>
            <a:r>
              <a:rPr lang="en-US" i="1" dirty="0">
                <a:solidFill>
                  <a:srgbClr val="FF0000"/>
                </a:solidFill>
                <a:ea typeface="Cambria Math"/>
              </a:rPr>
              <a:t>t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 = 6</a:t>
            </a:r>
            <a:r>
              <a:rPr lang="en-US" i="1" dirty="0">
                <a:solidFill>
                  <a:srgbClr val="FF0000"/>
                </a:solidFill>
                <a:ea typeface="Cambria Math"/>
              </a:rPr>
              <a:t>u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 + 5 where </a:t>
            </a:r>
            <a:r>
              <a:rPr lang="en-US" i="1" dirty="0">
                <a:solidFill>
                  <a:srgbClr val="FF0000"/>
                </a:solidFill>
                <a:ea typeface="Cambria Math"/>
              </a:rPr>
              <a:t>u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 is an integer.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Substituting this back into </a:t>
            </a:r>
            <a:r>
              <a:rPr lang="en-US" i="1" dirty="0">
                <a:ea typeface="Cambria Math"/>
              </a:rPr>
              <a:t>x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= 5</a:t>
            </a:r>
            <a:r>
              <a:rPr lang="en-US" i="1" dirty="0">
                <a:ea typeface="Cambria Math"/>
              </a:rPr>
              <a:t>t</a:t>
            </a:r>
            <a:r>
              <a:rPr lang="en-US" dirty="0">
                <a:latin typeface="Cambria Math"/>
                <a:ea typeface="Cambria Math"/>
              </a:rPr>
              <a:t> +1,  gives </a:t>
            </a:r>
          </a:p>
          <a:p>
            <a:pPr marL="457200" lvl="1" indent="0">
              <a:buNone/>
            </a:pPr>
            <a:r>
              <a:rPr lang="en-US" i="1" dirty="0">
                <a:latin typeface="Cambria Math"/>
                <a:ea typeface="Cambria Math"/>
              </a:rPr>
              <a:t>                          </a:t>
            </a:r>
            <a:r>
              <a:rPr lang="en-US" i="1" dirty="0">
                <a:ea typeface="Cambria Math"/>
              </a:rPr>
              <a:t>x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= 5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6</a:t>
            </a:r>
            <a:r>
              <a:rPr lang="en-US" i="1" dirty="0">
                <a:ea typeface="Cambria Math"/>
              </a:rPr>
              <a:t>u</a:t>
            </a:r>
            <a:r>
              <a:rPr lang="en-US" dirty="0">
                <a:latin typeface="Cambria Math"/>
                <a:ea typeface="Cambria Math"/>
              </a:rPr>
              <a:t> + 5</a:t>
            </a:r>
            <a:r>
              <a:rPr lang="en-US" dirty="0">
                <a:ea typeface="Cambria Math"/>
              </a:rPr>
              <a:t>)</a:t>
            </a:r>
            <a:r>
              <a:rPr lang="en-US" dirty="0">
                <a:latin typeface="Cambria Math"/>
                <a:ea typeface="Cambria Math"/>
              </a:rPr>
              <a:t> +1 = 30</a:t>
            </a:r>
            <a:r>
              <a:rPr lang="en-US" i="1" dirty="0">
                <a:ea typeface="Cambria Math"/>
              </a:rPr>
              <a:t>u</a:t>
            </a:r>
            <a:r>
              <a:rPr lang="en-US" dirty="0">
                <a:latin typeface="Cambria Math"/>
                <a:ea typeface="Cambria Math"/>
              </a:rPr>
              <a:t> + 26.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Inserting this into the third equation  </a:t>
            </a:r>
            <a:r>
              <a:rPr lang="en-US" altLang="zh-CN" i="1" dirty="0">
                <a:solidFill>
                  <a:srgbClr val="FF0000"/>
                </a:solidFill>
              </a:rPr>
              <a:t>x </a:t>
            </a:r>
            <a:r>
              <a:rPr lang="en-US" altLang="zh-CN" dirty="0">
                <a:solidFill>
                  <a:srgbClr val="FF0000"/>
                </a:solidFill>
                <a:latin typeface="Cambria Math"/>
                <a:ea typeface="Cambria Math"/>
              </a:rPr>
              <a:t>≡ 3 (mod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altLang="zh-CN" dirty="0">
                <a:solidFill>
                  <a:srgbClr val="FF0000"/>
                </a:solidFill>
                <a:latin typeface="Cambria Math"/>
                <a:ea typeface="Cambria Math"/>
              </a:rPr>
              <a:t>)  </a:t>
            </a:r>
            <a:r>
              <a:rPr lang="en-US" dirty="0">
                <a:latin typeface="Cambria Math"/>
                <a:ea typeface="Cambria Math"/>
              </a:rPr>
              <a:t>gives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                                  30</a:t>
            </a:r>
            <a:r>
              <a:rPr lang="en-US" i="1" dirty="0">
                <a:ea typeface="Cambria Math"/>
              </a:rPr>
              <a:t>u</a:t>
            </a:r>
            <a:r>
              <a:rPr lang="en-US" dirty="0">
                <a:latin typeface="Cambria Math"/>
                <a:ea typeface="Cambria Math"/>
              </a:rPr>
              <a:t> + 26 ≡ 3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Solving this congruence tells us that </a:t>
            </a:r>
            <a:r>
              <a:rPr lang="en-US" i="1" dirty="0">
                <a:ea typeface="Cambria Math"/>
              </a:rPr>
              <a:t>u</a:t>
            </a:r>
            <a:r>
              <a:rPr lang="en-US" dirty="0">
                <a:latin typeface="Cambria Math"/>
                <a:ea typeface="Cambria Math"/>
              </a:rPr>
              <a:t> ≡ 6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  <a:p>
            <a:pPr marL="914400" lvl="2" indent="0">
              <a:buNone/>
            </a:pP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altLang="zh-CN" dirty="0">
                <a:latin typeface="Cambria Math"/>
                <a:ea typeface="Cambria Math"/>
              </a:rPr>
              <a:t>30</a:t>
            </a:r>
            <a:r>
              <a:rPr lang="en-US" altLang="zh-CN" i="1" dirty="0">
                <a:ea typeface="Cambria Math"/>
              </a:rPr>
              <a:t>u</a:t>
            </a:r>
            <a:r>
              <a:rPr lang="en-US" altLang="zh-CN" dirty="0">
                <a:latin typeface="Cambria Math"/>
                <a:ea typeface="Cambria Math"/>
              </a:rPr>
              <a:t> + 26 ≡ 3 (mod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altLang="zh-CN" dirty="0">
                <a:latin typeface="Cambria Math"/>
                <a:ea typeface="Cambria Math"/>
              </a:rPr>
              <a:t>) =&gt;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2</a:t>
            </a:r>
            <a:r>
              <a:rPr lang="en-US" altLang="zh-CN" i="1" dirty="0">
                <a:ea typeface="Cambria Math"/>
              </a:rPr>
              <a:t>u</a:t>
            </a:r>
            <a:r>
              <a:rPr lang="en-US" altLang="zh-CN" dirty="0">
                <a:latin typeface="Cambria Math"/>
                <a:ea typeface="Cambria Math"/>
              </a:rPr>
              <a:t> -2≡ 3 (mod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altLang="zh-CN" dirty="0">
                <a:latin typeface="Cambria Math"/>
                <a:ea typeface="Cambria Math"/>
              </a:rPr>
              <a:t>)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=&gt;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2</a:t>
            </a:r>
            <a:r>
              <a:rPr lang="en-US" altLang="zh-CN" i="1" dirty="0">
                <a:ea typeface="Cambria Math"/>
              </a:rPr>
              <a:t>u</a:t>
            </a:r>
            <a:r>
              <a:rPr lang="en-US" altLang="zh-CN" dirty="0">
                <a:latin typeface="Cambria Math"/>
                <a:ea typeface="Cambria Math"/>
              </a:rPr>
              <a:t> ≡ 5 (mod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altLang="zh-CN" dirty="0">
                <a:latin typeface="Cambria Math"/>
                <a:ea typeface="Cambria Math"/>
              </a:rPr>
              <a:t>)</a:t>
            </a:r>
            <a:r>
              <a:rPr lang="en-US" dirty="0">
                <a:latin typeface="Cambria Math"/>
                <a:ea typeface="Cambria Math"/>
              </a:rPr>
              <a:t>                           </a:t>
            </a:r>
          </a:p>
          <a:p>
            <a:pPr marL="914400" lvl="2" indent="0">
              <a:buNone/>
            </a:pPr>
            <a:r>
              <a:rPr lang="en-US" altLang="zh-CN" dirty="0">
                <a:latin typeface="Cambria Math"/>
                <a:ea typeface="Cambria Math"/>
              </a:rPr>
              <a:t>   =&gt;   </a:t>
            </a:r>
            <a:r>
              <a:rPr lang="en-US" altLang="zh-CN" b="1" dirty="0">
                <a:solidFill>
                  <a:srgbClr val="FF0000"/>
                </a:solidFill>
                <a:latin typeface="Cambria Math"/>
                <a:ea typeface="Cambria Math"/>
              </a:rPr>
              <a:t>4</a:t>
            </a:r>
            <a:r>
              <a:rPr lang="en-US" altLang="zh-CN" dirty="0">
                <a:latin typeface="Cambria Math"/>
                <a:ea typeface="Cambria Math"/>
              </a:rPr>
              <a:t>·2</a:t>
            </a:r>
            <a:r>
              <a:rPr lang="en-US" altLang="zh-CN" i="1" dirty="0">
                <a:ea typeface="Cambria Math"/>
              </a:rPr>
              <a:t>u</a:t>
            </a:r>
            <a:r>
              <a:rPr lang="en-US" altLang="zh-CN" dirty="0">
                <a:latin typeface="Cambria Math"/>
                <a:ea typeface="Cambria Math"/>
              </a:rPr>
              <a:t> ≡ </a:t>
            </a:r>
            <a:r>
              <a:rPr lang="en-US" altLang="zh-CN" b="1" dirty="0">
                <a:solidFill>
                  <a:srgbClr val="FF0000"/>
                </a:solidFill>
                <a:latin typeface="Cambria Math"/>
                <a:ea typeface="Cambria Math"/>
              </a:rPr>
              <a:t>4</a:t>
            </a:r>
            <a:r>
              <a:rPr lang="en-US" altLang="zh-CN" dirty="0">
                <a:latin typeface="Cambria Math"/>
                <a:ea typeface="Cambria Math"/>
              </a:rPr>
              <a:t>·5 (mod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altLang="zh-CN" dirty="0">
                <a:latin typeface="Cambria Math"/>
                <a:ea typeface="Cambria Math"/>
              </a:rPr>
              <a:t>) =&gt;   </a:t>
            </a:r>
            <a:r>
              <a:rPr lang="en-US" altLang="zh-CN" i="1" dirty="0">
                <a:solidFill>
                  <a:srgbClr val="FF0000"/>
                </a:solidFill>
                <a:ea typeface="Cambria Math"/>
              </a:rPr>
              <a:t>u</a:t>
            </a:r>
            <a:r>
              <a:rPr lang="en-US" altLang="zh-CN" dirty="0">
                <a:solidFill>
                  <a:srgbClr val="FF0000"/>
                </a:solidFill>
                <a:latin typeface="Cambria Math"/>
                <a:ea typeface="Cambria Math"/>
              </a:rPr>
              <a:t> ≡ 6 (mod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altLang="zh-CN" dirty="0">
                <a:solidFill>
                  <a:srgbClr val="FF0000"/>
                </a:solidFill>
                <a:latin typeface="Cambria Math"/>
                <a:ea typeface="Cambria Math"/>
              </a:rPr>
              <a:t>) 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32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686800" cy="6629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Example</a:t>
            </a:r>
            <a:r>
              <a:rPr lang="en-US" dirty="0"/>
              <a:t>: Use the method of back substitution to find all integers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 1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/>
                <a:ea typeface="Cambria Math"/>
              </a:rPr>
              <a:t>),</a:t>
            </a:r>
            <a:r>
              <a:rPr lang="en-US" i="1" dirty="0"/>
              <a:t> x </a:t>
            </a:r>
            <a:r>
              <a:rPr lang="en-US" dirty="0">
                <a:latin typeface="Cambria Math"/>
                <a:ea typeface="Cambria Math"/>
              </a:rPr>
              <a:t>≡ 2 (mod </a:t>
            </a:r>
            <a:r>
              <a:rPr lang="en-US" dirty="0">
                <a:ea typeface="Cambria Math"/>
              </a:rPr>
              <a:t>6</a:t>
            </a:r>
            <a:r>
              <a:rPr lang="en-US" dirty="0">
                <a:latin typeface="Cambria Math"/>
                <a:ea typeface="Cambria Math"/>
              </a:rPr>
              <a:t>), and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 3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</a:rPr>
              <a:t>      Solution</a:t>
            </a:r>
            <a:r>
              <a:rPr lang="en-US" dirty="0">
                <a:latin typeface="Cambria Math"/>
                <a:ea typeface="Cambria Math"/>
              </a:rPr>
              <a:t>: </a:t>
            </a:r>
          </a:p>
          <a:p>
            <a:pPr lvl="2">
              <a:buNone/>
            </a:pPr>
            <a:r>
              <a:rPr lang="en-US" dirty="0">
                <a:latin typeface="Cambria Math"/>
                <a:ea typeface="Cambria Math"/>
              </a:rPr>
              <a:t>The first congruence can be rewritten as </a:t>
            </a:r>
            <a:r>
              <a:rPr lang="en-US" i="1" dirty="0">
                <a:ea typeface="Cambria Math"/>
              </a:rPr>
              <a:t>x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= 5</a:t>
            </a:r>
            <a:r>
              <a:rPr lang="en-US" i="1" dirty="0">
                <a:ea typeface="Cambria Math"/>
              </a:rPr>
              <a:t>t</a:t>
            </a:r>
            <a:r>
              <a:rPr lang="en-US" dirty="0">
                <a:latin typeface="Cambria Math"/>
                <a:ea typeface="Cambria Math"/>
              </a:rPr>
              <a:t> +1, where </a:t>
            </a:r>
            <a:r>
              <a:rPr lang="en-US" i="1" dirty="0">
                <a:ea typeface="Cambria Math"/>
              </a:rPr>
              <a:t>t</a:t>
            </a:r>
            <a:r>
              <a:rPr lang="en-US" dirty="0">
                <a:latin typeface="Cambria Math"/>
                <a:ea typeface="Cambria Math"/>
              </a:rPr>
              <a:t> is an integer. 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Substituting into the second congruence yields  5</a:t>
            </a:r>
            <a:r>
              <a:rPr lang="en-US" i="1" dirty="0">
                <a:ea typeface="Cambria Math"/>
              </a:rPr>
              <a:t>t</a:t>
            </a:r>
            <a:r>
              <a:rPr lang="en-US" dirty="0">
                <a:latin typeface="Cambria Math"/>
                <a:ea typeface="Cambria Math"/>
              </a:rPr>
              <a:t> +1 ≡ 2 (mod </a:t>
            </a:r>
            <a:r>
              <a:rPr lang="en-US" dirty="0">
                <a:ea typeface="Cambria Math"/>
              </a:rPr>
              <a:t>6</a:t>
            </a:r>
            <a:r>
              <a:rPr lang="en-US" dirty="0">
                <a:latin typeface="Cambria Math"/>
                <a:ea typeface="Cambria Math"/>
              </a:rPr>
              <a:t>). 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Solving this tells us that  </a:t>
            </a:r>
            <a:r>
              <a:rPr lang="en-US" i="1" dirty="0">
                <a:ea typeface="Cambria Math"/>
              </a:rPr>
              <a:t>t </a:t>
            </a:r>
            <a:r>
              <a:rPr lang="en-US" dirty="0">
                <a:latin typeface="Cambria Math"/>
                <a:ea typeface="Cambria Math"/>
              </a:rPr>
              <a:t>≡ 5 (mod </a:t>
            </a:r>
            <a:r>
              <a:rPr lang="en-US" dirty="0">
                <a:ea typeface="Cambria Math"/>
              </a:rPr>
              <a:t>6</a:t>
            </a:r>
            <a:r>
              <a:rPr lang="en-US" dirty="0">
                <a:latin typeface="Cambria Math"/>
                <a:ea typeface="Cambria Math"/>
              </a:rPr>
              <a:t>). 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Using Theorem 4 again gives </a:t>
            </a:r>
            <a:r>
              <a:rPr lang="en-US" i="1" dirty="0">
                <a:ea typeface="Cambria Math"/>
              </a:rPr>
              <a:t>t</a:t>
            </a:r>
            <a:r>
              <a:rPr lang="en-US" dirty="0">
                <a:latin typeface="Cambria Math"/>
                <a:ea typeface="Cambria Math"/>
              </a:rPr>
              <a:t> = 6</a:t>
            </a:r>
            <a:r>
              <a:rPr lang="en-US" i="1" dirty="0">
                <a:ea typeface="Cambria Math"/>
              </a:rPr>
              <a:t>u</a:t>
            </a:r>
            <a:r>
              <a:rPr lang="en-US" dirty="0">
                <a:latin typeface="Cambria Math"/>
                <a:ea typeface="Cambria Math"/>
              </a:rPr>
              <a:t> + 5 where </a:t>
            </a:r>
            <a:r>
              <a:rPr lang="en-US" i="1" dirty="0">
                <a:ea typeface="Cambria Math"/>
              </a:rPr>
              <a:t>u</a:t>
            </a:r>
            <a:r>
              <a:rPr lang="en-US" dirty="0">
                <a:latin typeface="Cambria Math"/>
                <a:ea typeface="Cambria Math"/>
              </a:rPr>
              <a:t> is an integer. 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Substituting this back into </a:t>
            </a:r>
            <a:r>
              <a:rPr lang="en-US" i="1" dirty="0">
                <a:ea typeface="Cambria Math"/>
              </a:rPr>
              <a:t>x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= 5</a:t>
            </a:r>
            <a:r>
              <a:rPr lang="en-US" i="1" dirty="0">
                <a:ea typeface="Cambria Math"/>
              </a:rPr>
              <a:t>t</a:t>
            </a:r>
            <a:r>
              <a:rPr lang="en-US" dirty="0">
                <a:latin typeface="Cambria Math"/>
                <a:ea typeface="Cambria Math"/>
              </a:rPr>
              <a:t> +1,  gives </a:t>
            </a:r>
          </a:p>
          <a:p>
            <a:pPr marL="857250" lvl="2" indent="0">
              <a:buNone/>
            </a:pPr>
            <a:r>
              <a:rPr lang="en-US" i="1" dirty="0">
                <a:latin typeface="Cambria Math"/>
                <a:ea typeface="Cambria Math"/>
              </a:rPr>
              <a:t>                          </a:t>
            </a:r>
            <a:r>
              <a:rPr lang="en-US" i="1" dirty="0">
                <a:ea typeface="Cambria Math"/>
              </a:rPr>
              <a:t>x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= 5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6</a:t>
            </a:r>
            <a:r>
              <a:rPr lang="en-US" i="1" dirty="0">
                <a:ea typeface="Cambria Math"/>
              </a:rPr>
              <a:t>u</a:t>
            </a:r>
            <a:r>
              <a:rPr lang="en-US" dirty="0">
                <a:latin typeface="Cambria Math"/>
                <a:ea typeface="Cambria Math"/>
              </a:rPr>
              <a:t> + 5</a:t>
            </a:r>
            <a:r>
              <a:rPr lang="en-US" dirty="0">
                <a:ea typeface="Cambria Math"/>
              </a:rPr>
              <a:t>)</a:t>
            </a:r>
            <a:r>
              <a:rPr lang="en-US" dirty="0">
                <a:latin typeface="Cambria Math"/>
                <a:ea typeface="Cambria Math"/>
              </a:rPr>
              <a:t> +1 = 30</a:t>
            </a:r>
            <a:r>
              <a:rPr lang="en-US" i="1" dirty="0">
                <a:ea typeface="Cambria Math"/>
              </a:rPr>
              <a:t>u</a:t>
            </a:r>
            <a:r>
              <a:rPr lang="en-US" dirty="0">
                <a:latin typeface="Cambria Math"/>
                <a:ea typeface="Cambria Math"/>
              </a:rPr>
              <a:t> + 26.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Inserting this into the third equation  </a:t>
            </a:r>
            <a:r>
              <a:rPr lang="en-US" altLang="zh-CN" i="1" dirty="0">
                <a:solidFill>
                  <a:srgbClr val="FF0000"/>
                </a:solidFill>
              </a:rPr>
              <a:t>x </a:t>
            </a:r>
            <a:r>
              <a:rPr lang="en-US" altLang="zh-CN" dirty="0">
                <a:solidFill>
                  <a:srgbClr val="FF0000"/>
                </a:solidFill>
                <a:latin typeface="Cambria Math"/>
                <a:ea typeface="Cambria Math"/>
              </a:rPr>
              <a:t>≡ 3 (mod </a:t>
            </a:r>
            <a:r>
              <a:rPr lang="en-US" altLang="zh-CN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altLang="zh-CN" dirty="0">
                <a:solidFill>
                  <a:srgbClr val="FF0000"/>
                </a:solidFill>
                <a:latin typeface="Cambria Math"/>
                <a:ea typeface="Cambria Math"/>
              </a:rPr>
              <a:t>)  </a:t>
            </a:r>
            <a:r>
              <a:rPr lang="en-US" dirty="0">
                <a:latin typeface="Cambria Math"/>
                <a:ea typeface="Cambria Math"/>
              </a:rPr>
              <a:t>gives 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                                 30</a:t>
            </a:r>
            <a:r>
              <a:rPr lang="en-US" i="1" dirty="0">
                <a:ea typeface="Cambria Math"/>
              </a:rPr>
              <a:t>u</a:t>
            </a:r>
            <a:r>
              <a:rPr lang="en-US" dirty="0">
                <a:latin typeface="Cambria Math"/>
                <a:ea typeface="Cambria Math"/>
              </a:rPr>
              <a:t> + 26 ≡ 3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Solving this congruence tells us that </a:t>
            </a:r>
            <a:r>
              <a:rPr lang="en-US" i="1" dirty="0">
                <a:solidFill>
                  <a:srgbClr val="FF0000"/>
                </a:solidFill>
                <a:ea typeface="Cambria Math"/>
              </a:rPr>
              <a:t>u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 ≡ 6 (mod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).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By Theorem 4, </a:t>
            </a:r>
            <a:r>
              <a:rPr lang="en-US" i="1" dirty="0">
                <a:ea typeface="Cambria Math"/>
              </a:rPr>
              <a:t>u</a:t>
            </a:r>
            <a:r>
              <a:rPr lang="en-US" dirty="0">
                <a:latin typeface="Cambria Math"/>
                <a:ea typeface="Cambria Math"/>
              </a:rPr>
              <a:t> = 7</a:t>
            </a:r>
            <a:r>
              <a:rPr lang="en-US" i="1" dirty="0">
                <a:ea typeface="Cambria Math"/>
              </a:rPr>
              <a:t>v</a:t>
            </a:r>
            <a:r>
              <a:rPr lang="en-US" dirty="0">
                <a:latin typeface="Cambria Math"/>
                <a:ea typeface="Cambria Math"/>
              </a:rPr>
              <a:t> + 6, where </a:t>
            </a:r>
            <a:r>
              <a:rPr lang="en-US" i="1" dirty="0">
                <a:ea typeface="Cambria Math"/>
              </a:rPr>
              <a:t>v</a:t>
            </a:r>
            <a:r>
              <a:rPr lang="en-US" dirty="0">
                <a:latin typeface="Cambria Math"/>
                <a:ea typeface="Cambria Math"/>
              </a:rPr>
              <a:t> is an integer.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Substituting this expression for </a:t>
            </a:r>
            <a:r>
              <a:rPr lang="en-US" i="1" dirty="0">
                <a:ea typeface="Cambria Math"/>
              </a:rPr>
              <a:t>u</a:t>
            </a:r>
            <a:r>
              <a:rPr lang="en-US" dirty="0">
                <a:latin typeface="Cambria Math"/>
                <a:ea typeface="Cambria Math"/>
              </a:rPr>
              <a:t> into </a:t>
            </a:r>
            <a:r>
              <a:rPr lang="en-US" i="1" dirty="0">
                <a:ea typeface="Cambria Math"/>
              </a:rPr>
              <a:t>x</a:t>
            </a:r>
            <a:r>
              <a:rPr lang="en-US" i="1" dirty="0">
                <a:latin typeface="Cambria Math"/>
                <a:ea typeface="Cambria Math"/>
              </a:rPr>
              <a:t>  </a:t>
            </a:r>
            <a:r>
              <a:rPr lang="en-US" dirty="0">
                <a:latin typeface="Cambria Math"/>
                <a:ea typeface="Cambria Math"/>
              </a:rPr>
              <a:t>=  30</a:t>
            </a:r>
            <a:r>
              <a:rPr lang="en-US" i="1" dirty="0">
                <a:ea typeface="Cambria Math"/>
              </a:rPr>
              <a:t>u</a:t>
            </a:r>
            <a:r>
              <a:rPr lang="en-US" dirty="0">
                <a:latin typeface="Cambria Math"/>
                <a:ea typeface="Cambria Math"/>
              </a:rPr>
              <a:t> + 26, tells us that </a:t>
            </a:r>
            <a:r>
              <a:rPr lang="en-US" i="1" dirty="0">
                <a:ea typeface="Cambria Math"/>
              </a:rPr>
              <a:t>x</a:t>
            </a:r>
            <a:r>
              <a:rPr lang="en-US" i="1" dirty="0">
                <a:latin typeface="Cambria Math"/>
                <a:ea typeface="Cambria Math"/>
              </a:rPr>
              <a:t>  </a:t>
            </a:r>
            <a:r>
              <a:rPr lang="en-US" dirty="0">
                <a:latin typeface="Cambria Math"/>
                <a:ea typeface="Cambria Math"/>
              </a:rPr>
              <a:t>=  30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7</a:t>
            </a:r>
            <a:r>
              <a:rPr lang="en-US" i="1" dirty="0">
                <a:ea typeface="Cambria Math"/>
              </a:rPr>
              <a:t>v</a:t>
            </a:r>
            <a:r>
              <a:rPr lang="en-US" dirty="0">
                <a:latin typeface="Cambria Math"/>
                <a:ea typeface="Cambria Math"/>
              </a:rPr>
              <a:t> + 6</a:t>
            </a:r>
            <a:r>
              <a:rPr lang="en-US" dirty="0">
                <a:ea typeface="Cambria Math"/>
              </a:rPr>
              <a:t>)</a:t>
            </a:r>
            <a:r>
              <a:rPr lang="en-US" dirty="0">
                <a:latin typeface="Cambria Math"/>
                <a:ea typeface="Cambria Math"/>
              </a:rPr>
              <a:t> + 26 = 210</a:t>
            </a:r>
            <a:r>
              <a:rPr lang="en-US" i="1" dirty="0">
                <a:latin typeface="Cambria Math"/>
                <a:ea typeface="Cambria Math"/>
              </a:rPr>
              <a:t>u</a:t>
            </a:r>
            <a:r>
              <a:rPr lang="en-US" dirty="0">
                <a:latin typeface="Cambria Math"/>
                <a:ea typeface="Cambria Math"/>
              </a:rPr>
              <a:t> + 206.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  Translating this back into a congruence we find the solution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 206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210</a:t>
            </a:r>
            <a:r>
              <a:rPr lang="en-US" dirty="0">
                <a:latin typeface="Cambria Math"/>
                <a:ea typeface="Cambria Math"/>
              </a:rPr>
              <a:t>)</a:t>
            </a:r>
            <a:r>
              <a:rPr lang="en-US" altLang="zh-CN" dirty="0">
                <a:latin typeface="Cambria Math"/>
                <a:ea typeface="Cambria Math"/>
              </a:rPr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30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Fermat’s Little Theorem</a:t>
            </a:r>
          </a:p>
        </p:txBody>
      </p:sp>
      <p:pic>
        <p:nvPicPr>
          <p:cNvPr id="4" name="Content Placeholder 3" descr="03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77200" y="191640"/>
            <a:ext cx="904494" cy="104089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7066" y="1503811"/>
            <a:ext cx="8681847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600" b="1" dirty="0"/>
              <a:t>     Theorem </a:t>
            </a:r>
            <a:r>
              <a:rPr lang="en-US" sz="2600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dirty="0"/>
              <a:t>: (</a:t>
            </a:r>
            <a:r>
              <a:rPr lang="en-US" sz="2600" i="1" dirty="0"/>
              <a:t>Fermat’s Little The</a:t>
            </a:r>
            <a:r>
              <a:rPr lang="en-US" sz="2600" dirty="0"/>
              <a:t>orem) If </a:t>
            </a:r>
            <a:r>
              <a:rPr lang="en-US" sz="2600" i="1" dirty="0">
                <a:solidFill>
                  <a:srgbClr val="FF0000"/>
                </a:solidFill>
              </a:rPr>
              <a:t>p</a:t>
            </a:r>
            <a:r>
              <a:rPr lang="en-US" sz="2600" dirty="0"/>
              <a:t> is prime and </a:t>
            </a:r>
            <a:r>
              <a:rPr lang="en-US" sz="2600" i="1" dirty="0">
                <a:solidFill>
                  <a:srgbClr val="FF0000"/>
                </a:solidFill>
              </a:rPr>
              <a:t>a</a:t>
            </a:r>
            <a:r>
              <a:rPr lang="en-US" sz="2600" dirty="0"/>
              <a:t> is an integer not divisible by </a:t>
            </a:r>
            <a:r>
              <a:rPr lang="en-US" sz="2600" i="1" dirty="0"/>
              <a:t>p</a:t>
            </a:r>
            <a:r>
              <a:rPr lang="en-US" sz="2600" dirty="0"/>
              <a:t>, then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p-</a:t>
            </a:r>
            <a:r>
              <a:rPr kumimoji="0" lang="en-US" sz="2600" b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≡ 1 (mod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/>
              </a:rPr>
              <a:t>p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600" dirty="0">
                <a:latin typeface="Cambria Math"/>
                <a:ea typeface="Cambria Math"/>
              </a:rPr>
              <a:t>     </a:t>
            </a:r>
            <a:r>
              <a:rPr lang="en-US" sz="2600" dirty="0">
                <a:ea typeface="Cambria Math"/>
              </a:rPr>
              <a:t>Furthermore, for every integer </a:t>
            </a:r>
            <a:r>
              <a:rPr lang="en-US" sz="2600" i="1" dirty="0">
                <a:ea typeface="Cambria Math"/>
              </a:rPr>
              <a:t>a</a:t>
            </a:r>
            <a:r>
              <a:rPr lang="en-US" sz="2600" dirty="0">
                <a:ea typeface="Cambria Math"/>
              </a:rPr>
              <a:t> we have  </a:t>
            </a:r>
            <a:r>
              <a:rPr lang="en-US" sz="2600" i="1" dirty="0" err="1"/>
              <a:t>a</a:t>
            </a:r>
            <a:r>
              <a:rPr lang="en-US" sz="2600" i="1" baseline="30000" dirty="0" err="1"/>
              <a:t>p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>
                <a:latin typeface="Cambria Math"/>
                <a:ea typeface="Cambria Math"/>
              </a:rPr>
              <a:t>≡ </a:t>
            </a:r>
            <a:r>
              <a:rPr lang="en-US" sz="2600" i="1" dirty="0">
                <a:ea typeface="Cambria Math"/>
              </a:rPr>
              <a:t>a</a:t>
            </a:r>
            <a:r>
              <a:rPr lang="en-US" sz="2600" dirty="0">
                <a:latin typeface="Cambria Math"/>
                <a:ea typeface="Cambria Math"/>
              </a:rPr>
              <a:t> (mod </a:t>
            </a:r>
            <a:r>
              <a:rPr lang="en-US" sz="2600" i="1" dirty="0">
                <a:ea typeface="Cambria Math"/>
              </a:rPr>
              <a:t>p</a:t>
            </a:r>
            <a:r>
              <a:rPr lang="en-US" sz="2600" dirty="0">
                <a:latin typeface="Cambria Math"/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>
                <a:latin typeface="Cambria Math"/>
                <a:ea typeface="Cambria Math"/>
              </a:rPr>
              <a:t>     </a:t>
            </a:r>
            <a:r>
              <a:rPr lang="en-US" sz="2600" dirty="0">
                <a:ea typeface="Cambria Math"/>
              </a:rPr>
              <a:t>(</a:t>
            </a:r>
            <a:r>
              <a:rPr lang="en-US" sz="2600" i="1" dirty="0">
                <a:ea typeface="Cambria Math"/>
              </a:rPr>
              <a:t>proof  outlined in Exercise </a:t>
            </a:r>
            <a:r>
              <a:rPr lang="en-US" sz="2600" i="1" dirty="0">
                <a:latin typeface="Cambria Math"/>
                <a:ea typeface="Cambria Math"/>
              </a:rPr>
              <a:t>19</a:t>
            </a:r>
            <a:r>
              <a:rPr lang="en-US" sz="2600" dirty="0"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600" i="1" dirty="0">
              <a:ea typeface="Cambria Math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>
                <a:ea typeface="Cambria Math"/>
              </a:rPr>
              <a:t>     </a:t>
            </a:r>
            <a:r>
              <a:rPr lang="en-US" sz="2600" dirty="0">
                <a:ea typeface="Cambria Math"/>
              </a:rPr>
              <a:t>Fermat’s little theorem is useful in computing the remainders modulo </a:t>
            </a:r>
            <a:r>
              <a:rPr lang="en-US" sz="2600" i="1" dirty="0">
                <a:ea typeface="Cambria Math"/>
              </a:rPr>
              <a:t>p</a:t>
            </a:r>
            <a:r>
              <a:rPr lang="en-US" sz="2600" dirty="0">
                <a:ea typeface="Cambria Math"/>
              </a:rPr>
              <a:t> of large powers of integers.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>
                <a:ea typeface="Cambria Math"/>
              </a:rPr>
              <a:t>     </a:t>
            </a:r>
            <a:endParaRPr kumimoji="0" lang="en-US" sz="2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277813"/>
            <a:ext cx="1752600" cy="95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Pierre de Fermat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1601-1665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83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Fermat’s Little Theorem</a:t>
            </a:r>
          </a:p>
        </p:txBody>
      </p:sp>
      <p:pic>
        <p:nvPicPr>
          <p:cNvPr id="4" name="Content Placeholder 3" descr="03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77200" y="191640"/>
            <a:ext cx="904494" cy="104089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7066" y="1503811"/>
            <a:ext cx="8681847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ea typeface="Cambria Math"/>
              </a:rPr>
              <a:t>   Example</a:t>
            </a:r>
            <a:r>
              <a:rPr lang="en-US" sz="2600" dirty="0">
                <a:ea typeface="Cambria Math"/>
              </a:rPr>
              <a:t>:</a:t>
            </a:r>
            <a:r>
              <a:rPr lang="en-US" sz="2600" i="1" dirty="0">
                <a:ea typeface="Cambria Math"/>
              </a:rPr>
              <a:t> </a:t>
            </a:r>
            <a:r>
              <a:rPr lang="en-US" sz="2600" dirty="0">
                <a:ea typeface="Cambria Math"/>
              </a:rPr>
              <a:t>Find</a:t>
            </a:r>
            <a:r>
              <a:rPr lang="en-US" sz="2600" i="1" dirty="0">
                <a:ea typeface="Cambria Math"/>
              </a:rPr>
              <a:t>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600" baseline="30000" dirty="0">
                <a:latin typeface="Cambria Math" pitchFamily="18" charset="0"/>
                <a:ea typeface="Cambria Math" pitchFamily="18" charset="0"/>
              </a:rPr>
              <a:t>222 </a:t>
            </a:r>
            <a:r>
              <a:rPr lang="en-US" sz="2600" b="1" dirty="0">
                <a:ea typeface="Cambria Math"/>
              </a:rPr>
              <a:t>mod</a:t>
            </a:r>
            <a:r>
              <a:rPr lang="en-US" sz="2600" b="1" dirty="0">
                <a:latin typeface="Cambria Math"/>
                <a:ea typeface="Cambria Math"/>
              </a:rPr>
              <a:t> </a:t>
            </a:r>
            <a:r>
              <a:rPr lang="en-US" sz="2600" dirty="0">
                <a:latin typeface="Cambria Math"/>
                <a:ea typeface="Cambria Math"/>
              </a:rPr>
              <a:t>11.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baseline="30000" dirty="0">
                <a:latin typeface="Cambria Math"/>
                <a:ea typeface="Cambria Math"/>
              </a:rPr>
              <a:t>    </a:t>
            </a:r>
            <a:r>
              <a:rPr lang="en-US" sz="2600" dirty="0">
                <a:latin typeface="Cambria Math"/>
                <a:ea typeface="Cambria Math"/>
              </a:rPr>
              <a:t>  By Fermat’s little theorem, we know that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>
                <a:latin typeface="Cambria Math"/>
                <a:ea typeface="Cambria Math"/>
              </a:rPr>
              <a:t>                                   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600" baseline="30000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sz="2600" dirty="0">
                <a:latin typeface="Cambria Math"/>
                <a:ea typeface="Cambria Math"/>
              </a:rPr>
              <a:t>≡ 1 (mod 11),     </a:t>
            </a:r>
            <a:r>
              <a:rPr lang="zh-CN" altLang="en-US" sz="2600" dirty="0">
                <a:latin typeface="Cambria Math"/>
                <a:ea typeface="Cambria Math"/>
              </a:rPr>
              <a:t>（</a:t>
            </a:r>
            <a:r>
              <a:rPr lang="en-US" altLang="zh-CN" sz="2600" i="1" dirty="0">
                <a:latin typeface="Cambria Math"/>
                <a:ea typeface="Cambria Math"/>
              </a:rPr>
              <a:t>p</a:t>
            </a:r>
            <a:r>
              <a:rPr lang="en-US" altLang="zh-CN" sz="2600" dirty="0">
                <a:latin typeface="Cambria Math"/>
                <a:ea typeface="Cambria Math"/>
              </a:rPr>
              <a:t>=11, </a:t>
            </a:r>
            <a:r>
              <a:rPr lang="en-US" altLang="zh-CN" sz="2600" i="1" dirty="0">
                <a:latin typeface="Cambria Math"/>
                <a:ea typeface="Cambria Math"/>
              </a:rPr>
              <a:t>a</a:t>
            </a:r>
            <a:r>
              <a:rPr lang="en-US" altLang="zh-CN" sz="2600" dirty="0">
                <a:latin typeface="Cambria Math"/>
                <a:ea typeface="Cambria Math"/>
              </a:rPr>
              <a:t>=7</a:t>
            </a:r>
            <a:r>
              <a:rPr lang="zh-CN" altLang="en-US" sz="2600" dirty="0">
                <a:latin typeface="Cambria Math"/>
                <a:ea typeface="Cambria Math"/>
              </a:rPr>
              <a:t>）</a:t>
            </a:r>
            <a:endParaRPr lang="en-US" sz="2600" dirty="0">
              <a:latin typeface="Cambria Math"/>
              <a:ea typeface="Cambria Math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>
                <a:latin typeface="Cambria Math"/>
                <a:ea typeface="Cambria Math"/>
              </a:rPr>
              <a:t>    and so  (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600" baseline="30000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sz="2600" dirty="0">
                <a:latin typeface="Cambria Math"/>
                <a:ea typeface="Cambria Math"/>
              </a:rPr>
              <a:t>)</a:t>
            </a:r>
            <a:r>
              <a:rPr lang="en-US" sz="2600" i="1" baseline="30000" dirty="0">
                <a:latin typeface="Cambria Math"/>
                <a:ea typeface="Cambria Math"/>
              </a:rPr>
              <a:t>k </a:t>
            </a:r>
            <a:r>
              <a:rPr lang="en-US" sz="2600" dirty="0">
                <a:latin typeface="Cambria Math"/>
                <a:ea typeface="Cambria Math"/>
              </a:rPr>
              <a:t>≡ 1 (mod 11), for every positive integer </a:t>
            </a:r>
            <a:r>
              <a:rPr lang="en-US" sz="2600" i="1" dirty="0">
                <a:latin typeface="Cambria Math"/>
                <a:ea typeface="Cambria Math"/>
              </a:rPr>
              <a:t>k</a:t>
            </a:r>
            <a:r>
              <a:rPr lang="en-US" sz="2600" dirty="0">
                <a:latin typeface="Cambria Math"/>
                <a:ea typeface="Cambria Math"/>
              </a:rPr>
              <a:t>. Therefore,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600" dirty="0">
              <a:latin typeface="Cambria Math"/>
              <a:ea typeface="Cambria Math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>
                <a:latin typeface="Cambria Math" pitchFamily="18" charset="0"/>
                <a:ea typeface="Cambria Math" pitchFamily="18" charset="0"/>
              </a:rPr>
              <a:t>         7</a:t>
            </a:r>
            <a:r>
              <a:rPr lang="en-US" sz="2600" baseline="30000" dirty="0">
                <a:latin typeface="Cambria Math" pitchFamily="18" charset="0"/>
                <a:ea typeface="Cambria Math" pitchFamily="18" charset="0"/>
              </a:rPr>
              <a:t>222 </a:t>
            </a:r>
            <a:r>
              <a:rPr lang="en-US" sz="2600" dirty="0">
                <a:ea typeface="Cambria Math"/>
              </a:rPr>
              <a:t>=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 7</a:t>
            </a:r>
            <a:r>
              <a:rPr lang="en-US" sz="2600" baseline="30000" dirty="0">
                <a:latin typeface="Cambria Math" pitchFamily="18" charset="0"/>
                <a:ea typeface="Cambria Math" pitchFamily="18" charset="0"/>
              </a:rPr>
              <a:t>22</a:t>
            </a:r>
            <a:r>
              <a:rPr lang="en-US" sz="2600" baseline="30000" dirty="0">
                <a:latin typeface="Cambria Math"/>
                <a:ea typeface="Cambria Math"/>
              </a:rPr>
              <a:t>∙10 + 2</a:t>
            </a:r>
            <a:r>
              <a:rPr lang="en-US" sz="2600" dirty="0">
                <a:ea typeface="Cambria Math"/>
              </a:rPr>
              <a:t> =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 (7</a:t>
            </a:r>
            <a:r>
              <a:rPr lang="en-US" sz="2600" baseline="30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600" dirty="0">
                <a:latin typeface="Cambria Math"/>
                <a:ea typeface="Cambria Math"/>
              </a:rPr>
              <a:t>)</a:t>
            </a:r>
            <a:r>
              <a:rPr lang="en-US" sz="2600" baseline="30000" dirty="0">
                <a:latin typeface="Cambria Math"/>
                <a:ea typeface="Cambria Math"/>
              </a:rPr>
              <a:t>22</a:t>
            </a:r>
            <a:r>
              <a:rPr lang="en-US" sz="2600" dirty="0">
                <a:latin typeface="Cambria Math"/>
                <a:ea typeface="Cambria Math"/>
              </a:rPr>
              <a:t>7</a:t>
            </a:r>
            <a:r>
              <a:rPr lang="en-US" sz="2600" baseline="30000" dirty="0">
                <a:latin typeface="Cambria Math"/>
                <a:ea typeface="Cambria Math"/>
              </a:rPr>
              <a:t>2</a:t>
            </a:r>
            <a:r>
              <a:rPr lang="en-US" sz="2600" dirty="0">
                <a:latin typeface="Cambria Math"/>
                <a:ea typeface="Cambria Math"/>
              </a:rPr>
              <a:t> ≡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 (1</a:t>
            </a:r>
            <a:r>
              <a:rPr lang="en-US" sz="2600" dirty="0">
                <a:latin typeface="Cambria Math"/>
                <a:ea typeface="Cambria Math"/>
              </a:rPr>
              <a:t>)</a:t>
            </a:r>
            <a:r>
              <a:rPr lang="en-US" sz="2600" baseline="30000" dirty="0">
                <a:latin typeface="Cambria Math"/>
                <a:ea typeface="Cambria Math"/>
              </a:rPr>
              <a:t>22</a:t>
            </a:r>
            <a:r>
              <a:rPr lang="en-US" sz="2600" dirty="0">
                <a:latin typeface="Cambria Math"/>
                <a:ea typeface="Cambria Math"/>
              </a:rPr>
              <a:t> ∙49 ≡ 5 (mod 11).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600" dirty="0">
              <a:latin typeface="Cambria Math"/>
              <a:ea typeface="Cambria Math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>
                <a:latin typeface="Cambria Math"/>
                <a:ea typeface="Cambria Math"/>
              </a:rPr>
              <a:t>     Hence, 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600" baseline="30000" dirty="0">
                <a:latin typeface="Cambria Math" pitchFamily="18" charset="0"/>
                <a:ea typeface="Cambria Math" pitchFamily="18" charset="0"/>
              </a:rPr>
              <a:t>222 </a:t>
            </a:r>
            <a:r>
              <a:rPr lang="en-US" sz="2600" b="1" dirty="0">
                <a:ea typeface="Cambria Math"/>
              </a:rPr>
              <a:t>mod</a:t>
            </a:r>
            <a:r>
              <a:rPr lang="en-US" sz="2600" b="1" dirty="0">
                <a:latin typeface="Cambria Math"/>
                <a:ea typeface="Cambria Math"/>
              </a:rPr>
              <a:t> </a:t>
            </a:r>
            <a:r>
              <a:rPr lang="en-US" sz="2600" dirty="0">
                <a:latin typeface="Cambria Math"/>
                <a:ea typeface="Cambria Math"/>
              </a:rPr>
              <a:t>11 = 5.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/>
              </a:rPr>
              <a:t> </a:t>
            </a:r>
            <a:endParaRPr kumimoji="0" lang="en-US" sz="2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277813"/>
            <a:ext cx="1752600" cy="95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Pierre de Fermat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1601-1665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283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>
            <a:extLst>
              <a:ext uri="{FF2B5EF4-FFF2-40B4-BE49-F238E27FC236}">
                <a16:creationId xmlns:a16="http://schemas.microsoft.com/office/drawing/2014/main" id="{5B159992-B6C5-4552-B87A-726D0D01E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Review</a:t>
            </a:r>
            <a:r>
              <a:rPr lang="zh-CN" altLang="en-US" dirty="0"/>
              <a:t>：</a:t>
            </a:r>
            <a:r>
              <a:rPr lang="en-US" altLang="zh-CN" dirty="0"/>
              <a:t>Fermat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/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Last Theorem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endParaRPr lang="en-US" altLang="zh-CN" dirty="0"/>
          </a:p>
        </p:txBody>
      </p:sp>
      <p:sp>
        <p:nvSpPr>
          <p:cNvPr id="69638" name="Rectangle 3">
            <a:extLst>
              <a:ext uri="{FF2B5EF4-FFF2-40B4-BE49-F238E27FC236}">
                <a16:creationId xmlns:a16="http://schemas.microsoft.com/office/drawing/2014/main" id="{E91C3E6B-00DB-4E50-92BB-DDDDB15F9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15061"/>
            <a:ext cx="8610600" cy="52667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费马大定理，又被称为“费马最后的定理”，由</a:t>
            </a:r>
            <a:r>
              <a:rPr lang="en-US" altLang="zh-CN" sz="2400" dirty="0"/>
              <a:t>17</a:t>
            </a:r>
            <a:r>
              <a:rPr lang="zh-CN" altLang="en-US" sz="2400" dirty="0"/>
              <a:t>世纪法国数学家</a:t>
            </a:r>
            <a:r>
              <a:rPr lang="zh-CN" altLang="en-US" sz="2400" dirty="0">
                <a:solidFill>
                  <a:srgbClr val="00B0F0"/>
                </a:solidFill>
              </a:rPr>
              <a:t>皮耶</a:t>
            </a:r>
            <a:r>
              <a:rPr lang="en-US" altLang="zh-CN" sz="2400" dirty="0">
                <a:solidFill>
                  <a:srgbClr val="00B0F0"/>
                </a:solidFill>
              </a:rPr>
              <a:t>·</a:t>
            </a:r>
            <a:r>
              <a:rPr lang="zh-CN" altLang="en-US" sz="2400" dirty="0">
                <a:solidFill>
                  <a:srgbClr val="00B0F0"/>
                </a:solidFill>
              </a:rPr>
              <a:t>德</a:t>
            </a:r>
            <a:r>
              <a:rPr lang="en-US" altLang="zh-CN" sz="2400" dirty="0">
                <a:solidFill>
                  <a:srgbClr val="00B0F0"/>
                </a:solidFill>
              </a:rPr>
              <a:t>·</a:t>
            </a:r>
            <a:r>
              <a:rPr lang="zh-CN" altLang="en-US" sz="2400" dirty="0">
                <a:solidFill>
                  <a:srgbClr val="00B0F0"/>
                </a:solidFill>
              </a:rPr>
              <a:t>费马</a:t>
            </a:r>
            <a:r>
              <a:rPr lang="zh-CN" altLang="en-US" sz="2400" dirty="0"/>
              <a:t>提出。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Theorem:</a:t>
            </a:r>
            <a:r>
              <a:rPr lang="en-US" altLang="zh-CN" sz="2400" dirty="0"/>
              <a:t> </a:t>
            </a:r>
            <a:r>
              <a:rPr lang="en-US" altLang="zh-CN" sz="2400" i="1" dirty="0" err="1">
                <a:solidFill>
                  <a:srgbClr val="FF0000"/>
                </a:solidFill>
              </a:rPr>
              <a:t>x</a:t>
            </a:r>
            <a:r>
              <a:rPr lang="en-US" altLang="zh-CN" sz="2400" i="1" baseline="30000" dirty="0" err="1">
                <a:solidFill>
                  <a:srgbClr val="FF0000"/>
                </a:solidFill>
              </a:rPr>
              <a:t>n</a:t>
            </a:r>
            <a:r>
              <a:rPr lang="en-US" altLang="zh-CN" sz="2400" dirty="0" err="1">
                <a:solidFill>
                  <a:srgbClr val="FF0000"/>
                </a:solidFill>
              </a:rPr>
              <a:t>+</a:t>
            </a:r>
            <a:r>
              <a:rPr lang="en-US" altLang="zh-CN" sz="2400" i="1" dirty="0" err="1">
                <a:solidFill>
                  <a:srgbClr val="FF0000"/>
                </a:solidFill>
              </a:rPr>
              <a:t>y</a:t>
            </a:r>
            <a:r>
              <a:rPr lang="en-US" altLang="zh-CN" sz="2400" i="1" baseline="30000" dirty="0" err="1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i="1" dirty="0" err="1">
                <a:solidFill>
                  <a:srgbClr val="FF0000"/>
                </a:solidFill>
              </a:rPr>
              <a:t>z</a:t>
            </a:r>
            <a:r>
              <a:rPr lang="en-US" altLang="zh-CN" sz="2400" i="1" baseline="30000" dirty="0" err="1">
                <a:solidFill>
                  <a:srgbClr val="FF0000"/>
                </a:solidFill>
              </a:rPr>
              <a:t>n</a:t>
            </a:r>
            <a:r>
              <a:rPr lang="en-US" altLang="zh-CN" sz="2400" dirty="0"/>
              <a:t> has no solutions in integers </a:t>
            </a:r>
            <a:br>
              <a:rPr lang="en-US" altLang="zh-CN" sz="2400" dirty="0"/>
            </a:br>
            <a:r>
              <a:rPr lang="en-US" altLang="zh-CN" sz="2400" i="1" dirty="0" err="1">
                <a:solidFill>
                  <a:srgbClr val="FF0000"/>
                </a:solidFill>
              </a:rPr>
              <a:t>xyz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≠ 0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cs typeface="Times New Roman" panose="02020603050405020304" pitchFamily="18" charset="0"/>
              </a:rPr>
              <a:t>with</a:t>
            </a:r>
            <a:r>
              <a:rPr lang="en-US" altLang="zh-CN" sz="2400" dirty="0">
                <a:cs typeface="Times New Roman" panose="02020603050405020304" pitchFamily="18" charset="0"/>
              </a:rPr>
              <a:t> integer 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&gt;2</a:t>
            </a:r>
            <a:r>
              <a:rPr lang="en-US" altLang="zh-CN" sz="2400" dirty="0"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In the 1600s, Fermat famously claimed in a marginal note that he had 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cs typeface="Times New Roman" panose="02020603050405020304" pitchFamily="18" charset="0"/>
              </a:rPr>
              <a:t>wondrous proof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000" dirty="0">
                <a:cs typeface="Times New Roman" panose="02020603050405020304" pitchFamily="18" charset="0"/>
              </a:rPr>
              <a:t> of the theorem.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cs typeface="Times New Roman" panose="02020603050405020304" pitchFamily="18" charset="0"/>
              </a:rPr>
              <a:t>But unfortunately, if he had one, he never published it!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The theorem remained a publicly unproven conjecture for the next ~400 years!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Finally, a proof that requires hundreds of pages of advanced mathematics was found by Wiles at Princeton in 1990.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cs typeface="Times New Roman" panose="02020603050405020304" pitchFamily="18" charset="0"/>
              </a:rPr>
              <a:t>It took him 10 years of work to find it!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cs typeface="Times New Roman" panose="02020603050405020304" pitchFamily="18" charset="0"/>
              </a:rPr>
              <a:t>Challenge:</a:t>
            </a:r>
            <a:r>
              <a:rPr lang="en-US" altLang="zh-CN" sz="2400" dirty="0">
                <a:cs typeface="Times New Roman" panose="02020603050405020304" pitchFamily="18" charset="0"/>
              </a:rPr>
              <a:t> Find a </a:t>
            </a:r>
            <a:r>
              <a:rPr lang="en-US" altLang="zh-CN" sz="2400" i="1" dirty="0">
                <a:cs typeface="Times New Roman" panose="02020603050405020304" pitchFamily="18" charset="0"/>
              </a:rPr>
              <a:t>short, simple</a:t>
            </a:r>
            <a:r>
              <a:rPr lang="en-US" altLang="zh-CN" sz="2400" dirty="0">
                <a:cs typeface="Times New Roman" panose="02020603050405020304" pitchFamily="18" charset="0"/>
              </a:rPr>
              <a:t> proof of Fermat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cs typeface="Times New Roman" panose="02020603050405020304" pitchFamily="18" charset="0"/>
              </a:rPr>
              <a:t>s last theorem, and you will become instantly famous!</a:t>
            </a:r>
          </a:p>
        </p:txBody>
      </p:sp>
    </p:spTree>
    <p:extLst>
      <p:ext uri="{BB962C8B-B14F-4D97-AF65-F5344CB8AC3E}">
        <p14:creationId xmlns:p14="http://schemas.microsoft.com/office/powerpoint/2010/main" val="380746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34400" cy="54403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Fermat’s little theorem </a:t>
            </a:r>
            <a:r>
              <a:rPr lang="en-US" i="1" dirty="0"/>
              <a:t>n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prime, where</a:t>
            </a:r>
          </a:p>
          <a:p>
            <a:pPr>
              <a:buNone/>
            </a:pPr>
            <a:r>
              <a:rPr lang="en-US" i="1" dirty="0"/>
              <a:t>        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n</a:t>
            </a:r>
            <a:r>
              <a:rPr lang="en-US" baseline="30000" dirty="0"/>
              <a:t>-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(mod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).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But if this congruence holds, 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 may not be prime</a:t>
            </a:r>
            <a:r>
              <a:rPr lang="en-US" dirty="0"/>
              <a:t>. Composite integers </a:t>
            </a:r>
            <a:r>
              <a:rPr lang="en-US" i="1" dirty="0"/>
              <a:t>n</a:t>
            </a:r>
            <a:r>
              <a:rPr lang="en-US" dirty="0"/>
              <a:t> such that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n</a:t>
            </a:r>
            <a:r>
              <a:rPr lang="en-US" baseline="30000" dirty="0"/>
              <a:t>-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(mod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 are called </a:t>
            </a:r>
            <a:r>
              <a:rPr lang="en-US" i="1" dirty="0" err="1">
                <a:solidFill>
                  <a:srgbClr val="FF0000"/>
                </a:solidFill>
                <a:ea typeface="Cambria Math" pitchFamily="18" charset="0"/>
              </a:rPr>
              <a:t>pseudoprimes</a:t>
            </a:r>
            <a:r>
              <a:rPr lang="en-US" dirty="0">
                <a:ea typeface="Cambria Math" pitchFamily="18" charset="0"/>
              </a:rPr>
              <a:t> to the 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</a:t>
            </a:r>
            <a:r>
              <a:rPr lang="en-US" b="1" dirty="0">
                <a:ea typeface="Cambria Math" pitchFamily="18" charset="0"/>
              </a:rPr>
              <a:t>Example</a:t>
            </a:r>
            <a:r>
              <a:rPr lang="en-US" dirty="0">
                <a:ea typeface="Cambria Math" pitchFamily="18" charset="0"/>
              </a:rPr>
              <a:t>: The integer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341</a:t>
            </a:r>
            <a:r>
              <a:rPr lang="en-US" dirty="0">
                <a:ea typeface="Cambria Math" pitchFamily="18" charset="0"/>
              </a:rPr>
              <a:t> is a pseudoprime to the 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.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              341</a:t>
            </a:r>
            <a:r>
              <a:rPr lang="en-US" dirty="0">
                <a:ea typeface="Cambria Math" pitchFamily="18" charset="0"/>
              </a:rPr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 31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  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340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341</a:t>
            </a:r>
            <a:r>
              <a:rPr lang="en-US" dirty="0">
                <a:ea typeface="Cambria Math" pitchFamily="18" charset="0"/>
              </a:rPr>
              <a:t>) (</a:t>
            </a:r>
            <a:r>
              <a:rPr lang="en-US" i="1" dirty="0">
                <a:ea typeface="Cambria Math" pitchFamily="18" charset="0"/>
              </a:rPr>
              <a:t>see in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37</a:t>
            </a:r>
            <a:r>
              <a:rPr lang="en-US" dirty="0">
                <a:ea typeface="Cambria Math" pitchFamily="18" charset="0"/>
              </a:rPr>
              <a:t>)</a:t>
            </a:r>
          </a:p>
          <a:p>
            <a:r>
              <a:rPr lang="en-US" dirty="0"/>
              <a:t>We can replace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by any integer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 2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Let </a:t>
            </a:r>
            <a:r>
              <a:rPr lang="en-US" i="1" dirty="0"/>
              <a:t>b</a:t>
            </a:r>
            <a:r>
              <a:rPr lang="en-US" dirty="0"/>
              <a:t> be a positive integer. If </a:t>
            </a:r>
            <a:r>
              <a:rPr lang="en-US" i="1" dirty="0"/>
              <a:t>n</a:t>
            </a:r>
            <a:r>
              <a:rPr lang="en-US" dirty="0"/>
              <a:t> is a composite integer, and </a:t>
            </a:r>
            <a:r>
              <a:rPr lang="en-US" i="1" dirty="0"/>
              <a:t>b</a:t>
            </a:r>
            <a:r>
              <a:rPr lang="en-US" i="1" baseline="30000" dirty="0"/>
              <a:t>n</a:t>
            </a:r>
            <a:r>
              <a:rPr lang="en-US" baseline="30000" dirty="0"/>
              <a:t>-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(mod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), then </a:t>
            </a:r>
            <a:r>
              <a:rPr lang="en-US" i="1" dirty="0">
                <a:ea typeface="Cambria Math" pitchFamily="18" charset="0"/>
              </a:rPr>
              <a:t>n </a:t>
            </a:r>
            <a:r>
              <a:rPr lang="en-US" dirty="0">
                <a:ea typeface="Cambria Math" pitchFamily="18" charset="0"/>
              </a:rPr>
              <a:t>is called a </a:t>
            </a:r>
            <a:r>
              <a:rPr lang="en-US" i="1" dirty="0" err="1">
                <a:ea typeface="Cambria Math" pitchFamily="18" charset="0"/>
              </a:rPr>
              <a:t>pseudoprime</a:t>
            </a:r>
            <a:r>
              <a:rPr lang="en-US" i="1" dirty="0">
                <a:ea typeface="Cambria Math" pitchFamily="18" charset="0"/>
              </a:rPr>
              <a:t> to the base b</a:t>
            </a:r>
            <a:r>
              <a:rPr lang="en-US" dirty="0">
                <a:ea typeface="Cambria Math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2588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64" y="1424708"/>
            <a:ext cx="8265736" cy="53570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a positive integer </a:t>
            </a:r>
            <a:r>
              <a:rPr lang="en-US" i="1" dirty="0"/>
              <a:t>n</a:t>
            </a:r>
            <a:r>
              <a:rPr lang="en-US" dirty="0"/>
              <a:t>, such that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n</a:t>
            </a:r>
            <a:r>
              <a:rPr lang="en-US" baseline="30000" dirty="0"/>
              <a:t>-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(mod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):</a:t>
            </a:r>
          </a:p>
          <a:p>
            <a:pPr lvl="1"/>
            <a:r>
              <a:rPr lang="en-US" dirty="0">
                <a:ea typeface="Cambria Math" pitchFamily="18" charset="0"/>
              </a:rPr>
              <a:t>If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does not satisfy the congruence, it is composite.</a:t>
            </a:r>
          </a:p>
          <a:p>
            <a:pPr lvl="1"/>
            <a:r>
              <a:rPr lang="en-US" dirty="0">
                <a:ea typeface="Cambria Math" pitchFamily="18" charset="0"/>
              </a:rPr>
              <a:t>If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does satisfy the congruence, it is </a:t>
            </a:r>
            <a:r>
              <a:rPr lang="en-US" b="1" dirty="0">
                <a:solidFill>
                  <a:srgbClr val="FF0000"/>
                </a:solidFill>
                <a:ea typeface="Cambria Math" pitchFamily="18" charset="0"/>
              </a:rPr>
              <a:t>either prime or a </a:t>
            </a:r>
            <a:r>
              <a:rPr lang="en-US" b="1" dirty="0" err="1">
                <a:solidFill>
                  <a:srgbClr val="FF0000"/>
                </a:solidFill>
                <a:ea typeface="Cambria Math" pitchFamily="18" charset="0"/>
              </a:rPr>
              <a:t>pseudoprime</a:t>
            </a:r>
            <a:r>
              <a:rPr lang="en-US" dirty="0">
                <a:ea typeface="Cambria Math" pitchFamily="18" charset="0"/>
              </a:rPr>
              <a:t> to the 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.</a:t>
            </a:r>
          </a:p>
          <a:p>
            <a:r>
              <a:rPr lang="en-US" dirty="0">
                <a:ea typeface="Cambria Math" pitchFamily="18" charset="0"/>
              </a:rPr>
              <a:t>Doing similar tests with additional bases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, provides more evidence as to whether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is prime.</a:t>
            </a:r>
          </a:p>
          <a:p>
            <a:r>
              <a:rPr lang="en-US" dirty="0">
                <a:ea typeface="Cambria Math" pitchFamily="18" charset="0"/>
              </a:rPr>
              <a:t>Among the positive integers not exceeding a positive real number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, compared to primes, there are relatively few pseudoprimes to the base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.(</a:t>
            </a:r>
            <a:r>
              <a:rPr lang="zh-CN" altLang="en-US" dirty="0">
                <a:ea typeface="Cambria Math" pitchFamily="18" charset="0"/>
              </a:rPr>
              <a:t>满足条件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-</a:t>
            </a:r>
            <a:r>
              <a:rPr lang="en-US" altLang="zh-CN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≡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altLang="zh-CN" dirty="0">
                <a:ea typeface="Cambria Math" pitchFamily="18" charset="0"/>
              </a:rPr>
              <a:t>(mod </a:t>
            </a:r>
            <a:r>
              <a:rPr lang="en-US" altLang="zh-CN" i="1" dirty="0">
                <a:ea typeface="Cambria Math" pitchFamily="18" charset="0"/>
              </a:rPr>
              <a:t>n</a:t>
            </a:r>
            <a:r>
              <a:rPr lang="en-US" altLang="zh-CN" dirty="0">
                <a:ea typeface="Cambria Math" pitchFamily="18" charset="0"/>
              </a:rPr>
              <a:t>)</a:t>
            </a:r>
            <a:r>
              <a:rPr lang="zh-CN" altLang="en-US" dirty="0">
                <a:ea typeface="Cambria Math" pitchFamily="18" charset="0"/>
              </a:rPr>
              <a:t>的真素数要多）</a:t>
            </a:r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ea typeface="Cambria Math" pitchFamily="18" charset="0"/>
              </a:rPr>
              <a:t>For example, among the positive integers less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>
                <a:ea typeface="Cambria Math" pitchFamily="18" charset="0"/>
              </a:rPr>
              <a:t> 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455,052,512</a:t>
            </a:r>
            <a:r>
              <a:rPr lang="en-US" dirty="0">
                <a:ea typeface="Cambria Math" pitchFamily="18" charset="0"/>
              </a:rPr>
              <a:t> primes, but only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14,884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 err="1">
                <a:ea typeface="Cambria Math" pitchFamily="18" charset="0"/>
              </a:rPr>
              <a:t>pseudoprimes</a:t>
            </a:r>
            <a:r>
              <a:rPr lang="en-US" dirty="0">
                <a:ea typeface="Cambria Math" pitchFamily="18" charset="0"/>
              </a:rPr>
              <a:t> to the 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8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Carmichael Numbers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optional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05800" cy="544036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ea typeface="Cambria Math" pitchFamily="18" charset="0"/>
              </a:rPr>
              <a:t>There are composite integers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that pass all tests with bases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such that </a:t>
            </a:r>
            <a:r>
              <a:rPr lang="en-US" dirty="0" err="1">
                <a:ea typeface="Cambria Math" pitchFamily="18" charset="0"/>
              </a:rPr>
              <a:t>gcd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 err="1">
                <a:ea typeface="Cambria Math" pitchFamily="18" charset="0"/>
              </a:rPr>
              <a:t>b,n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.</a:t>
            </a:r>
            <a:endParaRPr lang="en-US" dirty="0"/>
          </a:p>
          <a:p>
            <a:pPr>
              <a:buNone/>
            </a:pPr>
            <a:r>
              <a:rPr lang="en-US" b="1" dirty="0"/>
              <a:t>    Definition</a:t>
            </a:r>
            <a:r>
              <a:rPr lang="en-US" dirty="0"/>
              <a:t>: A composite integer n that satisfies the congruence </a:t>
            </a:r>
            <a:r>
              <a:rPr lang="en-US" i="1" dirty="0"/>
              <a:t>b</a:t>
            </a:r>
            <a:r>
              <a:rPr lang="en-US" i="1" baseline="30000" dirty="0"/>
              <a:t>n</a:t>
            </a:r>
            <a:r>
              <a:rPr lang="en-US" baseline="30000" dirty="0"/>
              <a:t>-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(mod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 for all positive integers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with </a:t>
            </a:r>
            <a:r>
              <a:rPr lang="en-US" dirty="0" err="1">
                <a:ea typeface="Cambria Math" pitchFamily="18" charset="0"/>
              </a:rPr>
              <a:t>gcd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 err="1">
                <a:ea typeface="Cambria Math" pitchFamily="18" charset="0"/>
              </a:rPr>
              <a:t>b</a:t>
            </a:r>
            <a:r>
              <a:rPr lang="en-US" dirty="0" err="1">
                <a:ea typeface="Cambria Math" pitchFamily="18" charset="0"/>
              </a:rPr>
              <a:t>,</a:t>
            </a:r>
            <a:r>
              <a:rPr lang="en-US" i="1" dirty="0" err="1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is called a </a:t>
            </a:r>
            <a:r>
              <a:rPr lang="en-US" i="1" dirty="0">
                <a:ea typeface="Cambria Math" pitchFamily="18" charset="0"/>
              </a:rPr>
              <a:t>Carmichael</a:t>
            </a:r>
            <a:r>
              <a:rPr lang="en-US" dirty="0">
                <a:ea typeface="Cambria Math" pitchFamily="18" charset="0"/>
              </a:rPr>
              <a:t> number.</a:t>
            </a:r>
            <a:r>
              <a:rPr lang="zh-CN" altLang="en-US" dirty="0">
                <a:ea typeface="Cambria Math" pitchFamily="18" charset="0"/>
              </a:rPr>
              <a:t>（卡米切尔数）</a:t>
            </a:r>
            <a:endParaRPr lang="en-US" dirty="0"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</a:t>
            </a:r>
            <a:r>
              <a:rPr lang="en-US" b="1" dirty="0">
                <a:ea typeface="Cambria Math" pitchFamily="18" charset="0"/>
              </a:rPr>
              <a:t>Example</a:t>
            </a:r>
            <a:r>
              <a:rPr lang="en-US" dirty="0">
                <a:ea typeface="Cambria Math" pitchFamily="18" charset="0"/>
              </a:rPr>
              <a:t>: The integer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>
                <a:ea typeface="Cambria Math" pitchFamily="18" charset="0"/>
              </a:rPr>
              <a:t> is a Carmichael number. To see this: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>
                <a:ea typeface="Cambria Math" pitchFamily="18" charset="0"/>
              </a:rPr>
              <a:t> is composite, since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>
                <a:ea typeface="Cambria Math" pitchFamily="18" charset="0"/>
              </a:rPr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 13.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If </a:t>
            </a:r>
            <a:r>
              <a:rPr lang="en-US" dirty="0" err="1">
                <a:latin typeface="Cambria Math"/>
                <a:ea typeface="Cambria Math"/>
              </a:rPr>
              <a:t>gcd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, 561) = 1, then </a:t>
            </a:r>
            <a:r>
              <a:rPr lang="en-US" dirty="0" err="1">
                <a:latin typeface="Cambria Math"/>
                <a:ea typeface="Cambria Math"/>
              </a:rPr>
              <a:t>gcd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, 3) = 1, then     </a:t>
            </a:r>
            <a:r>
              <a:rPr lang="en-US" dirty="0" err="1">
                <a:latin typeface="Cambria Math"/>
                <a:ea typeface="Cambria Math"/>
              </a:rPr>
              <a:t>gcd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, 11) = </a:t>
            </a:r>
            <a:r>
              <a:rPr lang="en-US" dirty="0" err="1">
                <a:latin typeface="Cambria Math"/>
                <a:ea typeface="Cambria Math"/>
              </a:rPr>
              <a:t>gcd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, 17) =1.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Using Fermat’s Little Theorem: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 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mod 3</a:t>
            </a:r>
            <a:r>
              <a:rPr lang="en-US" dirty="0">
                <a:ea typeface="Cambria Math"/>
              </a:rPr>
              <a:t>)</a:t>
            </a:r>
            <a:r>
              <a:rPr lang="en-US" dirty="0">
                <a:latin typeface="Cambria Math"/>
                <a:ea typeface="Cambria Math"/>
              </a:rPr>
              <a:t>,</a:t>
            </a:r>
            <a:r>
              <a:rPr lang="en-US" i="1" dirty="0">
                <a:ea typeface="Cambria Math" pitchFamily="18" charset="0"/>
              </a:rPr>
              <a:t>  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>
                <a:latin typeface="Cambria Math"/>
                <a:ea typeface="Cambria Math"/>
              </a:rPr>
              <a:t> 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mod 11</a:t>
            </a:r>
            <a:r>
              <a:rPr lang="en-US" dirty="0">
                <a:ea typeface="Cambria Math"/>
              </a:rPr>
              <a:t>)</a:t>
            </a:r>
            <a:r>
              <a:rPr lang="en-US" dirty="0">
                <a:latin typeface="Cambria Math"/>
                <a:ea typeface="Cambria Math"/>
              </a:rPr>
              <a:t>,</a:t>
            </a:r>
            <a:r>
              <a:rPr lang="en-US" i="1" dirty="0">
                <a:ea typeface="Cambria Math" pitchFamily="18" charset="0"/>
              </a:rPr>
              <a:t>  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16 </a:t>
            </a:r>
            <a:r>
              <a:rPr lang="en-US" dirty="0">
                <a:latin typeface="Cambria Math"/>
                <a:ea typeface="Cambria Math"/>
              </a:rPr>
              <a:t> 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mod 17</a:t>
            </a:r>
            <a:r>
              <a:rPr lang="en-US" dirty="0">
                <a:ea typeface="Cambria Math"/>
              </a:rPr>
              <a:t>)</a:t>
            </a:r>
            <a:r>
              <a:rPr lang="en-US" dirty="0">
                <a:latin typeface="Cambria Math"/>
                <a:ea typeface="Cambria Math"/>
              </a:rPr>
              <a:t>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Then</a:t>
            </a:r>
          </a:p>
          <a:p>
            <a:pPr lvl="2">
              <a:buNone/>
            </a:pPr>
            <a:r>
              <a:rPr lang="en-US" i="1" dirty="0">
                <a:ea typeface="Cambria Math" pitchFamily="18" charset="0"/>
              </a:rPr>
              <a:t>                  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560 </a:t>
            </a:r>
            <a:r>
              <a:rPr lang="en-US" dirty="0">
                <a:latin typeface="Cambria Math"/>
                <a:ea typeface="Cambria Math"/>
              </a:rPr>
              <a:t> =</a:t>
            </a:r>
            <a:r>
              <a:rPr lang="en-US" i="1" dirty="0">
                <a:ea typeface="Cambria Math" pitchFamily="18" charset="0"/>
              </a:rPr>
              <a:t> (b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 280 </a:t>
            </a:r>
            <a:r>
              <a:rPr lang="en-US" dirty="0">
                <a:latin typeface="Cambria Math"/>
                <a:ea typeface="Cambria Math"/>
              </a:rPr>
              <a:t> 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mod 3</a:t>
            </a:r>
            <a:r>
              <a:rPr lang="en-US" dirty="0">
                <a:ea typeface="Cambria Math"/>
              </a:rPr>
              <a:t>)</a:t>
            </a:r>
            <a:r>
              <a:rPr lang="en-US" dirty="0">
                <a:latin typeface="Cambria Math"/>
                <a:ea typeface="Cambria Math"/>
              </a:rPr>
              <a:t>,</a:t>
            </a:r>
          </a:p>
          <a:p>
            <a:pPr lvl="2">
              <a:buNone/>
            </a:pPr>
            <a:r>
              <a:rPr lang="en-US" i="1" dirty="0">
                <a:ea typeface="Cambria Math" pitchFamily="18" charset="0"/>
              </a:rPr>
              <a:t>                  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560 </a:t>
            </a:r>
            <a:r>
              <a:rPr lang="en-US" dirty="0">
                <a:latin typeface="Cambria Math"/>
                <a:ea typeface="Cambria Math"/>
              </a:rPr>
              <a:t> =</a:t>
            </a:r>
            <a:r>
              <a:rPr lang="en-US" i="1" dirty="0">
                <a:ea typeface="Cambria Math" pitchFamily="18" charset="0"/>
              </a:rPr>
              <a:t> (b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>
                <a:ea typeface="Cambria Math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 56 </a:t>
            </a:r>
            <a:r>
              <a:rPr lang="en-US" dirty="0">
                <a:latin typeface="Cambria Math"/>
                <a:ea typeface="Cambria Math"/>
              </a:rPr>
              <a:t> 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mod 11</a:t>
            </a:r>
            <a:r>
              <a:rPr lang="en-US" dirty="0">
                <a:ea typeface="Cambria Math"/>
              </a:rPr>
              <a:t>)</a:t>
            </a:r>
            <a:r>
              <a:rPr lang="en-US" dirty="0">
                <a:latin typeface="Cambria Math"/>
                <a:ea typeface="Cambria Math"/>
              </a:rPr>
              <a:t>,</a:t>
            </a:r>
            <a:r>
              <a:rPr lang="en-US" i="1" dirty="0">
                <a:ea typeface="Cambria Math" pitchFamily="18" charset="0"/>
              </a:rPr>
              <a:t> </a:t>
            </a:r>
          </a:p>
          <a:p>
            <a:pPr lvl="2">
              <a:buNone/>
            </a:pPr>
            <a:r>
              <a:rPr lang="en-US" i="1" dirty="0">
                <a:ea typeface="Cambria Math" pitchFamily="18" charset="0"/>
              </a:rPr>
              <a:t>                  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560 </a:t>
            </a:r>
            <a:r>
              <a:rPr lang="en-US" dirty="0">
                <a:latin typeface="Cambria Math"/>
                <a:ea typeface="Cambria Math"/>
              </a:rPr>
              <a:t> =</a:t>
            </a:r>
            <a:r>
              <a:rPr lang="en-US" i="1" dirty="0">
                <a:ea typeface="Cambria Math" pitchFamily="18" charset="0"/>
              </a:rPr>
              <a:t> (b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>
                <a:ea typeface="Cambria Math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 35 </a:t>
            </a:r>
            <a:r>
              <a:rPr lang="en-US" dirty="0">
                <a:latin typeface="Cambria Math"/>
                <a:ea typeface="Cambria Math"/>
              </a:rPr>
              <a:t> 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mod 17</a:t>
            </a:r>
            <a:r>
              <a:rPr lang="en-US" dirty="0">
                <a:ea typeface="Cambria Math"/>
              </a:rPr>
              <a:t>).</a:t>
            </a:r>
          </a:p>
          <a:p>
            <a:pPr lvl="1"/>
            <a:r>
              <a:rPr lang="en-US" dirty="0">
                <a:ea typeface="Cambria Math"/>
              </a:rPr>
              <a:t>It follows (</a:t>
            </a:r>
            <a:r>
              <a:rPr lang="en-US" i="1" dirty="0">
                <a:ea typeface="Cambria Math"/>
              </a:rPr>
              <a:t>see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29</a:t>
            </a:r>
            <a:r>
              <a:rPr lang="en-US" dirty="0">
                <a:ea typeface="Cambria Math"/>
              </a:rPr>
              <a:t>)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that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560 </a:t>
            </a:r>
            <a:r>
              <a:rPr lang="en-US" dirty="0">
                <a:latin typeface="Cambria Math"/>
                <a:ea typeface="Cambria Math"/>
              </a:rPr>
              <a:t>  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mod 561</a:t>
            </a:r>
            <a:r>
              <a:rPr lang="en-US" dirty="0">
                <a:ea typeface="Cambria Math"/>
              </a:rPr>
              <a:t>) for all positive integers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with </a:t>
            </a:r>
            <a:r>
              <a:rPr lang="en-US" dirty="0" err="1">
                <a:ea typeface="Cambria Math"/>
              </a:rPr>
              <a:t>gcd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>
                <a:ea typeface="Cambria Math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. Hence,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>
                <a:ea typeface="Cambria Math"/>
              </a:rPr>
              <a:t> is a Carmichael number.</a:t>
            </a:r>
          </a:p>
          <a:p>
            <a:r>
              <a:rPr lang="en-US" dirty="0">
                <a:ea typeface="Cambria Math"/>
              </a:rPr>
              <a:t>Even though there are infinitely many Carmichael numbers, there are other tests (described in the exercises) that form the basis for efficient probabilistic </a:t>
            </a:r>
            <a:r>
              <a:rPr lang="en-US" dirty="0" err="1">
                <a:ea typeface="Cambria Math"/>
              </a:rPr>
              <a:t>primality</a:t>
            </a:r>
            <a:r>
              <a:rPr lang="en-US" dirty="0">
                <a:ea typeface="Cambria Math"/>
              </a:rPr>
              <a:t> testing. (</a:t>
            </a:r>
            <a:r>
              <a:rPr lang="en-US" i="1" dirty="0">
                <a:ea typeface="Cambria Math"/>
              </a:rPr>
              <a:t>see Chapter </a:t>
            </a:r>
            <a:r>
              <a:rPr lang="en-US" dirty="0">
                <a:ea typeface="Cambria Math"/>
              </a:rPr>
              <a:t>7) </a:t>
            </a:r>
            <a:endParaRPr lang="en-US" dirty="0">
              <a:latin typeface="Cambria Math"/>
              <a:ea typeface="Cambria Math"/>
            </a:endParaRPr>
          </a:p>
          <a:p>
            <a:pPr lvl="1"/>
            <a:endParaRPr lang="en-US" dirty="0">
              <a:latin typeface="Cambria Math"/>
              <a:ea typeface="Cambria Math"/>
            </a:endParaRPr>
          </a:p>
          <a:p>
            <a:pPr lvl="1"/>
            <a:endParaRPr lang="en-US" dirty="0">
              <a:latin typeface="Cambria Math"/>
              <a:ea typeface="Cambria Math"/>
            </a:endParaRPr>
          </a:p>
          <a:p>
            <a:pPr lvl="1"/>
            <a:endParaRPr lang="en-US" dirty="0">
              <a:latin typeface="Cambria Math"/>
              <a:ea typeface="Cambria Math"/>
            </a:endParaRPr>
          </a:p>
          <a:p>
            <a:pPr lvl="1"/>
            <a:endParaRPr lang="en-US" dirty="0">
              <a:ea typeface="Cambria Math" pitchFamily="18" charset="0"/>
            </a:endParaRPr>
          </a:p>
        </p:txBody>
      </p:sp>
      <p:pic>
        <p:nvPicPr>
          <p:cNvPr id="4" name="Picture 3" descr="carmicha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208788"/>
            <a:ext cx="902208" cy="1277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20878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Robert Carmichael 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1879-1967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9529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Primitive Roots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5181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primitive root modulo a prime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/>
              <a:t> is an  integer </a:t>
            </a:r>
            <a:r>
              <a:rPr lang="en-US" i="1" dirty="0"/>
              <a:t>r</a:t>
            </a:r>
            <a:r>
              <a:rPr lang="en-US" dirty="0"/>
              <a:t> in </a:t>
            </a:r>
            <a:r>
              <a:rPr lang="en-US" b="1" dirty="0" err="1"/>
              <a:t>Z</a:t>
            </a:r>
            <a:r>
              <a:rPr lang="en-US" i="1" baseline="-25000" dirty="0" err="1"/>
              <a:t>p</a:t>
            </a:r>
            <a:r>
              <a:rPr lang="en-US" dirty="0"/>
              <a:t> such that every nonzero element of </a:t>
            </a:r>
            <a:r>
              <a:rPr lang="en-US" b="1" dirty="0" err="1"/>
              <a:t>Z</a:t>
            </a:r>
            <a:r>
              <a:rPr lang="en-US" i="1" baseline="-25000" dirty="0" err="1"/>
              <a:t>p</a:t>
            </a:r>
            <a:r>
              <a:rPr lang="en-US" dirty="0"/>
              <a:t> is a power of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 Since every element of</a:t>
            </a:r>
            <a:r>
              <a:rPr lang="en-US" b="1" dirty="0"/>
              <a:t> 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 is a power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 2 is a primitive root of 11.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sz="1900" dirty="0"/>
              <a:t>    Powers of 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2 modulo 11: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2,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4,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8,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5,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10,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9,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7,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3,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2.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 Since not all elements of</a:t>
            </a:r>
            <a:r>
              <a:rPr lang="en-US" b="1" dirty="0"/>
              <a:t> 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 are powers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 3 is not a primitive root of 11.</a:t>
            </a:r>
            <a:r>
              <a:rPr lang="en-US" dirty="0"/>
              <a:t> </a:t>
            </a:r>
          </a:p>
          <a:p>
            <a:pPr marL="548640" lvl="2" indent="-274320">
              <a:buSzPct val="95000"/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sz="1900" dirty="0"/>
              <a:t>Powers of </a:t>
            </a:r>
            <a:r>
              <a:rPr lang="en-US" sz="1900" dirty="0">
                <a:ea typeface="Cambria Math" pitchFamily="18" charset="0"/>
              </a:rPr>
              <a:t> 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1900" dirty="0">
                <a:ea typeface="Cambria Math" pitchFamily="18" charset="0"/>
              </a:rPr>
              <a:t>modulo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11: 3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3, 3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9, 3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5, 3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4, 3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1, </a:t>
            </a:r>
            <a:r>
              <a:rPr lang="en-US" sz="1900" dirty="0">
                <a:ea typeface="Cambria Math" pitchFamily="18" charset="0"/>
              </a:rPr>
              <a:t>and the pattern repeats for higher powers.</a:t>
            </a:r>
          </a:p>
          <a:p>
            <a:pPr>
              <a:buNone/>
            </a:pPr>
            <a:r>
              <a:rPr lang="en-US" b="1" dirty="0"/>
              <a:t>    Important Fact</a:t>
            </a:r>
            <a:r>
              <a:rPr lang="en-US" dirty="0"/>
              <a:t>: There is a primitive root modulo </a:t>
            </a:r>
            <a:r>
              <a:rPr lang="en-US" i="1" dirty="0"/>
              <a:t>p</a:t>
            </a:r>
            <a:r>
              <a:rPr lang="en-US" dirty="0"/>
              <a:t> for every prime number </a:t>
            </a:r>
            <a:r>
              <a:rPr lang="en-US" i="1" dirty="0"/>
              <a:t>p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56645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Discrete Logarithms</a:t>
            </a:r>
            <a:r>
              <a:rPr lang="zh-CN" altLang="en-US" sz="4000" dirty="0"/>
              <a:t>（离散对数）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57" y="1524000"/>
            <a:ext cx="8458200" cy="49799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 Suppose </a:t>
            </a:r>
            <a:r>
              <a:rPr lang="en-US" i="1" dirty="0"/>
              <a:t>p</a:t>
            </a:r>
            <a:r>
              <a:rPr lang="en-US" dirty="0"/>
              <a:t> is prime and </a:t>
            </a:r>
            <a:r>
              <a:rPr lang="en-US" i="1" dirty="0"/>
              <a:t>r</a:t>
            </a:r>
            <a:r>
              <a:rPr lang="en-US" dirty="0"/>
              <a:t>  is a primitive root modulo </a:t>
            </a:r>
            <a:r>
              <a:rPr lang="en-US" i="1" dirty="0"/>
              <a:t>p</a:t>
            </a:r>
            <a:r>
              <a:rPr lang="en-US" dirty="0"/>
              <a:t>. If </a:t>
            </a:r>
            <a:r>
              <a:rPr lang="en-US" i="1" dirty="0"/>
              <a:t>a</a:t>
            </a:r>
            <a:r>
              <a:rPr lang="en-US" dirty="0"/>
              <a:t> is an integer between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−1, that is an element of </a:t>
            </a:r>
            <a:r>
              <a:rPr lang="en-US" b="1" dirty="0" err="1"/>
              <a:t>Z</a:t>
            </a:r>
            <a:r>
              <a:rPr lang="en-US" i="1" baseline="-25000" dirty="0" err="1"/>
              <a:t>p</a:t>
            </a:r>
            <a:r>
              <a:rPr lang="en-US" dirty="0">
                <a:latin typeface="Cambria Math"/>
                <a:ea typeface="Cambria Math"/>
              </a:rPr>
              <a:t>, there is a unique exponent </a:t>
            </a:r>
            <a:r>
              <a:rPr lang="en-US" i="1" dirty="0">
                <a:latin typeface="Cambria Math"/>
                <a:ea typeface="Cambria Math"/>
              </a:rPr>
              <a:t>e</a:t>
            </a:r>
            <a:r>
              <a:rPr lang="en-US" dirty="0">
                <a:latin typeface="Cambria Math"/>
                <a:ea typeface="Cambria Math"/>
              </a:rPr>
              <a:t>  such that    </a:t>
            </a:r>
            <a:r>
              <a:rPr lang="en-US" i="1" dirty="0">
                <a:ea typeface="Cambria Math"/>
              </a:rPr>
              <a:t>r</a:t>
            </a:r>
            <a:r>
              <a:rPr lang="en-US" i="1" baseline="30000" dirty="0">
                <a:ea typeface="Cambria Math"/>
              </a:rPr>
              <a:t>e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in </a:t>
            </a:r>
            <a:r>
              <a:rPr lang="en-US" b="1" dirty="0" err="1"/>
              <a:t>Z</a:t>
            </a:r>
            <a:r>
              <a:rPr lang="en-US" i="1" baseline="-25000" dirty="0" err="1"/>
              <a:t>p</a:t>
            </a:r>
            <a:r>
              <a:rPr lang="en-US" dirty="0">
                <a:latin typeface="Cambria Math"/>
                <a:ea typeface="Cambria Math"/>
              </a:rPr>
              <a:t>, that is, </a:t>
            </a:r>
            <a:r>
              <a:rPr lang="en-US" i="1" dirty="0">
                <a:ea typeface="Cambria Math"/>
              </a:rPr>
              <a:t>r</a:t>
            </a:r>
            <a:r>
              <a:rPr lang="en-US" i="1" baseline="30000" dirty="0">
                <a:ea typeface="Cambria Math"/>
              </a:rPr>
              <a:t>e</a:t>
            </a:r>
            <a:r>
              <a:rPr lang="en-US" dirty="0">
                <a:latin typeface="Cambria Math"/>
                <a:ea typeface="Cambria Math"/>
              </a:rPr>
              <a:t> mod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.</a:t>
            </a:r>
            <a:endParaRPr lang="en-US" dirty="0"/>
          </a:p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Suppose that </a:t>
            </a:r>
            <a:r>
              <a:rPr lang="en-US" i="1" dirty="0"/>
              <a:t>p</a:t>
            </a:r>
            <a:r>
              <a:rPr lang="en-US" dirty="0"/>
              <a:t> is prime, </a:t>
            </a:r>
            <a:r>
              <a:rPr lang="en-US" i="1" dirty="0"/>
              <a:t>r</a:t>
            </a:r>
            <a:r>
              <a:rPr lang="en-US" dirty="0"/>
              <a:t> is a primitive root modulo </a:t>
            </a:r>
            <a:r>
              <a:rPr lang="en-US" i="1" dirty="0"/>
              <a:t>p</a:t>
            </a:r>
            <a:r>
              <a:rPr lang="en-US" dirty="0"/>
              <a:t>, and </a:t>
            </a:r>
            <a:r>
              <a:rPr lang="en-US" i="1" dirty="0"/>
              <a:t>a</a:t>
            </a:r>
            <a:r>
              <a:rPr lang="en-US" dirty="0"/>
              <a:t> is an integer between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−1, inclusive. If </a:t>
            </a:r>
            <a:r>
              <a:rPr lang="en-US" i="1" dirty="0">
                <a:ea typeface="Cambria Math"/>
              </a:rPr>
              <a:t>r</a:t>
            </a:r>
            <a:r>
              <a:rPr lang="en-US" i="1" baseline="30000" dirty="0">
                <a:ea typeface="Cambria Math"/>
              </a:rPr>
              <a:t>e</a:t>
            </a:r>
            <a:r>
              <a:rPr lang="en-US" dirty="0">
                <a:latin typeface="Cambria Math"/>
                <a:ea typeface="Cambria Math"/>
              </a:rPr>
              <a:t> mod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a </a:t>
            </a:r>
            <a:r>
              <a:rPr lang="en-US" dirty="0">
                <a:ea typeface="Cambria Math"/>
              </a:rPr>
              <a:t>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e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we say that </a:t>
            </a:r>
            <a:r>
              <a:rPr lang="en-US" i="1" dirty="0">
                <a:ea typeface="Cambria Math" pitchFamily="18" charset="0"/>
              </a:rPr>
              <a:t>e</a:t>
            </a:r>
            <a:r>
              <a:rPr lang="en-US" dirty="0">
                <a:ea typeface="Cambria Math" pitchFamily="18" charset="0"/>
              </a:rPr>
              <a:t> is the </a:t>
            </a:r>
            <a:r>
              <a:rPr lang="en-US" i="1" dirty="0">
                <a:ea typeface="Cambria Math" pitchFamily="18" charset="0"/>
              </a:rPr>
              <a:t>discrete logarithm </a:t>
            </a:r>
            <a:r>
              <a:rPr lang="en-US" dirty="0">
                <a:ea typeface="Cambria Math" pitchFamily="18" charset="0"/>
              </a:rPr>
              <a:t>of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modulo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ea typeface="Cambria Math" pitchFamily="18" charset="0"/>
              </a:rPr>
              <a:t> to the base </a:t>
            </a:r>
            <a:r>
              <a:rPr lang="en-US" i="1" dirty="0">
                <a:ea typeface="Cambria Math" pitchFamily="18" charset="0"/>
              </a:rPr>
              <a:t>r </a:t>
            </a:r>
            <a:r>
              <a:rPr lang="en-US" dirty="0">
                <a:ea typeface="Cambria Math" pitchFamily="18" charset="0"/>
              </a:rPr>
              <a:t>and we write </a:t>
            </a:r>
            <a:r>
              <a:rPr lang="en-US" dirty="0" err="1">
                <a:ea typeface="Cambria Math" pitchFamily="18" charset="0"/>
              </a:rPr>
              <a:t>log</a:t>
            </a:r>
            <a:r>
              <a:rPr lang="en-US" i="1" baseline="-25000" dirty="0" err="1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= e (where the prime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ea typeface="Cambria Math" pitchFamily="18" charset="0"/>
              </a:rPr>
              <a:t> is understood).</a:t>
            </a:r>
          </a:p>
          <a:p>
            <a:pPr>
              <a:buNone/>
            </a:pPr>
            <a:endParaRPr lang="en-US" b="1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9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Discrete Logarithms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799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   Example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 Since</a:t>
            </a:r>
          </a:p>
          <a:p>
            <a:pPr>
              <a:buNone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                   2</a:t>
            </a:r>
            <a:r>
              <a:rPr lang="en-US" altLang="zh-CN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= 3 modulo 11  </a:t>
            </a:r>
            <a:r>
              <a:rPr lang="zh-CN" altLang="en-US" dirty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256 mod 11= 7</a:t>
            </a:r>
            <a:r>
              <a:rPr lang="zh-CN" altLang="en-US" dirty="0">
                <a:latin typeface="Cambria Math" pitchFamily="18" charset="0"/>
                <a:ea typeface="Cambria Math" pitchFamily="18" charset="0"/>
              </a:rPr>
              <a:t>）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,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the discrete logarithm of 3 modulo 11 to the base 2 is 8 .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  Hence ,  w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e write log</a:t>
            </a:r>
            <a:r>
              <a:rPr lang="en-US" altLang="zh-CN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3 =8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21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Discrete Logarithms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7998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   Example 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 Note that </a:t>
            </a:r>
          </a:p>
          <a:p>
            <a:pPr>
              <a:buNone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             2</a:t>
            </a:r>
            <a:r>
              <a:rPr lang="en-US" altLang="zh-CN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= 5 modulo 11   (16 mod 11=5)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the discrete logarithm of 5 modulo 11 to the base 2 is 4.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Hence,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we write log</a:t>
            </a:r>
            <a:r>
              <a:rPr lang="en-US" altLang="zh-CN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5 = 4  (in </a:t>
            </a:r>
            <a:r>
              <a:rPr lang="en-US" altLang="zh-CN" b="1" dirty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altLang="zh-CN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)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800" dirty="0">
                <a:ea typeface="Cambria Math" pitchFamily="18" charset="0"/>
              </a:rPr>
              <a:t>  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</a:t>
            </a:r>
            <a:r>
              <a:rPr lang="en-US" sz="2800" dirty="0">
                <a:ea typeface="Cambria Math" pitchFamily="18" charset="0"/>
              </a:rPr>
              <a:t>There is no known polynomial time algorithm for computing the discrete logarithm of </a:t>
            </a:r>
            <a:r>
              <a:rPr lang="en-US" sz="2800" i="1" dirty="0">
                <a:solidFill>
                  <a:srgbClr val="FF0000"/>
                </a:solidFill>
                <a:ea typeface="Cambria Math" pitchFamily="18" charset="0"/>
              </a:rPr>
              <a:t>a</a:t>
            </a:r>
            <a:r>
              <a:rPr lang="en-US" sz="2800" dirty="0">
                <a:ea typeface="Cambria Math" pitchFamily="18" charset="0"/>
              </a:rPr>
              <a:t> modulo </a:t>
            </a:r>
            <a:r>
              <a:rPr lang="en-US" sz="2800" i="1" dirty="0">
                <a:solidFill>
                  <a:srgbClr val="FF0000"/>
                </a:solidFill>
                <a:ea typeface="Cambria Math" pitchFamily="18" charset="0"/>
              </a:rPr>
              <a:t>p</a:t>
            </a:r>
            <a:r>
              <a:rPr lang="en-US" sz="2800" dirty="0">
                <a:ea typeface="Cambria Math" pitchFamily="18" charset="0"/>
              </a:rPr>
              <a:t> to the base </a:t>
            </a:r>
            <a:r>
              <a:rPr lang="en-US" sz="2800" i="1" dirty="0">
                <a:ea typeface="Cambria Math" pitchFamily="18" charset="0"/>
              </a:rPr>
              <a:t>r</a:t>
            </a:r>
            <a:r>
              <a:rPr lang="en-US" sz="2800" dirty="0">
                <a:ea typeface="Cambria Math" pitchFamily="18" charset="0"/>
              </a:rPr>
              <a:t> (when given the prime </a:t>
            </a:r>
            <a:r>
              <a:rPr lang="en-US" sz="2800" i="1" dirty="0">
                <a:ea typeface="Cambria Math" pitchFamily="18" charset="0"/>
              </a:rPr>
              <a:t>p</a:t>
            </a:r>
            <a:r>
              <a:rPr lang="en-US" sz="2800" dirty="0">
                <a:ea typeface="Cambria Math" pitchFamily="18" charset="0"/>
              </a:rPr>
              <a:t>, a root </a:t>
            </a:r>
            <a:r>
              <a:rPr lang="en-US" sz="2800" i="1" dirty="0">
                <a:ea typeface="Cambria Math" pitchFamily="18" charset="0"/>
              </a:rPr>
              <a:t>r</a:t>
            </a:r>
            <a:r>
              <a:rPr lang="en-US" sz="2800" dirty="0">
                <a:ea typeface="Cambria Math" pitchFamily="18" charset="0"/>
              </a:rPr>
              <a:t> modulo </a:t>
            </a:r>
            <a:r>
              <a:rPr lang="en-US" sz="2800" i="1" dirty="0">
                <a:ea typeface="Cambria Math" pitchFamily="18" charset="0"/>
              </a:rPr>
              <a:t>p</a:t>
            </a:r>
            <a:r>
              <a:rPr lang="en-US" sz="2800" dirty="0">
                <a:ea typeface="Cambria Math" pitchFamily="18" charset="0"/>
              </a:rPr>
              <a:t>, and a positive integer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dirty="0">
                <a:ea typeface="Cambria Math" pitchFamily="18" charset="0"/>
              </a:rPr>
              <a:t> </a:t>
            </a:r>
            <a:r>
              <a:rPr lang="en-US" sz="2800" dirty="0">
                <a:ea typeface="Cambria Math"/>
              </a:rPr>
              <a:t>∊</a:t>
            </a:r>
            <a:r>
              <a:rPr lang="en-US" b="1" dirty="0" err="1"/>
              <a:t>Z</a:t>
            </a:r>
            <a:r>
              <a:rPr lang="en-US" i="1" baseline="-25000" dirty="0" err="1"/>
              <a:t>p</a:t>
            </a:r>
            <a:r>
              <a:rPr lang="en-US" dirty="0"/>
              <a:t>)</a:t>
            </a:r>
            <a:r>
              <a:rPr lang="en-US" i="1" dirty="0"/>
              <a:t>. </a:t>
            </a:r>
            <a:r>
              <a:rPr lang="en-US" dirty="0"/>
              <a:t>The problem plays a role in cryptography as will be discussed 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4.6</a:t>
            </a:r>
            <a:r>
              <a:rPr lang="en-US" dirty="0"/>
              <a:t>.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33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25EB7EE0-BAB8-40A4-A7CC-38CB879D1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0AEDD6-ACB4-46D9-BAC4-2C347EC64A22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7" name="日期占位符 4">
            <a:extLst>
              <a:ext uri="{FF2B5EF4-FFF2-40B4-BE49-F238E27FC236}">
                <a16:creationId xmlns:a16="http://schemas.microsoft.com/office/drawing/2014/main" id="{8723AA88-19F4-40B6-A433-A40848FA0CC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99C863-D3BB-46CC-BF40-BC4B47F23899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2018/5/27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8" name="页脚占位符 5">
            <a:extLst>
              <a:ext uri="{FF2B5EF4-FFF2-40B4-BE49-F238E27FC236}">
                <a16:creationId xmlns:a16="http://schemas.microsoft.com/office/drawing/2014/main" id="{CDCB4A2A-72FB-45EF-A30B-15AFF4F83E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28DB1EDD-C013-44F7-9E76-1E29A891B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86A0F6DA-0903-4144-9B9A-DEF539C2C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§4.4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 9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0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§4.4 </a:t>
            </a:r>
            <a:r>
              <a:rPr lang="en-US" altLang="zh-CN" dirty="0"/>
              <a:t>Solving Congruences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Section Summary</a:t>
            </a:r>
          </a:p>
          <a:p>
            <a:r>
              <a:rPr lang="en-US" altLang="zh-CN" dirty="0"/>
              <a:t>Linear Congruences</a:t>
            </a:r>
          </a:p>
          <a:p>
            <a:r>
              <a:rPr lang="en-US" altLang="zh-CN" dirty="0"/>
              <a:t>The Chinese Remainder Theorem</a:t>
            </a:r>
          </a:p>
          <a:p>
            <a:r>
              <a:rPr lang="en-US" altLang="zh-CN" dirty="0"/>
              <a:t>Computer Arithmetic with Large Integers (</a:t>
            </a:r>
            <a:r>
              <a:rPr lang="en-US" altLang="zh-CN" i="1" dirty="0"/>
              <a:t>not currently included in slides, see text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Fermat’s Little Theorem</a:t>
            </a:r>
          </a:p>
          <a:p>
            <a:r>
              <a:rPr lang="en-US" altLang="zh-CN" dirty="0"/>
              <a:t>Pseudoprimes</a:t>
            </a:r>
          </a:p>
          <a:p>
            <a:r>
              <a:rPr lang="en-US" altLang="zh-CN" dirty="0"/>
              <a:t>Primitive Roots and Discrete Logarithms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4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Congruences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134"/>
            <a:ext cx="8382000" cy="527146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Definition</a:t>
            </a:r>
            <a:r>
              <a:rPr lang="en-US" dirty="0"/>
              <a:t>: A congruence of the form                          </a:t>
            </a:r>
          </a:p>
          <a:p>
            <a:pPr>
              <a:buNone/>
            </a:pPr>
            <a:r>
              <a:rPr lang="en-US" dirty="0"/>
              <a:t>                        </a:t>
            </a:r>
            <a:r>
              <a:rPr lang="en-US" i="1" dirty="0"/>
              <a:t>ax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dirty="0"/>
              <a:t>),</a:t>
            </a:r>
          </a:p>
          <a:p>
            <a:pPr>
              <a:buNone/>
            </a:pPr>
            <a:r>
              <a:rPr lang="en-US" dirty="0"/>
              <a:t>    where </a:t>
            </a:r>
            <a:r>
              <a:rPr lang="en-US" i="1" dirty="0"/>
              <a:t>m</a:t>
            </a:r>
            <a:r>
              <a:rPr lang="en-US" dirty="0"/>
              <a:t> is a positive integer,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integers, and </a:t>
            </a:r>
            <a:r>
              <a:rPr lang="en-US" i="1" dirty="0"/>
              <a:t>x</a:t>
            </a:r>
            <a:r>
              <a:rPr lang="en-US" dirty="0"/>
              <a:t> is a variable, is called a </a:t>
            </a:r>
            <a:r>
              <a:rPr lang="en-US" i="1" dirty="0"/>
              <a:t>linear congruence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solutions to a linear congruence </a:t>
            </a:r>
            <a:r>
              <a:rPr lang="en-US" i="1" dirty="0"/>
              <a:t>ax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dirty="0"/>
              <a:t>) are  all integers </a:t>
            </a:r>
            <a:r>
              <a:rPr lang="en-US" i="1" dirty="0"/>
              <a:t>x</a:t>
            </a:r>
            <a:r>
              <a:rPr lang="en-US" dirty="0"/>
              <a:t> that satisfy the congruence.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An integer </a:t>
            </a:r>
            <a:r>
              <a:rPr lang="en-US" i="1" dirty="0">
                <a:latin typeface="Constantia"/>
              </a:rPr>
              <a:t>ā </a:t>
            </a:r>
            <a:r>
              <a:rPr lang="en-US" dirty="0">
                <a:latin typeface="Constantia"/>
              </a:rPr>
              <a:t>such that </a:t>
            </a:r>
            <a:r>
              <a:rPr lang="en-US" i="1" dirty="0" err="1"/>
              <a:t>āa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dirty="0"/>
              <a:t>) is said to be an </a:t>
            </a:r>
            <a:r>
              <a:rPr lang="en-US" i="1" dirty="0"/>
              <a:t>inverse</a:t>
            </a:r>
            <a:r>
              <a:rPr lang="en-US" dirty="0"/>
              <a:t>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is an inverse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modulo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since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One method of solving linear </a:t>
            </a:r>
            <a:r>
              <a:rPr lang="en-US" dirty="0" err="1"/>
              <a:t>congruences</a:t>
            </a:r>
            <a:r>
              <a:rPr lang="en-US" dirty="0"/>
              <a:t> makes use of  an inverse </a:t>
            </a:r>
            <a:r>
              <a:rPr lang="en-US" i="1" dirty="0"/>
              <a:t>ā</a:t>
            </a:r>
            <a:r>
              <a:rPr lang="en-US" dirty="0"/>
              <a:t>, if it exists. Although we can not divide both sides of the congruence by </a:t>
            </a:r>
            <a:r>
              <a:rPr lang="en-US" i="1" dirty="0"/>
              <a:t>a</a:t>
            </a:r>
            <a:r>
              <a:rPr lang="en-US" dirty="0"/>
              <a:t>, we can multiply by </a:t>
            </a:r>
            <a:r>
              <a:rPr lang="en-US" i="1" dirty="0"/>
              <a:t>ā </a:t>
            </a:r>
            <a:r>
              <a:rPr lang="en-US" dirty="0"/>
              <a:t>to solve for </a:t>
            </a:r>
            <a:r>
              <a:rPr lang="en-US" i="1" dirty="0"/>
              <a:t>x.</a:t>
            </a:r>
            <a:r>
              <a:rPr lang="en-US" dirty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223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52989"/>
            <a:ext cx="8686800" cy="54812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following theorem guarantees that an inverse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 exists whenever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 are relatively prime.  Two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relatively prime when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</a:t>
            </a:r>
          </a:p>
          <a:p>
            <a:pPr>
              <a:buNone/>
            </a:pPr>
            <a:r>
              <a:rPr lang="en-US" b="1" dirty="0"/>
              <a:t> 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 are relatively prime integers and </a:t>
            </a:r>
            <a:r>
              <a:rPr lang="en-US" i="1" dirty="0"/>
              <a:t>m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then an inverse of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modulo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 exists.</a:t>
            </a:r>
            <a:r>
              <a:rPr lang="en-US" dirty="0"/>
              <a:t> Furthermore, this inverse is unique modulo </a:t>
            </a:r>
            <a:r>
              <a:rPr lang="en-US" i="1" dirty="0"/>
              <a:t>m</a:t>
            </a:r>
            <a:r>
              <a:rPr lang="en-US" dirty="0"/>
              <a:t>. (This means that there is a unique positive integer </a:t>
            </a:r>
            <a:r>
              <a:rPr lang="en-US" i="1" dirty="0"/>
              <a:t>ā </a:t>
            </a:r>
            <a:r>
              <a:rPr lang="en-US" dirty="0"/>
              <a:t>less than </a:t>
            </a:r>
            <a:r>
              <a:rPr lang="en-US" i="1" dirty="0"/>
              <a:t>m</a:t>
            </a:r>
            <a:r>
              <a:rPr lang="en-US" dirty="0"/>
              <a:t> that is an inverse of </a:t>
            </a:r>
            <a:r>
              <a:rPr lang="en-US" i="1" dirty="0"/>
              <a:t>a </a:t>
            </a:r>
            <a:r>
              <a:rPr lang="en-US" dirty="0"/>
              <a:t>modulo </a:t>
            </a:r>
            <a:r>
              <a:rPr lang="en-US" i="1" dirty="0"/>
              <a:t>m</a:t>
            </a:r>
            <a:r>
              <a:rPr lang="en-US" dirty="0"/>
              <a:t> and every other inverse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 is congruent to </a:t>
            </a:r>
            <a:r>
              <a:rPr lang="en-US" i="1" dirty="0"/>
              <a:t>ā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.)  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 Since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m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by Theorem 6 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4.3</a:t>
            </a:r>
            <a:r>
              <a:rPr lang="en-US" dirty="0"/>
              <a:t>, there are integers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such that   </a:t>
            </a:r>
            <a:r>
              <a:rPr lang="en-US" i="1" dirty="0" err="1"/>
              <a:t>sa</a:t>
            </a:r>
            <a:r>
              <a:rPr lang="en-US" dirty="0"/>
              <a:t> + </a:t>
            </a:r>
            <a:r>
              <a:rPr lang="en-US" i="1" dirty="0"/>
              <a:t>tm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Hence, </a:t>
            </a:r>
            <a:r>
              <a:rPr lang="en-US" i="1" dirty="0" err="1"/>
              <a:t>sa</a:t>
            </a:r>
            <a:r>
              <a:rPr lang="en-US" i="1" dirty="0"/>
              <a:t> + tm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/>
              <a:t> ( mod </a:t>
            </a:r>
            <a:r>
              <a:rPr lang="en-US" i="1" dirty="0"/>
              <a:t>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Since </a:t>
            </a:r>
            <a:r>
              <a:rPr lang="en-US" i="1" dirty="0"/>
              <a:t>tm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/>
              <a:t> ( mod </a:t>
            </a:r>
            <a:r>
              <a:rPr lang="en-US" i="1" dirty="0"/>
              <a:t>m</a:t>
            </a:r>
            <a:r>
              <a:rPr lang="en-US" dirty="0"/>
              <a:t>), it follows that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/>
              <a:t> ( mod 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Consequently, </a:t>
            </a:r>
            <a:r>
              <a:rPr lang="en-US" i="1" dirty="0"/>
              <a:t>s</a:t>
            </a:r>
            <a:r>
              <a:rPr lang="en-US" dirty="0"/>
              <a:t> is an inverse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uniqueness of the inverse is Exercise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solidFill>
                  <a:srgbClr val="FF0000"/>
                </a:solidFill>
              </a:rPr>
              <a:t>.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4716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Inverses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3562"/>
            <a:ext cx="8305800" cy="5181600"/>
          </a:xfrm>
        </p:spPr>
        <p:txBody>
          <a:bodyPr>
            <a:noAutofit/>
          </a:bodyPr>
          <a:lstStyle/>
          <a:p>
            <a:r>
              <a:rPr lang="en-US" sz="2400" dirty="0"/>
              <a:t>The Euclidean algorithm and </a:t>
            </a:r>
            <a:r>
              <a:rPr lang="en-US" sz="2400" dirty="0" err="1"/>
              <a:t>B</a:t>
            </a:r>
            <a:r>
              <a:rPr lang="en-US" sz="2400" dirty="0" err="1">
                <a:ea typeface="Cambria Math"/>
              </a:rPr>
              <a:t>é</a:t>
            </a:r>
            <a:r>
              <a:rPr lang="en-US" sz="2400" dirty="0" err="1"/>
              <a:t>zout</a:t>
            </a:r>
            <a:r>
              <a:rPr lang="en-US" sz="2400" dirty="0"/>
              <a:t> coefficients gives us a systematic approaches to finding inverses. </a:t>
            </a:r>
          </a:p>
          <a:p>
            <a:pPr>
              <a:buNone/>
            </a:pPr>
            <a:r>
              <a:rPr lang="en-US" sz="2400" b="1" dirty="0"/>
              <a:t>    Example</a:t>
            </a:r>
            <a:r>
              <a:rPr lang="en-US" sz="2400" dirty="0"/>
              <a:t>: Find an inverse of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/>
              <a:t> modulo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7.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b="1" dirty="0"/>
              <a:t>    Solution</a:t>
            </a:r>
            <a:r>
              <a:rPr lang="en-US" sz="2400" dirty="0"/>
              <a:t>: Because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3,7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, by Theorem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1, </a:t>
            </a:r>
            <a:r>
              <a:rPr lang="en-US" sz="2400" dirty="0">
                <a:ea typeface="Cambria Math" pitchFamily="18" charset="0"/>
              </a:rPr>
              <a:t>an inverse of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>
                <a:ea typeface="Cambria Math" pitchFamily="18" charset="0"/>
              </a:rPr>
              <a:t> modulo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>
                <a:ea typeface="Cambria Math" pitchFamily="18" charset="0"/>
              </a:rPr>
              <a:t> exists. </a:t>
            </a:r>
          </a:p>
          <a:p>
            <a:pPr lvl="1"/>
            <a:r>
              <a:rPr lang="en-US" sz="2200" dirty="0">
                <a:ea typeface="Cambria Math" pitchFamily="18" charset="0"/>
              </a:rPr>
              <a:t>Using the Euclidian algorithm: 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1.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>
                <a:ea typeface="Cambria Math" pitchFamily="18" charset="0"/>
              </a:rPr>
              <a:t>From this equation, we get 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sz="2200" dirty="0">
                <a:ea typeface="Cambria Math" pitchFamily="18" charset="0"/>
              </a:rPr>
              <a:t>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1, and see that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  and 1 are </a:t>
            </a:r>
            <a:r>
              <a:rPr lang="en-US" sz="2200" dirty="0" err="1"/>
              <a:t>B</a:t>
            </a:r>
            <a:r>
              <a:rPr lang="en-US" sz="2200" dirty="0" err="1">
                <a:latin typeface="Cambria Math"/>
                <a:ea typeface="Cambria Math"/>
              </a:rPr>
              <a:t>é</a:t>
            </a:r>
            <a:r>
              <a:rPr lang="en-US" sz="2200" dirty="0" err="1"/>
              <a:t>zout</a:t>
            </a:r>
            <a:r>
              <a:rPr lang="en-US" sz="2200" dirty="0"/>
              <a:t> coefficients of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and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7.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 Hence, 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 is an inverse of 3 modulo 7. 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Also every integer congruent to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 modulo 7 is an inverse of 3 modulo 7, i.e., 5,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9, 12, etc.</a:t>
            </a:r>
          </a:p>
        </p:txBody>
      </p:sp>
    </p:spTree>
    <p:extLst>
      <p:ext uri="{BB962C8B-B14F-4D97-AF65-F5344CB8AC3E}">
        <p14:creationId xmlns:p14="http://schemas.microsoft.com/office/powerpoint/2010/main" val="429278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75A86D2-995E-4BB8-A990-C382DD61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Finding Inverses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1B4E856-BF62-403D-889B-F04E627B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b="1" dirty="0"/>
              <a:t>Example</a:t>
            </a:r>
            <a:r>
              <a:rPr lang="en-US" altLang="zh-CN" sz="2400" dirty="0"/>
              <a:t>: Find an inverse of </a:t>
            </a:r>
            <a:r>
              <a:rPr lang="en-US" altLang="zh-CN" sz="2400" dirty="0">
                <a:latin typeface="Cambria Math" panose="02040503050406030204" pitchFamily="18" charset="0"/>
              </a:rPr>
              <a:t>101</a:t>
            </a:r>
            <a:r>
              <a:rPr lang="en-US" altLang="zh-CN" sz="2400" dirty="0"/>
              <a:t> modulo </a:t>
            </a:r>
            <a:r>
              <a:rPr lang="en-US" altLang="zh-CN" sz="2400" dirty="0">
                <a:latin typeface="Cambria Math" panose="02040503050406030204" pitchFamily="18" charset="0"/>
              </a:rPr>
              <a:t>4620</a:t>
            </a:r>
            <a:r>
              <a:rPr lang="en-US" altLang="zh-CN" sz="2400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  Solution</a:t>
            </a:r>
            <a:r>
              <a:rPr lang="en-US" altLang="zh-CN" sz="2400" dirty="0"/>
              <a:t>: First use the Euclidian algorithm to show that 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Cambria Math" panose="02040503050406030204" pitchFamily="18" charset="0"/>
              </a:rPr>
              <a:t>101,4620</a:t>
            </a:r>
            <a:r>
              <a:rPr lang="en-US" altLang="zh-CN" sz="2400" dirty="0"/>
              <a:t>) = </a:t>
            </a:r>
            <a:r>
              <a:rPr lang="en-US" altLang="zh-CN" sz="2400" dirty="0">
                <a:latin typeface="Cambria Math" panose="02040503050406030204" pitchFamily="18" charset="0"/>
              </a:rPr>
              <a:t>1</a:t>
            </a:r>
            <a:r>
              <a:rPr lang="en-US" altLang="zh-CN" sz="2400" dirty="0"/>
              <a:t>. </a:t>
            </a:r>
          </a:p>
          <a:p>
            <a:pPr lvl="1"/>
            <a:endParaRPr lang="en-US" altLang="zh-CN" sz="2200" dirty="0">
              <a:latin typeface="Cambria Math" panose="020405030504060302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200" dirty="0">
              <a:latin typeface="Cambria Math" panose="02040503050406030204" pitchFamily="18" charset="0"/>
            </a:endParaRPr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3112A901-784F-4484-8C9F-67FF833C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07432"/>
            <a:ext cx="3276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2200" dirty="0">
                <a:latin typeface="Cambria Math" panose="02040503050406030204" pitchFamily="18" charset="0"/>
              </a:rPr>
              <a:t>42620</a:t>
            </a:r>
            <a:r>
              <a:rPr lang="en-US" altLang="zh-CN" sz="2200" dirty="0"/>
              <a:t> = </a:t>
            </a:r>
            <a:r>
              <a:rPr lang="en-US" altLang="zh-CN" sz="2200" dirty="0">
                <a:latin typeface="Cambria Math" panose="02040503050406030204" pitchFamily="18" charset="0"/>
              </a:rPr>
              <a:t>45∙101</a:t>
            </a:r>
            <a:r>
              <a:rPr lang="en-US" altLang="zh-CN" sz="2200" dirty="0"/>
              <a:t> + </a:t>
            </a:r>
            <a:r>
              <a:rPr lang="en-US" altLang="zh-CN" sz="2200" dirty="0">
                <a:latin typeface="Cambria Math" panose="02040503050406030204" pitchFamily="18" charset="0"/>
              </a:rPr>
              <a:t>75</a:t>
            </a:r>
          </a:p>
          <a:p>
            <a:pPr lvl="1"/>
            <a:r>
              <a:rPr lang="en-US" altLang="zh-CN" sz="2200" dirty="0">
                <a:latin typeface="Cambria Math" panose="02040503050406030204" pitchFamily="18" charset="0"/>
              </a:rPr>
              <a:t>101</a:t>
            </a:r>
            <a:r>
              <a:rPr lang="en-US" altLang="zh-CN" sz="2200" dirty="0"/>
              <a:t> = </a:t>
            </a:r>
            <a:r>
              <a:rPr lang="en-US" altLang="zh-CN" sz="2200" dirty="0">
                <a:latin typeface="Cambria Math" panose="02040503050406030204" pitchFamily="18" charset="0"/>
              </a:rPr>
              <a:t>1∙75</a:t>
            </a:r>
            <a:r>
              <a:rPr lang="en-US" altLang="zh-CN" sz="2200" dirty="0"/>
              <a:t> + </a:t>
            </a:r>
            <a:r>
              <a:rPr lang="en-US" altLang="zh-CN" sz="2200" dirty="0">
                <a:latin typeface="Cambria Math" panose="02040503050406030204" pitchFamily="18" charset="0"/>
              </a:rPr>
              <a:t>26</a:t>
            </a:r>
          </a:p>
          <a:p>
            <a:pPr lvl="1"/>
            <a:r>
              <a:rPr lang="en-US" altLang="zh-CN" sz="2200" dirty="0">
                <a:latin typeface="Cambria Math" panose="02040503050406030204" pitchFamily="18" charset="0"/>
              </a:rPr>
              <a:t>75</a:t>
            </a:r>
            <a:r>
              <a:rPr lang="en-US" altLang="zh-CN" sz="2200" dirty="0"/>
              <a:t> = </a:t>
            </a:r>
            <a:r>
              <a:rPr lang="en-US" altLang="zh-CN" sz="2200" dirty="0">
                <a:latin typeface="Cambria Math" panose="02040503050406030204" pitchFamily="18" charset="0"/>
              </a:rPr>
              <a:t>2∙26</a:t>
            </a:r>
            <a:r>
              <a:rPr lang="en-US" altLang="zh-CN" sz="2200" dirty="0"/>
              <a:t> + </a:t>
            </a:r>
            <a:r>
              <a:rPr lang="en-US" altLang="zh-CN" sz="2200" dirty="0">
                <a:latin typeface="Cambria Math" panose="02040503050406030204" pitchFamily="18" charset="0"/>
              </a:rPr>
              <a:t>23</a:t>
            </a:r>
          </a:p>
          <a:p>
            <a:pPr lvl="1"/>
            <a:r>
              <a:rPr lang="en-US" altLang="zh-CN" sz="2200" dirty="0">
                <a:latin typeface="Cambria Math" panose="02040503050406030204" pitchFamily="18" charset="0"/>
              </a:rPr>
              <a:t>26</a:t>
            </a:r>
            <a:r>
              <a:rPr lang="en-US" altLang="zh-CN" sz="2200" dirty="0"/>
              <a:t> = </a:t>
            </a:r>
            <a:r>
              <a:rPr lang="en-US" altLang="zh-CN" sz="2200" dirty="0">
                <a:latin typeface="Cambria Math" panose="02040503050406030204" pitchFamily="18" charset="0"/>
              </a:rPr>
              <a:t>1∙23</a:t>
            </a:r>
            <a:r>
              <a:rPr lang="en-US" altLang="zh-CN" sz="2200" dirty="0"/>
              <a:t> + </a:t>
            </a:r>
            <a:r>
              <a:rPr lang="en-US" altLang="zh-CN" sz="2200" dirty="0">
                <a:latin typeface="Cambria Math" panose="02040503050406030204" pitchFamily="18" charset="0"/>
              </a:rPr>
              <a:t>3</a:t>
            </a:r>
          </a:p>
          <a:p>
            <a:pPr lvl="1"/>
            <a:r>
              <a:rPr lang="en-US" altLang="zh-CN" sz="2200" dirty="0">
                <a:latin typeface="Cambria Math" panose="02040503050406030204" pitchFamily="18" charset="0"/>
              </a:rPr>
              <a:t>23</a:t>
            </a:r>
            <a:r>
              <a:rPr lang="en-US" altLang="zh-CN" sz="2200" dirty="0"/>
              <a:t> = </a:t>
            </a:r>
            <a:r>
              <a:rPr lang="en-US" altLang="zh-CN" sz="2200" dirty="0">
                <a:latin typeface="Cambria Math" panose="02040503050406030204" pitchFamily="18" charset="0"/>
              </a:rPr>
              <a:t>7∙3</a:t>
            </a:r>
            <a:r>
              <a:rPr lang="en-US" altLang="zh-CN" sz="2200" dirty="0"/>
              <a:t> + </a:t>
            </a:r>
            <a:r>
              <a:rPr lang="en-US" altLang="zh-CN" sz="2200" dirty="0">
                <a:latin typeface="Cambria Math" panose="02040503050406030204" pitchFamily="18" charset="0"/>
              </a:rPr>
              <a:t>2</a:t>
            </a:r>
          </a:p>
          <a:p>
            <a:pPr lvl="1"/>
            <a:r>
              <a:rPr lang="en-US" altLang="zh-CN" sz="2200" dirty="0">
                <a:latin typeface="Cambria Math" panose="02040503050406030204" pitchFamily="18" charset="0"/>
              </a:rPr>
              <a:t>3</a:t>
            </a:r>
            <a:r>
              <a:rPr lang="en-US" altLang="zh-CN" sz="2200" dirty="0"/>
              <a:t> = </a:t>
            </a:r>
            <a:r>
              <a:rPr lang="en-US" altLang="zh-CN" sz="2200" dirty="0">
                <a:latin typeface="Cambria Math" panose="02040503050406030204" pitchFamily="18" charset="0"/>
              </a:rPr>
              <a:t>1∙2</a:t>
            </a:r>
            <a:r>
              <a:rPr lang="en-US" altLang="zh-CN" sz="2200" dirty="0"/>
              <a:t> + </a:t>
            </a:r>
            <a:r>
              <a:rPr lang="en-US" altLang="zh-CN" sz="2200" dirty="0">
                <a:latin typeface="Cambria Math" panose="02040503050406030204" pitchFamily="18" charset="0"/>
              </a:rPr>
              <a:t>1</a:t>
            </a:r>
          </a:p>
          <a:p>
            <a:pPr lvl="1"/>
            <a:r>
              <a:rPr lang="en-US" altLang="zh-CN" sz="2200" dirty="0">
                <a:latin typeface="Cambria Math" panose="02040503050406030204" pitchFamily="18" charset="0"/>
              </a:rPr>
              <a:t>2 = 2∙1</a:t>
            </a:r>
          </a:p>
        </p:txBody>
      </p:sp>
      <p:sp>
        <p:nvSpPr>
          <p:cNvPr id="8197" name="TextBox 4">
            <a:extLst>
              <a:ext uri="{FF2B5EF4-FFF2-40B4-BE49-F238E27FC236}">
                <a16:creationId xmlns:a16="http://schemas.microsoft.com/office/drawing/2014/main" id="{96386930-1756-4031-ACFB-F93A0B463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19" y="5425281"/>
            <a:ext cx="2971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Since the last nonzero </a:t>
            </a:r>
          </a:p>
          <a:p>
            <a:r>
              <a:rPr lang="en-US" altLang="zh-CN" dirty="0"/>
              <a:t>remainder is </a:t>
            </a:r>
            <a:r>
              <a:rPr lang="en-US" altLang="zh-CN" dirty="0">
                <a:latin typeface="Cambria Math" panose="02040503050406030204" pitchFamily="18" charset="0"/>
              </a:rPr>
              <a:t>1</a:t>
            </a:r>
            <a:r>
              <a:rPr lang="en-US" altLang="zh-CN" dirty="0"/>
              <a:t>, </a:t>
            </a:r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>
                <a:latin typeface="Cambria Math" panose="02040503050406030204" pitchFamily="18" charset="0"/>
              </a:rPr>
              <a:t>101,4260</a:t>
            </a:r>
            <a:r>
              <a:rPr lang="en-US" altLang="zh-CN" dirty="0"/>
              <a:t>) = </a:t>
            </a:r>
            <a:r>
              <a:rPr lang="en-US" altLang="zh-CN" dirty="0">
                <a:latin typeface="Cambria Math" panose="02040503050406030204" pitchFamily="18" charset="0"/>
              </a:rPr>
              <a:t>1</a:t>
            </a:r>
          </a:p>
        </p:txBody>
      </p:sp>
      <p:sp>
        <p:nvSpPr>
          <p:cNvPr id="8198" name="TextBox 5">
            <a:extLst>
              <a:ext uri="{FF2B5EF4-FFF2-40B4-BE49-F238E27FC236}">
                <a16:creationId xmlns:a16="http://schemas.microsoft.com/office/drawing/2014/main" id="{619C077E-6A70-464C-BF04-BE0E937C8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934150"/>
            <a:ext cx="54102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200" dirty="0">
                <a:latin typeface="Cambria Math" panose="02040503050406030204" pitchFamily="18" charset="0"/>
              </a:rPr>
              <a:t>1</a:t>
            </a:r>
            <a:r>
              <a:rPr lang="en-US" altLang="zh-CN" sz="2200" dirty="0"/>
              <a:t> = </a:t>
            </a:r>
            <a:r>
              <a:rPr lang="en-US" altLang="zh-CN" sz="2200" dirty="0">
                <a:latin typeface="Cambria Math" panose="02040503050406030204" pitchFamily="18" charset="0"/>
              </a:rPr>
              <a:t>3 − 1∙2</a:t>
            </a:r>
          </a:p>
          <a:p>
            <a:pPr marL="0" lvl="1"/>
            <a:r>
              <a:rPr lang="en-US" altLang="zh-CN" sz="2200" dirty="0">
                <a:latin typeface="Cambria Math" panose="02040503050406030204" pitchFamily="18" charset="0"/>
              </a:rPr>
              <a:t>1</a:t>
            </a:r>
            <a:r>
              <a:rPr lang="en-US" altLang="zh-CN" sz="2200" dirty="0"/>
              <a:t> = </a:t>
            </a:r>
            <a:r>
              <a:rPr lang="en-US" altLang="zh-CN" sz="2200" dirty="0">
                <a:latin typeface="Cambria Math" panose="02040503050406030204" pitchFamily="18" charset="0"/>
              </a:rPr>
              <a:t>3 − 1∙(23 −</a:t>
            </a:r>
            <a:r>
              <a:rPr lang="en-US" altLang="zh-CN" sz="2200" dirty="0"/>
              <a:t>  </a:t>
            </a:r>
            <a:r>
              <a:rPr lang="en-US" altLang="zh-CN" sz="2200" dirty="0">
                <a:latin typeface="Cambria Math" panose="02040503050406030204" pitchFamily="18" charset="0"/>
              </a:rPr>
              <a:t>7∙3) = − 1 ∙23 + 8∙3</a:t>
            </a:r>
          </a:p>
          <a:p>
            <a:pPr marL="0" lvl="1"/>
            <a:r>
              <a:rPr lang="en-US" altLang="zh-CN" sz="2200" dirty="0">
                <a:latin typeface="Cambria Math" panose="02040503050406030204" pitchFamily="18" charset="0"/>
              </a:rPr>
              <a:t>1 = −1∙23 + 8∙(26</a:t>
            </a:r>
            <a:r>
              <a:rPr lang="en-US" altLang="zh-CN" sz="2200" dirty="0"/>
              <a:t> </a:t>
            </a:r>
            <a:r>
              <a:rPr lang="en-US" altLang="zh-CN" sz="2200" dirty="0">
                <a:latin typeface="Cambria Math" panose="02040503050406030204" pitchFamily="18" charset="0"/>
              </a:rPr>
              <a:t>−</a:t>
            </a:r>
            <a:r>
              <a:rPr lang="en-US" altLang="zh-CN" sz="2200" dirty="0"/>
              <a:t> </a:t>
            </a:r>
            <a:r>
              <a:rPr lang="en-US" altLang="zh-CN" sz="2200" dirty="0">
                <a:latin typeface="Cambria Math" panose="02040503050406030204" pitchFamily="18" charset="0"/>
              </a:rPr>
              <a:t>1∙23) = 8∙26 − 9 ∙23</a:t>
            </a:r>
          </a:p>
          <a:p>
            <a:pPr marL="0" lvl="1"/>
            <a:r>
              <a:rPr lang="en-US" altLang="zh-CN" sz="2200" dirty="0">
                <a:latin typeface="Cambria Math" panose="02040503050406030204" pitchFamily="18" charset="0"/>
              </a:rPr>
              <a:t>1 = 8∙26 − 9 ∙(75</a:t>
            </a:r>
            <a:r>
              <a:rPr lang="en-US" altLang="zh-CN" sz="2200" dirty="0"/>
              <a:t> </a:t>
            </a:r>
            <a:r>
              <a:rPr lang="en-US" altLang="zh-CN" sz="2200" dirty="0">
                <a:latin typeface="Cambria Math" panose="02040503050406030204" pitchFamily="18" charset="0"/>
              </a:rPr>
              <a:t>−</a:t>
            </a:r>
            <a:r>
              <a:rPr lang="en-US" altLang="zh-CN" sz="2200" dirty="0"/>
              <a:t> </a:t>
            </a:r>
            <a:r>
              <a:rPr lang="en-US" altLang="zh-CN" sz="2200" dirty="0">
                <a:latin typeface="Cambria Math" panose="02040503050406030204" pitchFamily="18" charset="0"/>
              </a:rPr>
              <a:t>2∙26</a:t>
            </a:r>
            <a:r>
              <a:rPr lang="en-US" altLang="zh-CN" sz="2200" dirty="0"/>
              <a:t> </a:t>
            </a:r>
            <a:r>
              <a:rPr lang="en-US" altLang="zh-CN" sz="2200" dirty="0">
                <a:latin typeface="Cambria Math" panose="02040503050406030204" pitchFamily="18" charset="0"/>
              </a:rPr>
              <a:t>)= 26∙26 − 9 ∙75</a:t>
            </a:r>
          </a:p>
          <a:p>
            <a:pPr marL="0" lvl="1"/>
            <a:r>
              <a:rPr lang="en-US" altLang="zh-CN" sz="2200" dirty="0">
                <a:latin typeface="Cambria Math" panose="02040503050406030204" pitchFamily="18" charset="0"/>
              </a:rPr>
              <a:t>1 = 26∙(101</a:t>
            </a:r>
            <a:r>
              <a:rPr lang="en-US" altLang="zh-CN" sz="2200" dirty="0"/>
              <a:t> </a:t>
            </a:r>
            <a:r>
              <a:rPr lang="en-US" altLang="zh-CN" sz="2200" dirty="0">
                <a:latin typeface="Cambria Math" panose="02040503050406030204" pitchFamily="18" charset="0"/>
              </a:rPr>
              <a:t>−</a:t>
            </a:r>
            <a:r>
              <a:rPr lang="en-US" altLang="zh-CN" sz="2200" dirty="0"/>
              <a:t> </a:t>
            </a:r>
            <a:r>
              <a:rPr lang="en-US" altLang="zh-CN" sz="2200" dirty="0">
                <a:latin typeface="Cambria Math" panose="02040503050406030204" pitchFamily="18" charset="0"/>
              </a:rPr>
              <a:t>1∙75) − 9 ∙75 </a:t>
            </a:r>
          </a:p>
          <a:p>
            <a:pPr marL="0" lvl="1"/>
            <a:r>
              <a:rPr lang="en-US" altLang="zh-CN" sz="2200" dirty="0">
                <a:latin typeface="Cambria Math" panose="02040503050406030204" pitchFamily="18" charset="0"/>
              </a:rPr>
              <a:t>           = 26∙101 − 35 ∙75</a:t>
            </a:r>
          </a:p>
          <a:p>
            <a:pPr marL="0" lvl="1"/>
            <a:r>
              <a:rPr lang="en-US" altLang="zh-CN" sz="2200" dirty="0">
                <a:latin typeface="Cambria Math" panose="02040503050406030204" pitchFamily="18" charset="0"/>
              </a:rPr>
              <a:t>1 = 26∙101 − 35 ∙(42620</a:t>
            </a:r>
            <a:r>
              <a:rPr lang="en-US" altLang="zh-CN" sz="2200" dirty="0"/>
              <a:t> </a:t>
            </a:r>
            <a:r>
              <a:rPr lang="en-US" altLang="zh-CN" sz="2200" dirty="0">
                <a:latin typeface="Cambria Math" panose="02040503050406030204" pitchFamily="18" charset="0"/>
              </a:rPr>
              <a:t>−</a:t>
            </a:r>
            <a:r>
              <a:rPr lang="en-US" altLang="zh-CN" sz="2200" dirty="0"/>
              <a:t> </a:t>
            </a:r>
            <a:r>
              <a:rPr lang="en-US" altLang="zh-CN" sz="2200" dirty="0">
                <a:latin typeface="Cambria Math" panose="02040503050406030204" pitchFamily="18" charset="0"/>
              </a:rPr>
              <a:t>45∙101) </a:t>
            </a:r>
          </a:p>
          <a:p>
            <a:pPr marL="0" lvl="1"/>
            <a:r>
              <a:rPr lang="en-US" altLang="zh-CN" sz="2200" dirty="0">
                <a:latin typeface="Cambria Math" panose="02040503050406030204" pitchFamily="18" charset="0"/>
              </a:rPr>
              <a:t>       = − 35 ∙42620</a:t>
            </a:r>
            <a:r>
              <a:rPr lang="en-US" altLang="zh-CN" sz="2200" dirty="0"/>
              <a:t> </a:t>
            </a:r>
            <a:r>
              <a:rPr lang="en-US" altLang="zh-CN" sz="2200" dirty="0">
                <a:latin typeface="Cambria Math" panose="02040503050406030204" pitchFamily="18" charset="0"/>
              </a:rPr>
              <a:t>+</a:t>
            </a:r>
            <a:r>
              <a:rPr lang="en-US" altLang="zh-CN" sz="2200" dirty="0"/>
              <a:t> </a:t>
            </a:r>
            <a:r>
              <a:rPr lang="en-US" altLang="zh-CN" sz="2200" dirty="0">
                <a:latin typeface="Cambria Math" panose="02040503050406030204" pitchFamily="18" charset="0"/>
              </a:rPr>
              <a:t>1601∙101</a:t>
            </a:r>
          </a:p>
        </p:txBody>
      </p:sp>
      <p:sp>
        <p:nvSpPr>
          <p:cNvPr id="8199" name="TextBox 6">
            <a:extLst>
              <a:ext uri="{FF2B5EF4-FFF2-40B4-BE49-F238E27FC236}">
                <a16:creationId xmlns:a16="http://schemas.microsoft.com/office/drawing/2014/main" id="{ED4ECB04-4CA5-4803-9F7E-16E682681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07562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Working Backwards:</a:t>
            </a:r>
          </a:p>
        </p:txBody>
      </p:sp>
      <p:sp>
        <p:nvSpPr>
          <p:cNvPr id="8200" name="TextBox 7">
            <a:extLst>
              <a:ext uri="{FF2B5EF4-FFF2-40B4-BE49-F238E27FC236}">
                <a16:creationId xmlns:a16="http://schemas.microsoft.com/office/drawing/2014/main" id="{ED04C480-CCAB-4E7C-8815-F2B33E97B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910" y="5774099"/>
            <a:ext cx="3657600" cy="8309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B</a:t>
            </a:r>
            <a:r>
              <a:rPr lang="en-US" altLang="zh-CN" dirty="0" err="1">
                <a:latin typeface="Cambria Math" panose="02040503050406030204" pitchFamily="18" charset="0"/>
              </a:rPr>
              <a:t>é</a:t>
            </a:r>
            <a:r>
              <a:rPr lang="en-US" altLang="zh-CN" dirty="0" err="1"/>
              <a:t>zout</a:t>
            </a:r>
            <a:r>
              <a:rPr lang="en-US" altLang="zh-CN" dirty="0"/>
              <a:t> coefficients :</a:t>
            </a:r>
            <a:r>
              <a:rPr lang="en-US" altLang="zh-CN" dirty="0">
                <a:latin typeface="Cambria Math" panose="02040503050406030204" pitchFamily="18" charset="0"/>
              </a:rPr>
              <a:t> − 35 </a:t>
            </a:r>
            <a:r>
              <a:rPr lang="en-US" altLang="zh-CN" dirty="0"/>
              <a:t>and</a:t>
            </a:r>
            <a:r>
              <a:rPr lang="en-US" altLang="zh-CN" dirty="0">
                <a:latin typeface="Cambria Math" panose="02040503050406030204" pitchFamily="18" charset="0"/>
              </a:rPr>
              <a:t> 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anose="02040503050406030204" pitchFamily="18" charset="0"/>
              </a:rPr>
              <a:t>1601</a:t>
            </a:r>
            <a:r>
              <a:rPr lang="en-US" altLang="zh-CN" dirty="0"/>
              <a:t>  </a:t>
            </a:r>
          </a:p>
        </p:txBody>
      </p:sp>
      <p:sp>
        <p:nvSpPr>
          <p:cNvPr id="8201" name="TextBox 8">
            <a:extLst>
              <a:ext uri="{FF2B5EF4-FFF2-40B4-BE49-F238E27FC236}">
                <a16:creationId xmlns:a16="http://schemas.microsoft.com/office/drawing/2014/main" id="{16CDC987-15C1-4A50-95EF-CEC83B98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657671"/>
            <a:ext cx="2232581" cy="12003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mbria Math" panose="02040503050406030204" pitchFamily="18" charset="0"/>
              </a:rPr>
              <a:t>1601 is an inverse of 101 modulo 42620</a:t>
            </a:r>
            <a:endParaRPr lang="en-US" altLang="zh-C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3DD7E1-232D-4342-9796-DA23910546FC}"/>
              </a:ext>
            </a:extLst>
          </p:cNvPr>
          <p:cNvCxnSpPr>
            <a:cxnSpLocks/>
          </p:cNvCxnSpPr>
          <p:nvPr/>
        </p:nvCxnSpPr>
        <p:spPr>
          <a:xfrm flipV="1">
            <a:off x="1866900" y="3200400"/>
            <a:ext cx="1714500" cy="1697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2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Using Inverses to Solve </a:t>
            </a:r>
            <a:r>
              <a:rPr lang="en-US" sz="4000" dirty="0" err="1"/>
              <a:t>Congruences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341620"/>
          </a:xfrm>
        </p:spPr>
        <p:txBody>
          <a:bodyPr>
            <a:noAutofit/>
          </a:bodyPr>
          <a:lstStyle/>
          <a:p>
            <a:r>
              <a:rPr lang="en-US" sz="2000" dirty="0"/>
              <a:t>We can solve the congruence   </a:t>
            </a:r>
            <a:r>
              <a:rPr lang="en-US" sz="2000" i="1" dirty="0"/>
              <a:t>ax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( mod </a:t>
            </a:r>
            <a:r>
              <a:rPr lang="en-US" sz="2000" i="1" dirty="0"/>
              <a:t>m</a:t>
            </a:r>
            <a:r>
              <a:rPr lang="en-US" sz="2000" dirty="0"/>
              <a:t>) by multiplying both sides by </a:t>
            </a:r>
            <a:r>
              <a:rPr lang="en-US" sz="2000" i="1" dirty="0"/>
              <a:t>ā.</a:t>
            </a:r>
          </a:p>
          <a:p>
            <a:pPr>
              <a:buNone/>
            </a:pPr>
            <a:r>
              <a:rPr lang="en-US" sz="2000" b="1" dirty="0"/>
              <a:t>     Example</a:t>
            </a:r>
            <a:r>
              <a:rPr lang="en-US" sz="2000" dirty="0"/>
              <a:t>:  What are the solutions of the  congruence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i="1" dirty="0"/>
              <a:t>x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( 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). </a:t>
            </a:r>
          </a:p>
          <a:p>
            <a:pPr>
              <a:buNone/>
            </a:pPr>
            <a:r>
              <a:rPr lang="en-US" sz="2000" dirty="0"/>
              <a:t>     </a:t>
            </a:r>
            <a:r>
              <a:rPr lang="en-US" sz="2000" b="1" dirty="0"/>
              <a:t>Solution</a:t>
            </a:r>
            <a:r>
              <a:rPr lang="en-US" sz="2000" dirty="0"/>
              <a:t>:  We found that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ea typeface="Cambria Math" pitchFamily="18" charset="0"/>
              </a:rPr>
              <a:t>is an inverse of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000" dirty="0">
                <a:ea typeface="Cambria Math" pitchFamily="18" charset="0"/>
              </a:rPr>
              <a:t>modulo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sz="2000" dirty="0">
                <a:ea typeface="Cambria Math" pitchFamily="18" charset="0"/>
              </a:rPr>
              <a:t>(two slides back). We multiply both sides of the congruence by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ea typeface="Cambria Math" pitchFamily="18" charset="0"/>
              </a:rPr>
              <a:t>giving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               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000" i="1" dirty="0"/>
              <a:t>x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latin typeface="Cambria Math"/>
                <a:ea typeface="Cambria Math"/>
              </a:rPr>
              <a:t>∙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).</a:t>
            </a:r>
          </a:p>
          <a:p>
            <a:pPr>
              <a:buNone/>
            </a:pPr>
            <a:r>
              <a:rPr lang="en-US" sz="2000" dirty="0"/>
              <a:t>     Because 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1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  and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), it follows that if </a:t>
            </a:r>
            <a:r>
              <a:rPr lang="en-US" sz="2000" i="1" dirty="0"/>
              <a:t>x</a:t>
            </a:r>
            <a:r>
              <a:rPr lang="en-US" sz="2000" dirty="0"/>
              <a:t> is a solution, then </a:t>
            </a:r>
            <a:r>
              <a:rPr lang="en-US" sz="2000" i="1" dirty="0"/>
              <a:t>x</a:t>
            </a:r>
            <a:r>
              <a:rPr lang="en-US" sz="2000" dirty="0">
                <a:latin typeface="Cambria Math"/>
                <a:ea typeface="Cambria Math"/>
              </a:rPr>
              <a:t> 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 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000" dirty="0">
                <a:latin typeface="Cambria Math"/>
                <a:ea typeface="Cambria Math"/>
              </a:rPr>
              <a:t> 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     We need to determine if every </a:t>
            </a:r>
            <a:r>
              <a:rPr lang="en-US" sz="2000" i="1" dirty="0"/>
              <a:t>x</a:t>
            </a:r>
            <a:r>
              <a:rPr lang="en-US" sz="2000" dirty="0"/>
              <a:t> with</a:t>
            </a:r>
            <a:r>
              <a:rPr lang="en-US" sz="2000" i="1" dirty="0"/>
              <a:t> x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 is a solution. Assume that    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). By Theorem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/>
              <a:t> of Section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sz="2000" dirty="0"/>
              <a:t>, it follows that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000" i="1" dirty="0"/>
              <a:t>x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6</a:t>
            </a:r>
            <a:r>
              <a:rPr lang="en-US" sz="2000" i="1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18</a:t>
            </a:r>
            <a:r>
              <a:rPr lang="en-US" sz="2000" i="1" dirty="0"/>
              <a:t> </a:t>
            </a:r>
            <a:r>
              <a:rPr lang="en-US" sz="2000" dirty="0">
                <a:latin typeface="Cambria Math"/>
                <a:ea typeface="Cambria Math"/>
              </a:rPr>
              <a:t>≡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( 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 which shows that all such </a:t>
            </a:r>
            <a:r>
              <a:rPr lang="en-US" sz="2000" i="1" dirty="0"/>
              <a:t>x</a:t>
            </a:r>
            <a:r>
              <a:rPr lang="en-US" sz="2000" dirty="0"/>
              <a:t> satisfy the congruence. </a:t>
            </a:r>
          </a:p>
          <a:p>
            <a:pPr>
              <a:buNone/>
            </a:pPr>
            <a:r>
              <a:rPr lang="en-US" sz="2000" dirty="0"/>
              <a:t>     The solutions are the integers </a:t>
            </a:r>
            <a:r>
              <a:rPr lang="en-US" sz="2000" i="1" dirty="0"/>
              <a:t>x</a:t>
            </a:r>
            <a:r>
              <a:rPr lang="en-US" sz="2000" dirty="0"/>
              <a:t> such that 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), namely,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6,13,20 …</a:t>
            </a:r>
            <a:r>
              <a:rPr lang="en-US" sz="2000" dirty="0"/>
              <a:t> and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sz="2000" dirty="0">
                <a:latin typeface="Cambria Math"/>
                <a:ea typeface="Cambria Math"/>
              </a:rPr>
              <a:t> −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8,</a:t>
            </a:r>
            <a:r>
              <a:rPr lang="en-US" sz="2000" dirty="0">
                <a:latin typeface="Cambria Math"/>
                <a:ea typeface="Cambria Math"/>
              </a:rPr>
              <a:t> −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15,…  </a:t>
            </a:r>
            <a:r>
              <a:rPr lang="zh-CN" altLang="en-US" sz="2000" dirty="0">
                <a:latin typeface="Cambria Math" pitchFamily="18" charset="0"/>
                <a:ea typeface="Cambria Math" pitchFamily="18" charset="0"/>
              </a:rPr>
              <a:t>（</a:t>
            </a:r>
            <a:r>
              <a:rPr lang="en-US" altLang="zh-CN" sz="2000" dirty="0">
                <a:latin typeface="Cambria Math" pitchFamily="18" charset="0"/>
                <a:ea typeface="Cambria Math" pitchFamily="18" charset="0"/>
              </a:rPr>
              <a:t>x=7k+6</a:t>
            </a:r>
            <a:r>
              <a:rPr lang="zh-CN" altLang="en-US" sz="2000" dirty="0">
                <a:latin typeface="Cambria Math" pitchFamily="18" charset="0"/>
                <a:ea typeface="Cambria Math" pitchFamily="18" charset="0"/>
              </a:rPr>
              <a:t>）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66197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Chinese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458200" cy="5364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the first century, the Chinese mathematician Sun-</a:t>
            </a:r>
            <a:r>
              <a:rPr lang="en-US" dirty="0" err="1"/>
              <a:t>Tsu</a:t>
            </a:r>
            <a:r>
              <a:rPr lang="en-US" dirty="0"/>
              <a:t> asked:</a:t>
            </a:r>
          </a:p>
          <a:p>
            <a:pPr lvl="1">
              <a:buNone/>
            </a:pPr>
            <a:r>
              <a:rPr lang="en-US" dirty="0"/>
              <a:t>   There are certain things whose number is unknown. When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the 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; when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, the 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; when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the 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 What will be the number of things?</a:t>
            </a:r>
          </a:p>
          <a:p>
            <a:pPr lvl="1">
              <a:buNone/>
            </a:pPr>
            <a:r>
              <a:rPr lang="en-US" dirty="0"/>
              <a:t>   “</a:t>
            </a:r>
            <a:r>
              <a:rPr lang="zh-CN" altLang="en-US" dirty="0"/>
              <a:t>有物不知其数，三分之余二，五分之余三，七分之余二，</a:t>
            </a:r>
            <a:endParaRPr lang="en-US" altLang="zh-CN" dirty="0"/>
          </a:p>
          <a:p>
            <a:pPr lvl="1">
              <a:buNone/>
            </a:pPr>
            <a:r>
              <a:rPr lang="en-US" dirty="0"/>
              <a:t>    </a:t>
            </a:r>
            <a:r>
              <a:rPr lang="zh-CN" altLang="en-US" dirty="0"/>
              <a:t>此物几何？”</a:t>
            </a:r>
            <a:endParaRPr lang="en-US" dirty="0"/>
          </a:p>
          <a:p>
            <a:r>
              <a:rPr lang="en-US" dirty="0"/>
              <a:t>This puzzle can be translated into the  solution of the system of </a:t>
            </a:r>
            <a:r>
              <a:rPr lang="en-US" dirty="0" err="1"/>
              <a:t>congruences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i="1" dirty="0"/>
              <a:t>  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),</a:t>
            </a:r>
          </a:p>
          <a:p>
            <a:pPr lvl="1">
              <a:buNone/>
            </a:pPr>
            <a:r>
              <a:rPr lang="en-US" i="1" dirty="0"/>
              <a:t>  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),</a:t>
            </a:r>
          </a:p>
          <a:p>
            <a:pPr lvl="1">
              <a:buNone/>
            </a:pPr>
            <a:r>
              <a:rPr lang="en-US" i="1" dirty="0"/>
              <a:t>  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29653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4414</TotalTime>
  <Words>3767</Words>
  <Application>Microsoft Office PowerPoint</Application>
  <PresentationFormat>全屏显示(4:3)</PresentationFormat>
  <Paragraphs>263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等线</vt:lpstr>
      <vt:lpstr>宋体</vt:lpstr>
      <vt:lpstr>Arial</vt:lpstr>
      <vt:lpstr>Arial Narrow</vt:lpstr>
      <vt:lpstr>Cambria Math</vt:lpstr>
      <vt:lpstr>Comic Sans MS</vt:lpstr>
      <vt:lpstr>Constantia</vt:lpstr>
      <vt:lpstr>Garamond</vt:lpstr>
      <vt:lpstr>Times New Roman</vt:lpstr>
      <vt:lpstr>Verdana</vt:lpstr>
      <vt:lpstr>Wingdings</vt:lpstr>
      <vt:lpstr>Level</vt:lpstr>
      <vt:lpstr>1_Default Design</vt:lpstr>
      <vt:lpstr>Discrete Mathematics and Its Application                         7th edition, 2001</vt:lpstr>
      <vt:lpstr>Welcome to Discrete Mathematics  Spring 2018</vt:lpstr>
      <vt:lpstr>§4.4 Solving Congruences</vt:lpstr>
      <vt:lpstr>Linear Congruences</vt:lpstr>
      <vt:lpstr>Inverse of a modulo m</vt:lpstr>
      <vt:lpstr>Finding Inverses</vt:lpstr>
      <vt:lpstr>Finding Inverses</vt:lpstr>
      <vt:lpstr>Using Inverses to Solve Congruences</vt:lpstr>
      <vt:lpstr>The Chinese Remainder Theorem</vt:lpstr>
      <vt:lpstr>The Chinese Remainder Theorem</vt:lpstr>
      <vt:lpstr>The Chinese Remainder Theorem</vt:lpstr>
      <vt:lpstr>The Chinese Remainder Theorem</vt:lpstr>
      <vt:lpstr>The Chinese Remainder Theorem</vt:lpstr>
      <vt:lpstr>Back Substitution（反向替换）</vt:lpstr>
      <vt:lpstr>PowerPoint 演示文稿</vt:lpstr>
      <vt:lpstr>PowerPoint 演示文稿</vt:lpstr>
      <vt:lpstr>PowerPoint 演示文稿</vt:lpstr>
      <vt:lpstr>Fermat’s Little Theorem</vt:lpstr>
      <vt:lpstr>Fermat’s Little Theorem</vt:lpstr>
      <vt:lpstr>Review：Fermat’s “Last Theorem”</vt:lpstr>
      <vt:lpstr>Pseudoprimes</vt:lpstr>
      <vt:lpstr>Pseudoprimes</vt:lpstr>
      <vt:lpstr>Carmichael Numbers (optional)</vt:lpstr>
      <vt:lpstr>Primitive Roots</vt:lpstr>
      <vt:lpstr>Discrete Logarithms（离散对数）</vt:lpstr>
      <vt:lpstr>Discrete Logarithms</vt:lpstr>
      <vt:lpstr>Discrete Logarithms</vt:lpstr>
      <vt:lpstr>Homework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szniu</cp:lastModifiedBy>
  <cp:revision>675</cp:revision>
  <cp:lastPrinted>2018-04-08T03:06:08Z</cp:lastPrinted>
  <dcterms:created xsi:type="dcterms:W3CDTF">2002-05-12T10:17:07Z</dcterms:created>
  <dcterms:modified xsi:type="dcterms:W3CDTF">2018-05-27T07:40:40Z</dcterms:modified>
</cp:coreProperties>
</file>