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18"/>
  </p:notesMasterIdLst>
  <p:sldIdLst>
    <p:sldId id="256" r:id="rId3"/>
    <p:sldId id="309" r:id="rId4"/>
    <p:sldId id="386" r:id="rId5"/>
    <p:sldId id="387" r:id="rId6"/>
    <p:sldId id="797" r:id="rId7"/>
    <p:sldId id="798" r:id="rId8"/>
    <p:sldId id="799" r:id="rId9"/>
    <p:sldId id="800" r:id="rId10"/>
    <p:sldId id="806" r:id="rId11"/>
    <p:sldId id="807" r:id="rId12"/>
    <p:sldId id="808" r:id="rId13"/>
    <p:sldId id="809" r:id="rId14"/>
    <p:sldId id="810" r:id="rId15"/>
    <p:sldId id="811" r:id="rId16"/>
    <p:sldId id="812" r:id="rId17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931" autoAdjust="0"/>
  </p:normalViewPr>
  <p:slideViewPr>
    <p:cSldViewPr>
      <p:cViewPr varScale="1">
        <p:scale>
          <a:sx n="68" d="100"/>
          <a:sy n="68" d="100"/>
        </p:scale>
        <p:origin x="12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CA2A79C-8355-4911-9BDF-525753FBF3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24A27-EC53-4E9D-9804-A5EA285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061ED40-51D4-4B33-BEF3-48586D131C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0D7D8FD9-38FC-458A-B113-8E1C4AD1C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2A163AD-0DFC-43BF-BECC-AD9EF2208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E3AC78FD-9C41-416A-BE83-C5432F88B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29F58D-4371-4B70-AA27-E0DE7D2C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1E3003-7D0C-4FCE-B147-F8D33E19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93447E5-FCED-45CD-A010-2A7AE093C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D35-A008-43B5-A4E5-8044D3BC2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7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404C4C-6547-4860-8946-DB4BF621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6FE298-D829-44E1-9140-38558ECB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22F773-1E75-40AD-8AE8-A01546D1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89E5-6012-41E1-B8EC-521EE592B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EF814-25E8-4A7C-9732-AD73AE5F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28C68-62AF-4A20-8BD5-0D6FAB74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A4C85F-1683-4ABE-B62F-D4DA97BBB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22C3-E271-42D3-95C0-86804294D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0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DD950-0C44-41D1-B5A7-A66335097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80759-863E-405C-B8C5-92699AD93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14297-F4FF-447A-9267-D08053D9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FD03-00C5-4C3F-A161-26DE955F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CDD77A-D7EA-49AD-ABA9-47A12A503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B131D4-782E-4810-A233-C62DB9A5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75FDB8-5001-4B66-A059-C887A861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4AE0-F5F1-483E-9C06-18021DD3793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2876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0B6B3-6E79-4CD2-B1C0-6EB656A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CC48B-4DD5-4826-B773-7DB4B43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A8B7-F0A4-44D3-B17B-FE68BBC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6D86-5CF8-471A-8305-F39A0EF0725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5335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4D9B1-8F99-4C58-8F52-1EA214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50780-5DA3-4981-AEA6-C3C5FB9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D98F5-1F6B-49FA-BBF5-5C5E74C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7C3C-7382-49ED-917A-9313B5FD25A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689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973E7-D436-4087-97F7-6DB5A30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8B30F-5644-4DC7-962A-76FB14FF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98D58-D3C7-4466-9B14-6D10D42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0570-558D-488A-B39C-42A330A7467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8575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9C260-E858-497D-88E0-456EC37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9CB2A-85AF-40E3-A07C-3D38F7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3FECBD-4FE6-4BA3-9D45-4E61997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41E6-2611-4DDC-8A03-836D519E71B7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97603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2996F-D6EA-42D1-9AE4-A031BAA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14587-E2FB-40A3-8B83-6EDDE07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E74FE-A2B1-4B1B-A197-64E35B9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D928-65CD-4D9C-AC05-4555CC0CDB5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041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C7810-CCF5-4ED0-BB59-AFFA649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7E94D-E8D8-44F7-B60B-A3AC18F6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12373-F8EF-45EF-AF29-8EB2DC46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194C-B9A1-48A9-8DC1-FC436090F08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333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296BCA-C5AA-42F3-8ABB-6BABE983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BF733-7EB0-4C00-857C-FE94C2A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7F593A-38C5-4407-AD7B-C48757B4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099E-EE9D-4F9A-9435-60D8FA8F0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1006C-8D1C-488A-8E10-C6270B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8E1A-2E79-4469-97CD-F4B166E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78B9C-2916-49D1-A1B2-D1E8F3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7021-76EC-402D-8FC0-81243ED5A41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2555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07B31-7CB4-4410-8BE7-A842A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791B7-702A-4992-BBA2-50A478D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B46F1-EC4A-40F2-8F50-727547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B168-FFF6-479F-AC3E-03057269B16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6736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840BF-500D-4B4B-9AF0-26446B4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96CF0-3425-40EE-8D2B-6D090C8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33B81-2495-43CE-9EB0-BC38BD3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283B-6126-471B-82B2-6BEB531E947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6395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41D1-9DFD-4138-939C-F5A83BB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3223-9588-4880-AD28-E726A01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478C1-C0A3-4487-81C7-349D925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C7E2-3185-4683-B5FE-D651FE4675E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17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E4986-5EEE-4E3D-90B6-ABCE4F19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ED9617-675D-4A13-B02D-385B040A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7C074F-7B83-48F4-8383-334A6DC0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CD3A-7FFB-47D2-81D3-97D21EC56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2C20-427D-4570-B31B-BE1CB19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2883E-01F2-4FEB-B931-991A29C1E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4BD20-8316-4132-9C9A-2A16544E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D24F-6E6C-4C21-AB08-BAC458BC5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0CA3B4-C0E0-4B6D-B39D-2FD72D337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6683CA-3227-4421-8696-9C4F3CC73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662359-CC78-4678-8733-CC1ADE5B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093-36CB-4264-94D7-663FB3A6F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48931-111B-4991-BA84-0573718A9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CB934E-54CF-4DB0-BDFA-1ADE4BB0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93FB43-08B9-4419-B686-2D2706BB2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57C0-03F4-4622-A090-271140674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8140C4-77C7-49ED-BCC6-B0DEEFD68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4CB0F1-F467-4539-90BC-C80CA3493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D7562D-B4C3-4C82-8422-140D33CC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0B26-9AD1-4BD7-8644-84084CF45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C988-1C01-44E4-9B68-970866DF6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3D6B3-C5F1-4597-BDCE-6ACFD6F84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7C328-EEE8-42D2-A6B7-BF3B760F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A116-048D-4588-AAF6-80705437D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6569-2E96-42E7-B7A2-D6C64CAF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DA88-8449-4A47-B908-21E24B08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B59F-AFD3-42BF-BC23-0DB2A728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DB00-C3EA-4A03-A713-59677E0E3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36EB14-567D-4FE2-A063-D288A10D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BB0E8F-89CA-4740-91BF-74EA6C2F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144790-1970-4C78-B35B-CCEB46AA1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D202DCC-20FA-4441-B7CF-DC490AC0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05E57C69-8C4E-47ED-B193-FDD00EA0C49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6E5B850-E66A-47B8-B4D6-BA7C4EE38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915D59-D65A-4AAC-94F5-D19931E9F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Digits:ISBNs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6033"/>
            <a:ext cx="8915400" cy="4477567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         </a:t>
            </a:r>
            <a:r>
              <a:rPr lang="en-US" sz="3400" b="1" dirty="0"/>
              <a:t>B</a:t>
            </a:r>
            <a:r>
              <a:rPr lang="en-US" sz="3400" dirty="0"/>
              <a:t>ooks are identified  by an </a:t>
            </a:r>
            <a:r>
              <a:rPr lang="en-US" sz="3400" i="1" dirty="0"/>
              <a:t>International Standard Book Number </a:t>
            </a:r>
            <a:r>
              <a:rPr lang="en-US" sz="3400" dirty="0"/>
              <a:t>(ISBN-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400" dirty="0"/>
              <a:t>), a </a:t>
            </a:r>
            <a:r>
              <a:rPr lang="en-US" sz="34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400" dirty="0"/>
              <a:t> digit code. The first 9 digits identify the language, the publisher, and the book. The tenth digit is a check digit, which is determined by the following congruence </a:t>
            </a:r>
          </a:p>
          <a:p>
            <a:pPr>
              <a:buNone/>
            </a:pPr>
            <a:r>
              <a:rPr lang="en-US" sz="3400" dirty="0"/>
              <a:t>          </a:t>
            </a:r>
          </a:p>
          <a:p>
            <a:pPr>
              <a:buNone/>
            </a:pPr>
            <a:r>
              <a:rPr lang="en-US" sz="3400" dirty="0"/>
              <a:t>                                          </a:t>
            </a:r>
            <a:r>
              <a:rPr lang="en-US" sz="3500" dirty="0"/>
              <a:t> </a:t>
            </a:r>
          </a:p>
          <a:p>
            <a:pPr>
              <a:buNone/>
            </a:pPr>
            <a:r>
              <a:rPr lang="en-US" sz="3500" dirty="0"/>
              <a:t>      The validity of an ISBN-10 number can be evaluated with the equivalent </a:t>
            </a:r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797796" y="4038600"/>
            <a:ext cx="2819400" cy="81426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972977" y="5943600"/>
            <a:ext cx="2644219" cy="6885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47198" y="4076398"/>
            <a:ext cx="10668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X is used for the digit 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26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Digits:ISBNs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66033"/>
            <a:ext cx="8534400" cy="539196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500" dirty="0"/>
              <a:t>       The validity of an ISBN-10 number can be evaluated with the equivalent </a:t>
            </a:r>
          </a:p>
          <a:p>
            <a:pPr>
              <a:buNone/>
            </a:pPr>
            <a:endParaRPr lang="en-US" sz="3500" dirty="0"/>
          </a:p>
          <a:p>
            <a:pPr>
              <a:buNone/>
            </a:pPr>
            <a:endParaRPr lang="en-US" sz="3500" dirty="0"/>
          </a:p>
          <a:p>
            <a:pPr marL="1108710" lvl="1" indent="-742950">
              <a:buFont typeface="+mj-lt"/>
              <a:buAutoNum type="alphaLcPeriod"/>
            </a:pPr>
            <a:r>
              <a:rPr lang="en-US" sz="3700" dirty="0">
                <a:latin typeface="Cambria Math" pitchFamily="18" charset="0"/>
                <a:ea typeface="Cambria Math" pitchFamily="18" charset="0"/>
              </a:rPr>
              <a:t>Suppose that the first 9 digits of the ISBN-10 are 007288008. What is the check digit?     </a:t>
            </a:r>
          </a:p>
          <a:p>
            <a:pPr marL="1108710" lvl="1" indent="-742950">
              <a:buFont typeface="+mj-lt"/>
              <a:buAutoNum type="alphaLcPeriod"/>
            </a:pPr>
            <a:r>
              <a:rPr lang="en-US" sz="3700" dirty="0">
                <a:latin typeface="Cambria Math" pitchFamily="18" charset="0"/>
                <a:ea typeface="Cambria Math" pitchFamily="18" charset="0"/>
              </a:rPr>
              <a:t>Is 084930149X  a valid ISBN10?</a:t>
            </a:r>
          </a:p>
          <a:p>
            <a:pPr marL="731520" lvl="3" indent="-457200">
              <a:buSzPct val="95000"/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457200" lvl="2" indent="-457200">
              <a:buSzPct val="95000"/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sz="3400" b="1" dirty="0">
                <a:ea typeface="Cambria Math" pitchFamily="18" charset="0"/>
              </a:rPr>
              <a:t>Solution</a:t>
            </a:r>
            <a:r>
              <a:rPr lang="en-US" sz="3400" dirty="0">
                <a:ea typeface="Cambria Math" pitchFamily="18" charset="0"/>
              </a:rPr>
              <a:t>: </a:t>
            </a:r>
          </a:p>
          <a:p>
            <a:pPr marL="788670" lvl="3" indent="-514350">
              <a:buClr>
                <a:schemeClr val="accent1"/>
              </a:buClr>
              <a:buSzPct val="95000"/>
              <a:buNone/>
            </a:pPr>
            <a:r>
              <a:rPr lang="en-US" sz="2900" i="1" dirty="0"/>
              <a:t>   </a:t>
            </a:r>
            <a:r>
              <a:rPr lang="en-US" sz="2900" dirty="0">
                <a:solidFill>
                  <a:schemeClr val="tx2"/>
                </a:solidFill>
              </a:rPr>
              <a:t>a</a:t>
            </a:r>
            <a:r>
              <a:rPr lang="en-US" sz="2900" i="1" dirty="0"/>
              <a:t>.   X</a:t>
            </a:r>
            <a:r>
              <a:rPr lang="en-US" sz="2900" baseline="-25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≡ 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dirty="0">
                <a:latin typeface="Cambria Math"/>
                <a:ea typeface="Cambria Math"/>
              </a:rPr>
              <a:t>∙0 +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900" dirty="0">
                <a:latin typeface="Cambria Math"/>
                <a:ea typeface="Cambria Math"/>
              </a:rPr>
              <a:t>∙0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</a:rPr>
              <a:t>∙7 + 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900" dirty="0">
                <a:latin typeface="Cambria Math"/>
                <a:ea typeface="Cambria Math"/>
              </a:rPr>
              <a:t>∙2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5</a:t>
            </a:r>
            <a:r>
              <a:rPr lang="en-US" sz="2900" dirty="0">
                <a:latin typeface="Cambria Math"/>
                <a:ea typeface="Cambria Math"/>
              </a:rPr>
              <a:t>∙8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6</a:t>
            </a:r>
            <a:r>
              <a:rPr lang="en-US" sz="2900" dirty="0">
                <a:latin typeface="Cambria Math"/>
                <a:ea typeface="Cambria Math"/>
              </a:rPr>
              <a:t>∙8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900" dirty="0">
                <a:latin typeface="Cambria Math"/>
                <a:ea typeface="Cambria Math"/>
              </a:rPr>
              <a:t>∙ 0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900" dirty="0">
                <a:latin typeface="Cambria Math"/>
                <a:ea typeface="Cambria Math"/>
              </a:rPr>
              <a:t>∙0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900" dirty="0">
                <a:latin typeface="Cambria Math"/>
                <a:ea typeface="Cambria Math"/>
              </a:rPr>
              <a:t>∙8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900" dirty="0">
                <a:ea typeface="Cambria Math" pitchFamily="18" charset="0"/>
              </a:rPr>
              <a:t>mod</a:t>
            </a:r>
            <a:r>
              <a:rPr lang="en-US" sz="2900" b="1" dirty="0">
                <a:ea typeface="Cambria Math" pitchFamily="18" charset="0"/>
              </a:rPr>
              <a:t>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11).</a:t>
            </a:r>
          </a:p>
          <a:p>
            <a:pPr marL="731520" lvl="3" indent="-457200">
              <a:buSzPct val="95000"/>
              <a:buNone/>
            </a:pPr>
            <a:r>
              <a:rPr lang="en-US" sz="2900" dirty="0">
                <a:latin typeface="Cambria Math" pitchFamily="18" charset="0"/>
                <a:ea typeface="Cambria Math" pitchFamily="18" charset="0"/>
              </a:rPr>
              <a:t>               </a:t>
            </a:r>
            <a:r>
              <a:rPr lang="en-US" sz="2900" i="1" dirty="0"/>
              <a:t>X</a:t>
            </a:r>
            <a:r>
              <a:rPr lang="en-US" sz="2900" baseline="-25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≡  0 +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sz="2900" dirty="0">
                <a:latin typeface="Cambria Math"/>
                <a:ea typeface="Cambria Math"/>
              </a:rPr>
              <a:t> + 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40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48 +  0 + 0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72 (</a:t>
            </a:r>
            <a:r>
              <a:rPr lang="en-US" sz="2900" dirty="0">
                <a:ea typeface="Cambria Math" pitchFamily="18" charset="0"/>
              </a:rPr>
              <a:t>mod</a:t>
            </a:r>
            <a:r>
              <a:rPr lang="en-US" sz="2900" b="1" dirty="0">
                <a:ea typeface="Cambria Math" pitchFamily="18" charset="0"/>
              </a:rPr>
              <a:t>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11). </a:t>
            </a:r>
          </a:p>
          <a:p>
            <a:pPr marL="731520" lvl="3" indent="-457200">
              <a:buSzPct val="95000"/>
              <a:buNone/>
            </a:pPr>
            <a:r>
              <a:rPr lang="en-US" sz="2900" i="1" dirty="0"/>
              <a:t>               X</a:t>
            </a:r>
            <a:r>
              <a:rPr lang="en-US" sz="2900" baseline="-25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≡  189 ≡  2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 (</a:t>
            </a:r>
            <a:r>
              <a:rPr lang="en-US" sz="2900" dirty="0">
                <a:ea typeface="Cambria Math" pitchFamily="18" charset="0"/>
              </a:rPr>
              <a:t>mod</a:t>
            </a:r>
            <a:r>
              <a:rPr lang="en-US" sz="2900" b="1" dirty="0">
                <a:ea typeface="Cambria Math" pitchFamily="18" charset="0"/>
              </a:rPr>
              <a:t>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11).  Hence, </a:t>
            </a:r>
            <a:r>
              <a:rPr lang="en-US" sz="2900" i="1" dirty="0"/>
              <a:t>X</a:t>
            </a:r>
            <a:r>
              <a:rPr lang="en-US" sz="2900" baseline="-25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= 2.</a:t>
            </a:r>
            <a:endParaRPr lang="en-US" sz="29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0" y="2128887"/>
            <a:ext cx="10668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X is used for the digit 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1400" dirty="0"/>
              <a:t>.</a:t>
            </a:r>
          </a:p>
        </p:txBody>
      </p:sp>
      <p:pic>
        <p:nvPicPr>
          <p:cNvPr id="7" name="Picture 10" descr="addin_tmp.png">
            <a:extLst>
              <a:ext uri="{FF2B5EF4-FFF2-40B4-BE49-F238E27FC236}">
                <a16:creationId xmlns:a16="http://schemas.microsoft.com/office/drawing/2014/main" id="{5254D92F-1AA0-47D4-A729-DB826FC2286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667000" y="2209800"/>
            <a:ext cx="2819400" cy="81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0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Digits:ISBNs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6033"/>
            <a:ext cx="8610600" cy="511415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500" dirty="0"/>
              <a:t>       The validity of an ISBN-10 number can be evaluated with the equivalent </a:t>
            </a:r>
          </a:p>
          <a:p>
            <a:pPr>
              <a:buNone/>
            </a:pPr>
            <a:endParaRPr lang="en-US" sz="3500" dirty="0"/>
          </a:p>
          <a:p>
            <a:pPr>
              <a:buNone/>
            </a:pPr>
            <a:endParaRPr lang="en-US" sz="3500" dirty="0"/>
          </a:p>
          <a:p>
            <a:pPr marL="1108710" lvl="1" indent="-742950">
              <a:buFont typeface="+mj-lt"/>
              <a:buAutoNum type="alphaLcPeriod"/>
            </a:pPr>
            <a:r>
              <a:rPr lang="en-US" sz="3700" dirty="0">
                <a:latin typeface="Cambria Math" pitchFamily="18" charset="0"/>
                <a:ea typeface="Cambria Math" pitchFamily="18" charset="0"/>
              </a:rPr>
              <a:t>Suppose that the first 9 digits of the ISBN-10 are 007288008. What is the check digit?     </a:t>
            </a:r>
          </a:p>
          <a:p>
            <a:pPr marL="1108710" lvl="1" indent="-742950">
              <a:buFont typeface="+mj-lt"/>
              <a:buAutoNum type="alphaLcPeriod"/>
            </a:pPr>
            <a:r>
              <a:rPr lang="en-US" sz="3700" dirty="0">
                <a:latin typeface="Cambria Math" pitchFamily="18" charset="0"/>
                <a:ea typeface="Cambria Math" pitchFamily="18" charset="0"/>
              </a:rPr>
              <a:t>Is 084930149X  a valid ISBN10?</a:t>
            </a:r>
          </a:p>
          <a:p>
            <a:pPr marL="731520" lvl="3" indent="-457200">
              <a:buSzPct val="95000"/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457200" lvl="2" indent="-457200">
              <a:buSzPct val="95000"/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sz="3400" b="1" dirty="0">
                <a:ea typeface="Cambria Math" pitchFamily="18" charset="0"/>
              </a:rPr>
              <a:t>Solution</a:t>
            </a:r>
            <a:r>
              <a:rPr lang="en-US" sz="3400" dirty="0">
                <a:ea typeface="Cambria Math" pitchFamily="18" charset="0"/>
              </a:rPr>
              <a:t>: </a:t>
            </a:r>
          </a:p>
          <a:p>
            <a:pPr marL="788670" lvl="3" indent="-514350">
              <a:buClr>
                <a:schemeClr val="accent1"/>
              </a:buClr>
              <a:buSzPct val="95000"/>
              <a:buAutoNum type="alphaLcPeriod" startAt="2"/>
            </a:pPr>
            <a:r>
              <a:rPr lang="en-US" sz="2900" dirty="0">
                <a:latin typeface="Cambria Math"/>
                <a:ea typeface="Cambria Math"/>
              </a:rPr>
              <a:t>1∙0 +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900" dirty="0">
                <a:latin typeface="Cambria Math"/>
                <a:ea typeface="Cambria Math"/>
              </a:rPr>
              <a:t>∙8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</a:rPr>
              <a:t>∙4 + 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900" dirty="0">
                <a:latin typeface="Cambria Math"/>
                <a:ea typeface="Cambria Math"/>
              </a:rPr>
              <a:t>∙9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5</a:t>
            </a:r>
            <a:r>
              <a:rPr lang="en-US" sz="2900" dirty="0">
                <a:latin typeface="Cambria Math"/>
                <a:ea typeface="Cambria Math"/>
              </a:rPr>
              <a:t>∙3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6</a:t>
            </a:r>
            <a:r>
              <a:rPr lang="en-US" sz="2900" dirty="0">
                <a:latin typeface="Cambria Math"/>
                <a:ea typeface="Cambria Math"/>
              </a:rPr>
              <a:t>∙0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900" dirty="0">
                <a:latin typeface="Cambria Math"/>
                <a:ea typeface="Cambria Math"/>
              </a:rPr>
              <a:t>∙ 1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900" dirty="0">
                <a:latin typeface="Cambria Math"/>
                <a:ea typeface="Cambria Math"/>
              </a:rPr>
              <a:t>∙4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900" dirty="0">
                <a:latin typeface="Cambria Math"/>
                <a:ea typeface="Cambria Math"/>
              </a:rPr>
              <a:t>∙9 +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10</a:t>
            </a:r>
            <a:r>
              <a:rPr lang="en-US" sz="2900" dirty="0">
                <a:latin typeface="Cambria Math"/>
                <a:ea typeface="Cambria Math"/>
              </a:rPr>
              <a:t>∙10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274320" lvl="3" indent="0">
              <a:buClr>
                <a:schemeClr val="accent1"/>
              </a:buClr>
              <a:buSzPct val="95000"/>
              <a:buNone/>
            </a:pPr>
            <a:r>
              <a:rPr lang="en-US" sz="2900" dirty="0">
                <a:latin typeface="Cambria Math" pitchFamily="18" charset="0"/>
                <a:ea typeface="Cambria Math" pitchFamily="18" charset="0"/>
              </a:rPr>
              <a:t>       = </a:t>
            </a:r>
            <a:r>
              <a:rPr lang="en-US" sz="2900" dirty="0">
                <a:latin typeface="Cambria Math"/>
                <a:ea typeface="Cambria Math"/>
              </a:rPr>
              <a:t>0 +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16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900" dirty="0">
                <a:latin typeface="Cambria Math"/>
                <a:ea typeface="Cambria Math"/>
              </a:rPr>
              <a:t> + 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15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0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32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81</a:t>
            </a:r>
            <a:r>
              <a:rPr lang="en-US" sz="2900" dirty="0">
                <a:latin typeface="Cambria Math"/>
                <a:ea typeface="Cambria Math"/>
              </a:rPr>
              <a:t> +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100</a:t>
            </a:r>
            <a:r>
              <a:rPr lang="en-US" sz="2900" dirty="0">
                <a:latin typeface="Cambria Math"/>
                <a:ea typeface="Cambria Math"/>
              </a:rPr>
              <a:t>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274320" lvl="3" indent="0">
              <a:buClr>
                <a:schemeClr val="accent1"/>
              </a:buClr>
              <a:buSzPct val="95000"/>
              <a:buNone/>
            </a:pPr>
            <a:r>
              <a:rPr lang="en-US" sz="2900" dirty="0">
                <a:latin typeface="Cambria Math" pitchFamily="18" charset="0"/>
                <a:ea typeface="Cambria Math" pitchFamily="18" charset="0"/>
              </a:rPr>
              <a:t>       = 299 </a:t>
            </a:r>
            <a:r>
              <a:rPr lang="en-US" sz="2900" dirty="0">
                <a:latin typeface="Cambria Math"/>
                <a:ea typeface="Cambria Math"/>
              </a:rPr>
              <a:t>≡ 2 ≢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 0 (</a:t>
            </a:r>
            <a:r>
              <a:rPr lang="en-US" sz="2900" dirty="0">
                <a:ea typeface="Cambria Math" pitchFamily="18" charset="0"/>
              </a:rPr>
              <a:t>mod</a:t>
            </a:r>
            <a:r>
              <a:rPr lang="en-US" sz="2900" b="1" dirty="0">
                <a:ea typeface="Cambria Math" pitchFamily="18" charset="0"/>
              </a:rPr>
              <a:t>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11) </a:t>
            </a:r>
          </a:p>
          <a:p>
            <a:pPr marL="731520" lvl="3" indent="-457200">
              <a:buSzPct val="95000"/>
              <a:buNone/>
            </a:pPr>
            <a:r>
              <a:rPr lang="en-US" sz="2900" dirty="0">
                <a:latin typeface="Cambria Math" pitchFamily="18" charset="0"/>
                <a:ea typeface="Cambria Math" pitchFamily="18" charset="0"/>
              </a:rPr>
              <a:t>                 Hence, 084930149X  is not a valid ISBN-10.</a:t>
            </a:r>
          </a:p>
          <a:p>
            <a:pPr marL="731520" lvl="3" indent="-457200">
              <a:buSzPct val="95000"/>
              <a:buNone/>
            </a:pPr>
            <a:endParaRPr lang="en-US" sz="29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0" y="2209800"/>
            <a:ext cx="2251435" cy="7177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00800" y="2184137"/>
            <a:ext cx="10668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X is used for the digit 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82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Digits:ISBNs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66033"/>
            <a:ext cx="8305800" cy="54332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</a:t>
            </a:r>
            <a:r>
              <a:rPr lang="zh-CN" altLang="en-US" b="1" dirty="0"/>
              <a:t>身份证号码：</a:t>
            </a:r>
            <a:r>
              <a:rPr lang="en-US" altLang="zh-CN" b="1" dirty="0"/>
              <a:t>ID number</a:t>
            </a:r>
          </a:p>
          <a:p>
            <a:pPr>
              <a:buNone/>
            </a:pPr>
            <a:r>
              <a:rPr lang="en-US" altLang="zh-CN" b="1" dirty="0"/>
              <a:t>   </a:t>
            </a:r>
            <a:r>
              <a:rPr lang="zh-CN" altLang="en-US" dirty="0"/>
              <a:t>作为尾号的校验码，是由号码编制单位按统一的公式计算出来的，如果某人的尾号是</a:t>
            </a:r>
            <a:r>
              <a:rPr lang="en-US" altLang="zh-CN" dirty="0"/>
              <a:t>0-9</a:t>
            </a:r>
            <a:r>
              <a:rPr lang="zh-CN" altLang="en-US" dirty="0"/>
              <a:t>，都不会出现</a:t>
            </a:r>
            <a:r>
              <a:rPr lang="en-US" altLang="zh-CN" dirty="0"/>
              <a:t>X</a:t>
            </a:r>
            <a:r>
              <a:rPr lang="zh-CN" altLang="en-US" dirty="0"/>
              <a:t>，但如果尾号是</a:t>
            </a:r>
            <a:r>
              <a:rPr lang="en-US" altLang="zh-CN" dirty="0"/>
              <a:t>10</a:t>
            </a:r>
            <a:r>
              <a:rPr lang="zh-CN" altLang="en-US" dirty="0"/>
              <a:t>，那么就得用</a:t>
            </a:r>
            <a:r>
              <a:rPr lang="en-US" altLang="zh-CN" dirty="0"/>
              <a:t>X</a:t>
            </a:r>
            <a:r>
              <a:rPr lang="zh-CN" altLang="en-US" dirty="0"/>
              <a:t>来代替，因为如果用</a:t>
            </a:r>
            <a:r>
              <a:rPr lang="en-US" altLang="zh-CN" dirty="0"/>
              <a:t>10</a:t>
            </a:r>
            <a:r>
              <a:rPr lang="zh-CN" altLang="en-US" dirty="0"/>
              <a:t>做尾号，那么此人的身份证就变成了</a:t>
            </a:r>
            <a:r>
              <a:rPr lang="en-US" altLang="zh-CN" dirty="0"/>
              <a:t>19</a:t>
            </a:r>
            <a:r>
              <a:rPr lang="zh-CN" altLang="en-US" dirty="0"/>
              <a:t>位，而</a:t>
            </a:r>
            <a:r>
              <a:rPr lang="en-US" altLang="zh-CN" dirty="0"/>
              <a:t>19</a:t>
            </a:r>
            <a:r>
              <a:rPr lang="zh-CN" altLang="en-US" dirty="0"/>
              <a:t>位的号码违反了国家标准，并且中国的计算机应用系统也不承认</a:t>
            </a:r>
            <a:r>
              <a:rPr lang="en-US" altLang="zh-CN" dirty="0"/>
              <a:t>19</a:t>
            </a:r>
            <a:r>
              <a:rPr lang="zh-CN" altLang="en-US" dirty="0"/>
              <a:t>位的身份证号码。</a:t>
            </a:r>
            <a:r>
              <a:rPr lang="en-US" altLang="zh-CN" dirty="0"/>
              <a:t>Ⅹ</a:t>
            </a:r>
            <a:r>
              <a:rPr lang="zh-CN" altLang="en-US" dirty="0"/>
              <a:t>是罗马数字的</a:t>
            </a:r>
            <a:r>
              <a:rPr lang="en-US" altLang="zh-CN" dirty="0"/>
              <a:t>10</a:t>
            </a:r>
            <a:r>
              <a:rPr lang="zh-CN" altLang="en-US" dirty="0"/>
              <a:t>，用</a:t>
            </a:r>
            <a:r>
              <a:rPr lang="en-US" altLang="zh-CN" dirty="0"/>
              <a:t>X</a:t>
            </a:r>
            <a:r>
              <a:rPr lang="zh-CN" altLang="en-US" dirty="0"/>
              <a:t>来代替</a:t>
            </a:r>
            <a:r>
              <a:rPr lang="en-US" altLang="zh-CN" dirty="0"/>
              <a:t>10</a:t>
            </a:r>
            <a:r>
              <a:rPr lang="zh-CN" altLang="en-US" dirty="0"/>
              <a:t>，可以保证公民的身份证符合国家标准。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       </a:t>
            </a:r>
            <a:endParaRPr lang="en-US" sz="3500" i="1" dirty="0"/>
          </a:p>
        </p:txBody>
      </p:sp>
    </p:spTree>
    <p:extLst>
      <p:ext uri="{BB962C8B-B14F-4D97-AF65-F5344CB8AC3E}">
        <p14:creationId xmlns:p14="http://schemas.microsoft.com/office/powerpoint/2010/main" val="362845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CB136-16B0-41EB-A679-0BCC6D72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身份证号码：</a:t>
            </a:r>
            <a:r>
              <a:rPr lang="en-US" altLang="zh-CN" b="1" dirty="0"/>
              <a:t>ID number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8CA32-AFC6-44A0-BE3E-E1CC7E58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17638"/>
            <a:ext cx="8763000" cy="5440362"/>
          </a:xfrm>
        </p:spPr>
        <p:txBody>
          <a:bodyPr/>
          <a:lstStyle/>
          <a:p>
            <a:r>
              <a:rPr lang="zh-CN" altLang="en-US" dirty="0"/>
              <a:t>尾号为校验码</a:t>
            </a:r>
            <a:endParaRPr lang="en-US" altLang="zh-CN" dirty="0"/>
          </a:p>
          <a:p>
            <a:r>
              <a:rPr lang="zh-CN" altLang="en-US" dirty="0"/>
              <a:t>计算方法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、将前面的身份证号码</a:t>
            </a:r>
            <a:r>
              <a:rPr lang="en-US" altLang="zh-CN" dirty="0"/>
              <a:t>17</a:t>
            </a:r>
            <a:r>
              <a:rPr lang="zh-CN" altLang="en-US" dirty="0"/>
              <a:t>位数分别乘以不同的系数。从第一位到第十七位的系数分别为：</a:t>
            </a:r>
            <a:endParaRPr lang="en-US" altLang="zh-CN" dirty="0"/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－</a:t>
            </a:r>
            <a:r>
              <a:rPr lang="en-US" altLang="zh-CN" dirty="0"/>
              <a:t>9</a:t>
            </a:r>
            <a:r>
              <a:rPr lang="zh-CN" altLang="en-US" dirty="0"/>
              <a:t>－</a:t>
            </a:r>
            <a:r>
              <a:rPr lang="en-US" altLang="zh-CN" dirty="0"/>
              <a:t>10</a:t>
            </a:r>
            <a:r>
              <a:rPr lang="zh-CN" altLang="en-US" dirty="0"/>
              <a:t>－</a:t>
            </a:r>
            <a:r>
              <a:rPr lang="en-US" altLang="zh-CN" dirty="0"/>
              <a:t>5</a:t>
            </a:r>
            <a:r>
              <a:rPr lang="zh-CN" altLang="en-US" dirty="0"/>
              <a:t>－</a:t>
            </a:r>
            <a:r>
              <a:rPr lang="en-US" altLang="zh-CN" dirty="0"/>
              <a:t>8</a:t>
            </a:r>
            <a:r>
              <a:rPr lang="zh-CN" altLang="en-US" dirty="0"/>
              <a:t>－</a:t>
            </a:r>
            <a:r>
              <a:rPr lang="en-US" altLang="zh-CN" dirty="0"/>
              <a:t>4</a:t>
            </a:r>
            <a:r>
              <a:rPr lang="zh-CN" altLang="en-US" dirty="0"/>
              <a:t>－</a:t>
            </a:r>
            <a:r>
              <a:rPr lang="en-US" altLang="zh-CN" dirty="0"/>
              <a:t>2</a:t>
            </a:r>
            <a:r>
              <a:rPr lang="zh-CN" altLang="en-US" dirty="0"/>
              <a:t>－</a:t>
            </a:r>
            <a:r>
              <a:rPr lang="en-US" altLang="zh-CN" dirty="0"/>
              <a:t>1</a:t>
            </a:r>
            <a:r>
              <a:rPr lang="zh-CN" altLang="en-US" dirty="0"/>
              <a:t>－</a:t>
            </a:r>
            <a:r>
              <a:rPr lang="en-US" altLang="zh-CN" dirty="0"/>
              <a:t>6</a:t>
            </a:r>
            <a:r>
              <a:rPr lang="zh-CN" altLang="en-US" dirty="0"/>
              <a:t>－</a:t>
            </a:r>
            <a:r>
              <a:rPr lang="en-US" altLang="zh-CN" dirty="0"/>
              <a:t>3</a:t>
            </a:r>
            <a:r>
              <a:rPr lang="zh-CN" altLang="en-US" dirty="0"/>
              <a:t>－</a:t>
            </a:r>
            <a:r>
              <a:rPr lang="en-US" altLang="zh-CN" dirty="0"/>
              <a:t>7</a:t>
            </a:r>
            <a:r>
              <a:rPr lang="zh-CN" altLang="en-US" dirty="0"/>
              <a:t>－</a:t>
            </a:r>
            <a:r>
              <a:rPr lang="en-US" altLang="zh-CN" dirty="0"/>
              <a:t>9</a:t>
            </a:r>
            <a:r>
              <a:rPr lang="zh-CN" altLang="en-US" dirty="0"/>
              <a:t>－</a:t>
            </a:r>
            <a:r>
              <a:rPr lang="en-US" altLang="zh-CN" dirty="0"/>
              <a:t>10</a:t>
            </a:r>
            <a:r>
              <a:rPr lang="zh-CN" altLang="en-US" dirty="0"/>
              <a:t>－</a:t>
            </a:r>
            <a:r>
              <a:rPr lang="en-US" altLang="zh-CN" dirty="0"/>
              <a:t>5</a:t>
            </a:r>
            <a:r>
              <a:rPr lang="zh-CN" altLang="en-US" dirty="0"/>
              <a:t>－</a:t>
            </a:r>
            <a:r>
              <a:rPr lang="en-US" altLang="zh-CN" dirty="0"/>
              <a:t>8</a:t>
            </a:r>
            <a:r>
              <a:rPr lang="zh-CN" altLang="en-US" dirty="0"/>
              <a:t>－</a:t>
            </a:r>
            <a:r>
              <a:rPr lang="en-US" altLang="zh-CN" dirty="0"/>
              <a:t>4</a:t>
            </a:r>
            <a:r>
              <a:rPr lang="zh-CN" altLang="en-US" dirty="0"/>
              <a:t>－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、将这</a:t>
            </a:r>
            <a:r>
              <a:rPr lang="en-US" altLang="zh-CN" dirty="0"/>
              <a:t>17</a:t>
            </a:r>
            <a:r>
              <a:rPr lang="zh-CN" altLang="en-US" dirty="0"/>
              <a:t>位数字和系数相乘的结果相加。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、用加出来和除以</a:t>
            </a:r>
            <a:r>
              <a:rPr lang="en-US" altLang="zh-CN" dirty="0"/>
              <a:t>11</a:t>
            </a:r>
            <a:r>
              <a:rPr lang="zh-CN" altLang="en-US" dirty="0"/>
              <a:t>，看余数是多少？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、余数只可能有</a:t>
            </a:r>
            <a:endParaRPr lang="en-US" altLang="zh-CN" dirty="0"/>
          </a:p>
          <a:p>
            <a:pPr lvl="2"/>
            <a:r>
              <a:rPr lang="en-US" altLang="zh-CN" dirty="0"/>
              <a:t>0</a:t>
            </a:r>
            <a:r>
              <a:rPr lang="zh-CN" altLang="en-US" dirty="0"/>
              <a:t>－</a:t>
            </a:r>
            <a:r>
              <a:rPr lang="en-US" altLang="zh-CN" dirty="0"/>
              <a:t>1</a:t>
            </a:r>
            <a:r>
              <a:rPr lang="zh-CN" altLang="en-US" dirty="0"/>
              <a:t>－</a:t>
            </a:r>
            <a:r>
              <a:rPr lang="en-US" altLang="zh-CN" dirty="0"/>
              <a:t>2</a:t>
            </a:r>
            <a:r>
              <a:rPr lang="zh-CN" altLang="en-US" dirty="0"/>
              <a:t>－</a:t>
            </a:r>
            <a:r>
              <a:rPr lang="en-US" altLang="zh-CN" dirty="0"/>
              <a:t>3</a:t>
            </a:r>
            <a:r>
              <a:rPr lang="zh-CN" altLang="en-US" dirty="0"/>
              <a:t>－</a:t>
            </a:r>
            <a:r>
              <a:rPr lang="en-US" altLang="zh-CN" dirty="0"/>
              <a:t>4</a:t>
            </a:r>
            <a:r>
              <a:rPr lang="zh-CN" altLang="en-US" dirty="0"/>
              <a:t>－</a:t>
            </a:r>
            <a:r>
              <a:rPr lang="en-US" altLang="zh-CN" dirty="0"/>
              <a:t>5</a:t>
            </a:r>
            <a:r>
              <a:rPr lang="zh-CN" altLang="en-US" dirty="0"/>
              <a:t>－</a:t>
            </a:r>
            <a:r>
              <a:rPr lang="en-US" altLang="zh-CN" dirty="0"/>
              <a:t>6</a:t>
            </a:r>
            <a:r>
              <a:rPr lang="zh-CN" altLang="en-US" dirty="0"/>
              <a:t>－</a:t>
            </a:r>
            <a:r>
              <a:rPr lang="en-US" altLang="zh-CN" dirty="0"/>
              <a:t>7</a:t>
            </a:r>
            <a:r>
              <a:rPr lang="zh-CN" altLang="en-US" dirty="0"/>
              <a:t>－</a:t>
            </a:r>
            <a:r>
              <a:rPr lang="en-US" altLang="zh-CN" dirty="0"/>
              <a:t>8</a:t>
            </a:r>
            <a:r>
              <a:rPr lang="zh-CN" altLang="en-US" dirty="0"/>
              <a:t>－</a:t>
            </a:r>
            <a:r>
              <a:rPr lang="en-US" altLang="zh-CN" dirty="0"/>
              <a:t>9</a:t>
            </a:r>
            <a:r>
              <a:rPr lang="zh-CN" altLang="en-US" dirty="0"/>
              <a:t>－</a:t>
            </a:r>
            <a:r>
              <a:rPr lang="en-US" altLang="zh-CN" dirty="0"/>
              <a:t>10 </a:t>
            </a:r>
            <a:r>
              <a:rPr lang="zh-CN" altLang="en-US" dirty="0"/>
              <a:t>这</a:t>
            </a:r>
            <a:r>
              <a:rPr lang="en-US" altLang="zh-CN" dirty="0"/>
              <a:t>11</a:t>
            </a:r>
            <a:r>
              <a:rPr lang="zh-CN" altLang="en-US" dirty="0"/>
              <a:t>个数字。对应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－</a:t>
            </a:r>
            <a:r>
              <a:rPr lang="en-US" altLang="zh-CN" dirty="0"/>
              <a:t>0</a:t>
            </a:r>
            <a:r>
              <a:rPr lang="zh-CN" altLang="en-US" dirty="0"/>
              <a:t>－</a:t>
            </a:r>
            <a:r>
              <a:rPr lang="en-US" altLang="zh-CN" dirty="0"/>
              <a:t>X </a:t>
            </a:r>
            <a:r>
              <a:rPr lang="zh-CN" altLang="en-US" dirty="0"/>
              <a:t>－</a:t>
            </a:r>
            <a:r>
              <a:rPr lang="en-US" altLang="zh-CN" dirty="0"/>
              <a:t>9</a:t>
            </a:r>
            <a:r>
              <a:rPr lang="zh-CN" altLang="en-US" dirty="0"/>
              <a:t>－</a:t>
            </a:r>
            <a:r>
              <a:rPr lang="en-US" altLang="zh-CN" dirty="0"/>
              <a:t>8</a:t>
            </a:r>
            <a:r>
              <a:rPr lang="zh-CN" altLang="en-US" dirty="0"/>
              <a:t>－</a:t>
            </a:r>
            <a:r>
              <a:rPr lang="en-US" altLang="zh-CN" dirty="0"/>
              <a:t>7</a:t>
            </a:r>
            <a:r>
              <a:rPr lang="zh-CN" altLang="en-US" dirty="0"/>
              <a:t>－</a:t>
            </a:r>
            <a:r>
              <a:rPr lang="en-US" altLang="zh-CN" dirty="0"/>
              <a:t>6</a:t>
            </a:r>
            <a:r>
              <a:rPr lang="zh-CN" altLang="en-US" dirty="0"/>
              <a:t>－</a:t>
            </a:r>
            <a:r>
              <a:rPr lang="en-US" altLang="zh-CN" dirty="0"/>
              <a:t>5</a:t>
            </a:r>
            <a:r>
              <a:rPr lang="zh-CN" altLang="en-US" dirty="0"/>
              <a:t>－</a:t>
            </a:r>
            <a:r>
              <a:rPr lang="en-US" altLang="zh-CN" dirty="0"/>
              <a:t>4</a:t>
            </a:r>
            <a:r>
              <a:rPr lang="zh-CN" altLang="en-US" dirty="0"/>
              <a:t>－</a:t>
            </a:r>
            <a:r>
              <a:rPr lang="en-US" altLang="zh-CN" dirty="0"/>
              <a:t>3</a:t>
            </a:r>
            <a:r>
              <a:rPr lang="zh-CN" altLang="en-US" dirty="0"/>
              <a:t>－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/>
              <a:t>(</a:t>
            </a:r>
            <a:r>
              <a:rPr lang="zh-CN" altLang="en-US" dirty="0"/>
              <a:t>即余数</a:t>
            </a:r>
            <a:r>
              <a:rPr lang="en-US" altLang="zh-CN" dirty="0"/>
              <a:t>0</a:t>
            </a:r>
            <a:r>
              <a:rPr lang="zh-CN" altLang="en-US" dirty="0"/>
              <a:t>对应</a:t>
            </a:r>
            <a:r>
              <a:rPr lang="en-US" altLang="zh-CN" dirty="0"/>
              <a:t>1</a:t>
            </a:r>
            <a:r>
              <a:rPr lang="zh-CN" altLang="en-US" dirty="0"/>
              <a:t>，余数</a:t>
            </a:r>
            <a:r>
              <a:rPr lang="en-US" altLang="zh-CN" dirty="0"/>
              <a:t>1</a:t>
            </a:r>
            <a:r>
              <a:rPr lang="zh-CN" altLang="en-US" dirty="0"/>
              <a:t>对应</a:t>
            </a:r>
            <a:r>
              <a:rPr lang="en-US" altLang="zh-CN" dirty="0"/>
              <a:t>0</a:t>
            </a:r>
            <a:r>
              <a:rPr lang="zh-CN" altLang="en-US" dirty="0"/>
              <a:t>，余数</a:t>
            </a:r>
            <a:r>
              <a:rPr lang="en-US" altLang="zh-CN" dirty="0"/>
              <a:t>2</a:t>
            </a:r>
            <a:r>
              <a:rPr lang="zh-CN" altLang="en-US" dirty="0"/>
              <a:t>对应</a:t>
            </a:r>
            <a:r>
              <a:rPr lang="en-US" altLang="zh-CN" dirty="0"/>
              <a:t>X...)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41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71563-9734-408A-A486-7490F7BF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457200"/>
            <a:ext cx="8763000" cy="5943600"/>
          </a:xfrm>
        </p:spPr>
        <p:txBody>
          <a:bodyPr/>
          <a:lstStyle/>
          <a:p>
            <a:r>
              <a:rPr lang="zh-CN" altLang="en-US" dirty="0"/>
              <a:t>例如：某男性的身份证号码为</a:t>
            </a:r>
            <a:endParaRPr lang="en-US" altLang="zh-CN" dirty="0"/>
          </a:p>
          <a:p>
            <a:r>
              <a:rPr lang="en-US" altLang="zh-CN" dirty="0"/>
              <a:t>              53010219200508011x</a:t>
            </a:r>
          </a:p>
          <a:p>
            <a:r>
              <a:rPr lang="zh-CN" altLang="en-US" dirty="0"/>
              <a:t>我们看看这个身份证是不是合法的身份证</a:t>
            </a:r>
          </a:p>
          <a:p>
            <a:r>
              <a:rPr lang="zh-CN" altLang="en-US" dirty="0"/>
              <a:t>首先我们得出前</a:t>
            </a:r>
            <a:r>
              <a:rPr lang="en-US" altLang="zh-CN" dirty="0"/>
              <a:t>17</a:t>
            </a:r>
            <a:r>
              <a:rPr lang="zh-CN" altLang="en-US" dirty="0"/>
              <a:t>位的乘积和</a:t>
            </a:r>
            <a:r>
              <a:rPr lang="en-US" altLang="zh-CN" dirty="0"/>
              <a:t>(5*7)+(3*9)+(0*10)+(1*5)+(0*8)+(2*4)+(1*2)+(9*1)+(2*6)+(0*3)+(0*7)+(5*9)+(0*10)+(8*5)+(0*8)+(1*4)+(1*2)=</a:t>
            </a:r>
            <a:r>
              <a:rPr lang="en-US" altLang="zh-CN" b="1" dirty="0"/>
              <a:t>189</a:t>
            </a:r>
          </a:p>
          <a:p>
            <a:endParaRPr lang="en-US" altLang="zh-CN" dirty="0"/>
          </a:p>
          <a:p>
            <a:r>
              <a:rPr lang="en-US" altLang="zh-CN" dirty="0"/>
              <a:t>          189/11=17----2</a:t>
            </a:r>
          </a:p>
          <a:p>
            <a:r>
              <a:rPr lang="zh-CN" altLang="en-US" dirty="0"/>
              <a:t>也就是说其</a:t>
            </a:r>
            <a:r>
              <a:rPr lang="zh-CN" altLang="en-US" b="1" dirty="0"/>
              <a:t>余数是</a:t>
            </a:r>
            <a:r>
              <a:rPr lang="en-US" altLang="zh-CN" b="1" dirty="0"/>
              <a:t>2</a:t>
            </a:r>
            <a:r>
              <a:rPr lang="zh-CN" altLang="en-US" dirty="0"/>
              <a:t>。最后通过对应规则就可以知道余数</a:t>
            </a:r>
            <a:r>
              <a:rPr lang="en-US" altLang="zh-CN" dirty="0"/>
              <a:t>2</a:t>
            </a:r>
            <a:r>
              <a:rPr lang="zh-CN" altLang="en-US" dirty="0"/>
              <a:t>对应的检验码是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所以，可以判定这是一个正确的身份证号码。</a:t>
            </a:r>
          </a:p>
        </p:txBody>
      </p:sp>
    </p:spTree>
    <p:extLst>
      <p:ext uri="{BB962C8B-B14F-4D97-AF65-F5344CB8AC3E}">
        <p14:creationId xmlns:p14="http://schemas.microsoft.com/office/powerpoint/2010/main" val="189919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C66E3D-D380-414B-A9A1-15A8AE8EB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94004A5-EFFB-46F3-8F80-B3A22D2F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68A9793-BF57-4BD7-AAF2-0CBF856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§4.5 </a:t>
            </a:r>
            <a:r>
              <a:rPr lang="en-US" altLang="zh-CN" dirty="0"/>
              <a:t>Applications of  Congruences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Section Summary</a:t>
            </a:r>
          </a:p>
          <a:p>
            <a:r>
              <a:rPr lang="en-US" altLang="zh-CN" dirty="0"/>
              <a:t>Hashing Functions</a:t>
            </a:r>
          </a:p>
          <a:p>
            <a:r>
              <a:rPr lang="en-US" altLang="zh-CN" dirty="0"/>
              <a:t>Pseudorandom Numbers</a:t>
            </a:r>
          </a:p>
          <a:p>
            <a:r>
              <a:rPr lang="en-US" altLang="zh-CN" dirty="0"/>
              <a:t>Check Digits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4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Functions [</a:t>
            </a:r>
            <a:r>
              <a:rPr lang="en-US" dirty="0" err="1"/>
              <a:t>hæʃ</a:t>
            </a:r>
            <a:r>
              <a:rPr lang="en-US" dirty="0"/>
              <a:t>]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442776"/>
            <a:ext cx="8801886" cy="5334000"/>
          </a:xfrm>
        </p:spPr>
        <p:txBody>
          <a:bodyPr>
            <a:normAutofit/>
          </a:bodyPr>
          <a:lstStyle/>
          <a:p>
            <a:r>
              <a:rPr lang="en-US" dirty="0"/>
              <a:t>A common hashing function is 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=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Let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=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111. This hashing function</a:t>
            </a:r>
            <a:r>
              <a:rPr lang="en-US" dirty="0"/>
              <a:t> assigns the real password of customers keys in the following manner:</a:t>
            </a:r>
          </a:p>
          <a:p>
            <a:pPr lvl="2">
              <a:buNone/>
            </a:pPr>
            <a:r>
              <a:rPr lang="en-US" dirty="0"/>
              <a:t>h(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64212848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064212848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</a:p>
          <a:p>
            <a:pPr lvl="2">
              <a:buNone/>
            </a:pPr>
            <a:r>
              <a:rPr lang="en-US" dirty="0"/>
              <a:t>h(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37149212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037149212 </a:t>
            </a:r>
            <a:r>
              <a:rPr lang="en-US" b="1" dirty="0"/>
              <a:t>mod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65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9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86482-B079-47F5-ABE1-A52A6A2A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Hashing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CDCD3-E22F-4A20-BC36-84F8BF76A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434135"/>
            <a:ext cx="8305800" cy="5181600"/>
          </a:xfrm>
        </p:spPr>
        <p:txBody>
          <a:bodyPr/>
          <a:lstStyle/>
          <a:p>
            <a:r>
              <a:rPr lang="en-US" altLang="zh-CN" dirty="0"/>
              <a:t>User Name      Password</a:t>
            </a:r>
          </a:p>
          <a:p>
            <a:endParaRPr lang="en-US" altLang="zh-CN" dirty="0"/>
          </a:p>
          <a:p>
            <a:pPr lvl="2">
              <a:buNone/>
            </a:pPr>
            <a:r>
              <a:rPr lang="en-US" altLang="zh-CN" dirty="0"/>
              <a:t>h(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64212848</a:t>
            </a:r>
            <a:r>
              <a:rPr lang="en-US" altLang="zh-CN" dirty="0"/>
              <a:t>) =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64212848 </a:t>
            </a:r>
            <a:r>
              <a:rPr lang="en-US" altLang="zh-CN" b="1" dirty="0"/>
              <a:t>mod</a:t>
            </a:r>
            <a:r>
              <a:rPr lang="en-US" altLang="zh-CN" dirty="0"/>
              <a:t>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altLang="zh-CN" dirty="0"/>
              <a:t> =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14</a:t>
            </a:r>
          </a:p>
          <a:p>
            <a:pPr lvl="2">
              <a:buNone/>
            </a:pPr>
            <a:r>
              <a:rPr lang="en-US" altLang="zh-CN" dirty="0"/>
              <a:t>h(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37149212</a:t>
            </a:r>
            <a:r>
              <a:rPr lang="en-US" altLang="zh-CN" dirty="0"/>
              <a:t>) =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37149212 </a:t>
            </a:r>
            <a:r>
              <a:rPr lang="en-US" altLang="zh-CN" b="1" dirty="0"/>
              <a:t>mod</a:t>
            </a:r>
            <a:r>
              <a:rPr lang="en-US" altLang="zh-CN" dirty="0"/>
              <a:t>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altLang="zh-CN" dirty="0"/>
              <a:t> = </a:t>
            </a:r>
            <a:r>
              <a:rPr lang="en-US" altLang="zh-CN" dirty="0">
                <a:latin typeface="Cambria Math" pitchFamily="18" charset="0"/>
                <a:ea typeface="Cambria Math" pitchFamily="18" charset="0"/>
              </a:rPr>
              <a:t>65</a:t>
            </a:r>
          </a:p>
          <a:p>
            <a:pPr lvl="2">
              <a:buNone/>
            </a:pPr>
            <a:endParaRPr lang="en-US" altLang="zh-CN" dirty="0"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CN" dirty="0"/>
              <a:t>If we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instead of  the Password, no one knows the real Password</a:t>
            </a:r>
          </a:p>
          <a:p>
            <a:r>
              <a:rPr lang="en-US" altLang="zh-CN" dirty="0"/>
              <a:t>Windows SAM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r>
              <a:rPr lang="en-US" altLang="zh-CN" dirty="0"/>
              <a:t>Hash function: MD5, SHA-1</a:t>
            </a:r>
          </a:p>
          <a:p>
            <a:r>
              <a:rPr lang="en-US" altLang="zh-CN" dirty="0"/>
              <a:t>Crypto 2004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32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Numbers</a:t>
            </a:r>
            <a:br>
              <a:rPr lang="en-US" dirty="0"/>
            </a:br>
            <a:r>
              <a:rPr lang="en-US" altLang="zh-CN" dirty="0"/>
              <a:t>[</a:t>
            </a:r>
            <a:r>
              <a:rPr lang="en-US" altLang="zh-CN" dirty="0" err="1"/>
              <a:t>psju:dəʊ'rændəm</a:t>
            </a:r>
            <a:r>
              <a:rPr lang="en-US" altLang="zh-CN" dirty="0"/>
              <a:t>]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1816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Cambria Math"/>
              </a:rPr>
              <a:t>pseudorandom numbers {</a:t>
            </a:r>
            <a:r>
              <a:rPr lang="en-US" altLang="zh-CN" i="1" dirty="0" err="1"/>
              <a:t>x</a:t>
            </a:r>
            <a:r>
              <a:rPr lang="en-US" altLang="zh-CN" i="1" baseline="-25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altLang="zh-CN" dirty="0">
                <a:ea typeface="Cambria Math" pitchFamily="18" charset="0"/>
              </a:rPr>
              <a:t>}</a:t>
            </a:r>
          </a:p>
          <a:p>
            <a:endParaRPr lang="en-US" altLang="zh-CN" dirty="0">
              <a:ea typeface="Cambria Math" pitchFamily="18" charset="0"/>
            </a:endParaRPr>
          </a:p>
          <a:p>
            <a:r>
              <a:rPr lang="en-US" dirty="0"/>
              <a:t>the </a:t>
            </a:r>
            <a:r>
              <a:rPr lang="en-US" i="1" dirty="0"/>
              <a:t>modulus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, the </a:t>
            </a:r>
            <a:r>
              <a:rPr lang="en-US" i="1" dirty="0"/>
              <a:t>multiplier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, [ˈ</a:t>
            </a:r>
            <a:r>
              <a:rPr lang="en-US" dirty="0" err="1"/>
              <a:t>mʌltɪplaɪə</a:t>
            </a:r>
            <a:r>
              <a:rPr lang="en-US" dirty="0"/>
              <a:t>(r)] </a:t>
            </a:r>
          </a:p>
          <a:p>
            <a:r>
              <a:rPr lang="en-US" dirty="0"/>
              <a:t>the </a:t>
            </a:r>
            <a:r>
              <a:rPr lang="en-US" i="1" dirty="0"/>
              <a:t>increment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, [ˈ</a:t>
            </a:r>
            <a:r>
              <a:rPr lang="en-US" dirty="0" err="1"/>
              <a:t>ɪŋkrəmənt</a:t>
            </a:r>
            <a:r>
              <a:rPr lang="en-US" dirty="0"/>
              <a:t>] </a:t>
            </a:r>
            <a:r>
              <a:rPr lang="zh-CN" altLang="en-US" dirty="0"/>
              <a:t>增量</a:t>
            </a:r>
            <a:endParaRPr lang="en-US" dirty="0"/>
          </a:p>
          <a:p>
            <a:r>
              <a:rPr lang="en-US" dirty="0"/>
              <a:t>and </a:t>
            </a:r>
            <a:r>
              <a:rPr lang="en-US" i="1" dirty="0"/>
              <a:t>seed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with</a:t>
            </a:r>
          </a:p>
          <a:p>
            <a:r>
              <a:rPr lang="en-US" dirty="0"/>
              <a:t>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latin typeface="Cambria Math"/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i="1" dirty="0"/>
              <a:t> 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latin typeface="Cambria Math"/>
                <a:ea typeface="Cambria Math"/>
              </a:rPr>
              <a:t> &lt; </a:t>
            </a:r>
            <a:r>
              <a:rPr lang="en-US" i="1" dirty="0">
                <a:ea typeface="Cambria Math"/>
              </a:rPr>
              <a:t>m. </a:t>
            </a:r>
          </a:p>
          <a:p>
            <a:endParaRPr lang="en-US" dirty="0">
              <a:ea typeface="Cambria Math"/>
            </a:endParaRPr>
          </a:p>
          <a:p>
            <a:r>
              <a:rPr lang="en-US" dirty="0">
                <a:ea typeface="Cambria Math"/>
              </a:rPr>
              <a:t>If </a:t>
            </a:r>
            <a:r>
              <a:rPr lang="en-US" dirty="0" err="1">
                <a:ea typeface="Cambria Math"/>
              </a:rPr>
              <a:t>psudorandom</a:t>
            </a:r>
            <a:r>
              <a:rPr lang="en-US" dirty="0">
                <a:ea typeface="Cambria Math"/>
              </a:rPr>
              <a:t> numbers between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 are needed, then the generated numbers are divided by the modulus, </a:t>
            </a:r>
            <a:r>
              <a:rPr lang="en-US" i="1" dirty="0" err="1">
                <a:ea typeface="Cambria Math" pitchFamily="18" charset="0"/>
              </a:rPr>
              <a:t>x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i="1" baseline="-25000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/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13360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+1</a:t>
            </a:r>
            <a:r>
              <a:rPr lang="en-US" sz="2800" i="1" baseline="-25000" dirty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sz="2800" dirty="0">
                <a:ea typeface="Cambria Math" pitchFamily="18" charset="0"/>
              </a:rPr>
              <a:t> = (</a:t>
            </a:r>
            <a:r>
              <a:rPr lang="en-US" sz="2800" i="1" dirty="0" err="1">
                <a:ea typeface="Cambria Math" pitchFamily="18" charset="0"/>
              </a:rPr>
              <a:t>ax</a:t>
            </a:r>
            <a:r>
              <a:rPr lang="en-US" sz="2800" i="1" baseline="-25000" dirty="0" err="1">
                <a:ea typeface="Cambria Math" pitchFamily="18" charset="0"/>
              </a:rPr>
              <a:t>n</a:t>
            </a:r>
            <a:r>
              <a:rPr lang="en-US" sz="2800" dirty="0">
                <a:ea typeface="Cambria Math" pitchFamily="18" charset="0"/>
              </a:rPr>
              <a:t> + </a:t>
            </a:r>
            <a:r>
              <a:rPr lang="en-US" sz="2800" i="1" dirty="0">
                <a:ea typeface="Cambria Math" pitchFamily="18" charset="0"/>
              </a:rPr>
              <a:t>c</a:t>
            </a:r>
            <a:r>
              <a:rPr lang="en-US" sz="2800" dirty="0">
                <a:ea typeface="Cambria Math" pitchFamily="18" charset="0"/>
              </a:rPr>
              <a:t>) </a:t>
            </a:r>
            <a:r>
              <a:rPr lang="en-US" sz="2800" b="1" dirty="0">
                <a:ea typeface="Cambria Math" pitchFamily="18" charset="0"/>
              </a:rPr>
              <a:t>mod</a:t>
            </a:r>
            <a:r>
              <a:rPr lang="en-US" sz="2800" dirty="0">
                <a:ea typeface="Cambria Math" pitchFamily="18" charset="0"/>
              </a:rPr>
              <a:t> </a:t>
            </a:r>
            <a:r>
              <a:rPr lang="en-US" sz="2800" i="1" dirty="0">
                <a:ea typeface="Cambria Math" pitchFamily="18" charset="0"/>
              </a:rPr>
              <a:t>m</a:t>
            </a:r>
            <a:r>
              <a:rPr lang="en-US" sz="2800" dirty="0">
                <a:ea typeface="Cambria Math" pitchFamily="18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064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4708"/>
            <a:ext cx="8534400" cy="543329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Example</a:t>
            </a:r>
            <a:r>
              <a:rPr lang="en-US" dirty="0"/>
              <a:t>: Find the sequence of pseudorandom numbers generated by the linear congruential method with modulus </a:t>
            </a:r>
            <a:r>
              <a:rPr lang="en-US" i="1" dirty="0"/>
              <a:t>m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, multiplier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increment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, and  seed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</a:t>
            </a:r>
          </a:p>
          <a:p>
            <a:r>
              <a:rPr lang="en-US" b="1" dirty="0"/>
              <a:t>Solution</a:t>
            </a:r>
            <a:r>
              <a:rPr lang="en-US" dirty="0"/>
              <a:t>: Compute the terms of the sequence by successively using the congruence </a:t>
            </a:r>
            <a:r>
              <a:rPr lang="en-US" dirty="0">
                <a:ea typeface="Cambria Math"/>
              </a:rPr>
              <a:t>  </a:t>
            </a:r>
            <a:r>
              <a:rPr lang="en-US" i="1" dirty="0"/>
              <a:t>x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+1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dirty="0">
                <a:ea typeface="Cambria Math" pitchFamily="18" charset="0"/>
              </a:rPr>
              <a:t>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)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, with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∙3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25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7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∙7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53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8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∙8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60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6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∙6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46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1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∙1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11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2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∙2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18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0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∙0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4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4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∙4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32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5</a:t>
            </a:r>
            <a:r>
              <a:rPr lang="en-US" dirty="0"/>
              <a:t>,</a:t>
            </a:r>
          </a:p>
          <a:p>
            <a:pPr lvl="2">
              <a:buNone/>
            </a:pP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>
                <a:latin typeface="Cambria Math"/>
                <a:ea typeface="Cambria Math"/>
              </a:rPr>
              <a:t>∙5 + 4</a:t>
            </a:r>
            <a:r>
              <a:rPr lang="en-US" b="1" dirty="0">
                <a:ea typeface="Cambria Math" pitchFamily="18" charset="0"/>
              </a:rPr>
              <a:t> 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39 </a:t>
            </a:r>
            <a:r>
              <a:rPr lang="en-US" b="1" dirty="0">
                <a:ea typeface="Cambria Math" pitchFamily="18" charset="0"/>
              </a:rPr>
              <a:t>mod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 = 3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The sequence generated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3,7,8,6,1,2,0,4,5,3,7,8,6,1,2,0,4,5,3,…   </a:t>
            </a:r>
          </a:p>
          <a:p>
            <a:pPr lvl="1">
              <a:buNone/>
            </a:pPr>
            <a:r>
              <a:rPr lang="en-US" dirty="0"/>
              <a:t>It repeats after generating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 terms.</a:t>
            </a:r>
          </a:p>
          <a:p>
            <a:r>
              <a:rPr lang="en-US" dirty="0"/>
              <a:t>Commonly, computers use a linear </a:t>
            </a:r>
            <a:r>
              <a:rPr lang="en-US" dirty="0" err="1"/>
              <a:t>congruential</a:t>
            </a:r>
            <a:r>
              <a:rPr lang="en-US" dirty="0"/>
              <a:t> generator with increment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This is called a </a:t>
            </a:r>
            <a:r>
              <a:rPr lang="en-US" i="1" dirty="0"/>
              <a:t>pure multiplicative generator</a:t>
            </a:r>
            <a:r>
              <a:rPr lang="en-US" dirty="0"/>
              <a:t>. Such a generator with modulus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− 1 </a:t>
            </a:r>
            <a:r>
              <a:rPr lang="en-US" dirty="0"/>
              <a:t>and multiplier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16,807 generates 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dirty="0">
                <a:latin typeface="Cambria Math"/>
                <a:ea typeface="Cambria Math"/>
              </a:rPr>
              <a:t>− 2 </a:t>
            </a:r>
            <a:r>
              <a:rPr lang="en-US" dirty="0"/>
              <a:t>numbers before  repeating. </a:t>
            </a:r>
            <a:endParaRPr lang="en-US" baseline="30000" dirty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Digits:  UPCs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17638"/>
            <a:ext cx="8991600" cy="54403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Example</a:t>
            </a:r>
            <a:r>
              <a:rPr lang="en-US" dirty="0"/>
              <a:t>: Retail products are identified by their </a:t>
            </a:r>
            <a:r>
              <a:rPr lang="en-US" i="1" dirty="0"/>
              <a:t>Universal Product Codes </a:t>
            </a:r>
            <a:r>
              <a:rPr lang="en-US" dirty="0"/>
              <a:t>(</a:t>
            </a:r>
            <a:r>
              <a:rPr lang="en-US" i="1" dirty="0"/>
              <a:t>UPC</a:t>
            </a:r>
            <a:r>
              <a:rPr lang="en-US" dirty="0"/>
              <a:t>s). Usually these have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 decimal digits, the last one being the check digit. The check digit is determined by the congruence:</a:t>
            </a:r>
          </a:p>
          <a:p>
            <a:pPr marL="822960" lvl="4" indent="-274320">
              <a:buSzPct val="95000"/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3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dirty="0">
                <a:ea typeface="Cambria Math" pitchFamily="18" charset="0"/>
              </a:rPr>
              <a:t>mod</a:t>
            </a:r>
            <a:r>
              <a:rPr lang="en-US" b="1" dirty="0"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10).</a:t>
            </a:r>
          </a:p>
          <a:p>
            <a:pPr marL="731520" lvl="3" indent="-457200">
              <a:buSzPct val="95000"/>
              <a:buFont typeface="+mj-lt"/>
              <a:buAutoNum type="alphaLcPeriod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Suppose that the first 11 digits of the UPC are 79357343104. What is the check digit?</a:t>
            </a:r>
          </a:p>
          <a:p>
            <a:pPr marL="731520" lvl="3" indent="-457200">
              <a:buSzPct val="95000"/>
              <a:buFont typeface="+mj-lt"/>
              <a:buAutoNum type="alphaLcPeriod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Is 041331021641 a valid UPC?</a:t>
            </a:r>
          </a:p>
          <a:p>
            <a:pPr marL="457200" lvl="2" indent="-457200">
              <a:buSzPct val="95000"/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Solution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: </a:t>
            </a:r>
          </a:p>
          <a:p>
            <a:pPr marL="731520" lvl="3" indent="-457200">
              <a:buSzPct val="95000"/>
              <a:buFont typeface="+mj-lt"/>
              <a:buAutoNum type="alphaLcPeriod"/>
            </a:pPr>
            <a:r>
              <a:rPr lang="en-US" sz="23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>
                <a:latin typeface="Cambria Math"/>
                <a:ea typeface="Cambria Math"/>
              </a:rPr>
              <a:t>∙7 + 9 +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>
                <a:latin typeface="Cambria Math"/>
                <a:ea typeface="Cambria Math"/>
              </a:rPr>
              <a:t>∙3 + 5 +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>
                <a:latin typeface="Cambria Math"/>
                <a:ea typeface="Cambria Math"/>
              </a:rPr>
              <a:t>∙7 + 3 +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300" dirty="0">
                <a:latin typeface="Cambria Math"/>
                <a:ea typeface="Cambria Math"/>
              </a:rPr>
              <a:t>∙4 + 3 +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300" dirty="0">
                <a:latin typeface="Cambria Math"/>
                <a:ea typeface="Cambria Math"/>
              </a:rPr>
              <a:t>∙1 + 0 +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>
                <a:latin typeface="Cambria Math"/>
                <a:ea typeface="Cambria Math"/>
              </a:rPr>
              <a:t>∙4 + </a:t>
            </a:r>
            <a:r>
              <a:rPr lang="en-US" sz="2300" i="1" dirty="0"/>
              <a:t>x</a:t>
            </a:r>
            <a:r>
              <a:rPr lang="en-US" sz="2300" baseline="-25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3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>
                <a:latin typeface="Cambria Math"/>
                <a:ea typeface="Cambria Math"/>
              </a:rPr>
              <a:t>≡ 0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300" dirty="0">
                <a:ea typeface="Cambria Math" pitchFamily="18" charset="0"/>
              </a:rPr>
              <a:t>mod</a:t>
            </a:r>
            <a:r>
              <a:rPr lang="en-US" sz="2300" b="1" dirty="0">
                <a:ea typeface="Cambria Math" pitchFamily="18" charset="0"/>
              </a:rPr>
              <a:t>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10) </a:t>
            </a:r>
          </a:p>
          <a:p>
            <a:pPr marL="731520" lvl="3" indent="-457200">
              <a:buSzPct val="95000"/>
              <a:buNone/>
            </a:pPr>
            <a:r>
              <a:rPr lang="en-US" sz="2300" dirty="0">
                <a:latin typeface="Cambria Math" pitchFamily="18" charset="0"/>
                <a:ea typeface="Cambria Math" pitchFamily="18" charset="0"/>
              </a:rPr>
              <a:t>           21 + 9 + 9 + 5 + 21 + 3 + 12+ 3 + 3 + 0 + 12 + </a:t>
            </a:r>
            <a:r>
              <a:rPr lang="en-US" sz="2300" i="1" dirty="0"/>
              <a:t>x</a:t>
            </a:r>
            <a:r>
              <a:rPr lang="en-US" sz="2300" baseline="-25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3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>
                <a:latin typeface="Cambria Math"/>
                <a:ea typeface="Cambria Math"/>
              </a:rPr>
              <a:t>≡ 0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300" dirty="0">
                <a:ea typeface="Cambria Math" pitchFamily="18" charset="0"/>
              </a:rPr>
              <a:t>mod</a:t>
            </a:r>
            <a:r>
              <a:rPr lang="en-US" sz="2300" b="1" dirty="0">
                <a:ea typeface="Cambria Math" pitchFamily="18" charset="0"/>
              </a:rPr>
              <a:t>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10)                </a:t>
            </a:r>
          </a:p>
          <a:p>
            <a:pPr marL="731520" lvl="3" indent="-457200">
              <a:buSzPct val="95000"/>
              <a:buNone/>
            </a:pPr>
            <a:r>
              <a:rPr lang="en-US" sz="2300" dirty="0">
                <a:latin typeface="Cambria Math" pitchFamily="18" charset="0"/>
                <a:ea typeface="Cambria Math" pitchFamily="18" charset="0"/>
              </a:rPr>
              <a:t>                                            98 + </a:t>
            </a:r>
            <a:r>
              <a:rPr lang="en-US" sz="2300" i="1" dirty="0"/>
              <a:t>x</a:t>
            </a:r>
            <a:r>
              <a:rPr lang="en-US" sz="2300" baseline="-25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3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>
                <a:latin typeface="Cambria Math"/>
                <a:ea typeface="Cambria Math"/>
              </a:rPr>
              <a:t>≡ 0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300" dirty="0">
                <a:ea typeface="Cambria Math" pitchFamily="18" charset="0"/>
              </a:rPr>
              <a:t>mod</a:t>
            </a:r>
            <a:r>
              <a:rPr lang="en-US" sz="2300" b="1" dirty="0">
                <a:ea typeface="Cambria Math" pitchFamily="18" charset="0"/>
              </a:rPr>
              <a:t>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10) </a:t>
            </a:r>
          </a:p>
          <a:p>
            <a:pPr marL="731520" lvl="3" indent="-457200">
              <a:buSzPct val="95000"/>
              <a:buNone/>
            </a:pPr>
            <a:r>
              <a:rPr lang="en-US" sz="2300" i="1" dirty="0">
                <a:latin typeface="Cambria Math" pitchFamily="18" charset="0"/>
                <a:ea typeface="Cambria Math" pitchFamily="18" charset="0"/>
              </a:rPr>
              <a:t>                                        </a:t>
            </a:r>
            <a:r>
              <a:rPr lang="en-US" sz="2300" i="1" dirty="0"/>
              <a:t>x</a:t>
            </a:r>
            <a:r>
              <a:rPr lang="en-US" sz="2300" baseline="-25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3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>
                <a:latin typeface="Cambria Math"/>
                <a:ea typeface="Cambria Math"/>
              </a:rPr>
              <a:t>≡ 2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300" dirty="0">
                <a:ea typeface="Cambria Math" pitchFamily="18" charset="0"/>
              </a:rPr>
              <a:t>mod</a:t>
            </a:r>
            <a:r>
              <a:rPr lang="en-US" sz="2300" b="1" dirty="0">
                <a:ea typeface="Cambria Math" pitchFamily="18" charset="0"/>
              </a:rPr>
              <a:t>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10)     So, the check digit is 2.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396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Digits:  UPCs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534400" cy="54403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Example</a:t>
            </a:r>
            <a:r>
              <a:rPr lang="en-US" dirty="0"/>
              <a:t>: Retail products are identified by their </a:t>
            </a:r>
            <a:r>
              <a:rPr lang="en-US" i="1" dirty="0"/>
              <a:t>Universal Product Codes </a:t>
            </a:r>
            <a:r>
              <a:rPr lang="en-US" dirty="0"/>
              <a:t>(</a:t>
            </a:r>
            <a:r>
              <a:rPr lang="en-US" i="1" dirty="0"/>
              <a:t>UPC</a:t>
            </a:r>
            <a:r>
              <a:rPr lang="en-US" dirty="0"/>
              <a:t>s). Usually these have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 decimal digits, the last one being the check digit. The check digit is determined by the congruence:</a:t>
            </a:r>
          </a:p>
          <a:p>
            <a:pPr marL="822960" lvl="4" indent="-274320">
              <a:buSzPct val="95000"/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3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>
                <a:ea typeface="Cambria Math" pitchFamily="18" charset="0"/>
              </a:rPr>
              <a:t> 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+ </a:t>
            </a:r>
            <a:r>
              <a:rPr lang="en-US" i="1" dirty="0"/>
              <a:t>x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 0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dirty="0">
                <a:ea typeface="Cambria Math" pitchFamily="18" charset="0"/>
              </a:rPr>
              <a:t>mod</a:t>
            </a:r>
            <a:r>
              <a:rPr lang="en-US" b="1" dirty="0"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10).</a:t>
            </a:r>
          </a:p>
          <a:p>
            <a:pPr marL="731520" lvl="3" indent="-457200">
              <a:buSzPct val="95000"/>
              <a:buFont typeface="+mj-lt"/>
              <a:buAutoNum type="alphaLcPeriod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Suppose that the first 11 digits of the UPC are 79357343104. What is the check digit?</a:t>
            </a:r>
          </a:p>
          <a:p>
            <a:pPr marL="731520" lvl="3" indent="-457200">
              <a:buSzPct val="95000"/>
              <a:buFont typeface="+mj-lt"/>
              <a:buAutoNum type="alphaLcPeriod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Is 041331021641 a valid UPC?</a:t>
            </a:r>
          </a:p>
          <a:p>
            <a:pPr marL="457200" lvl="2" indent="-457200">
              <a:buSzPct val="95000"/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sz="2800" b="1" dirty="0">
                <a:latin typeface="Cambria Math" pitchFamily="18" charset="0"/>
                <a:ea typeface="Cambria Math" pitchFamily="18" charset="0"/>
              </a:rPr>
              <a:t>Solution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: </a:t>
            </a:r>
          </a:p>
          <a:p>
            <a:pPr marL="731520" lvl="3" indent="-457200">
              <a:buSzPct val="95000"/>
              <a:buFont typeface="+mj-lt"/>
              <a:buAutoNum type="alphaLcPeriod" startAt="2"/>
            </a:pPr>
            <a:r>
              <a:rPr lang="en-US" sz="23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>
                <a:latin typeface="Cambria Math"/>
                <a:ea typeface="Cambria Math"/>
              </a:rPr>
              <a:t>∙0 + 4 +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>
                <a:latin typeface="Cambria Math"/>
                <a:ea typeface="Cambria Math"/>
              </a:rPr>
              <a:t>∙1 + 3 +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>
                <a:latin typeface="Cambria Math"/>
                <a:ea typeface="Cambria Math"/>
              </a:rPr>
              <a:t>∙3 + 1 +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300" dirty="0">
                <a:latin typeface="Cambria Math"/>
                <a:ea typeface="Cambria Math"/>
              </a:rPr>
              <a:t>∙0 + 2 +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2300" dirty="0">
                <a:latin typeface="Cambria Math"/>
                <a:ea typeface="Cambria Math"/>
              </a:rPr>
              <a:t>∙1 + 6 +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300" dirty="0">
                <a:latin typeface="Cambria Math"/>
                <a:ea typeface="Cambria Math"/>
              </a:rPr>
              <a:t>∙4 + 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3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endParaRPr lang="en-US" sz="2300" dirty="0">
              <a:latin typeface="Cambria Math"/>
              <a:ea typeface="Cambria Math"/>
            </a:endParaRPr>
          </a:p>
          <a:p>
            <a:pPr marL="274320" lvl="3" indent="0">
              <a:buSzPct val="95000"/>
              <a:buNone/>
            </a:pPr>
            <a:r>
              <a:rPr lang="en-US" altLang="zh-CN" sz="2300" dirty="0">
                <a:latin typeface="Cambria Math"/>
                <a:ea typeface="Cambria Math"/>
              </a:rPr>
              <a:t>    =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0 + 4 + 3 + 3 + 9 + 1 + 0+ 2 + 3 + 6 + 12 + 1 = 44 </a:t>
            </a:r>
            <a:r>
              <a:rPr lang="en-US" sz="23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>
                <a:latin typeface="Cambria Math"/>
                <a:ea typeface="Cambria Math"/>
              </a:rPr>
              <a:t>≡ 4 ≢0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300" dirty="0">
                <a:ea typeface="Cambria Math" pitchFamily="18" charset="0"/>
              </a:rPr>
              <a:t>mod</a:t>
            </a:r>
            <a:r>
              <a:rPr lang="en-US" sz="2300" b="1" dirty="0">
                <a:ea typeface="Cambria Math" pitchFamily="18" charset="0"/>
              </a:rPr>
              <a:t> </a:t>
            </a:r>
            <a:r>
              <a:rPr lang="en-US" sz="2300" dirty="0">
                <a:latin typeface="Cambria Math" pitchFamily="18" charset="0"/>
                <a:ea typeface="Cambria Math" pitchFamily="18" charset="0"/>
              </a:rPr>
              <a:t>10)                </a:t>
            </a:r>
          </a:p>
          <a:p>
            <a:pPr marL="731520" lvl="3" indent="-457200">
              <a:buSzPct val="95000"/>
              <a:buNone/>
            </a:pPr>
            <a:r>
              <a:rPr lang="en-US" sz="2300" dirty="0">
                <a:latin typeface="Cambria Math" pitchFamily="18" charset="0"/>
                <a:ea typeface="Cambria Math" pitchFamily="18" charset="0"/>
              </a:rPr>
              <a:t>          Hence, 041331021641  is not a valid UPC.</a:t>
            </a:r>
          </a:p>
          <a:p>
            <a:pPr marL="731520" lvl="3" indent="-457200">
              <a:buSzPct val="95000"/>
              <a:buNone/>
            </a:pPr>
            <a:endParaRPr lang="en-US" sz="2300" dirty="0">
              <a:latin typeface="Cambria Math" pitchFamily="18" charset="0"/>
              <a:ea typeface="Cambria Math" pitchFamily="18" charset="0"/>
            </a:endParaRPr>
          </a:p>
          <a:p>
            <a:pPr marL="731520" lvl="3" indent="-457200">
              <a:buSzPct val="95000"/>
              <a:buNone/>
            </a:pPr>
            <a:endParaRPr lang="en-US" sz="2300" dirty="0">
              <a:latin typeface="Cambria Math" pitchFamily="18" charset="0"/>
              <a:ea typeface="Cambria Math" pitchFamily="18" charset="0"/>
            </a:endParaRPr>
          </a:p>
          <a:p>
            <a:pPr marL="731520" lvl="3" indent="-457200">
              <a:buSzPct val="95000"/>
              <a:buFont typeface="+mj-lt"/>
              <a:buAutoNum type="alphaLcParenR"/>
            </a:pPr>
            <a:endParaRPr lang="en-US" sz="2300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49680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x_{10} \equiv \sum^{9}_{i = 1}ix_i\;\mbox{(mod 11)}.$$&#10;\end{document}"/>
  <p:tag name="IGUANATEXSIZE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sum^{10}_{i = 1}ix_i\equiv 0\; \mbox{(mod 11)}.$$&#10;\end{document}"/>
  <p:tag name="IGUANATEXSIZE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x_{10} \equiv \sum^{9}_{i = 1}ix_i\;\mbox{(mod 11)}.$$&#10;\end{document}"/>
  <p:tag name="IGUANATEXSIZE" val="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sum^{10}_{i = 1}ix_i\equiv 0\; \mbox{(mod 11)}.$$&#10;\end{document}"/>
  <p:tag name="IGUANATEXSIZE" val="11"/>
</p:tagLst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4472</TotalTime>
  <Words>1672</Words>
  <Application>Microsoft Office PowerPoint</Application>
  <PresentationFormat>全屏显示(4:3)</PresentationFormat>
  <Paragraphs>126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宋体</vt:lpstr>
      <vt:lpstr>Arial</vt:lpstr>
      <vt:lpstr>Cambria Math</vt:lpstr>
      <vt:lpstr>Comic Sans MS</vt:lpstr>
      <vt:lpstr>Garamond</vt:lpstr>
      <vt:lpstr>Times New Roman</vt:lpstr>
      <vt:lpstr>Verdana</vt:lpstr>
      <vt:lpstr>Wingdings</vt:lpstr>
      <vt:lpstr>Level</vt:lpstr>
      <vt:lpstr>1_Default Design</vt:lpstr>
      <vt:lpstr>Discrete Mathematics and Its Application                         7th edition, 2001</vt:lpstr>
      <vt:lpstr>Welcome to Discrete Mathematics  Spring 2018</vt:lpstr>
      <vt:lpstr>§4.5 Applications of  Congruences</vt:lpstr>
      <vt:lpstr>Hashing Functions [hæʃ] </vt:lpstr>
      <vt:lpstr>Hashing Functions</vt:lpstr>
      <vt:lpstr>Pseudorandom Numbers [psju:dəʊ'rændəm] </vt:lpstr>
      <vt:lpstr>Pseudorandom Numbers</vt:lpstr>
      <vt:lpstr>Check Digits:  UPCs</vt:lpstr>
      <vt:lpstr>Check Digits:  UPCs</vt:lpstr>
      <vt:lpstr>Check Digits:ISBNs</vt:lpstr>
      <vt:lpstr>Check Digits:ISBNs</vt:lpstr>
      <vt:lpstr>Check Digits:ISBNs</vt:lpstr>
      <vt:lpstr>Check Digits:ISBNs</vt:lpstr>
      <vt:lpstr>身份证号码：ID number</vt:lpstr>
      <vt:lpstr>PowerPoint 演示文稿</vt:lpstr>
    </vt:vector>
  </TitlesOfParts>
  <Company>Barry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szniu</cp:lastModifiedBy>
  <cp:revision>681</cp:revision>
  <cp:lastPrinted>2018-04-08T03:06:08Z</cp:lastPrinted>
  <dcterms:created xsi:type="dcterms:W3CDTF">2002-05-12T10:17:07Z</dcterms:created>
  <dcterms:modified xsi:type="dcterms:W3CDTF">2018-06-02T09:23:13Z</dcterms:modified>
</cp:coreProperties>
</file>