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  <p:sldMasterId id="2147483695" r:id="rId2"/>
  </p:sldMasterIdLst>
  <p:notesMasterIdLst>
    <p:notesMasterId r:id="rId30"/>
  </p:notesMasterIdLst>
  <p:sldIdLst>
    <p:sldId id="256" r:id="rId3"/>
    <p:sldId id="309" r:id="rId4"/>
    <p:sldId id="386" r:id="rId5"/>
    <p:sldId id="918" r:id="rId6"/>
    <p:sldId id="804" r:id="rId7"/>
    <p:sldId id="919" r:id="rId8"/>
    <p:sldId id="376" r:id="rId9"/>
    <p:sldId id="378" r:id="rId10"/>
    <p:sldId id="379" r:id="rId11"/>
    <p:sldId id="920" r:id="rId12"/>
    <p:sldId id="380" r:id="rId13"/>
    <p:sldId id="387" r:id="rId14"/>
    <p:sldId id="921" r:id="rId15"/>
    <p:sldId id="381" r:id="rId16"/>
    <p:sldId id="388" r:id="rId17"/>
    <p:sldId id="284" r:id="rId18"/>
    <p:sldId id="401" r:id="rId19"/>
    <p:sldId id="382" r:id="rId20"/>
    <p:sldId id="287" r:id="rId21"/>
    <p:sldId id="383" r:id="rId22"/>
    <p:sldId id="384" r:id="rId23"/>
    <p:sldId id="390" r:id="rId24"/>
    <p:sldId id="402" r:id="rId25"/>
    <p:sldId id="385" r:id="rId26"/>
    <p:sldId id="916" r:id="rId27"/>
    <p:sldId id="391" r:id="rId28"/>
    <p:sldId id="291" r:id="rId29"/>
  </p:sldIdLst>
  <p:sldSz cx="9144000" cy="6858000" type="screen4x3"/>
  <p:notesSz cx="6858000" cy="994727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2" autoAdjust="0"/>
    <p:restoredTop sz="93931" autoAdjust="0"/>
  </p:normalViewPr>
  <p:slideViewPr>
    <p:cSldViewPr>
      <p:cViewPr varScale="1">
        <p:scale>
          <a:sx n="68" d="100"/>
          <a:sy n="68" d="100"/>
        </p:scale>
        <p:origin x="1240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69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97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>
            <a:extLst>
              <a:ext uri="{FF2B5EF4-FFF2-40B4-BE49-F238E27FC236}">
                <a16:creationId xmlns:a16="http://schemas.microsoft.com/office/drawing/2014/main" id="{D67EB47E-22CB-4D15-9AED-DA5CA5A0640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973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64867" name="Rectangle 3">
            <a:extLst>
              <a:ext uri="{FF2B5EF4-FFF2-40B4-BE49-F238E27FC236}">
                <a16:creationId xmlns:a16="http://schemas.microsoft.com/office/drawing/2014/main" id="{7801C3BA-22B8-4EFF-AFF6-0E9B85DDCF5A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973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0CA2A79C-8355-4911-9BDF-525753FBF38F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42975" y="746125"/>
            <a:ext cx="4972050" cy="37306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64869" name="Rectangle 5">
            <a:extLst>
              <a:ext uri="{FF2B5EF4-FFF2-40B4-BE49-F238E27FC236}">
                <a16:creationId xmlns:a16="http://schemas.microsoft.com/office/drawing/2014/main" id="{F2FC1A66-EF60-4110-9DF1-2A01864AE03C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724956"/>
            <a:ext cx="5486400" cy="44762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64870" name="Rectangle 6">
            <a:extLst>
              <a:ext uri="{FF2B5EF4-FFF2-40B4-BE49-F238E27FC236}">
                <a16:creationId xmlns:a16="http://schemas.microsoft.com/office/drawing/2014/main" id="{9FE9AB60-7FC8-4164-B654-C794952C099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8185"/>
            <a:ext cx="2971800" cy="4973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4871" name="Rectangle 7">
            <a:extLst>
              <a:ext uri="{FF2B5EF4-FFF2-40B4-BE49-F238E27FC236}">
                <a16:creationId xmlns:a16="http://schemas.microsoft.com/office/drawing/2014/main" id="{76E42A11-0445-471A-8AF6-DE265469EE5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9448185"/>
            <a:ext cx="2971800" cy="4973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03424A27-EC53-4E9D-9804-A5EA285C49F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>
            <a:extLst>
              <a:ext uri="{FF2B5EF4-FFF2-40B4-BE49-F238E27FC236}">
                <a16:creationId xmlns:a16="http://schemas.microsoft.com/office/drawing/2014/main" id="{9061ED40-51D4-4B33-BEF3-48586D131C69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2889250"/>
            <a:ext cx="8610600" cy="201613"/>
            <a:chOff x="144" y="1680"/>
            <a:chExt cx="5424" cy="144"/>
          </a:xfrm>
        </p:grpSpPr>
        <p:sp>
          <p:nvSpPr>
            <p:cNvPr id="5" name="Rectangle 8">
              <a:extLst>
                <a:ext uri="{FF2B5EF4-FFF2-40B4-BE49-F238E27FC236}">
                  <a16:creationId xmlns:a16="http://schemas.microsoft.com/office/drawing/2014/main" id="{0D7D8FD9-38FC-458A-B113-8E1C4AD1C27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4" y="1680"/>
              <a:ext cx="1808" cy="14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6" name="Rectangle 9">
              <a:extLst>
                <a:ext uri="{FF2B5EF4-FFF2-40B4-BE49-F238E27FC236}">
                  <a16:creationId xmlns:a16="http://schemas.microsoft.com/office/drawing/2014/main" id="{D2A163AD-0DFC-43BF-BECC-AD9EF22085D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952" y="1680"/>
              <a:ext cx="1808" cy="1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7" name="Rectangle 10">
              <a:extLst>
                <a:ext uri="{FF2B5EF4-FFF2-40B4-BE49-F238E27FC236}">
                  <a16:creationId xmlns:a16="http://schemas.microsoft.com/office/drawing/2014/main" id="{E3AC78FD-9C41-416A-BE83-C5432F88BF0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760" y="1680"/>
              <a:ext cx="1808" cy="144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</p:grpSp>
      <p:sp>
        <p:nvSpPr>
          <p:cNvPr id="53250" name="Rectangle 2">
            <a:extLst>
              <a:ext uri="{FF2B5EF4-FFF2-40B4-BE49-F238E27FC236}">
                <a16:creationId xmlns:a16="http://schemas.microsoft.com/office/drawing/2014/main" id="{556E3B2F-1979-41EB-B9A1-B71123ED78E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 algn="ctr">
              <a:defRPr sz="5800"/>
            </a:lvl1pPr>
          </a:lstStyle>
          <a:p>
            <a:pPr lvl="0"/>
            <a:r>
              <a:rPr lang="en-US" altLang="zh-CN" noProof="0"/>
              <a:t>Click to edit Master title style</a:t>
            </a:r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96B80615-608C-40A4-9F09-8E2702E8FE5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3270250"/>
            <a:ext cx="6400800" cy="22098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3000"/>
            </a:lvl1pPr>
          </a:lstStyle>
          <a:p>
            <a:pPr lvl="0"/>
            <a:r>
              <a:rPr lang="en-US" altLang="zh-CN" noProof="0"/>
              <a:t>Click to edit Master subtitle style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D829F58D-4371-4B70-AA27-E0DE7D2CE3C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2B1E3003-7D0C-4FCE-B147-F8D33E1943E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493447E5-FCED-45CD-A010-2A7AE093C92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B92D35-A008-43B5-A4E5-8044D3BC298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88739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3C0FAD-2BBC-45E3-96B9-BDCDA5978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45EB7E5-CE63-403B-9DD4-56ECD08E0A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3404C4C-6547-4860-8946-DB4BF6210CB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E6FE298-D829-44E1-9140-38558ECBC11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222F773-1E75-40AD-8AE8-A01546D1700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9589E5-6012-41E1-B8EC-521EE592BAB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64784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ED3DDB6-DB78-4B54-996E-D967DA968D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E9880EE-140C-4B91-89B4-FD153B1C8C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DAEF814-25E8-4A7C-9732-AD73AE5FAFB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4B28C68-62AF-4A20-8BD5-0D6FAB74D23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9A4C85F-1683-4ABE-B62F-D4DA97BBBB1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4D22C3-E271-42D3-95C0-86804294D4E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766057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0A34E1-98A2-4E4D-91C9-B86AE52B4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6CE76F9-8AD2-4C31-A95D-C8AF42F40A8B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71FF99A-217E-4EC6-97E8-4E58110F97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FDD950-0C44-41D1-B5A7-A66335097AB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F680759-863E-405C-B8C5-92699AD931D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814297-F4FF-447A-9267-D08053D9232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AEFD03-00C5-4C3F-A161-26DE955FDDA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53302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674569-D42A-41D6-8876-8B8B19E2A9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0807956-2445-4A8C-B97D-6FD69B10B2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6CDD77A-D7EA-49AD-ABA9-47A12A5033E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Fall 2007</a:t>
            </a:r>
            <a:endParaRPr lang="en-CA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8B131D4-782E-4810-A233-C62DB9A5F6C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Discrete Structures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375FDB8-5001-4B66-A059-C887A861BBF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324AE0-F5F1-483E-9C06-18021DD37931}" type="slidenum">
              <a:rPr lang="zh-CN" altLang="en-CA"/>
              <a:pPr>
                <a:defRPr/>
              </a:pPr>
              <a:t>‹#›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34287663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EDC40A-78AB-4194-BF77-12D24651C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6ECF25-6C92-4BF4-8110-9F6E4FC2F2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60B6B3-6E79-4CD2-B1C0-6EB656A7D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Spring 2018</a:t>
            </a:r>
            <a:endParaRPr lang="en-CA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4CC48B-4DD5-4826-B773-7DB4B435C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Discrete Structures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4DA8B7-F0A4-44D3-B17B-FE68BBCFC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CE6D86-5CF8-471A-8305-F39A0EF07250}" type="slidenum">
              <a:rPr lang="zh-CN" altLang="en-CA"/>
              <a:pPr>
                <a:defRPr/>
              </a:pPr>
              <a:t>‹#›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21053354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BF4323-3DEC-45C5-B85D-6EF9BCC35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4482168-725F-4E54-A1A3-B2231A0DCD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54D9B1-8F99-4C58-8F52-1EA214437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Spring 2018</a:t>
            </a:r>
            <a:endParaRPr lang="en-CA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850780-5DA3-4981-AEA6-C3C5FB9C3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Discrete Structures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0D98F5-1F6B-49FA-BBF5-5C5E74C46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B27C3C-7382-49ED-917A-9313B5FD25A0}" type="slidenum">
              <a:rPr lang="zh-CN" altLang="en-CA"/>
              <a:pPr>
                <a:defRPr/>
              </a:pPr>
              <a:t>‹#›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14168976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F11571-E486-4C60-B2F4-CA91EED4E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2A0839-CB2B-497B-8B91-9A5AEAEC17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1828800"/>
            <a:ext cx="3810000" cy="4267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20E6645-D518-4ABE-B05D-697FC24442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3810000" cy="4267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AF973E7-D436-4087-97F7-6DB5A30EA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Spring 2018</a:t>
            </a:r>
            <a:endParaRPr lang="en-CA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B28B30F-5644-4DC7-962A-76FB14FF7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Discrete Structures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0898D58-D3C7-4466-9B14-6D10D4294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7C0570-558D-488A-B39C-42A330A7467D}" type="slidenum">
              <a:rPr lang="zh-CN" altLang="en-CA"/>
              <a:pPr>
                <a:defRPr/>
              </a:pPr>
              <a:t>‹#›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24857560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37A73B-99AD-421C-9A6A-F1C40624D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668B35-6F07-46BC-8910-E43EA936F7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4583F7A-C543-4894-BD4A-FBCFA22CE2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34116C-CFD6-4A3A-B78A-25276DF4E0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3848920-9107-47D4-84D9-5D379DB869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6D9C260-E858-497D-88E0-456EC3702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Spring 2018</a:t>
            </a:r>
            <a:endParaRPr lang="en-CA" altLang="zh-CN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D49CB2A-85AF-40E3-A07C-3D38F7C76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Discrete Structures</a:t>
            </a: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C3FECBD-4FE6-4BA3-9D45-4E61997C7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6B41E6-2611-4DDC-8A03-836D519E71B7}" type="slidenum">
              <a:rPr lang="zh-CN" altLang="en-CA"/>
              <a:pPr>
                <a:defRPr/>
              </a:pPr>
              <a:t>‹#›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9976034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129156-E28F-4187-9248-C76C00C8B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9B2996F-D6EA-42D1-9AE4-A031BAA1F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Spring 2018</a:t>
            </a:r>
            <a:endParaRPr lang="en-CA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8414587-E2FB-40A3-8B83-6EDDE076C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Discrete Structures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D7E74FE-A2B1-4B1B-A197-64E35B9FD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3CD928-65CD-4D9C-AC05-4555CC0CDB5B}" type="slidenum">
              <a:rPr lang="zh-CN" altLang="en-CA"/>
              <a:pPr>
                <a:defRPr/>
              </a:pPr>
              <a:t>‹#›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6804190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FCC7810-CCF5-4ED0-BB59-AFFA6498C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Spring 2018</a:t>
            </a:r>
            <a:endParaRPr lang="en-CA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727E94D-E8D8-44F7-B60B-A3AC18F68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Discrete Structures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8312373-F8EF-45EF-AF29-8EB2DC466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02194C-B9A1-48A9-8DC1-FC436090F083}" type="slidenum">
              <a:rPr lang="zh-CN" altLang="en-CA"/>
              <a:pPr>
                <a:defRPr/>
              </a:pPr>
              <a:t>‹#›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2433332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88272E-6741-4463-A6BF-FAC498C27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33D4BF-2255-4B65-8FC5-481A373DE0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2296BCA-C5AA-42F3-8ABB-6BABE983DB1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28BF733-7EB0-4C00-857C-FE94C2A3E95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07F593A-38C5-4407-AD7B-C48757B4D2B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50099E-EE9D-4F9A-9435-60D8FA8F0E8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1192540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D2CE48-4F2B-49EB-9D92-DFA03EF15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D5BCF1-7CB1-43C4-BE17-D39C68D4A8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F6B0D74-1155-47A6-918D-B797BB87BB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EB1006C-8D1C-488A-8E10-C6270B0D2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Spring 2018</a:t>
            </a:r>
            <a:endParaRPr lang="en-CA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46A8E1A-2E79-4469-97CD-F4B166E00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Discrete Structures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1078B9C-2916-49D1-A1B2-D1E8F32A6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727021-76EC-402D-8FC0-81243ED5A416}" type="slidenum">
              <a:rPr lang="zh-CN" altLang="en-CA"/>
              <a:pPr>
                <a:defRPr/>
              </a:pPr>
              <a:t>‹#›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17255539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A97D1B-68DB-4E9C-AAD3-CC1BCE1ED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FA34294-7FB5-455E-95F3-D242020CC6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A9007A6-D35C-4FA1-99D1-17FF4F4C78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C07B31-7CB4-4410-8BE7-A842A8BCA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Spring 2018</a:t>
            </a:r>
            <a:endParaRPr lang="en-CA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69791B7-702A-4992-BBA2-50A478DBB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06B11,12,13 - Discrete Structures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68B46F1-EC4A-40F2-8F50-727547D72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84B168-FFF6-479F-AC3E-03057269B163}" type="slidenum">
              <a:rPr lang="zh-CN" altLang="en-CA"/>
              <a:pPr>
                <a:defRPr/>
              </a:pPr>
              <a:t>‹#›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11067363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98C379-24F1-4DEF-B387-D047C2EB7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D7BBD50-A47A-48F9-9620-8E25C2E5CD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1840BF-500D-4B4B-9AF0-26446B4FF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Spring 2018</a:t>
            </a:r>
            <a:endParaRPr lang="en-CA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696CF0-3425-40EE-8D2B-6D090C8B6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Discrete Structures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E33B81-2495-43CE-9EB0-BC38BD3C1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20283B-6126-471B-82B2-6BEB531E9474}" type="slidenum">
              <a:rPr lang="zh-CN" altLang="en-CA"/>
              <a:pPr>
                <a:defRPr/>
              </a:pPr>
              <a:t>‹#›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156639569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07C6781-4D3F-4A9D-911D-6A24EF6D4A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15100" y="457200"/>
            <a:ext cx="1943100" cy="56388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7C54F8B-6D92-40C4-944C-D67504B487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5800" y="457200"/>
            <a:ext cx="5676900" cy="563880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F241D1-9DFD-4138-939C-F5A83BBA1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Spring 2018</a:t>
            </a:r>
            <a:endParaRPr lang="en-CA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EB3223-9588-4880-AD28-E726A0103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Discrete Structures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A478C1-C0A3-4487-81C7-349D925C0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91C7E2-3185-4683-B5FE-D651FE4675EE}" type="slidenum">
              <a:rPr lang="zh-CN" altLang="en-CA"/>
              <a:pPr>
                <a:defRPr/>
              </a:pPr>
              <a:t>‹#›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4141795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753277-6EA9-44C1-A15F-65081B9C6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89F3C90-078F-4043-9287-387F012796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BDE4986-5EEE-4E3D-90B6-ABCE4F19651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4ED9617-675D-4A13-B02D-385B040A858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B7C074F-7B83-48F4-8383-334A6DC07D2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56CD3A-7FFB-47D2-81D3-97D21EC5603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93517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360DE6-966D-4504-BC1B-C233FB19D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9FFBE3-2E76-472F-9828-8A0DEAF661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85DC57A-7037-4B3D-9A98-799536EB3E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8622C20-427D-4570-B31B-BE1CB190ADF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B72883E-01F2-4FEB-B931-991A29C1E11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BA4BD20-8316-4132-9C9A-2A16544E721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DED24F-6E6C-4C21-AB08-BAC458BC5CB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90190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068182-3DE8-4576-AFB9-5594EF782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4E88EAD-CE48-446D-81F1-5251D18D90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CD99365-07C8-40EE-9AAD-8678029563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C34163B-1AB1-4D57-A34C-4276B90F82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4EACBB0-B9E6-408B-812A-E35A790FF1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8F0CA3B4-C0E0-4B6D-B39D-2FD72D33708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1A6683CA-3227-4421-8696-9C4F3CC730C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2F662359-CC78-4678-8733-CC1ADE5BD57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0EA093-36CB-4264-94D7-663FB3A6F77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43444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F038E3-1AA1-4D5C-90AE-5591CACCA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C7248931-111B-4991-BA84-0573718A9A8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E2CB934E-54CF-4DB0-BDFA-1ADE4BB02D2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693FB43-08B9-4419-B686-2D2706BB2D9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A157C0-03F4-4622-A090-27114067427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39701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188140C4-77C7-49ED-BCC6-B0DEEFD687E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5D4CB0F1-F467-4539-90BC-C80CA3493FF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6BD7562D-B4C3-4C82-8422-140D33CCD1F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ED0B26-9AD1-4BD7-8644-84084CF45EA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33780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B7671D-7D03-418C-9A04-E8E5790D6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696DB3-C0A7-42AF-943B-4939DDA341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0750FFB-4055-425E-8349-59BC4E4E4F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79C988-1C01-44E4-9B68-970866DF619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413D6B3-C5F1-4597-BDCE-6ACFD6F844C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27C328-EEE8-42D2-A6B7-BF3B760F9ED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BEA116-048D-4588-AAF6-80705437DBA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80884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849C78-D171-4D36-BCC6-04A3EDF9C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0A36E79-A941-4C21-A0C1-906645789A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7544532-6210-4958-BC96-484050EF85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6006569-2E96-42E7-B7A2-D6C64CAF9A5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B2DDA88-8449-4A47-B908-21E24B08807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B19B59F-AFD3-42BF-BC23-0DB2A72829E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65DB00-C3EA-4A03-A713-59677E0E318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02451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0B36EB14-567D-4FE2-A063-D288A10DE0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1EBB0E8F-89CA-4740-91BF-74EA6C2FBF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52228" name="Rectangle 4">
            <a:extLst>
              <a:ext uri="{FF2B5EF4-FFF2-40B4-BE49-F238E27FC236}">
                <a16:creationId xmlns:a16="http://schemas.microsoft.com/office/drawing/2014/main" id="{929F448F-2EFA-405F-8D41-4EC8AF53B7F6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2229" name="Rectangle 5">
            <a:extLst>
              <a:ext uri="{FF2B5EF4-FFF2-40B4-BE49-F238E27FC236}">
                <a16:creationId xmlns:a16="http://schemas.microsoft.com/office/drawing/2014/main" id="{09EDEC03-0FC8-4EBA-A2B6-F358B5662AF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2230" name="Rectangle 6">
            <a:extLst>
              <a:ext uri="{FF2B5EF4-FFF2-40B4-BE49-F238E27FC236}">
                <a16:creationId xmlns:a16="http://schemas.microsoft.com/office/drawing/2014/main" id="{085C2A13-6597-4B89-9370-6FFB1C70B12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2144790-1970-4C78-B35B-CCEB46AA19E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E0F848E0-EF48-4D03-A3AA-BE37C9590F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defRPr/>
            </a:pP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32" name="Line 8">
            <a:extLst>
              <a:ext uri="{FF2B5EF4-FFF2-40B4-BE49-F238E27FC236}">
                <a16:creationId xmlns:a16="http://schemas.microsoft.com/office/drawing/2014/main" id="{ED202DCC-20FA-4441-B7CF-DC490AC0BAE3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1447800"/>
            <a:ext cx="80772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3" name="Rectangle 9">
            <a:extLst>
              <a:ext uri="{FF2B5EF4-FFF2-40B4-BE49-F238E27FC236}">
                <a16:creationId xmlns:a16="http://schemas.microsoft.com/office/drawing/2014/main" id="{D7318372-74D7-40F7-AFE6-BC99C92CFC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defRPr/>
            </a:pP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34" name="Rectangle 10">
            <a:extLst>
              <a:ext uri="{FF2B5EF4-FFF2-40B4-BE49-F238E27FC236}">
                <a16:creationId xmlns:a16="http://schemas.microsoft.com/office/drawing/2014/main" id="{0DBCE407-5DBA-4D2E-9279-EA9D845CEF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defRPr/>
            </a:pP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81" r:id="rId1"/>
    <p:sldLayoutId id="2147484069" r:id="rId2"/>
    <p:sldLayoutId id="2147484070" r:id="rId3"/>
    <p:sldLayoutId id="2147484071" r:id="rId4"/>
    <p:sldLayoutId id="2147484072" r:id="rId5"/>
    <p:sldLayoutId id="2147484073" r:id="rId6"/>
    <p:sldLayoutId id="2147484074" r:id="rId7"/>
    <p:sldLayoutId id="2147484075" r:id="rId8"/>
    <p:sldLayoutId id="2147484076" r:id="rId9"/>
    <p:sldLayoutId id="2147484077" r:id="rId10"/>
    <p:sldLayoutId id="2147484078" r:id="rId11"/>
    <p:sldLayoutId id="2147484079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p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p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chemeClr val="accent2"/>
            </a:gs>
            <a:gs pos="100000">
              <a:srgbClr val="1C1C6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2">
            <a:extLst>
              <a:ext uri="{FF2B5EF4-FFF2-40B4-BE49-F238E27FC236}">
                <a16:creationId xmlns:a16="http://schemas.microsoft.com/office/drawing/2014/main" id="{9501A918-0D81-4FFC-8EB8-E969207A6B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4572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CA" altLang="zh-CN"/>
              <a:t>Click to edit Master title style</a:t>
            </a:r>
          </a:p>
        </p:txBody>
      </p:sp>
      <p:sp>
        <p:nvSpPr>
          <p:cNvPr id="291843" name="Rectangle 3">
            <a:extLst>
              <a:ext uri="{FF2B5EF4-FFF2-40B4-BE49-F238E27FC236}">
                <a16:creationId xmlns:a16="http://schemas.microsoft.com/office/drawing/2014/main" id="{7C4766A3-2F12-4DAD-9DE1-4D20AF48C9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828800"/>
            <a:ext cx="77724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- First level</a:t>
            </a:r>
            <a:endParaRPr lang="en-CA" altLang="zh-CN"/>
          </a:p>
          <a:p>
            <a:pPr lvl="1"/>
            <a:r>
              <a:rPr lang="en-CA" altLang="zh-CN"/>
              <a:t>Second level</a:t>
            </a:r>
          </a:p>
          <a:p>
            <a:pPr lvl="2"/>
            <a:r>
              <a:rPr lang="en-CA" altLang="zh-CN"/>
              <a:t>Third level</a:t>
            </a:r>
          </a:p>
          <a:p>
            <a:pPr lvl="3"/>
            <a:r>
              <a:rPr lang="en-CA" altLang="zh-CN"/>
              <a:t>Fourth level</a:t>
            </a:r>
          </a:p>
          <a:p>
            <a:pPr lvl="4"/>
            <a:r>
              <a:rPr lang="en-CA" altLang="zh-CN"/>
              <a:t>Fifth level</a:t>
            </a:r>
          </a:p>
        </p:txBody>
      </p:sp>
      <p:sp>
        <p:nvSpPr>
          <p:cNvPr id="291844" name="Rectangle 4">
            <a:extLst>
              <a:ext uri="{FF2B5EF4-FFF2-40B4-BE49-F238E27FC236}">
                <a16:creationId xmlns:a16="http://schemas.microsoft.com/office/drawing/2014/main" id="{BFDF325F-62FF-4D12-9610-B3A5BB5ACB89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00CCFF"/>
                </a:solidFill>
                <a:latin typeface="Times New Roman" panose="02020603050405020304" pitchFamily="18" charset="0"/>
                <a:ea typeface="+mn-ea"/>
              </a:defRPr>
            </a:lvl1pPr>
          </a:lstStyle>
          <a:p>
            <a:pPr>
              <a:defRPr/>
            </a:pPr>
            <a:r>
              <a:rPr lang="en-US" altLang="zh-CN"/>
              <a:t>Fall 2007</a:t>
            </a:r>
            <a:endParaRPr lang="en-CA" altLang="zh-CN"/>
          </a:p>
        </p:txBody>
      </p:sp>
      <p:sp>
        <p:nvSpPr>
          <p:cNvPr id="291845" name="Rectangle 5">
            <a:extLst>
              <a:ext uri="{FF2B5EF4-FFF2-40B4-BE49-F238E27FC236}">
                <a16:creationId xmlns:a16="http://schemas.microsoft.com/office/drawing/2014/main" id="{A5CF896E-C5EB-4A85-846E-A29BEC8DBFAE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90800" y="6248400"/>
            <a:ext cx="3962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rgbClr val="00CCFF"/>
                </a:solidFill>
                <a:latin typeface="Times New Roman" panose="02020603050405020304" pitchFamily="18" charset="0"/>
                <a:ea typeface="+mn-ea"/>
              </a:defRPr>
            </a:lvl1pPr>
          </a:lstStyle>
          <a:p>
            <a:pPr>
              <a:defRPr/>
            </a:pPr>
            <a:r>
              <a:rPr lang="en-US" altLang="zh-CN"/>
              <a:t>Discrete Structures</a:t>
            </a:r>
          </a:p>
        </p:txBody>
      </p:sp>
      <p:sp>
        <p:nvSpPr>
          <p:cNvPr id="291846" name="Rectangle 6">
            <a:extLst>
              <a:ext uri="{FF2B5EF4-FFF2-40B4-BE49-F238E27FC236}">
                <a16:creationId xmlns:a16="http://schemas.microsoft.com/office/drawing/2014/main" id="{66E4736D-879C-4F84-A13C-DEB8E4B277F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00CCFF"/>
                </a:solidFill>
                <a:latin typeface="Times New Roman" panose="02020603050405020304" pitchFamily="18" charset="0"/>
                <a:ea typeface="+mn-ea"/>
              </a:defRPr>
            </a:lvl1pPr>
          </a:lstStyle>
          <a:p>
            <a:pPr>
              <a:defRPr/>
            </a:pPr>
            <a:fld id="{05E57C69-8C4E-47ED-B193-FDD00EA0C49F}" type="slidenum">
              <a:rPr lang="zh-CN" altLang="en-CA"/>
              <a:pPr>
                <a:defRPr/>
              </a:pPr>
              <a:t>‹#›</a:t>
            </a:fld>
            <a:endParaRPr lang="en-CA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80" r:id="rId1"/>
    <p:sldLayoutId id="2147484082" r:id="rId2"/>
    <p:sldLayoutId id="2147484083" r:id="rId3"/>
    <p:sldLayoutId id="2147484084" r:id="rId4"/>
    <p:sldLayoutId id="2147484085" r:id="rId5"/>
    <p:sldLayoutId id="2147484086" r:id="rId6"/>
    <p:sldLayoutId id="2147484087" r:id="rId7"/>
    <p:sldLayoutId id="2147484088" r:id="rId8"/>
    <p:sldLayoutId id="2147484089" r:id="rId9"/>
    <p:sldLayoutId id="2147484090" r:id="rId10"/>
    <p:sldLayoutId id="2147484091" r:id="rId11"/>
  </p:sldLayoutIdLst>
  <p:hf sldNum="0"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Comic Sans MS" panose="030F0702030302020204" pitchFamily="66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Comic Sans MS" panose="030F0702030302020204" pitchFamily="66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Comic Sans MS" panose="030F0702030302020204" pitchFamily="66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Comic Sans MS" panose="030F0702030302020204" pitchFamily="66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Comic Sans MS" panose="030F0702030302020204" pitchFamily="66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Comic Sans MS" panose="030F0702030302020204" pitchFamily="66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Comic Sans MS" panose="030F0702030302020204" pitchFamily="66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Comic Sans MS" panose="030F0702030302020204" pitchFamily="66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2800" kern="12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2.bin"/><Relationship Id="rId4" Type="http://schemas.openxmlformats.org/officeDocument/2006/relationships/image" Target="../media/image5.w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4.bin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96E5B850-E66A-47B8-B4D6-BA7C4EE38D8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3048000"/>
          </a:xfrm>
        </p:spPr>
        <p:txBody>
          <a:bodyPr/>
          <a:lstStyle/>
          <a:p>
            <a:pPr algn="r" eaLnBrk="1" hangingPunct="1"/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Discrete Mathematics</a:t>
            </a:r>
            <a:b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and Its Application</a:t>
            </a:r>
            <a:b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                  </a:t>
            </a:r>
            <a:r>
              <a:rPr lang="en-US" altLang="zh-CN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7</a:t>
            </a:r>
            <a:r>
              <a:rPr lang="en-US" altLang="zh-CN" sz="2000" baseline="30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th</a:t>
            </a:r>
            <a:r>
              <a:rPr lang="en-US" altLang="zh-CN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edition, 2001</a:t>
            </a:r>
            <a:endParaRPr lang="en-US" altLang="zh-CN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A8915D59-D65A-4AAC-94F5-D19931E9FF3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4038600"/>
            <a:ext cx="6400800" cy="1441450"/>
          </a:xfrm>
        </p:spPr>
        <p:txBody>
          <a:bodyPr/>
          <a:lstStyle/>
          <a:p>
            <a:pPr eaLnBrk="1" hangingPunct="1"/>
            <a:r>
              <a:rPr lang="en-US" altLang="zh-CN" sz="3600">
                <a:ea typeface="宋体" panose="02010600030101010101" pitchFamily="2" charset="-122"/>
              </a:rPr>
              <a:t>Kenneth H. Rosen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Cryptanalysis of Affine Ciphers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842" y="1489075"/>
            <a:ext cx="8460557" cy="4073525"/>
          </a:xfrm>
        </p:spPr>
        <p:txBody>
          <a:bodyPr>
            <a:normAutofit/>
          </a:bodyPr>
          <a:lstStyle/>
          <a:p>
            <a:r>
              <a:rPr lang="en-US" b="1" dirty="0"/>
              <a:t>Example</a:t>
            </a:r>
            <a:r>
              <a:rPr lang="en-US" dirty="0"/>
              <a:t>: We intercepted the message “ZNK KGXRE HOXJ MKZY ZNK CUXS” that we know was produced by a shift cipher.  Let’s try to </a:t>
            </a:r>
            <a:r>
              <a:rPr lang="en-US" dirty="0" err="1"/>
              <a:t>cryptanalyze</a:t>
            </a:r>
            <a:r>
              <a:rPr lang="en-US" dirty="0"/>
              <a:t>.</a:t>
            </a:r>
          </a:p>
          <a:p>
            <a:r>
              <a:rPr lang="en-US" b="1" dirty="0"/>
              <a:t>Solution</a:t>
            </a:r>
            <a:r>
              <a:rPr lang="en-US" dirty="0"/>
              <a:t>: The most common letter in the </a:t>
            </a:r>
            <a:r>
              <a:rPr lang="en-US" dirty="0" err="1"/>
              <a:t>ciphertext</a:t>
            </a:r>
            <a:r>
              <a:rPr lang="en-US" dirty="0"/>
              <a:t> is K. So perhaps the letters were shifted by 6 since this would then map E to K. Shifting the entire message by </a:t>
            </a:r>
            <a:r>
              <a:rPr lang="en-US" dirty="0">
                <a:latin typeface="Cambria Math"/>
                <a:ea typeface="Cambria Math"/>
              </a:rPr>
              <a:t>−6 gives us “THE EARLY BIRD GETS THE WORM.”</a:t>
            </a:r>
          </a:p>
          <a:p>
            <a:endParaRPr lang="en-US" dirty="0"/>
          </a:p>
        </p:txBody>
      </p:sp>
      <p:graphicFrame>
        <p:nvGraphicFramePr>
          <p:cNvPr id="4" name="内容占位符 4">
            <a:extLst>
              <a:ext uri="{FF2B5EF4-FFF2-40B4-BE49-F238E27FC236}">
                <a16:creationId xmlns:a16="http://schemas.microsoft.com/office/drawing/2014/main" id="{D89DC985-72D2-4FA4-86E9-019808B9D84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9893571"/>
              </p:ext>
            </p:extLst>
          </p:nvPr>
        </p:nvGraphicFramePr>
        <p:xfrm>
          <a:off x="228601" y="5715000"/>
          <a:ext cx="8839194" cy="94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969">
                  <a:extLst>
                    <a:ext uri="{9D8B030D-6E8A-4147-A177-3AD203B41FA5}">
                      <a16:colId xmlns:a16="http://schemas.microsoft.com/office/drawing/2014/main" val="1492818934"/>
                    </a:ext>
                  </a:extLst>
                </a:gridCol>
                <a:gridCol w="339969">
                  <a:extLst>
                    <a:ext uri="{9D8B030D-6E8A-4147-A177-3AD203B41FA5}">
                      <a16:colId xmlns:a16="http://schemas.microsoft.com/office/drawing/2014/main" val="4140495938"/>
                    </a:ext>
                  </a:extLst>
                </a:gridCol>
                <a:gridCol w="339969">
                  <a:extLst>
                    <a:ext uri="{9D8B030D-6E8A-4147-A177-3AD203B41FA5}">
                      <a16:colId xmlns:a16="http://schemas.microsoft.com/office/drawing/2014/main" val="1085739719"/>
                    </a:ext>
                  </a:extLst>
                </a:gridCol>
                <a:gridCol w="339969">
                  <a:extLst>
                    <a:ext uri="{9D8B030D-6E8A-4147-A177-3AD203B41FA5}">
                      <a16:colId xmlns:a16="http://schemas.microsoft.com/office/drawing/2014/main" val="767638234"/>
                    </a:ext>
                  </a:extLst>
                </a:gridCol>
                <a:gridCol w="339969">
                  <a:extLst>
                    <a:ext uri="{9D8B030D-6E8A-4147-A177-3AD203B41FA5}">
                      <a16:colId xmlns:a16="http://schemas.microsoft.com/office/drawing/2014/main" val="2411881765"/>
                    </a:ext>
                  </a:extLst>
                </a:gridCol>
                <a:gridCol w="339969">
                  <a:extLst>
                    <a:ext uri="{9D8B030D-6E8A-4147-A177-3AD203B41FA5}">
                      <a16:colId xmlns:a16="http://schemas.microsoft.com/office/drawing/2014/main" val="4077049257"/>
                    </a:ext>
                  </a:extLst>
                </a:gridCol>
                <a:gridCol w="339969">
                  <a:extLst>
                    <a:ext uri="{9D8B030D-6E8A-4147-A177-3AD203B41FA5}">
                      <a16:colId xmlns:a16="http://schemas.microsoft.com/office/drawing/2014/main" val="339931106"/>
                    </a:ext>
                  </a:extLst>
                </a:gridCol>
                <a:gridCol w="339969">
                  <a:extLst>
                    <a:ext uri="{9D8B030D-6E8A-4147-A177-3AD203B41FA5}">
                      <a16:colId xmlns:a16="http://schemas.microsoft.com/office/drawing/2014/main" val="3515713740"/>
                    </a:ext>
                  </a:extLst>
                </a:gridCol>
                <a:gridCol w="339969">
                  <a:extLst>
                    <a:ext uri="{9D8B030D-6E8A-4147-A177-3AD203B41FA5}">
                      <a16:colId xmlns:a16="http://schemas.microsoft.com/office/drawing/2014/main" val="2030807727"/>
                    </a:ext>
                  </a:extLst>
                </a:gridCol>
                <a:gridCol w="369276">
                  <a:extLst>
                    <a:ext uri="{9D8B030D-6E8A-4147-A177-3AD203B41FA5}">
                      <a16:colId xmlns:a16="http://schemas.microsoft.com/office/drawing/2014/main" val="3857783696"/>
                    </a:ext>
                  </a:extLst>
                </a:gridCol>
                <a:gridCol w="310662">
                  <a:extLst>
                    <a:ext uri="{9D8B030D-6E8A-4147-A177-3AD203B41FA5}">
                      <a16:colId xmlns:a16="http://schemas.microsoft.com/office/drawing/2014/main" val="1806765615"/>
                    </a:ext>
                  </a:extLst>
                </a:gridCol>
                <a:gridCol w="339969">
                  <a:extLst>
                    <a:ext uri="{9D8B030D-6E8A-4147-A177-3AD203B41FA5}">
                      <a16:colId xmlns:a16="http://schemas.microsoft.com/office/drawing/2014/main" val="3767675726"/>
                    </a:ext>
                  </a:extLst>
                </a:gridCol>
                <a:gridCol w="339969">
                  <a:extLst>
                    <a:ext uri="{9D8B030D-6E8A-4147-A177-3AD203B41FA5}">
                      <a16:colId xmlns:a16="http://schemas.microsoft.com/office/drawing/2014/main" val="1302387857"/>
                    </a:ext>
                  </a:extLst>
                </a:gridCol>
                <a:gridCol w="339969">
                  <a:extLst>
                    <a:ext uri="{9D8B030D-6E8A-4147-A177-3AD203B41FA5}">
                      <a16:colId xmlns:a16="http://schemas.microsoft.com/office/drawing/2014/main" val="2852724808"/>
                    </a:ext>
                  </a:extLst>
                </a:gridCol>
                <a:gridCol w="339969">
                  <a:extLst>
                    <a:ext uri="{9D8B030D-6E8A-4147-A177-3AD203B41FA5}">
                      <a16:colId xmlns:a16="http://schemas.microsoft.com/office/drawing/2014/main" val="600504394"/>
                    </a:ext>
                  </a:extLst>
                </a:gridCol>
                <a:gridCol w="339969">
                  <a:extLst>
                    <a:ext uri="{9D8B030D-6E8A-4147-A177-3AD203B41FA5}">
                      <a16:colId xmlns:a16="http://schemas.microsoft.com/office/drawing/2014/main" val="4282412278"/>
                    </a:ext>
                  </a:extLst>
                </a:gridCol>
                <a:gridCol w="339969">
                  <a:extLst>
                    <a:ext uri="{9D8B030D-6E8A-4147-A177-3AD203B41FA5}">
                      <a16:colId xmlns:a16="http://schemas.microsoft.com/office/drawing/2014/main" val="1102753047"/>
                    </a:ext>
                  </a:extLst>
                </a:gridCol>
                <a:gridCol w="339969">
                  <a:extLst>
                    <a:ext uri="{9D8B030D-6E8A-4147-A177-3AD203B41FA5}">
                      <a16:colId xmlns:a16="http://schemas.microsoft.com/office/drawing/2014/main" val="4280149110"/>
                    </a:ext>
                  </a:extLst>
                </a:gridCol>
                <a:gridCol w="339969">
                  <a:extLst>
                    <a:ext uri="{9D8B030D-6E8A-4147-A177-3AD203B41FA5}">
                      <a16:colId xmlns:a16="http://schemas.microsoft.com/office/drawing/2014/main" val="1325931261"/>
                    </a:ext>
                  </a:extLst>
                </a:gridCol>
                <a:gridCol w="322388">
                  <a:extLst>
                    <a:ext uri="{9D8B030D-6E8A-4147-A177-3AD203B41FA5}">
                      <a16:colId xmlns:a16="http://schemas.microsoft.com/office/drawing/2014/main" val="380719917"/>
                    </a:ext>
                  </a:extLst>
                </a:gridCol>
                <a:gridCol w="357550">
                  <a:extLst>
                    <a:ext uri="{9D8B030D-6E8A-4147-A177-3AD203B41FA5}">
                      <a16:colId xmlns:a16="http://schemas.microsoft.com/office/drawing/2014/main" val="4006166828"/>
                    </a:ext>
                  </a:extLst>
                </a:gridCol>
                <a:gridCol w="339969">
                  <a:extLst>
                    <a:ext uri="{9D8B030D-6E8A-4147-A177-3AD203B41FA5}">
                      <a16:colId xmlns:a16="http://schemas.microsoft.com/office/drawing/2014/main" val="4112119140"/>
                    </a:ext>
                  </a:extLst>
                </a:gridCol>
                <a:gridCol w="339969">
                  <a:extLst>
                    <a:ext uri="{9D8B030D-6E8A-4147-A177-3AD203B41FA5}">
                      <a16:colId xmlns:a16="http://schemas.microsoft.com/office/drawing/2014/main" val="1445173231"/>
                    </a:ext>
                  </a:extLst>
                </a:gridCol>
                <a:gridCol w="339969">
                  <a:extLst>
                    <a:ext uri="{9D8B030D-6E8A-4147-A177-3AD203B41FA5}">
                      <a16:colId xmlns:a16="http://schemas.microsoft.com/office/drawing/2014/main" val="4043600271"/>
                    </a:ext>
                  </a:extLst>
                </a:gridCol>
                <a:gridCol w="339969">
                  <a:extLst>
                    <a:ext uri="{9D8B030D-6E8A-4147-A177-3AD203B41FA5}">
                      <a16:colId xmlns:a16="http://schemas.microsoft.com/office/drawing/2014/main" val="3048779952"/>
                    </a:ext>
                  </a:extLst>
                </a:gridCol>
                <a:gridCol w="339969">
                  <a:extLst>
                    <a:ext uri="{9D8B030D-6E8A-4147-A177-3AD203B41FA5}">
                      <a16:colId xmlns:a16="http://schemas.microsoft.com/office/drawing/2014/main" val="13405227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J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Q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U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Z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2701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2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3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4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5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6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7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8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9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10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11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12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13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14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15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16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17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18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19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20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21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22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23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24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25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6352030"/>
                  </a:ext>
                </a:extLst>
              </a:tr>
            </a:tbl>
          </a:graphicData>
        </a:graphic>
      </p:graphicFrame>
      <p:sp>
        <p:nvSpPr>
          <p:cNvPr id="6" name="箭头: 上弧形 5">
            <a:extLst>
              <a:ext uri="{FF2B5EF4-FFF2-40B4-BE49-F238E27FC236}">
                <a16:creationId xmlns:a16="http://schemas.microsoft.com/office/drawing/2014/main" id="{0799DBB3-2830-483E-8DC6-E19D4E71FB2E}"/>
              </a:ext>
            </a:extLst>
          </p:cNvPr>
          <p:cNvSpPr/>
          <p:nvPr/>
        </p:nvSpPr>
        <p:spPr bwMode="auto">
          <a:xfrm>
            <a:off x="6858000" y="5486400"/>
            <a:ext cx="304800" cy="152400"/>
          </a:xfrm>
          <a:prstGeom prst="curvedDownArrow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7" name="箭头: 上弧形 6">
            <a:extLst>
              <a:ext uri="{FF2B5EF4-FFF2-40B4-BE49-F238E27FC236}">
                <a16:creationId xmlns:a16="http://schemas.microsoft.com/office/drawing/2014/main" id="{28C43F2B-2D1A-42E2-A811-6EB48B2841FA}"/>
              </a:ext>
            </a:extLst>
          </p:cNvPr>
          <p:cNvSpPr/>
          <p:nvPr/>
        </p:nvSpPr>
        <p:spPr bwMode="auto">
          <a:xfrm>
            <a:off x="7162800" y="5486400"/>
            <a:ext cx="304800" cy="152400"/>
          </a:xfrm>
          <a:prstGeom prst="curvedDownArrow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9" name="箭头: 上弧形 8">
            <a:extLst>
              <a:ext uri="{FF2B5EF4-FFF2-40B4-BE49-F238E27FC236}">
                <a16:creationId xmlns:a16="http://schemas.microsoft.com/office/drawing/2014/main" id="{E7DFBF8C-D497-4215-AD61-37560E146C7F}"/>
              </a:ext>
            </a:extLst>
          </p:cNvPr>
          <p:cNvSpPr/>
          <p:nvPr/>
        </p:nvSpPr>
        <p:spPr bwMode="auto">
          <a:xfrm>
            <a:off x="7543800" y="5486400"/>
            <a:ext cx="304800" cy="152400"/>
          </a:xfrm>
          <a:prstGeom prst="curvedDownArrow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10" name="箭头: 上弧形 9">
            <a:extLst>
              <a:ext uri="{FF2B5EF4-FFF2-40B4-BE49-F238E27FC236}">
                <a16:creationId xmlns:a16="http://schemas.microsoft.com/office/drawing/2014/main" id="{66680131-B109-4C94-8FB5-0F1938D1E23C}"/>
              </a:ext>
            </a:extLst>
          </p:cNvPr>
          <p:cNvSpPr/>
          <p:nvPr/>
        </p:nvSpPr>
        <p:spPr bwMode="auto">
          <a:xfrm>
            <a:off x="7848600" y="5486400"/>
            <a:ext cx="304800" cy="152400"/>
          </a:xfrm>
          <a:prstGeom prst="curvedDownArrow">
            <a:avLst/>
          </a:prstGeom>
          <a:solidFill>
            <a:srgbClr val="FF33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11" name="箭头: 上弧形 10">
            <a:extLst>
              <a:ext uri="{FF2B5EF4-FFF2-40B4-BE49-F238E27FC236}">
                <a16:creationId xmlns:a16="http://schemas.microsoft.com/office/drawing/2014/main" id="{C6558EDE-A3A8-434D-9FFD-EC8309F89979}"/>
              </a:ext>
            </a:extLst>
          </p:cNvPr>
          <p:cNvSpPr/>
          <p:nvPr/>
        </p:nvSpPr>
        <p:spPr bwMode="auto">
          <a:xfrm>
            <a:off x="8305800" y="5486400"/>
            <a:ext cx="304800" cy="152400"/>
          </a:xfrm>
          <a:prstGeom prst="curvedDownArrow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12" name="箭头: 上弧形 11">
            <a:extLst>
              <a:ext uri="{FF2B5EF4-FFF2-40B4-BE49-F238E27FC236}">
                <a16:creationId xmlns:a16="http://schemas.microsoft.com/office/drawing/2014/main" id="{BE5E3AEE-6F7D-4E2D-BD1A-A374F133EA25}"/>
              </a:ext>
            </a:extLst>
          </p:cNvPr>
          <p:cNvSpPr/>
          <p:nvPr/>
        </p:nvSpPr>
        <p:spPr bwMode="auto">
          <a:xfrm>
            <a:off x="8610600" y="5486400"/>
            <a:ext cx="304800" cy="152400"/>
          </a:xfrm>
          <a:prstGeom prst="curvedDownArrow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13" name="箭头: 上弧形 12">
            <a:extLst>
              <a:ext uri="{FF2B5EF4-FFF2-40B4-BE49-F238E27FC236}">
                <a16:creationId xmlns:a16="http://schemas.microsoft.com/office/drawing/2014/main" id="{94D8D00C-08AD-4F7F-BEBA-4C5723A11922}"/>
              </a:ext>
            </a:extLst>
          </p:cNvPr>
          <p:cNvSpPr/>
          <p:nvPr/>
        </p:nvSpPr>
        <p:spPr bwMode="auto">
          <a:xfrm>
            <a:off x="1828800" y="5562600"/>
            <a:ext cx="2057400" cy="152400"/>
          </a:xfrm>
          <a:prstGeom prst="curvedDownArrow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0666D35D-4CCD-47A6-80AD-34D9BB5795B2}"/>
              </a:ext>
            </a:extLst>
          </p:cNvPr>
          <p:cNvSpPr/>
          <p:nvPr/>
        </p:nvSpPr>
        <p:spPr>
          <a:xfrm>
            <a:off x="2691429" y="5445828"/>
            <a:ext cx="3321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784155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Ciphers</a:t>
            </a:r>
            <a:r>
              <a:rPr lang="zh-CN" altLang="en-US" dirty="0"/>
              <a:t>（分组密码）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524000"/>
            <a:ext cx="8458200" cy="52578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 Ciphers that replace each letter of the alphabet by another letter are called </a:t>
            </a:r>
            <a:r>
              <a:rPr lang="en-US" i="1" dirty="0"/>
              <a:t>character</a:t>
            </a:r>
            <a:r>
              <a:rPr lang="en-US" dirty="0"/>
              <a:t> or </a:t>
            </a:r>
            <a:r>
              <a:rPr lang="en-US" i="1" dirty="0" err="1"/>
              <a:t>monoalphabetic</a:t>
            </a:r>
            <a:r>
              <a:rPr lang="en-US" dirty="0"/>
              <a:t> ciphers. </a:t>
            </a:r>
          </a:p>
          <a:p>
            <a:r>
              <a:rPr lang="en-US" dirty="0"/>
              <a:t>They are vulnerable to cryptanalysis based on letter frequency. </a:t>
            </a:r>
            <a:r>
              <a:rPr lang="en-US" i="1" dirty="0"/>
              <a:t>Block ciphers</a:t>
            </a:r>
            <a:r>
              <a:rPr lang="en-US" dirty="0"/>
              <a:t> avoid this problem, by replacing blocks of letters with other blocks of letters.</a:t>
            </a:r>
          </a:p>
          <a:p>
            <a:r>
              <a:rPr lang="en-US" dirty="0"/>
              <a:t>A simple type of block cipher is called the </a:t>
            </a:r>
            <a:r>
              <a:rPr lang="en-US" i="1" dirty="0"/>
              <a:t>transposition cipher</a:t>
            </a:r>
            <a:r>
              <a:rPr lang="en-US" dirty="0"/>
              <a:t>. The key is a permutation </a:t>
            </a:r>
            <a:r>
              <a:rPr lang="el-GR" dirty="0">
                <a:latin typeface="Cambria Math"/>
                <a:ea typeface="Cambria Math"/>
              </a:rPr>
              <a:t>σ</a:t>
            </a:r>
            <a:r>
              <a:rPr lang="en-US" dirty="0">
                <a:latin typeface="Cambria Math"/>
                <a:ea typeface="Cambria Math"/>
              </a:rPr>
              <a:t> of the set {1,2,…,</a:t>
            </a:r>
            <a:r>
              <a:rPr lang="en-US" i="1" dirty="0">
                <a:ea typeface="Cambria Math"/>
              </a:rPr>
              <a:t>m</a:t>
            </a:r>
            <a:r>
              <a:rPr lang="en-US" dirty="0">
                <a:latin typeface="Cambria Math"/>
                <a:ea typeface="Cambria Math"/>
              </a:rPr>
              <a:t>}, where </a:t>
            </a:r>
            <a:r>
              <a:rPr lang="en-US" i="1" dirty="0">
                <a:ea typeface="Cambria Math"/>
              </a:rPr>
              <a:t>m</a:t>
            </a:r>
            <a:r>
              <a:rPr lang="en-US" dirty="0">
                <a:latin typeface="Cambria Math"/>
                <a:ea typeface="Cambria Math"/>
              </a:rPr>
              <a:t> is an integer, that is a one-to-one function from {1,2,…,</a:t>
            </a:r>
            <a:r>
              <a:rPr lang="en-US" i="1" dirty="0">
                <a:ea typeface="Cambria Math"/>
              </a:rPr>
              <a:t>m</a:t>
            </a:r>
            <a:r>
              <a:rPr lang="en-US" dirty="0">
                <a:latin typeface="Cambria Math"/>
                <a:ea typeface="Cambria Math"/>
              </a:rPr>
              <a:t>} to itself. </a:t>
            </a:r>
          </a:p>
          <a:p>
            <a:r>
              <a:rPr lang="en-US" dirty="0">
                <a:latin typeface="Cambria Math"/>
                <a:ea typeface="Cambria Math"/>
              </a:rPr>
              <a:t>To encrypt a message, split the letters into blocks of size </a:t>
            </a:r>
            <a:r>
              <a:rPr lang="en-US" i="1" dirty="0">
                <a:ea typeface="Cambria Math"/>
              </a:rPr>
              <a:t>m, </a:t>
            </a:r>
            <a:r>
              <a:rPr lang="en-US" dirty="0">
                <a:ea typeface="Cambria Math"/>
              </a:rPr>
              <a:t>adding additional letters to fill out the final block. We encrypt  </a:t>
            </a:r>
            <a:r>
              <a:rPr lang="en-US" i="1" dirty="0">
                <a:ea typeface="Cambria Math"/>
              </a:rPr>
              <a:t>p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>
                <a:ea typeface="Cambria Math"/>
              </a:rPr>
              <a:t>,</a:t>
            </a:r>
            <a:r>
              <a:rPr lang="en-US" i="1" dirty="0">
                <a:ea typeface="Cambria Math"/>
              </a:rPr>
              <a:t>p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>
                <a:ea typeface="Cambria Math"/>
              </a:rPr>
              <a:t>,…,</a:t>
            </a:r>
            <a:r>
              <a:rPr lang="en-US" i="1" dirty="0">
                <a:ea typeface="Cambria Math"/>
              </a:rPr>
              <a:t>p</a:t>
            </a:r>
            <a:r>
              <a:rPr lang="en-US" i="1" baseline="-25000" dirty="0">
                <a:latin typeface="Cambria Math" pitchFamily="18" charset="0"/>
                <a:ea typeface="Cambria Math" pitchFamily="18" charset="0"/>
              </a:rPr>
              <a:t>m</a:t>
            </a:r>
            <a:r>
              <a:rPr lang="en-US" dirty="0">
                <a:ea typeface="Cambria Math"/>
              </a:rPr>
              <a:t> as </a:t>
            </a:r>
            <a:r>
              <a:rPr lang="en-US" i="1" dirty="0">
                <a:ea typeface="Cambria Math"/>
              </a:rPr>
              <a:t>c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>
                <a:ea typeface="Cambria Math"/>
              </a:rPr>
              <a:t>,</a:t>
            </a:r>
            <a:r>
              <a:rPr lang="en-US" i="1" dirty="0">
                <a:ea typeface="Cambria Math"/>
              </a:rPr>
              <a:t>c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>
                <a:ea typeface="Cambria Math"/>
              </a:rPr>
              <a:t>,…,</a:t>
            </a:r>
            <a:r>
              <a:rPr lang="en-US" i="1" dirty="0">
                <a:ea typeface="Cambria Math"/>
              </a:rPr>
              <a:t>c</a:t>
            </a:r>
            <a:r>
              <a:rPr lang="en-US" i="1" baseline="-25000" dirty="0">
                <a:latin typeface="Cambria Math" pitchFamily="18" charset="0"/>
                <a:ea typeface="Cambria Math" pitchFamily="18" charset="0"/>
              </a:rPr>
              <a:t>m</a:t>
            </a:r>
            <a:r>
              <a:rPr lang="en-US" dirty="0">
                <a:ea typeface="Cambria Math"/>
              </a:rPr>
              <a:t> =</a:t>
            </a:r>
            <a:r>
              <a:rPr lang="en-US" i="1" dirty="0">
                <a:ea typeface="Cambria Math"/>
              </a:rPr>
              <a:t> </a:t>
            </a:r>
            <a:r>
              <a:rPr lang="en-US" dirty="0">
                <a:ea typeface="Cambria Math"/>
              </a:rPr>
              <a:t> </a:t>
            </a:r>
            <a:r>
              <a:rPr lang="en-US" i="1" dirty="0" err="1">
                <a:ea typeface="Cambria Math"/>
              </a:rPr>
              <a:t>p</a:t>
            </a:r>
            <a:r>
              <a:rPr lang="en-US" baseline="-25000" dirty="0" err="1">
                <a:latin typeface="Cambria Math" pitchFamily="18" charset="0"/>
                <a:ea typeface="Cambria Math" pitchFamily="18" charset="0"/>
              </a:rPr>
              <a:t>σ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(1)</a:t>
            </a:r>
            <a:r>
              <a:rPr lang="en-US" dirty="0">
                <a:ea typeface="Cambria Math"/>
              </a:rPr>
              <a:t>,</a:t>
            </a:r>
            <a:r>
              <a:rPr lang="en-US" i="1" dirty="0" err="1">
                <a:ea typeface="Cambria Math"/>
              </a:rPr>
              <a:t>p</a:t>
            </a:r>
            <a:r>
              <a:rPr lang="en-US" baseline="-25000" dirty="0" err="1">
                <a:latin typeface="Cambria Math" pitchFamily="18" charset="0"/>
                <a:ea typeface="Cambria Math" pitchFamily="18" charset="0"/>
              </a:rPr>
              <a:t>σ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(2)</a:t>
            </a:r>
            <a:r>
              <a:rPr lang="en-US" dirty="0">
                <a:ea typeface="Cambria Math"/>
              </a:rPr>
              <a:t>,…,</a:t>
            </a:r>
            <a:r>
              <a:rPr lang="en-US" i="1" dirty="0">
                <a:ea typeface="Cambria Math"/>
              </a:rPr>
              <a:t>p</a:t>
            </a:r>
            <a:r>
              <a:rPr lang="el-GR" i="1" baseline="-25000" dirty="0">
                <a:latin typeface="Cambria Math"/>
                <a:ea typeface="Cambria Math"/>
              </a:rPr>
              <a:t>σ</a:t>
            </a:r>
            <a:r>
              <a:rPr lang="en-US" baseline="-25000" dirty="0">
                <a:latin typeface="Cambria Math"/>
                <a:ea typeface="Cambria Math"/>
              </a:rPr>
              <a:t>(</a:t>
            </a:r>
            <a:r>
              <a:rPr lang="en-US" i="1" baseline="-25000" dirty="0">
                <a:latin typeface="Cambria Math"/>
                <a:ea typeface="Cambria Math"/>
              </a:rPr>
              <a:t>m</a:t>
            </a:r>
            <a:r>
              <a:rPr lang="en-US" baseline="-25000" dirty="0">
                <a:latin typeface="Cambria Math"/>
                <a:ea typeface="Cambria Math"/>
              </a:rPr>
              <a:t>)</a:t>
            </a:r>
            <a:r>
              <a:rPr lang="en-US" dirty="0">
                <a:ea typeface="Cambria Math"/>
              </a:rPr>
              <a:t>.</a:t>
            </a:r>
          </a:p>
          <a:p>
            <a:r>
              <a:rPr lang="en-US" dirty="0">
                <a:ea typeface="Cambria Math"/>
              </a:rPr>
              <a:t>To decrypt the  </a:t>
            </a:r>
            <a:r>
              <a:rPr lang="en-US" i="1" dirty="0">
                <a:ea typeface="Cambria Math"/>
              </a:rPr>
              <a:t>c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>
                <a:ea typeface="Cambria Math"/>
              </a:rPr>
              <a:t>,</a:t>
            </a:r>
            <a:r>
              <a:rPr lang="en-US" i="1" dirty="0">
                <a:ea typeface="Cambria Math"/>
              </a:rPr>
              <a:t>c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>
                <a:ea typeface="Cambria Math"/>
              </a:rPr>
              <a:t>,…,</a:t>
            </a:r>
            <a:r>
              <a:rPr lang="en-US" i="1" dirty="0">
                <a:ea typeface="Cambria Math"/>
              </a:rPr>
              <a:t>c</a:t>
            </a:r>
            <a:r>
              <a:rPr lang="en-US" i="1" baseline="-25000" dirty="0">
                <a:latin typeface="Cambria Math" pitchFamily="18" charset="0"/>
                <a:ea typeface="Cambria Math" pitchFamily="18" charset="0"/>
              </a:rPr>
              <a:t>m</a:t>
            </a:r>
            <a:r>
              <a:rPr lang="en-US" dirty="0">
                <a:ea typeface="Cambria Math"/>
              </a:rPr>
              <a:t>  transpose the letters using the inverse permutation  </a:t>
            </a:r>
            <a:r>
              <a:rPr lang="el-GR" dirty="0">
                <a:latin typeface="Cambria Math"/>
                <a:ea typeface="Cambria Math"/>
              </a:rPr>
              <a:t>σ</a:t>
            </a:r>
            <a:r>
              <a:rPr lang="en-US" baseline="30000" dirty="0">
                <a:latin typeface="Cambria Math"/>
                <a:ea typeface="Cambria Math"/>
              </a:rPr>
              <a:t>−1</a:t>
            </a:r>
            <a:r>
              <a:rPr lang="en-US" dirty="0">
                <a:ea typeface="Cambria Math"/>
              </a:rPr>
              <a:t>.</a:t>
            </a:r>
          </a:p>
          <a:p>
            <a:endParaRPr lang="en-US" dirty="0">
              <a:ea typeface="Cambria Math"/>
            </a:endParaRPr>
          </a:p>
          <a:p>
            <a:endParaRPr lang="en-US" dirty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1673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Ciphers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434135"/>
                <a:ext cx="8382000" cy="5347665"/>
              </a:xfrm>
            </p:spPr>
            <p:txBody>
              <a:bodyPr>
                <a:normAutofit lnSpcReduction="10000"/>
              </a:bodyPr>
              <a:lstStyle/>
              <a:p>
                <a:pPr>
                  <a:buNone/>
                </a:pPr>
                <a:r>
                  <a:rPr lang="en-US" dirty="0"/>
                  <a:t>    </a:t>
                </a:r>
                <a:r>
                  <a:rPr lang="en-US" b="1" dirty="0"/>
                  <a:t>Example</a:t>
                </a:r>
                <a:r>
                  <a:rPr lang="en-US" dirty="0"/>
                  <a:t>:  Using the transposition cipher based on the permutation </a:t>
                </a:r>
                <a:r>
                  <a:rPr lang="el-GR" dirty="0">
                    <a:latin typeface="Cambria Math"/>
                    <a:ea typeface="Cambria Math"/>
                  </a:rPr>
                  <a:t>σ</a:t>
                </a:r>
                <a:r>
                  <a:rPr lang="en-US" dirty="0">
                    <a:latin typeface="Cambria Math"/>
                    <a:ea typeface="Cambria Math"/>
                  </a:rPr>
                  <a:t> of the set {1,2,3,4} with </a:t>
                </a:r>
                <a:r>
                  <a:rPr lang="el-GR" dirty="0">
                    <a:latin typeface="Cambria Math"/>
                    <a:ea typeface="Cambria Math"/>
                  </a:rPr>
                  <a:t>σ</a:t>
                </a:r>
                <a:r>
                  <a:rPr lang="en-US" dirty="0">
                    <a:latin typeface="Cambria Math"/>
                    <a:ea typeface="Cambria Math"/>
                  </a:rPr>
                  <a:t>(1) = 3,</a:t>
                </a:r>
                <a:r>
                  <a:rPr lang="el-GR" dirty="0">
                    <a:latin typeface="Cambria Math"/>
                    <a:ea typeface="Cambria Math"/>
                  </a:rPr>
                  <a:t> σ</a:t>
                </a:r>
                <a:r>
                  <a:rPr lang="en-US" dirty="0">
                    <a:latin typeface="Cambria Math"/>
                    <a:ea typeface="Cambria Math"/>
                  </a:rPr>
                  <a:t>(2) = 1,</a:t>
                </a:r>
                <a:r>
                  <a:rPr lang="el-GR" dirty="0">
                    <a:latin typeface="Cambria Math"/>
                    <a:ea typeface="Cambria Math"/>
                  </a:rPr>
                  <a:t> σ</a:t>
                </a:r>
                <a:r>
                  <a:rPr lang="en-US" dirty="0">
                    <a:latin typeface="Cambria Math"/>
                    <a:ea typeface="Cambria Math"/>
                  </a:rPr>
                  <a:t>(3) = 4,</a:t>
                </a:r>
                <a:r>
                  <a:rPr lang="el-GR" dirty="0">
                    <a:latin typeface="Cambria Math"/>
                    <a:ea typeface="Cambria Math"/>
                  </a:rPr>
                  <a:t> σ</a:t>
                </a:r>
                <a:r>
                  <a:rPr lang="en-US" dirty="0">
                    <a:latin typeface="Cambria Math"/>
                    <a:ea typeface="Cambria Math"/>
                  </a:rPr>
                  <a:t>(4) = 2,</a:t>
                </a:r>
              </a:p>
              <a:p>
                <a:pPr marL="880110" lvl="1" indent="-514350">
                  <a:buFont typeface="+mj-lt"/>
                  <a:buAutoNum type="alphaLcPeriod"/>
                </a:pPr>
                <a:r>
                  <a:rPr lang="en-US" dirty="0">
                    <a:latin typeface="Cambria Math"/>
                    <a:ea typeface="Cambria Math"/>
                  </a:rPr>
                  <a:t>Encrypt the plaintext PIRATE ATTACK</a:t>
                </a:r>
                <a:r>
                  <a:rPr lang="zh-CN" altLang="en-US" dirty="0">
                    <a:latin typeface="Cambria Math"/>
                    <a:ea typeface="Cambria Math"/>
                  </a:rPr>
                  <a:t>（海盗攻击）</a:t>
                </a:r>
                <a:endParaRPr lang="en-US" dirty="0">
                  <a:latin typeface="Cambria Math"/>
                  <a:ea typeface="Cambria Math"/>
                </a:endParaRPr>
              </a:p>
              <a:p>
                <a:pPr marL="880110" lvl="1" indent="-514350">
                  <a:buFont typeface="+mj-lt"/>
                  <a:buAutoNum type="alphaLcPeriod"/>
                </a:pPr>
                <a:r>
                  <a:rPr lang="en-US" dirty="0">
                    <a:latin typeface="Cambria Math"/>
                    <a:ea typeface="Cambria Math"/>
                  </a:rPr>
                  <a:t>Decrypt the </a:t>
                </a:r>
                <a:r>
                  <a:rPr lang="en-US" dirty="0" err="1">
                    <a:latin typeface="Cambria Math"/>
                    <a:ea typeface="Cambria Math"/>
                  </a:rPr>
                  <a:t>ciphertext</a:t>
                </a:r>
                <a:r>
                  <a:rPr lang="en-US" dirty="0">
                    <a:latin typeface="Cambria Math"/>
                    <a:ea typeface="Cambria Math"/>
                  </a:rPr>
                  <a:t> message SWUE TRAEOEHS, which was </a:t>
                </a:r>
                <a:r>
                  <a:rPr lang="en-US" dirty="0" err="1">
                    <a:latin typeface="Cambria Math"/>
                    <a:ea typeface="Cambria Math"/>
                  </a:rPr>
                  <a:t>encryted</a:t>
                </a:r>
                <a:r>
                  <a:rPr lang="en-US" dirty="0">
                    <a:latin typeface="Cambria Math"/>
                    <a:ea typeface="Cambria Math"/>
                  </a:rPr>
                  <a:t> using the same cipher. </a:t>
                </a:r>
              </a:p>
              <a:p>
                <a:pPr>
                  <a:buNone/>
                </a:pPr>
                <a:r>
                  <a:rPr lang="en-US" b="1" dirty="0">
                    <a:latin typeface="Cambria Math"/>
                    <a:ea typeface="Cambria Math"/>
                  </a:rPr>
                  <a:t>    Solution</a:t>
                </a:r>
                <a:r>
                  <a:rPr lang="en-US" dirty="0">
                    <a:latin typeface="Cambria Math"/>
                    <a:ea typeface="Cambria Math"/>
                    <a:sym typeface="Wingdings" pitchFamily="2" charset="2"/>
                  </a:rPr>
                  <a:t>:</a:t>
                </a:r>
              </a:p>
              <a:p>
                <a:pPr marL="850392" lvl="1" indent="-457200">
                  <a:buFont typeface="+mj-lt"/>
                  <a:buAutoNum type="alphaLcPeriod"/>
                </a:pPr>
                <a:r>
                  <a:rPr lang="en-US" dirty="0">
                    <a:latin typeface="Cambria Math"/>
                    <a:ea typeface="Cambria Math"/>
                    <a:sym typeface="Wingdings" pitchFamily="2" charset="2"/>
                  </a:rPr>
                  <a:t> Split into four blocks  PIRA TEAT TACK.</a:t>
                </a:r>
              </a:p>
              <a:p>
                <a:pPr>
                  <a:buNone/>
                </a:pPr>
                <a:r>
                  <a:rPr lang="en-US" dirty="0">
                    <a:latin typeface="Cambria Math"/>
                    <a:ea typeface="Cambria Math"/>
                    <a:sym typeface="Wingdings" pitchFamily="2" charset="2"/>
                  </a:rPr>
                  <a:t>              Apply the permutation</a:t>
                </a:r>
                <a:r>
                  <a:rPr lang="el-GR" dirty="0">
                    <a:latin typeface="Cambria Math"/>
                    <a:ea typeface="Cambria Math"/>
                  </a:rPr>
                  <a:t> σ</a:t>
                </a:r>
                <a:r>
                  <a:rPr lang="en-US" dirty="0">
                    <a:latin typeface="Cambria Math"/>
                    <a:ea typeface="Cambria Math"/>
                    <a:sym typeface="Wingdings" pitchFamily="2" charset="2"/>
                  </a:rPr>
                  <a:t> giving IAPR ETTA AKTC.</a:t>
                </a:r>
                <a:endParaRPr lang="en-US" dirty="0">
                  <a:ea typeface="Cambria Math"/>
                </a:endParaRPr>
              </a:p>
              <a:p>
                <a:r>
                  <a:rPr lang="en-US" altLang="zh-CN" dirty="0"/>
                  <a:t>                               </a:t>
                </a:r>
                <a:r>
                  <a:rPr lang="zh-CN" altLang="en-US" dirty="0"/>
                  <a:t>置换矩阵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pP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434135"/>
                <a:ext cx="8382000" cy="5347665"/>
              </a:xfrm>
              <a:blipFill>
                <a:blip r:embed="rId2"/>
                <a:stretch>
                  <a:fillRect l="-727" t="-1936" r="-16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7908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Ciphers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434135"/>
                <a:ext cx="8382000" cy="5271465"/>
              </a:xfrm>
            </p:spPr>
            <p:txBody>
              <a:bodyPr>
                <a:normAutofit fontScale="92500" lnSpcReduction="10000"/>
              </a:bodyPr>
              <a:lstStyle/>
              <a:p>
                <a:pPr>
                  <a:buNone/>
                </a:pPr>
                <a:r>
                  <a:rPr lang="en-US" dirty="0"/>
                  <a:t>    </a:t>
                </a:r>
                <a:r>
                  <a:rPr lang="en-US" b="1" dirty="0"/>
                  <a:t>Example</a:t>
                </a:r>
                <a:r>
                  <a:rPr lang="en-US" dirty="0"/>
                  <a:t>:  Using the transposition cipher based on the permutation </a:t>
                </a:r>
                <a:r>
                  <a:rPr lang="el-GR" dirty="0">
                    <a:latin typeface="Cambria Math"/>
                    <a:ea typeface="Cambria Math"/>
                  </a:rPr>
                  <a:t>σ</a:t>
                </a:r>
                <a:r>
                  <a:rPr lang="en-US" dirty="0">
                    <a:latin typeface="Cambria Math"/>
                    <a:ea typeface="Cambria Math"/>
                  </a:rPr>
                  <a:t> of the set {1,2,3,4} with </a:t>
                </a:r>
                <a:r>
                  <a:rPr lang="el-GR" dirty="0">
                    <a:latin typeface="Cambria Math"/>
                    <a:ea typeface="Cambria Math"/>
                  </a:rPr>
                  <a:t>σ</a:t>
                </a:r>
                <a:r>
                  <a:rPr lang="en-US" dirty="0">
                    <a:latin typeface="Cambria Math"/>
                    <a:ea typeface="Cambria Math"/>
                  </a:rPr>
                  <a:t>(1) = 3,</a:t>
                </a:r>
                <a:r>
                  <a:rPr lang="el-GR" dirty="0">
                    <a:latin typeface="Cambria Math"/>
                    <a:ea typeface="Cambria Math"/>
                  </a:rPr>
                  <a:t> σ</a:t>
                </a:r>
                <a:r>
                  <a:rPr lang="en-US" dirty="0">
                    <a:latin typeface="Cambria Math"/>
                    <a:ea typeface="Cambria Math"/>
                  </a:rPr>
                  <a:t>(2) = 1,</a:t>
                </a:r>
                <a:r>
                  <a:rPr lang="el-GR" dirty="0">
                    <a:latin typeface="Cambria Math"/>
                    <a:ea typeface="Cambria Math"/>
                  </a:rPr>
                  <a:t> σ</a:t>
                </a:r>
                <a:r>
                  <a:rPr lang="en-US" dirty="0">
                    <a:latin typeface="Cambria Math"/>
                    <a:ea typeface="Cambria Math"/>
                  </a:rPr>
                  <a:t>(3) = 4,</a:t>
                </a:r>
                <a:r>
                  <a:rPr lang="el-GR" dirty="0">
                    <a:latin typeface="Cambria Math"/>
                    <a:ea typeface="Cambria Math"/>
                  </a:rPr>
                  <a:t> σ</a:t>
                </a:r>
                <a:r>
                  <a:rPr lang="en-US" dirty="0">
                    <a:latin typeface="Cambria Math"/>
                    <a:ea typeface="Cambria Math"/>
                  </a:rPr>
                  <a:t>(4) = 2,</a:t>
                </a:r>
              </a:p>
              <a:p>
                <a:pPr marL="880110" lvl="1" indent="-514350">
                  <a:buFont typeface="+mj-lt"/>
                  <a:buAutoNum type="alphaLcPeriod"/>
                </a:pPr>
                <a:r>
                  <a:rPr lang="en-US" dirty="0">
                    <a:latin typeface="Cambria Math"/>
                    <a:ea typeface="Cambria Math"/>
                  </a:rPr>
                  <a:t>Encrypt the plaintext PIRATE ATTACK</a:t>
                </a:r>
              </a:p>
              <a:p>
                <a:pPr marL="880110" lvl="1" indent="-514350">
                  <a:buFont typeface="+mj-lt"/>
                  <a:buAutoNum type="alphaLcPeriod"/>
                </a:pPr>
                <a:r>
                  <a:rPr lang="en-US" dirty="0">
                    <a:latin typeface="Cambria Math"/>
                    <a:ea typeface="Cambria Math"/>
                  </a:rPr>
                  <a:t>Decrypt the </a:t>
                </a:r>
                <a:r>
                  <a:rPr lang="en-US" dirty="0" err="1">
                    <a:latin typeface="Cambria Math"/>
                    <a:ea typeface="Cambria Math"/>
                  </a:rPr>
                  <a:t>ciphertext</a:t>
                </a:r>
                <a:r>
                  <a:rPr lang="en-US" dirty="0">
                    <a:latin typeface="Cambria Math"/>
                    <a:ea typeface="Cambria Math"/>
                  </a:rPr>
                  <a:t> message SWUE TRAEOEHS, which was </a:t>
                </a:r>
                <a:r>
                  <a:rPr lang="en-US" dirty="0" err="1">
                    <a:latin typeface="Cambria Math"/>
                    <a:ea typeface="Cambria Math"/>
                  </a:rPr>
                  <a:t>encryted</a:t>
                </a:r>
                <a:r>
                  <a:rPr lang="en-US" dirty="0">
                    <a:latin typeface="Cambria Math"/>
                    <a:ea typeface="Cambria Math"/>
                  </a:rPr>
                  <a:t> using the same cipher. </a:t>
                </a:r>
              </a:p>
              <a:p>
                <a:pPr>
                  <a:buNone/>
                </a:pPr>
                <a:r>
                  <a:rPr lang="en-US" b="1" dirty="0">
                    <a:latin typeface="Cambria Math"/>
                    <a:ea typeface="Cambria Math"/>
                  </a:rPr>
                  <a:t>    Solution</a:t>
                </a:r>
                <a:r>
                  <a:rPr lang="en-US" dirty="0">
                    <a:latin typeface="Cambria Math"/>
                    <a:ea typeface="Cambria Math"/>
                    <a:sym typeface="Wingdings" pitchFamily="2" charset="2"/>
                  </a:rPr>
                  <a:t>:</a:t>
                </a:r>
              </a:p>
              <a:p>
                <a:pPr marL="850392" lvl="1" indent="-457200">
                  <a:buFont typeface="+mj-lt"/>
                  <a:buAutoNum type="alphaLcPeriod"/>
                </a:pPr>
                <a:r>
                  <a:rPr lang="el-GR" dirty="0">
                    <a:latin typeface="Cambria Math"/>
                    <a:ea typeface="Cambria Math"/>
                  </a:rPr>
                  <a:t>σ</a:t>
                </a:r>
                <a:r>
                  <a:rPr lang="en-US" baseline="30000" dirty="0">
                    <a:latin typeface="Cambria Math"/>
                    <a:ea typeface="Cambria Math"/>
                  </a:rPr>
                  <a:t>−1 </a:t>
                </a:r>
                <a:r>
                  <a:rPr lang="en-US" dirty="0">
                    <a:latin typeface="Cambria Math"/>
                    <a:ea typeface="Cambria Math"/>
                  </a:rPr>
                  <a:t>:  </a:t>
                </a:r>
                <a:r>
                  <a:rPr lang="el-GR" dirty="0">
                    <a:latin typeface="Cambria Math"/>
                    <a:ea typeface="Cambria Math"/>
                  </a:rPr>
                  <a:t>σ</a:t>
                </a:r>
                <a:r>
                  <a:rPr lang="en-US" baseline="30000" dirty="0">
                    <a:latin typeface="Cambria Math"/>
                    <a:ea typeface="Cambria Math"/>
                  </a:rPr>
                  <a:t> −1</a:t>
                </a:r>
                <a:r>
                  <a:rPr lang="en-US" dirty="0">
                    <a:latin typeface="Cambria Math"/>
                    <a:ea typeface="Cambria Math"/>
                  </a:rPr>
                  <a:t>(1) = 2,</a:t>
                </a:r>
                <a:r>
                  <a:rPr lang="el-GR" dirty="0">
                    <a:latin typeface="Cambria Math"/>
                    <a:ea typeface="Cambria Math"/>
                  </a:rPr>
                  <a:t> σ</a:t>
                </a:r>
                <a:r>
                  <a:rPr lang="en-US" baseline="30000" dirty="0">
                    <a:latin typeface="Cambria Math"/>
                    <a:ea typeface="Cambria Math"/>
                  </a:rPr>
                  <a:t> −1</a:t>
                </a:r>
                <a:r>
                  <a:rPr lang="en-US" dirty="0">
                    <a:latin typeface="Cambria Math"/>
                    <a:ea typeface="Cambria Math"/>
                  </a:rPr>
                  <a:t>(2) = 4,</a:t>
                </a:r>
                <a:r>
                  <a:rPr lang="el-GR" dirty="0">
                    <a:latin typeface="Cambria Math"/>
                    <a:ea typeface="Cambria Math"/>
                  </a:rPr>
                  <a:t> σ</a:t>
                </a:r>
                <a:r>
                  <a:rPr lang="en-US" baseline="30000" dirty="0">
                    <a:latin typeface="Cambria Math"/>
                    <a:ea typeface="Cambria Math"/>
                  </a:rPr>
                  <a:t> −1</a:t>
                </a:r>
                <a:r>
                  <a:rPr lang="en-US" dirty="0">
                    <a:latin typeface="Cambria Math"/>
                    <a:ea typeface="Cambria Math"/>
                  </a:rPr>
                  <a:t>(3) = 1,</a:t>
                </a:r>
                <a:r>
                  <a:rPr lang="el-GR" dirty="0">
                    <a:latin typeface="Cambria Math"/>
                    <a:ea typeface="Cambria Math"/>
                  </a:rPr>
                  <a:t> </a:t>
                </a:r>
                <a:r>
                  <a:rPr lang="en-US" dirty="0">
                    <a:latin typeface="Cambria Math"/>
                    <a:ea typeface="Cambria Math"/>
                  </a:rPr>
                  <a:t> </a:t>
                </a:r>
                <a:r>
                  <a:rPr lang="el-GR" dirty="0">
                    <a:latin typeface="Cambria Math"/>
                    <a:ea typeface="Cambria Math"/>
                  </a:rPr>
                  <a:t>σ</a:t>
                </a:r>
                <a:r>
                  <a:rPr lang="en-US" baseline="30000" dirty="0">
                    <a:latin typeface="Cambria Math"/>
                    <a:ea typeface="Cambria Math"/>
                  </a:rPr>
                  <a:t> −1</a:t>
                </a:r>
                <a:r>
                  <a:rPr lang="en-US" dirty="0">
                    <a:latin typeface="Cambria Math"/>
                    <a:ea typeface="Cambria Math"/>
                  </a:rPr>
                  <a:t>(4) = 3.</a:t>
                </a:r>
              </a:p>
              <a:p>
                <a:pPr marL="850392" lvl="1" indent="-457200">
                  <a:buNone/>
                </a:pPr>
                <a:r>
                  <a:rPr lang="en-US" dirty="0">
                    <a:latin typeface="Cambria Math"/>
                    <a:ea typeface="Cambria Math"/>
                  </a:rPr>
                  <a:t>        Apply the permutation </a:t>
                </a:r>
                <a:r>
                  <a:rPr lang="el-GR" dirty="0">
                    <a:latin typeface="Cambria Math"/>
                    <a:ea typeface="Cambria Math"/>
                  </a:rPr>
                  <a:t>σ</a:t>
                </a:r>
                <a:r>
                  <a:rPr lang="en-US" baseline="30000" dirty="0">
                    <a:latin typeface="Cambria Math"/>
                    <a:ea typeface="Cambria Math"/>
                  </a:rPr>
                  <a:t>−1 </a:t>
                </a:r>
                <a:r>
                  <a:rPr lang="en-US" dirty="0">
                    <a:latin typeface="Cambria Math"/>
                    <a:ea typeface="Cambria Math"/>
                    <a:sym typeface="Wingdings" pitchFamily="2" charset="2"/>
                  </a:rPr>
                  <a:t>giving   USEW ATER HOSE.</a:t>
                </a:r>
              </a:p>
              <a:p>
                <a:pPr marL="850392" lvl="1" indent="-457200">
                  <a:buNone/>
                </a:pPr>
                <a:r>
                  <a:rPr lang="en-US" dirty="0">
                    <a:latin typeface="Cambria Math"/>
                    <a:ea typeface="Cambria Math"/>
                    <a:sym typeface="Wingdings" pitchFamily="2" charset="2"/>
                  </a:rPr>
                  <a:t>        Split into words  to obtain USE WATER HOSE.</a:t>
                </a:r>
                <a:endParaRPr lang="en-US" dirty="0">
                  <a:ea typeface="Cambria Math"/>
                </a:endParaRPr>
              </a:p>
              <a:p>
                <a:endParaRPr lang="en-US" dirty="0">
                  <a:ea typeface="Cambria Math"/>
                </a:endParaRPr>
              </a:p>
              <a:p>
                <a:r>
                  <a:rPr lang="en-US" altLang="zh-CN" dirty="0"/>
                  <a:t>                                       </a:t>
                </a:r>
                <a:r>
                  <a:rPr lang="zh-CN" altLang="en-US" dirty="0"/>
                  <a:t>置换矩阵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 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 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 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pP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434135"/>
                <a:ext cx="8382000" cy="5271465"/>
              </a:xfrm>
              <a:blipFill>
                <a:blip r:embed="rId2"/>
                <a:stretch>
                  <a:fillRect l="-582" t="-18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82782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Cryptosystems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276" y="1417638"/>
            <a:ext cx="8331724" cy="5440362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b="1" dirty="0"/>
              <a:t>   Definition</a:t>
            </a:r>
            <a:r>
              <a:rPr lang="en-US" dirty="0"/>
              <a:t>: A </a:t>
            </a:r>
            <a:r>
              <a:rPr lang="en-US" i="1" dirty="0"/>
              <a:t>cryptosystem </a:t>
            </a:r>
            <a:r>
              <a:rPr lang="en-US" dirty="0"/>
              <a:t>is a five-</a:t>
            </a:r>
            <a:r>
              <a:rPr lang="en-US" dirty="0" err="1"/>
              <a:t>tuple</a:t>
            </a:r>
            <a:r>
              <a:rPr lang="en-US" dirty="0"/>
              <a:t> (</a:t>
            </a:r>
            <a:r>
              <a:rPr lang="en-US" dirty="0">
                <a:latin typeface="Lucida Calligraphy" pitchFamily="66" charset="0"/>
              </a:rPr>
              <a:t>P</a:t>
            </a:r>
            <a:r>
              <a:rPr lang="en-US" dirty="0"/>
              <a:t>,</a:t>
            </a:r>
            <a:r>
              <a:rPr lang="en-US" dirty="0">
                <a:latin typeface="Lucida Calligraphy" pitchFamily="66" charset="0"/>
              </a:rPr>
              <a:t>C</a:t>
            </a:r>
            <a:r>
              <a:rPr lang="en-US" dirty="0"/>
              <a:t>,</a:t>
            </a:r>
            <a:r>
              <a:rPr lang="en-US" dirty="0">
                <a:latin typeface="Lucida Calligraphy" pitchFamily="66" charset="0"/>
              </a:rPr>
              <a:t>K</a:t>
            </a:r>
            <a:r>
              <a:rPr lang="en-US" dirty="0"/>
              <a:t>,</a:t>
            </a:r>
            <a:r>
              <a:rPr lang="en-US" dirty="0">
                <a:latin typeface="Lucida Calligraphy" pitchFamily="66" charset="0"/>
              </a:rPr>
              <a:t>E</a:t>
            </a:r>
            <a:r>
              <a:rPr lang="en-US" dirty="0"/>
              <a:t>,</a:t>
            </a:r>
            <a:r>
              <a:rPr lang="en-US" dirty="0">
                <a:latin typeface="Lucida Calligraphy" pitchFamily="66" charset="0"/>
              </a:rPr>
              <a:t>D</a:t>
            </a:r>
            <a:r>
              <a:rPr lang="en-US" dirty="0"/>
              <a:t>), where</a:t>
            </a:r>
          </a:p>
          <a:p>
            <a:pPr lvl="1"/>
            <a:r>
              <a:rPr lang="en-US" dirty="0">
                <a:latin typeface="Lucida Calligraphy" pitchFamily="66" charset="0"/>
              </a:rPr>
              <a:t>P</a:t>
            </a:r>
            <a:r>
              <a:rPr lang="en-US" dirty="0"/>
              <a:t> </a:t>
            </a:r>
            <a:r>
              <a:rPr lang="en-US" i="1" dirty="0"/>
              <a:t> </a:t>
            </a:r>
            <a:r>
              <a:rPr lang="en-US" dirty="0"/>
              <a:t>is the set of </a:t>
            </a:r>
            <a:r>
              <a:rPr lang="en-US" dirty="0" err="1"/>
              <a:t>plainntext</a:t>
            </a:r>
            <a:r>
              <a:rPr lang="en-US" dirty="0"/>
              <a:t> strings</a:t>
            </a:r>
            <a:r>
              <a:rPr lang="en-US" i="1" dirty="0"/>
              <a:t>,</a:t>
            </a:r>
          </a:p>
          <a:p>
            <a:pPr lvl="1"/>
            <a:r>
              <a:rPr lang="en-US" dirty="0">
                <a:latin typeface="Lucida Calligraphy" pitchFamily="66" charset="0"/>
              </a:rPr>
              <a:t>C</a:t>
            </a:r>
            <a:r>
              <a:rPr lang="en-US" i="1" dirty="0"/>
              <a:t> </a:t>
            </a:r>
            <a:r>
              <a:rPr lang="en-US" dirty="0"/>
              <a:t>is the set of </a:t>
            </a:r>
            <a:r>
              <a:rPr lang="en-US" dirty="0" err="1"/>
              <a:t>ciphertext</a:t>
            </a:r>
            <a:r>
              <a:rPr lang="en-US" dirty="0"/>
              <a:t> strings</a:t>
            </a:r>
            <a:r>
              <a:rPr lang="en-US" i="1" dirty="0"/>
              <a:t>,</a:t>
            </a:r>
          </a:p>
          <a:p>
            <a:pPr lvl="1"/>
            <a:r>
              <a:rPr lang="en-US" dirty="0">
                <a:latin typeface="Lucida Calligraphy" pitchFamily="66" charset="0"/>
              </a:rPr>
              <a:t>K</a:t>
            </a:r>
            <a:r>
              <a:rPr lang="en-US" dirty="0"/>
              <a:t> is the </a:t>
            </a:r>
            <a:r>
              <a:rPr lang="en-US" i="1" dirty="0" err="1"/>
              <a:t>keyspace</a:t>
            </a:r>
            <a:r>
              <a:rPr lang="en-US" dirty="0"/>
              <a:t> (set of all possible keys),</a:t>
            </a:r>
          </a:p>
          <a:p>
            <a:pPr lvl="1"/>
            <a:r>
              <a:rPr lang="en-US" dirty="0">
                <a:latin typeface="Lucida Calligraphy" pitchFamily="66" charset="0"/>
              </a:rPr>
              <a:t>E</a:t>
            </a:r>
            <a:r>
              <a:rPr lang="en-US" dirty="0"/>
              <a:t> is the set of </a:t>
            </a:r>
            <a:r>
              <a:rPr lang="en-US" dirty="0" err="1"/>
              <a:t>encription</a:t>
            </a:r>
            <a:r>
              <a:rPr lang="en-US" dirty="0"/>
              <a:t> functions, and</a:t>
            </a:r>
          </a:p>
          <a:p>
            <a:pPr lvl="1"/>
            <a:r>
              <a:rPr lang="en-US" dirty="0">
                <a:latin typeface="Lucida Calligraphy" pitchFamily="66" charset="0"/>
              </a:rPr>
              <a:t>D</a:t>
            </a:r>
            <a:r>
              <a:rPr lang="en-US" dirty="0"/>
              <a:t> is the set of decryption functions.</a:t>
            </a:r>
          </a:p>
          <a:p>
            <a:r>
              <a:rPr lang="en-US" dirty="0"/>
              <a:t>The encryption function in </a:t>
            </a:r>
            <a:r>
              <a:rPr lang="en-US" dirty="0">
                <a:latin typeface="Lucida Calligraphy" pitchFamily="66" charset="0"/>
              </a:rPr>
              <a:t>E</a:t>
            </a:r>
            <a:r>
              <a:rPr lang="en-US" dirty="0"/>
              <a:t> corresponding to the key </a:t>
            </a:r>
            <a:r>
              <a:rPr lang="en-US" i="1" dirty="0"/>
              <a:t>k</a:t>
            </a:r>
            <a:r>
              <a:rPr lang="en-US" dirty="0"/>
              <a:t> is denoted by </a:t>
            </a:r>
            <a:r>
              <a:rPr lang="en-US" i="1" dirty="0" err="1"/>
              <a:t>E</a:t>
            </a:r>
            <a:r>
              <a:rPr lang="en-US" i="1" baseline="-25000" dirty="0" err="1"/>
              <a:t>k</a:t>
            </a:r>
            <a:r>
              <a:rPr lang="en-US" dirty="0"/>
              <a:t> and the </a:t>
            </a:r>
            <a:r>
              <a:rPr lang="en-US" dirty="0" err="1"/>
              <a:t>decription</a:t>
            </a:r>
            <a:r>
              <a:rPr lang="en-US" dirty="0"/>
              <a:t> function in </a:t>
            </a:r>
            <a:r>
              <a:rPr lang="en-US" dirty="0">
                <a:latin typeface="Lucida Calligraphy" pitchFamily="66" charset="0"/>
              </a:rPr>
              <a:t>D</a:t>
            </a:r>
            <a:r>
              <a:rPr lang="en-US" dirty="0"/>
              <a:t> that decrypts cipher text </a:t>
            </a:r>
            <a:r>
              <a:rPr lang="en-US" dirty="0" err="1"/>
              <a:t>enrypted</a:t>
            </a:r>
            <a:r>
              <a:rPr lang="en-US" dirty="0"/>
              <a:t> using </a:t>
            </a:r>
            <a:r>
              <a:rPr lang="en-US" i="1" dirty="0" err="1"/>
              <a:t>E</a:t>
            </a:r>
            <a:r>
              <a:rPr lang="en-US" i="1" baseline="-25000" dirty="0" err="1"/>
              <a:t>k</a:t>
            </a:r>
            <a:r>
              <a:rPr lang="en-US" dirty="0"/>
              <a:t> is denoted by </a:t>
            </a:r>
            <a:r>
              <a:rPr lang="en-US" i="1" dirty="0"/>
              <a:t>D</a:t>
            </a:r>
            <a:r>
              <a:rPr lang="en-US" i="1" baseline="-25000" dirty="0"/>
              <a:t>k</a:t>
            </a:r>
            <a:r>
              <a:rPr lang="en-US" dirty="0"/>
              <a:t>. Therefore:</a:t>
            </a:r>
          </a:p>
          <a:p>
            <a:pPr>
              <a:buNone/>
            </a:pPr>
            <a:r>
              <a:rPr lang="en-US" dirty="0"/>
              <a:t>                     </a:t>
            </a:r>
            <a:r>
              <a:rPr lang="en-US" i="1" dirty="0" err="1"/>
              <a:t>D</a:t>
            </a:r>
            <a:r>
              <a:rPr lang="en-US" i="1" baseline="-25000" dirty="0" err="1"/>
              <a:t>k</a:t>
            </a:r>
            <a:r>
              <a:rPr lang="en-US" dirty="0"/>
              <a:t>(</a:t>
            </a:r>
            <a:r>
              <a:rPr lang="en-US" i="1" dirty="0" err="1"/>
              <a:t>E</a:t>
            </a:r>
            <a:r>
              <a:rPr lang="en-US" i="1" baseline="-25000" dirty="0" err="1"/>
              <a:t>k</a:t>
            </a:r>
            <a:r>
              <a:rPr lang="en-US" dirty="0"/>
              <a:t>(</a:t>
            </a:r>
            <a:r>
              <a:rPr lang="en-US" i="1" dirty="0"/>
              <a:t>p</a:t>
            </a:r>
            <a:r>
              <a:rPr lang="en-US" dirty="0"/>
              <a:t>)) = </a:t>
            </a:r>
            <a:r>
              <a:rPr lang="en-US" i="1" dirty="0"/>
              <a:t>p</a:t>
            </a:r>
            <a:r>
              <a:rPr lang="en-US" dirty="0"/>
              <a:t>, </a:t>
            </a:r>
          </a:p>
          <a:p>
            <a:pPr>
              <a:buNone/>
            </a:pPr>
            <a:r>
              <a:rPr lang="en-US" dirty="0"/>
              <a:t>   for all plaintext strings </a:t>
            </a:r>
            <a:r>
              <a:rPr lang="en-US" i="1" dirty="0"/>
              <a:t>p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182059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Cryptosystems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9132" y="1524000"/>
            <a:ext cx="8229600" cy="4530725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/>
              <a:t>    Example</a:t>
            </a:r>
            <a:r>
              <a:rPr lang="en-US" dirty="0"/>
              <a:t>: Describe the family of shift ciphers as a cryptosystem.</a:t>
            </a:r>
          </a:p>
          <a:p>
            <a:pPr>
              <a:buNone/>
            </a:pPr>
            <a:r>
              <a:rPr lang="en-US" dirty="0"/>
              <a:t>    </a:t>
            </a:r>
            <a:r>
              <a:rPr lang="en-US" b="1" dirty="0"/>
              <a:t>Solution</a:t>
            </a:r>
            <a:r>
              <a:rPr lang="en-US" dirty="0"/>
              <a:t>: Assume the messages are strings consisting of  elements in </a:t>
            </a:r>
            <a:r>
              <a:rPr lang="en-US" b="1" dirty="0"/>
              <a:t>Z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26</a:t>
            </a:r>
            <a:r>
              <a:rPr lang="en-US" dirty="0"/>
              <a:t>. </a:t>
            </a:r>
          </a:p>
          <a:p>
            <a:pPr lvl="1"/>
            <a:r>
              <a:rPr lang="en-US" dirty="0">
                <a:latin typeface="Lucida Calligraphy" pitchFamily="66" charset="0"/>
              </a:rPr>
              <a:t>P</a:t>
            </a:r>
            <a:r>
              <a:rPr lang="en-US" dirty="0"/>
              <a:t> </a:t>
            </a:r>
            <a:r>
              <a:rPr lang="en-US" i="1" dirty="0"/>
              <a:t> </a:t>
            </a:r>
            <a:r>
              <a:rPr lang="en-US" dirty="0"/>
              <a:t>is the set of strings of elements in  </a:t>
            </a:r>
            <a:r>
              <a:rPr lang="en-US" b="1" dirty="0"/>
              <a:t>Z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26</a:t>
            </a:r>
            <a:r>
              <a:rPr lang="en-US" i="1" dirty="0"/>
              <a:t>,</a:t>
            </a:r>
          </a:p>
          <a:p>
            <a:pPr lvl="1"/>
            <a:r>
              <a:rPr lang="en-US" dirty="0">
                <a:latin typeface="Lucida Calligraphy" pitchFamily="66" charset="0"/>
              </a:rPr>
              <a:t>C</a:t>
            </a:r>
            <a:r>
              <a:rPr lang="en-US" i="1" dirty="0"/>
              <a:t> </a:t>
            </a:r>
            <a:r>
              <a:rPr lang="en-US" dirty="0"/>
              <a:t>is the set of  strings of elements in  </a:t>
            </a:r>
            <a:r>
              <a:rPr lang="en-US" b="1" dirty="0"/>
              <a:t>Z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26</a:t>
            </a:r>
            <a:r>
              <a:rPr lang="en-US" i="1" dirty="0"/>
              <a:t>,</a:t>
            </a:r>
          </a:p>
          <a:p>
            <a:pPr lvl="1"/>
            <a:r>
              <a:rPr lang="en-US" dirty="0">
                <a:latin typeface="Lucida Calligraphy" pitchFamily="66" charset="0"/>
              </a:rPr>
              <a:t>K</a:t>
            </a:r>
            <a:r>
              <a:rPr lang="en-US" dirty="0"/>
              <a:t> = </a:t>
            </a:r>
            <a:r>
              <a:rPr lang="en-US" b="1" dirty="0"/>
              <a:t>Z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26</a:t>
            </a:r>
            <a:r>
              <a:rPr lang="en-US" dirty="0"/>
              <a:t>,</a:t>
            </a:r>
          </a:p>
          <a:p>
            <a:pPr lvl="1"/>
            <a:r>
              <a:rPr lang="en-US" dirty="0">
                <a:latin typeface="Lucida Calligraphy" pitchFamily="66" charset="0"/>
              </a:rPr>
              <a:t>E</a:t>
            </a:r>
            <a:r>
              <a:rPr lang="en-US" dirty="0"/>
              <a:t> consists of functions of the form                                          </a:t>
            </a:r>
            <a:r>
              <a:rPr lang="en-US" i="1" dirty="0"/>
              <a:t> </a:t>
            </a:r>
            <a:r>
              <a:rPr lang="en-US" i="1" dirty="0" err="1"/>
              <a:t>E</a:t>
            </a:r>
            <a:r>
              <a:rPr lang="en-US" i="1" baseline="-25000" dirty="0" err="1"/>
              <a:t>k</a:t>
            </a:r>
            <a:r>
              <a:rPr lang="en-US" dirty="0"/>
              <a:t> (</a:t>
            </a:r>
            <a:r>
              <a:rPr lang="en-US" i="1" dirty="0"/>
              <a:t>p</a:t>
            </a:r>
            <a:r>
              <a:rPr lang="en-US" dirty="0"/>
              <a:t>) = (</a:t>
            </a:r>
            <a:r>
              <a:rPr lang="en-US" i="1" dirty="0"/>
              <a:t>p</a:t>
            </a:r>
            <a:r>
              <a:rPr lang="en-US" dirty="0"/>
              <a:t> + </a:t>
            </a:r>
            <a:r>
              <a:rPr lang="en-US" i="1" dirty="0"/>
              <a:t>k</a:t>
            </a:r>
            <a:r>
              <a:rPr lang="en-US" dirty="0"/>
              <a:t>) </a:t>
            </a:r>
            <a:r>
              <a:rPr lang="en-US" b="1" dirty="0"/>
              <a:t>mod</a:t>
            </a:r>
            <a:r>
              <a:rPr lang="en-US" dirty="0"/>
              <a:t>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26</a:t>
            </a:r>
            <a:r>
              <a:rPr lang="en-US" dirty="0"/>
              <a:t> , and</a:t>
            </a:r>
          </a:p>
          <a:p>
            <a:pPr lvl="1"/>
            <a:r>
              <a:rPr lang="en-US" dirty="0">
                <a:latin typeface="Lucida Calligraphy" pitchFamily="66" charset="0"/>
              </a:rPr>
              <a:t>D</a:t>
            </a:r>
            <a:r>
              <a:rPr lang="en-US" dirty="0"/>
              <a:t> is the same as </a:t>
            </a:r>
            <a:r>
              <a:rPr lang="en-US" dirty="0">
                <a:latin typeface="Lucida Calligraphy" pitchFamily="66" charset="0"/>
              </a:rPr>
              <a:t>E</a:t>
            </a:r>
            <a:r>
              <a:rPr lang="en-US" dirty="0"/>
              <a:t>  where </a:t>
            </a:r>
            <a:r>
              <a:rPr lang="en-US" i="1" dirty="0" err="1"/>
              <a:t>D</a:t>
            </a:r>
            <a:r>
              <a:rPr lang="en-US" i="1" baseline="-25000" dirty="0" err="1"/>
              <a:t>k</a:t>
            </a:r>
            <a:r>
              <a:rPr lang="en-US" dirty="0"/>
              <a:t> (</a:t>
            </a:r>
            <a:r>
              <a:rPr lang="en-US" i="1" dirty="0"/>
              <a:t>p</a:t>
            </a:r>
            <a:r>
              <a:rPr lang="en-US" dirty="0"/>
              <a:t>) = (</a:t>
            </a:r>
            <a:r>
              <a:rPr lang="en-US" i="1" dirty="0"/>
              <a:t>p</a:t>
            </a:r>
            <a:r>
              <a:rPr lang="en-US" dirty="0"/>
              <a:t> </a:t>
            </a:r>
            <a:r>
              <a:rPr lang="en-US" dirty="0">
                <a:latin typeface="Cambria Math"/>
                <a:ea typeface="Cambria Math"/>
              </a:rPr>
              <a:t>−</a:t>
            </a:r>
            <a:r>
              <a:rPr lang="en-US" dirty="0"/>
              <a:t> </a:t>
            </a:r>
            <a:r>
              <a:rPr lang="en-US" i="1" dirty="0"/>
              <a:t>k</a:t>
            </a:r>
            <a:r>
              <a:rPr lang="en-US" dirty="0"/>
              <a:t>) </a:t>
            </a:r>
            <a:r>
              <a:rPr lang="en-US" b="1" dirty="0"/>
              <a:t>mod</a:t>
            </a:r>
            <a:r>
              <a:rPr lang="en-US" dirty="0"/>
              <a:t>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26</a:t>
            </a:r>
            <a:r>
              <a:rPr lang="en-US" dirty="0"/>
              <a:t> .</a:t>
            </a:r>
          </a:p>
        </p:txBody>
      </p:sp>
    </p:spTree>
    <p:extLst>
      <p:ext uri="{BB962C8B-B14F-4D97-AF65-F5344CB8AC3E}">
        <p14:creationId xmlns:p14="http://schemas.microsoft.com/office/powerpoint/2010/main" val="38814178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日期占位符 1">
            <a:extLst>
              <a:ext uri="{FF2B5EF4-FFF2-40B4-BE49-F238E27FC236}">
                <a16:creationId xmlns:a16="http://schemas.microsoft.com/office/drawing/2014/main" id="{CF492AA8-D53F-469C-A1E9-186A7DEA6C2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4B5B76C-6F52-4C69-BB0D-9D7FE8B809CA}" type="datetime1">
              <a:rPr lang="zh-CN" altLang="en-US" smtClean="0"/>
              <a:pPr eaLnBrk="1" hangingPunct="1"/>
              <a:t>2018/6/3</a:t>
            </a:fld>
            <a:endParaRPr lang="en-US" altLang="zh-CN"/>
          </a:p>
        </p:txBody>
      </p:sp>
      <p:sp>
        <p:nvSpPr>
          <p:cNvPr id="53251" name="灯片编号占位符 3">
            <a:extLst>
              <a:ext uri="{FF2B5EF4-FFF2-40B4-BE49-F238E27FC236}">
                <a16:creationId xmlns:a16="http://schemas.microsoft.com/office/drawing/2014/main" id="{C706F895-9B12-4E8A-A8BF-215B7DED4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AF632CF-5836-47FD-90A3-762D43A2A9E7}" type="slidenum">
              <a:rPr lang="en-US" altLang="zh-CN"/>
              <a:pPr eaLnBrk="1" hangingPunct="1"/>
              <a:t>16</a:t>
            </a:fld>
            <a:endParaRPr lang="en-US" altLang="zh-CN"/>
          </a:p>
        </p:txBody>
      </p:sp>
      <p:sp>
        <p:nvSpPr>
          <p:cNvPr id="53252" name="Text Box 4">
            <a:extLst>
              <a:ext uri="{FF2B5EF4-FFF2-40B4-BE49-F238E27FC236}">
                <a16:creationId xmlns:a16="http://schemas.microsoft.com/office/drawing/2014/main" id="{138973CD-0B47-4852-ABC1-BAFEE4ADE5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333375"/>
            <a:ext cx="7273925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4800"/>
              <a:t>对称加密示意图 </a:t>
            </a:r>
          </a:p>
        </p:txBody>
      </p:sp>
      <p:pic>
        <p:nvPicPr>
          <p:cNvPr id="53253" name="Picture 31">
            <a:extLst>
              <a:ext uri="{FF2B5EF4-FFF2-40B4-BE49-F238E27FC236}">
                <a16:creationId xmlns:a16="http://schemas.microsoft.com/office/drawing/2014/main" id="{0DF5946C-06D1-4C60-A56B-62CC1E2EEA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57338"/>
            <a:ext cx="9144000" cy="446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26066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日期占位符 1">
            <a:extLst>
              <a:ext uri="{FF2B5EF4-FFF2-40B4-BE49-F238E27FC236}">
                <a16:creationId xmlns:a16="http://schemas.microsoft.com/office/drawing/2014/main" id="{123FAA6D-B80F-44BD-9AE5-519B5C4A62E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32E6BE2-C130-4342-9106-03CB0E5456B0}" type="datetime1">
              <a:rPr lang="zh-CN" altLang="en-US" smtClean="0"/>
              <a:pPr eaLnBrk="1" hangingPunct="1"/>
              <a:t>2018/6/3</a:t>
            </a:fld>
            <a:endParaRPr lang="en-US" altLang="zh-CN"/>
          </a:p>
        </p:txBody>
      </p:sp>
      <p:sp>
        <p:nvSpPr>
          <p:cNvPr id="55299" name="灯片编号占位符 3">
            <a:extLst>
              <a:ext uri="{FF2B5EF4-FFF2-40B4-BE49-F238E27FC236}">
                <a16:creationId xmlns:a16="http://schemas.microsoft.com/office/drawing/2014/main" id="{C61E382E-66C2-47F7-A3B3-F7A35F1A5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1A9DB42-D24E-4E81-A81F-27060632D259}" type="slidenum">
              <a:rPr lang="en-US" altLang="zh-CN"/>
              <a:pPr eaLnBrk="1" hangingPunct="1"/>
              <a:t>17</a:t>
            </a:fld>
            <a:endParaRPr lang="en-US" altLang="zh-CN"/>
          </a:p>
        </p:txBody>
      </p:sp>
      <p:sp>
        <p:nvSpPr>
          <p:cNvPr id="55300" name="AutoShape 2">
            <a:extLst>
              <a:ext uri="{FF2B5EF4-FFF2-40B4-BE49-F238E27FC236}">
                <a16:creationId xmlns:a16="http://schemas.microsoft.com/office/drawing/2014/main" id="{2D832AFE-A305-4EAF-A791-2E0FCD9E36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4816475"/>
            <a:ext cx="1219200" cy="304800"/>
          </a:xfrm>
          <a:custGeom>
            <a:avLst/>
            <a:gdLst>
              <a:gd name="T0" fmla="*/ 51612800 w 21600"/>
              <a:gd name="T1" fmla="*/ 0 h 21600"/>
              <a:gd name="T2" fmla="*/ 0 w 21600"/>
              <a:gd name="T3" fmla="*/ 2150533 h 21600"/>
              <a:gd name="T4" fmla="*/ 51612800 w 21600"/>
              <a:gd name="T5" fmla="*/ 4301067 h 21600"/>
              <a:gd name="T6" fmla="*/ 68817067 w 21600"/>
              <a:gd name="T7" fmla="*/ 2150533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301" name="AutoShape 3">
            <a:extLst>
              <a:ext uri="{FF2B5EF4-FFF2-40B4-BE49-F238E27FC236}">
                <a16:creationId xmlns:a16="http://schemas.microsoft.com/office/drawing/2014/main" id="{62C29BCC-B495-4C98-9458-59BA8DFFF3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4816475"/>
            <a:ext cx="1219200" cy="304800"/>
          </a:xfrm>
          <a:custGeom>
            <a:avLst/>
            <a:gdLst>
              <a:gd name="T0" fmla="*/ 51612800 w 21600"/>
              <a:gd name="T1" fmla="*/ 0 h 21600"/>
              <a:gd name="T2" fmla="*/ 0 w 21600"/>
              <a:gd name="T3" fmla="*/ 2150533 h 21600"/>
              <a:gd name="T4" fmla="*/ 51612800 w 21600"/>
              <a:gd name="T5" fmla="*/ 4301067 h 21600"/>
              <a:gd name="T6" fmla="*/ 68817067 w 21600"/>
              <a:gd name="T7" fmla="*/ 2150533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5303" name="Group 5">
            <a:extLst>
              <a:ext uri="{FF2B5EF4-FFF2-40B4-BE49-F238E27FC236}">
                <a16:creationId xmlns:a16="http://schemas.microsoft.com/office/drawing/2014/main" id="{27BA9F2E-FED1-4FFA-BAB7-72615791C268}"/>
              </a:ext>
            </a:extLst>
          </p:cNvPr>
          <p:cNvGrpSpPr>
            <a:grpSpLocks/>
          </p:cNvGrpSpPr>
          <p:nvPr/>
        </p:nvGrpSpPr>
        <p:grpSpPr bwMode="auto">
          <a:xfrm>
            <a:off x="2971800" y="4511675"/>
            <a:ext cx="762000" cy="990600"/>
            <a:chOff x="1968" y="2880"/>
            <a:chExt cx="480" cy="624"/>
          </a:xfrm>
        </p:grpSpPr>
        <p:sp>
          <p:nvSpPr>
            <p:cNvPr id="55369" name="Rectangle 6">
              <a:extLst>
                <a:ext uri="{FF2B5EF4-FFF2-40B4-BE49-F238E27FC236}">
                  <a16:creationId xmlns:a16="http://schemas.microsoft.com/office/drawing/2014/main" id="{231ADCDC-7169-4094-9565-8AB8FA640A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2880"/>
              <a:ext cx="480" cy="624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5370" name="Line 7">
              <a:extLst>
                <a:ext uri="{FF2B5EF4-FFF2-40B4-BE49-F238E27FC236}">
                  <a16:creationId xmlns:a16="http://schemas.microsoft.com/office/drawing/2014/main" id="{619BF979-FC58-497B-A8CC-6B80497044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297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71" name="Line 8">
              <a:extLst>
                <a:ext uri="{FF2B5EF4-FFF2-40B4-BE49-F238E27FC236}">
                  <a16:creationId xmlns:a16="http://schemas.microsoft.com/office/drawing/2014/main" id="{56A40A22-C1B7-4D9E-A14D-BCECEADF90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3024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72" name="Line 9">
              <a:extLst>
                <a:ext uri="{FF2B5EF4-FFF2-40B4-BE49-F238E27FC236}">
                  <a16:creationId xmlns:a16="http://schemas.microsoft.com/office/drawing/2014/main" id="{5E45B14E-FBA5-4921-8B20-D277FB4EA6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3072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73" name="Line 10">
              <a:extLst>
                <a:ext uri="{FF2B5EF4-FFF2-40B4-BE49-F238E27FC236}">
                  <a16:creationId xmlns:a16="http://schemas.microsoft.com/office/drawing/2014/main" id="{42C2249E-E496-4AD6-B492-B79E231E08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3120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74" name="Line 11">
              <a:extLst>
                <a:ext uri="{FF2B5EF4-FFF2-40B4-BE49-F238E27FC236}">
                  <a16:creationId xmlns:a16="http://schemas.microsoft.com/office/drawing/2014/main" id="{DEC196F4-9746-4F5F-9EE3-F70B048F4B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3168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75" name="Line 12">
              <a:extLst>
                <a:ext uri="{FF2B5EF4-FFF2-40B4-BE49-F238E27FC236}">
                  <a16:creationId xmlns:a16="http://schemas.microsoft.com/office/drawing/2014/main" id="{4129BA2C-275F-4BB7-AA6D-7EBF16B57C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321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76" name="Line 13">
              <a:extLst>
                <a:ext uri="{FF2B5EF4-FFF2-40B4-BE49-F238E27FC236}">
                  <a16:creationId xmlns:a16="http://schemas.microsoft.com/office/drawing/2014/main" id="{F9D3B57F-6FA8-4DC9-8125-BC359A93D0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3264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77" name="Line 14">
              <a:extLst>
                <a:ext uri="{FF2B5EF4-FFF2-40B4-BE49-F238E27FC236}">
                  <a16:creationId xmlns:a16="http://schemas.microsoft.com/office/drawing/2014/main" id="{357944E2-D69D-4228-B694-248EA88567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3312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78" name="Line 15">
              <a:extLst>
                <a:ext uri="{FF2B5EF4-FFF2-40B4-BE49-F238E27FC236}">
                  <a16:creationId xmlns:a16="http://schemas.microsoft.com/office/drawing/2014/main" id="{50D692EC-E382-4EE1-9C1F-39CD3D69C5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3360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79" name="Line 16">
              <a:extLst>
                <a:ext uri="{FF2B5EF4-FFF2-40B4-BE49-F238E27FC236}">
                  <a16:creationId xmlns:a16="http://schemas.microsoft.com/office/drawing/2014/main" id="{6BBE542C-D5C4-444D-A62A-868DC6CF24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3408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80" name="Line 17">
              <a:extLst>
                <a:ext uri="{FF2B5EF4-FFF2-40B4-BE49-F238E27FC236}">
                  <a16:creationId xmlns:a16="http://schemas.microsoft.com/office/drawing/2014/main" id="{1A46B0DC-C88B-4212-A2D8-07AF4393FA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2880"/>
              <a:ext cx="0" cy="62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5304" name="Group 18">
            <a:extLst>
              <a:ext uri="{FF2B5EF4-FFF2-40B4-BE49-F238E27FC236}">
                <a16:creationId xmlns:a16="http://schemas.microsoft.com/office/drawing/2014/main" id="{290EFF40-1565-4A70-BED3-92705997CEB7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4511675"/>
            <a:ext cx="762000" cy="990600"/>
            <a:chOff x="1968" y="2880"/>
            <a:chExt cx="480" cy="624"/>
          </a:xfrm>
        </p:grpSpPr>
        <p:sp>
          <p:nvSpPr>
            <p:cNvPr id="55357" name="Rectangle 19">
              <a:extLst>
                <a:ext uri="{FF2B5EF4-FFF2-40B4-BE49-F238E27FC236}">
                  <a16:creationId xmlns:a16="http://schemas.microsoft.com/office/drawing/2014/main" id="{914D8DB9-AEC1-4DEE-9A50-1F5A95D92B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2880"/>
              <a:ext cx="480" cy="624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5358" name="Line 20">
              <a:extLst>
                <a:ext uri="{FF2B5EF4-FFF2-40B4-BE49-F238E27FC236}">
                  <a16:creationId xmlns:a16="http://schemas.microsoft.com/office/drawing/2014/main" id="{E40CB60B-622B-43B5-BB94-E6913B55F3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297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59" name="Line 21">
              <a:extLst>
                <a:ext uri="{FF2B5EF4-FFF2-40B4-BE49-F238E27FC236}">
                  <a16:creationId xmlns:a16="http://schemas.microsoft.com/office/drawing/2014/main" id="{A63DABCF-A79C-4FBF-8634-4070A40ACA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3024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60" name="Line 22">
              <a:extLst>
                <a:ext uri="{FF2B5EF4-FFF2-40B4-BE49-F238E27FC236}">
                  <a16:creationId xmlns:a16="http://schemas.microsoft.com/office/drawing/2014/main" id="{9DEA70B1-6233-4535-AE66-47E428ECB5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3072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61" name="Line 23">
              <a:extLst>
                <a:ext uri="{FF2B5EF4-FFF2-40B4-BE49-F238E27FC236}">
                  <a16:creationId xmlns:a16="http://schemas.microsoft.com/office/drawing/2014/main" id="{2D38F0A9-E002-448F-AEA7-E558CB1F4D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3120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62" name="Line 24">
              <a:extLst>
                <a:ext uri="{FF2B5EF4-FFF2-40B4-BE49-F238E27FC236}">
                  <a16:creationId xmlns:a16="http://schemas.microsoft.com/office/drawing/2014/main" id="{0F59BB59-C000-407E-9960-511FBAF8A4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3168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63" name="Line 25">
              <a:extLst>
                <a:ext uri="{FF2B5EF4-FFF2-40B4-BE49-F238E27FC236}">
                  <a16:creationId xmlns:a16="http://schemas.microsoft.com/office/drawing/2014/main" id="{FE6E37AA-29A5-4C3F-B120-363FC28506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321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64" name="Line 26">
              <a:extLst>
                <a:ext uri="{FF2B5EF4-FFF2-40B4-BE49-F238E27FC236}">
                  <a16:creationId xmlns:a16="http://schemas.microsoft.com/office/drawing/2014/main" id="{E833C105-D371-4E56-9B78-FCE21DB5A1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3264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65" name="Line 27">
              <a:extLst>
                <a:ext uri="{FF2B5EF4-FFF2-40B4-BE49-F238E27FC236}">
                  <a16:creationId xmlns:a16="http://schemas.microsoft.com/office/drawing/2014/main" id="{9CB5C110-C5F2-4F6F-9D48-AEE438B5C9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3312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66" name="Line 28">
              <a:extLst>
                <a:ext uri="{FF2B5EF4-FFF2-40B4-BE49-F238E27FC236}">
                  <a16:creationId xmlns:a16="http://schemas.microsoft.com/office/drawing/2014/main" id="{4F518848-DC9C-4D73-85D9-EF73DB3128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3360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67" name="Line 29">
              <a:extLst>
                <a:ext uri="{FF2B5EF4-FFF2-40B4-BE49-F238E27FC236}">
                  <a16:creationId xmlns:a16="http://schemas.microsoft.com/office/drawing/2014/main" id="{3D94490A-2824-4C8D-8171-1AC5DA791E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3408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68" name="Line 30">
              <a:extLst>
                <a:ext uri="{FF2B5EF4-FFF2-40B4-BE49-F238E27FC236}">
                  <a16:creationId xmlns:a16="http://schemas.microsoft.com/office/drawing/2014/main" id="{CAE5592B-9F5E-4916-A5D7-9361CBF2A9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2880"/>
              <a:ext cx="0" cy="62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5305" name="Group 31">
            <a:extLst>
              <a:ext uri="{FF2B5EF4-FFF2-40B4-BE49-F238E27FC236}">
                <a16:creationId xmlns:a16="http://schemas.microsoft.com/office/drawing/2014/main" id="{A030A00A-45A9-42CE-95BB-3D478106F1A0}"/>
              </a:ext>
            </a:extLst>
          </p:cNvPr>
          <p:cNvGrpSpPr>
            <a:grpSpLocks/>
          </p:cNvGrpSpPr>
          <p:nvPr/>
        </p:nvGrpSpPr>
        <p:grpSpPr bwMode="auto">
          <a:xfrm>
            <a:off x="5257800" y="4511675"/>
            <a:ext cx="762000" cy="990600"/>
            <a:chOff x="1968" y="2880"/>
            <a:chExt cx="480" cy="624"/>
          </a:xfrm>
        </p:grpSpPr>
        <p:sp>
          <p:nvSpPr>
            <p:cNvPr id="55345" name="Rectangle 32">
              <a:extLst>
                <a:ext uri="{FF2B5EF4-FFF2-40B4-BE49-F238E27FC236}">
                  <a16:creationId xmlns:a16="http://schemas.microsoft.com/office/drawing/2014/main" id="{F1C45D4B-656F-4E99-85DB-44EAF0659C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2880"/>
              <a:ext cx="480" cy="624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5346" name="Line 33">
              <a:extLst>
                <a:ext uri="{FF2B5EF4-FFF2-40B4-BE49-F238E27FC236}">
                  <a16:creationId xmlns:a16="http://schemas.microsoft.com/office/drawing/2014/main" id="{60CEE14E-A982-47D3-A925-CDA4EF8FF4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297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47" name="Line 34">
              <a:extLst>
                <a:ext uri="{FF2B5EF4-FFF2-40B4-BE49-F238E27FC236}">
                  <a16:creationId xmlns:a16="http://schemas.microsoft.com/office/drawing/2014/main" id="{B685391F-7A4C-4AC8-9EE6-69467DBA3F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3024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48" name="Line 35">
              <a:extLst>
                <a:ext uri="{FF2B5EF4-FFF2-40B4-BE49-F238E27FC236}">
                  <a16:creationId xmlns:a16="http://schemas.microsoft.com/office/drawing/2014/main" id="{AB16D8CA-1B28-4743-8737-3D961B3712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3072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49" name="Line 36">
              <a:extLst>
                <a:ext uri="{FF2B5EF4-FFF2-40B4-BE49-F238E27FC236}">
                  <a16:creationId xmlns:a16="http://schemas.microsoft.com/office/drawing/2014/main" id="{EDC4AC0C-CCDD-4EDE-A7DC-91FB62D204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3120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50" name="Line 37">
              <a:extLst>
                <a:ext uri="{FF2B5EF4-FFF2-40B4-BE49-F238E27FC236}">
                  <a16:creationId xmlns:a16="http://schemas.microsoft.com/office/drawing/2014/main" id="{A84F3F72-90A3-419C-9528-A46139E935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3168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51" name="Line 38">
              <a:extLst>
                <a:ext uri="{FF2B5EF4-FFF2-40B4-BE49-F238E27FC236}">
                  <a16:creationId xmlns:a16="http://schemas.microsoft.com/office/drawing/2014/main" id="{44132CCA-4859-48A7-95F6-D49FB1D5BB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321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52" name="Line 39">
              <a:extLst>
                <a:ext uri="{FF2B5EF4-FFF2-40B4-BE49-F238E27FC236}">
                  <a16:creationId xmlns:a16="http://schemas.microsoft.com/office/drawing/2014/main" id="{EFF7636A-E637-4319-8C58-F837C591E2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3264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53" name="Line 40">
              <a:extLst>
                <a:ext uri="{FF2B5EF4-FFF2-40B4-BE49-F238E27FC236}">
                  <a16:creationId xmlns:a16="http://schemas.microsoft.com/office/drawing/2014/main" id="{7E576E3A-A299-4E16-8948-2AAF8441D1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3312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54" name="Line 41">
              <a:extLst>
                <a:ext uri="{FF2B5EF4-FFF2-40B4-BE49-F238E27FC236}">
                  <a16:creationId xmlns:a16="http://schemas.microsoft.com/office/drawing/2014/main" id="{D68162B0-F13A-42D4-A1CF-6CB8F81EF1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3360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55" name="Line 42">
              <a:extLst>
                <a:ext uri="{FF2B5EF4-FFF2-40B4-BE49-F238E27FC236}">
                  <a16:creationId xmlns:a16="http://schemas.microsoft.com/office/drawing/2014/main" id="{6F9ED1D2-6322-4C84-8193-10AA402DE3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3408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56" name="Line 43">
              <a:extLst>
                <a:ext uri="{FF2B5EF4-FFF2-40B4-BE49-F238E27FC236}">
                  <a16:creationId xmlns:a16="http://schemas.microsoft.com/office/drawing/2014/main" id="{821F5693-1B7F-4D16-93AA-5E4DDDD969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2880"/>
              <a:ext cx="0" cy="62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5306" name="Group 44">
            <a:extLst>
              <a:ext uri="{FF2B5EF4-FFF2-40B4-BE49-F238E27FC236}">
                <a16:creationId xmlns:a16="http://schemas.microsoft.com/office/drawing/2014/main" id="{4581A881-476D-49F1-AEE8-592618C44FD8}"/>
              </a:ext>
            </a:extLst>
          </p:cNvPr>
          <p:cNvGrpSpPr>
            <a:grpSpLocks/>
          </p:cNvGrpSpPr>
          <p:nvPr/>
        </p:nvGrpSpPr>
        <p:grpSpPr bwMode="auto">
          <a:xfrm>
            <a:off x="7696200" y="4511675"/>
            <a:ext cx="762000" cy="990600"/>
            <a:chOff x="1968" y="2880"/>
            <a:chExt cx="480" cy="624"/>
          </a:xfrm>
        </p:grpSpPr>
        <p:sp>
          <p:nvSpPr>
            <p:cNvPr id="55333" name="Rectangle 45">
              <a:extLst>
                <a:ext uri="{FF2B5EF4-FFF2-40B4-BE49-F238E27FC236}">
                  <a16:creationId xmlns:a16="http://schemas.microsoft.com/office/drawing/2014/main" id="{CEEF163D-EAAC-4FF2-ADAF-BBC5BB8A3A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2880"/>
              <a:ext cx="480" cy="624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5334" name="Line 46">
              <a:extLst>
                <a:ext uri="{FF2B5EF4-FFF2-40B4-BE49-F238E27FC236}">
                  <a16:creationId xmlns:a16="http://schemas.microsoft.com/office/drawing/2014/main" id="{855E152E-EC75-4F2E-ACC7-7876461981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297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35" name="Line 47">
              <a:extLst>
                <a:ext uri="{FF2B5EF4-FFF2-40B4-BE49-F238E27FC236}">
                  <a16:creationId xmlns:a16="http://schemas.microsoft.com/office/drawing/2014/main" id="{B4D1A244-6C9E-4C4C-96D1-F72220A590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3024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36" name="Line 48">
              <a:extLst>
                <a:ext uri="{FF2B5EF4-FFF2-40B4-BE49-F238E27FC236}">
                  <a16:creationId xmlns:a16="http://schemas.microsoft.com/office/drawing/2014/main" id="{E90E40A1-9EB5-4681-A654-229CD5280B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3072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37" name="Line 49">
              <a:extLst>
                <a:ext uri="{FF2B5EF4-FFF2-40B4-BE49-F238E27FC236}">
                  <a16:creationId xmlns:a16="http://schemas.microsoft.com/office/drawing/2014/main" id="{85A5E19C-2AF3-470F-990C-18B3146F07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3120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38" name="Line 50">
              <a:extLst>
                <a:ext uri="{FF2B5EF4-FFF2-40B4-BE49-F238E27FC236}">
                  <a16:creationId xmlns:a16="http://schemas.microsoft.com/office/drawing/2014/main" id="{35C430CA-0A03-4276-A3AC-02DF861B0D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3168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39" name="Line 51">
              <a:extLst>
                <a:ext uri="{FF2B5EF4-FFF2-40B4-BE49-F238E27FC236}">
                  <a16:creationId xmlns:a16="http://schemas.microsoft.com/office/drawing/2014/main" id="{E6C791A7-4155-4578-956D-D71D720699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321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40" name="Line 52">
              <a:extLst>
                <a:ext uri="{FF2B5EF4-FFF2-40B4-BE49-F238E27FC236}">
                  <a16:creationId xmlns:a16="http://schemas.microsoft.com/office/drawing/2014/main" id="{777B43EE-0780-405F-9269-D82F2BFEB2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3264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41" name="Line 53">
              <a:extLst>
                <a:ext uri="{FF2B5EF4-FFF2-40B4-BE49-F238E27FC236}">
                  <a16:creationId xmlns:a16="http://schemas.microsoft.com/office/drawing/2014/main" id="{D81854F9-A38A-465D-A3D8-5DC025F130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3312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42" name="Line 54">
              <a:extLst>
                <a:ext uri="{FF2B5EF4-FFF2-40B4-BE49-F238E27FC236}">
                  <a16:creationId xmlns:a16="http://schemas.microsoft.com/office/drawing/2014/main" id="{FB789B89-4812-43FF-BAEC-E4C86C31EA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3360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43" name="Line 55">
              <a:extLst>
                <a:ext uri="{FF2B5EF4-FFF2-40B4-BE49-F238E27FC236}">
                  <a16:creationId xmlns:a16="http://schemas.microsoft.com/office/drawing/2014/main" id="{5128DAF3-9EEA-462D-BE95-B8678A2A50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3408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44" name="Line 56">
              <a:extLst>
                <a:ext uri="{FF2B5EF4-FFF2-40B4-BE49-F238E27FC236}">
                  <a16:creationId xmlns:a16="http://schemas.microsoft.com/office/drawing/2014/main" id="{D108C96D-28E4-413C-8672-B3B1B12CF8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2880"/>
              <a:ext cx="0" cy="62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55307" name="Object 57">
            <a:extLst>
              <a:ext uri="{FF2B5EF4-FFF2-40B4-BE49-F238E27FC236}">
                <a16:creationId xmlns:a16="http://schemas.microsoft.com/office/drawing/2014/main" id="{EFD5EF06-3553-4501-B8C0-F1B91BAAEAC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81200" y="4206875"/>
          <a:ext cx="538163" cy="1023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剪辑" r:id="rId3" imgW="1395413" imgH="2659063" progId="MS_ClipArt_Gallery.2">
                  <p:embed/>
                </p:oleObj>
              </mc:Choice>
              <mc:Fallback>
                <p:oleObj name="剪辑" r:id="rId3" imgW="1395413" imgH="2659063" progId="MS_ClipArt_Gallery.2">
                  <p:embed/>
                  <p:pic>
                    <p:nvPicPr>
                      <p:cNvPr id="55307" name="Object 57">
                        <a:extLst>
                          <a:ext uri="{FF2B5EF4-FFF2-40B4-BE49-F238E27FC236}">
                            <a16:creationId xmlns:a16="http://schemas.microsoft.com/office/drawing/2014/main" id="{EFD5EF06-3553-4501-B8C0-F1B91BAAEAC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4206875"/>
                        <a:ext cx="538163" cy="1023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8" name="Object 58">
            <a:extLst>
              <a:ext uri="{FF2B5EF4-FFF2-40B4-BE49-F238E27FC236}">
                <a16:creationId xmlns:a16="http://schemas.microsoft.com/office/drawing/2014/main" id="{49583A78-E69E-4546-9E3C-9B727DC0A2B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53200" y="4206875"/>
          <a:ext cx="538163" cy="1023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剪辑" r:id="rId5" imgW="1395413" imgH="2659063" progId="MS_ClipArt_Gallery.2">
                  <p:embed/>
                </p:oleObj>
              </mc:Choice>
              <mc:Fallback>
                <p:oleObj name="剪辑" r:id="rId5" imgW="1395413" imgH="2659063" progId="MS_ClipArt_Gallery.2">
                  <p:embed/>
                  <p:pic>
                    <p:nvPicPr>
                      <p:cNvPr id="55308" name="Object 58">
                        <a:extLst>
                          <a:ext uri="{FF2B5EF4-FFF2-40B4-BE49-F238E27FC236}">
                            <a16:creationId xmlns:a16="http://schemas.microsoft.com/office/drawing/2014/main" id="{49583A78-E69E-4546-9E3C-9B727DC0A2B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4206875"/>
                        <a:ext cx="538163" cy="1023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5309" name="Group 59">
            <a:extLst>
              <a:ext uri="{FF2B5EF4-FFF2-40B4-BE49-F238E27FC236}">
                <a16:creationId xmlns:a16="http://schemas.microsoft.com/office/drawing/2014/main" id="{8BA6B24F-F873-458A-9C8F-293B8811895B}"/>
              </a:ext>
            </a:extLst>
          </p:cNvPr>
          <p:cNvGrpSpPr>
            <a:grpSpLocks/>
          </p:cNvGrpSpPr>
          <p:nvPr/>
        </p:nvGrpSpPr>
        <p:grpSpPr bwMode="auto">
          <a:xfrm rot="21011624" flipH="1">
            <a:off x="1828800" y="2454275"/>
            <a:ext cx="2047875" cy="1120775"/>
            <a:chOff x="1155" y="1505"/>
            <a:chExt cx="2513" cy="1107"/>
          </a:xfrm>
        </p:grpSpPr>
        <p:sp>
          <p:nvSpPr>
            <p:cNvPr id="55329" name="Freeform 60">
              <a:extLst>
                <a:ext uri="{FF2B5EF4-FFF2-40B4-BE49-F238E27FC236}">
                  <a16:creationId xmlns:a16="http://schemas.microsoft.com/office/drawing/2014/main" id="{05946C78-E45A-4E59-9524-BDBA1F96145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5" y="1505"/>
              <a:ext cx="2315" cy="929"/>
            </a:xfrm>
            <a:custGeom>
              <a:avLst/>
              <a:gdLst>
                <a:gd name="T0" fmla="*/ 0 w 4630"/>
                <a:gd name="T1" fmla="*/ 0 h 1858"/>
                <a:gd name="T2" fmla="*/ 49 w 4630"/>
                <a:gd name="T3" fmla="*/ 0 h 1858"/>
                <a:gd name="T4" fmla="*/ 90 w 4630"/>
                <a:gd name="T5" fmla="*/ 1 h 1858"/>
                <a:gd name="T6" fmla="*/ 135 w 4630"/>
                <a:gd name="T7" fmla="*/ 3 h 1858"/>
                <a:gd name="T8" fmla="*/ 181 w 4630"/>
                <a:gd name="T9" fmla="*/ 5 h 1858"/>
                <a:gd name="T10" fmla="*/ 231 w 4630"/>
                <a:gd name="T11" fmla="*/ 8 h 1858"/>
                <a:gd name="T12" fmla="*/ 280 w 4630"/>
                <a:gd name="T13" fmla="*/ 13 h 1858"/>
                <a:gd name="T14" fmla="*/ 323 w 4630"/>
                <a:gd name="T15" fmla="*/ 16 h 1858"/>
                <a:gd name="T16" fmla="*/ 371 w 4630"/>
                <a:gd name="T17" fmla="*/ 21 h 1858"/>
                <a:gd name="T18" fmla="*/ 414 w 4630"/>
                <a:gd name="T19" fmla="*/ 26 h 1858"/>
                <a:gd name="T20" fmla="*/ 454 w 4630"/>
                <a:gd name="T21" fmla="*/ 31 h 1858"/>
                <a:gd name="T22" fmla="*/ 500 w 4630"/>
                <a:gd name="T23" fmla="*/ 38 h 1858"/>
                <a:gd name="T24" fmla="*/ 556 w 4630"/>
                <a:gd name="T25" fmla="*/ 49 h 1858"/>
                <a:gd name="T26" fmla="*/ 604 w 4630"/>
                <a:gd name="T27" fmla="*/ 57 h 1858"/>
                <a:gd name="T28" fmla="*/ 657 w 4630"/>
                <a:gd name="T29" fmla="*/ 69 h 1858"/>
                <a:gd name="T30" fmla="*/ 713 w 4630"/>
                <a:gd name="T31" fmla="*/ 83 h 1858"/>
                <a:gd name="T32" fmla="*/ 765 w 4630"/>
                <a:gd name="T33" fmla="*/ 97 h 1858"/>
                <a:gd name="T34" fmla="*/ 806 w 4630"/>
                <a:gd name="T35" fmla="*/ 110 h 1858"/>
                <a:gd name="T36" fmla="*/ 858 w 4630"/>
                <a:gd name="T37" fmla="*/ 128 h 1858"/>
                <a:gd name="T38" fmla="*/ 901 w 4630"/>
                <a:gd name="T39" fmla="*/ 145 h 1858"/>
                <a:gd name="T40" fmla="*/ 939 w 4630"/>
                <a:gd name="T41" fmla="*/ 160 h 1858"/>
                <a:gd name="T42" fmla="*/ 970 w 4630"/>
                <a:gd name="T43" fmla="*/ 177 h 1858"/>
                <a:gd name="T44" fmla="*/ 1001 w 4630"/>
                <a:gd name="T45" fmla="*/ 193 h 1858"/>
                <a:gd name="T46" fmla="*/ 1025 w 4630"/>
                <a:gd name="T47" fmla="*/ 208 h 1858"/>
                <a:gd name="T48" fmla="*/ 1046 w 4630"/>
                <a:gd name="T49" fmla="*/ 222 h 1858"/>
                <a:gd name="T50" fmla="*/ 1068 w 4630"/>
                <a:gd name="T51" fmla="*/ 240 h 1858"/>
                <a:gd name="T52" fmla="*/ 1090 w 4630"/>
                <a:gd name="T53" fmla="*/ 257 h 1858"/>
                <a:gd name="T54" fmla="*/ 1108 w 4630"/>
                <a:gd name="T55" fmla="*/ 274 h 1858"/>
                <a:gd name="T56" fmla="*/ 1132 w 4630"/>
                <a:gd name="T57" fmla="*/ 307 h 1858"/>
                <a:gd name="T58" fmla="*/ 1147 w 4630"/>
                <a:gd name="T59" fmla="*/ 335 h 1858"/>
                <a:gd name="T60" fmla="*/ 1151 w 4630"/>
                <a:gd name="T61" fmla="*/ 346 h 1858"/>
                <a:gd name="T62" fmla="*/ 1158 w 4630"/>
                <a:gd name="T63" fmla="*/ 370 h 1858"/>
                <a:gd name="T64" fmla="*/ 1158 w 4630"/>
                <a:gd name="T65" fmla="*/ 389 h 1858"/>
                <a:gd name="T66" fmla="*/ 1158 w 4630"/>
                <a:gd name="T67" fmla="*/ 465 h 1858"/>
                <a:gd name="T68" fmla="*/ 1110 w 4630"/>
                <a:gd name="T69" fmla="*/ 429 h 1858"/>
                <a:gd name="T70" fmla="*/ 878 w 4630"/>
                <a:gd name="T71" fmla="*/ 262 h 1858"/>
                <a:gd name="T72" fmla="*/ 544 w 4630"/>
                <a:gd name="T73" fmla="*/ 174 h 1858"/>
                <a:gd name="T74" fmla="*/ 198 w 4630"/>
                <a:gd name="T75" fmla="*/ 128 h 1858"/>
                <a:gd name="T76" fmla="*/ 0 w 4630"/>
                <a:gd name="T77" fmla="*/ 117 h 1858"/>
                <a:gd name="T78" fmla="*/ 0 w 4630"/>
                <a:gd name="T79" fmla="*/ 0 h 1858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4630" h="1858">
                  <a:moveTo>
                    <a:pt x="0" y="0"/>
                  </a:moveTo>
                  <a:lnTo>
                    <a:pt x="193" y="0"/>
                  </a:lnTo>
                  <a:lnTo>
                    <a:pt x="358" y="4"/>
                  </a:lnTo>
                  <a:lnTo>
                    <a:pt x="540" y="12"/>
                  </a:lnTo>
                  <a:lnTo>
                    <a:pt x="724" y="18"/>
                  </a:lnTo>
                  <a:lnTo>
                    <a:pt x="924" y="32"/>
                  </a:lnTo>
                  <a:lnTo>
                    <a:pt x="1118" y="49"/>
                  </a:lnTo>
                  <a:lnTo>
                    <a:pt x="1290" y="63"/>
                  </a:lnTo>
                  <a:lnTo>
                    <a:pt x="1483" y="82"/>
                  </a:lnTo>
                  <a:lnTo>
                    <a:pt x="1655" y="104"/>
                  </a:lnTo>
                  <a:lnTo>
                    <a:pt x="1815" y="124"/>
                  </a:lnTo>
                  <a:lnTo>
                    <a:pt x="2000" y="151"/>
                  </a:lnTo>
                  <a:lnTo>
                    <a:pt x="2222" y="193"/>
                  </a:lnTo>
                  <a:lnTo>
                    <a:pt x="2414" y="228"/>
                  </a:lnTo>
                  <a:lnTo>
                    <a:pt x="2628" y="275"/>
                  </a:lnTo>
                  <a:lnTo>
                    <a:pt x="2850" y="330"/>
                  </a:lnTo>
                  <a:lnTo>
                    <a:pt x="3057" y="385"/>
                  </a:lnTo>
                  <a:lnTo>
                    <a:pt x="3222" y="440"/>
                  </a:lnTo>
                  <a:lnTo>
                    <a:pt x="3430" y="509"/>
                  </a:lnTo>
                  <a:lnTo>
                    <a:pt x="3601" y="578"/>
                  </a:lnTo>
                  <a:lnTo>
                    <a:pt x="3753" y="639"/>
                  </a:lnTo>
                  <a:lnTo>
                    <a:pt x="3877" y="708"/>
                  </a:lnTo>
                  <a:lnTo>
                    <a:pt x="4001" y="771"/>
                  </a:lnTo>
                  <a:lnTo>
                    <a:pt x="4099" y="832"/>
                  </a:lnTo>
                  <a:lnTo>
                    <a:pt x="4181" y="887"/>
                  </a:lnTo>
                  <a:lnTo>
                    <a:pt x="4272" y="957"/>
                  </a:lnTo>
                  <a:lnTo>
                    <a:pt x="4360" y="1026"/>
                  </a:lnTo>
                  <a:lnTo>
                    <a:pt x="4429" y="1095"/>
                  </a:lnTo>
                  <a:lnTo>
                    <a:pt x="4527" y="1225"/>
                  </a:lnTo>
                  <a:lnTo>
                    <a:pt x="4588" y="1337"/>
                  </a:lnTo>
                  <a:lnTo>
                    <a:pt x="4602" y="1384"/>
                  </a:lnTo>
                  <a:lnTo>
                    <a:pt x="4630" y="1479"/>
                  </a:lnTo>
                  <a:lnTo>
                    <a:pt x="4630" y="1555"/>
                  </a:lnTo>
                  <a:lnTo>
                    <a:pt x="4630" y="1858"/>
                  </a:lnTo>
                  <a:lnTo>
                    <a:pt x="4437" y="1713"/>
                  </a:lnTo>
                  <a:lnTo>
                    <a:pt x="3511" y="1046"/>
                  </a:lnTo>
                  <a:lnTo>
                    <a:pt x="2173" y="694"/>
                  </a:lnTo>
                  <a:lnTo>
                    <a:pt x="790" y="509"/>
                  </a:lnTo>
                  <a:lnTo>
                    <a:pt x="0" y="4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30" name="Rectangle 61">
              <a:extLst>
                <a:ext uri="{FF2B5EF4-FFF2-40B4-BE49-F238E27FC236}">
                  <a16:creationId xmlns:a16="http://schemas.microsoft.com/office/drawing/2014/main" id="{D24452E1-0A21-4E7B-BF1A-E343093CFE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1" y="2239"/>
              <a:ext cx="787" cy="193"/>
            </a:xfrm>
            <a:prstGeom prst="rect">
              <a:avLst/>
            </a:pr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5331" name="Freeform 62">
              <a:extLst>
                <a:ext uri="{FF2B5EF4-FFF2-40B4-BE49-F238E27FC236}">
                  <a16:creationId xmlns:a16="http://schemas.microsoft.com/office/drawing/2014/main" id="{B90235E8-E234-4865-9E6F-49C6EA90146D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8" y="2431"/>
              <a:ext cx="787" cy="181"/>
            </a:xfrm>
            <a:custGeom>
              <a:avLst/>
              <a:gdLst>
                <a:gd name="T0" fmla="*/ 0 w 1573"/>
                <a:gd name="T1" fmla="*/ 0 h 362"/>
                <a:gd name="T2" fmla="*/ 394 w 1573"/>
                <a:gd name="T3" fmla="*/ 0 h 362"/>
                <a:gd name="T4" fmla="*/ 197 w 1573"/>
                <a:gd name="T5" fmla="*/ 91 h 362"/>
                <a:gd name="T6" fmla="*/ 0 w 1573"/>
                <a:gd name="T7" fmla="*/ 0 h 36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573" h="362">
                  <a:moveTo>
                    <a:pt x="0" y="0"/>
                  </a:moveTo>
                  <a:lnTo>
                    <a:pt x="1573" y="0"/>
                  </a:lnTo>
                  <a:lnTo>
                    <a:pt x="786" y="3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32" name="Freeform 63">
              <a:extLst>
                <a:ext uri="{FF2B5EF4-FFF2-40B4-BE49-F238E27FC236}">
                  <a16:creationId xmlns:a16="http://schemas.microsoft.com/office/drawing/2014/main" id="{3A0EE902-07C5-4857-A082-8BFC640F550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5" y="1716"/>
              <a:ext cx="2312" cy="715"/>
            </a:xfrm>
            <a:custGeom>
              <a:avLst/>
              <a:gdLst>
                <a:gd name="T0" fmla="*/ 30 w 4625"/>
                <a:gd name="T1" fmla="*/ 57 h 1430"/>
                <a:gd name="T2" fmla="*/ 99 w 4625"/>
                <a:gd name="T3" fmla="*/ 58 h 1430"/>
                <a:gd name="T4" fmla="*/ 164 w 4625"/>
                <a:gd name="T5" fmla="*/ 61 h 1430"/>
                <a:gd name="T6" fmla="*/ 231 w 4625"/>
                <a:gd name="T7" fmla="*/ 65 h 1430"/>
                <a:gd name="T8" fmla="*/ 296 w 4625"/>
                <a:gd name="T9" fmla="*/ 71 h 1430"/>
                <a:gd name="T10" fmla="*/ 370 w 4625"/>
                <a:gd name="T11" fmla="*/ 79 h 1430"/>
                <a:gd name="T12" fmla="*/ 431 w 4625"/>
                <a:gd name="T13" fmla="*/ 87 h 1430"/>
                <a:gd name="T14" fmla="*/ 513 w 4625"/>
                <a:gd name="T15" fmla="*/ 101 h 1430"/>
                <a:gd name="T16" fmla="*/ 610 w 4625"/>
                <a:gd name="T17" fmla="*/ 122 h 1430"/>
                <a:gd name="T18" fmla="*/ 667 w 4625"/>
                <a:gd name="T19" fmla="*/ 138 h 1430"/>
                <a:gd name="T20" fmla="*/ 750 w 4625"/>
                <a:gd name="T21" fmla="*/ 165 h 1430"/>
                <a:gd name="T22" fmla="*/ 804 w 4625"/>
                <a:gd name="T23" fmla="*/ 186 h 1430"/>
                <a:gd name="T24" fmla="*/ 850 w 4625"/>
                <a:gd name="T25" fmla="*/ 210 h 1430"/>
                <a:gd name="T26" fmla="*/ 889 w 4625"/>
                <a:gd name="T27" fmla="*/ 234 h 1430"/>
                <a:gd name="T28" fmla="*/ 921 w 4625"/>
                <a:gd name="T29" fmla="*/ 259 h 1430"/>
                <a:gd name="T30" fmla="*/ 945 w 4625"/>
                <a:gd name="T31" fmla="*/ 282 h 1430"/>
                <a:gd name="T32" fmla="*/ 960 w 4625"/>
                <a:gd name="T33" fmla="*/ 304 h 1430"/>
                <a:gd name="T34" fmla="*/ 969 w 4625"/>
                <a:gd name="T35" fmla="*/ 323 h 1430"/>
                <a:gd name="T36" fmla="*/ 975 w 4625"/>
                <a:gd name="T37" fmla="*/ 346 h 1430"/>
                <a:gd name="T38" fmla="*/ 1156 w 4625"/>
                <a:gd name="T39" fmla="*/ 358 h 1430"/>
                <a:gd name="T40" fmla="*/ 1151 w 4625"/>
                <a:gd name="T41" fmla="*/ 324 h 1430"/>
                <a:gd name="T42" fmla="*/ 1141 w 4625"/>
                <a:gd name="T43" fmla="*/ 300 h 1430"/>
                <a:gd name="T44" fmla="*/ 1125 w 4625"/>
                <a:gd name="T45" fmla="*/ 276 h 1430"/>
                <a:gd name="T46" fmla="*/ 1103 w 4625"/>
                <a:gd name="T47" fmla="*/ 252 h 1430"/>
                <a:gd name="T48" fmla="*/ 1077 w 4625"/>
                <a:gd name="T49" fmla="*/ 228 h 1430"/>
                <a:gd name="T50" fmla="*/ 1046 w 4625"/>
                <a:gd name="T51" fmla="*/ 206 h 1430"/>
                <a:gd name="T52" fmla="*/ 999 w 4625"/>
                <a:gd name="T53" fmla="*/ 178 h 1430"/>
                <a:gd name="T54" fmla="*/ 931 w 4625"/>
                <a:gd name="T55" fmla="*/ 147 h 1430"/>
                <a:gd name="T56" fmla="*/ 866 w 4625"/>
                <a:gd name="T57" fmla="*/ 122 h 1430"/>
                <a:gd name="T58" fmla="*/ 772 w 4625"/>
                <a:gd name="T59" fmla="*/ 92 h 1430"/>
                <a:gd name="T60" fmla="*/ 676 w 4625"/>
                <a:gd name="T61" fmla="*/ 70 h 1430"/>
                <a:gd name="T62" fmla="*/ 607 w 4625"/>
                <a:gd name="T63" fmla="*/ 55 h 1430"/>
                <a:gd name="T64" fmla="*/ 547 w 4625"/>
                <a:gd name="T65" fmla="*/ 44 h 1430"/>
                <a:gd name="T66" fmla="*/ 483 w 4625"/>
                <a:gd name="T67" fmla="*/ 34 h 1430"/>
                <a:gd name="T68" fmla="*/ 406 w 4625"/>
                <a:gd name="T69" fmla="*/ 25 h 1430"/>
                <a:gd name="T70" fmla="*/ 320 w 4625"/>
                <a:gd name="T71" fmla="*/ 16 h 1430"/>
                <a:gd name="T72" fmla="*/ 236 w 4625"/>
                <a:gd name="T73" fmla="*/ 9 h 1430"/>
                <a:gd name="T74" fmla="*/ 147 w 4625"/>
                <a:gd name="T75" fmla="*/ 5 h 1430"/>
                <a:gd name="T76" fmla="*/ 30 w 4625"/>
                <a:gd name="T77" fmla="*/ 2 h 1430"/>
                <a:gd name="T78" fmla="*/ 0 w 4625"/>
                <a:gd name="T79" fmla="*/ 57 h 1430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4625" h="1430">
                  <a:moveTo>
                    <a:pt x="0" y="226"/>
                  </a:moveTo>
                  <a:lnTo>
                    <a:pt x="121" y="226"/>
                  </a:lnTo>
                  <a:lnTo>
                    <a:pt x="274" y="228"/>
                  </a:lnTo>
                  <a:lnTo>
                    <a:pt x="398" y="231"/>
                  </a:lnTo>
                  <a:lnTo>
                    <a:pt x="522" y="236"/>
                  </a:lnTo>
                  <a:lnTo>
                    <a:pt x="659" y="242"/>
                  </a:lnTo>
                  <a:lnTo>
                    <a:pt x="785" y="249"/>
                  </a:lnTo>
                  <a:lnTo>
                    <a:pt x="927" y="258"/>
                  </a:lnTo>
                  <a:lnTo>
                    <a:pt x="1042" y="268"/>
                  </a:lnTo>
                  <a:lnTo>
                    <a:pt x="1187" y="281"/>
                  </a:lnTo>
                  <a:lnTo>
                    <a:pt x="1328" y="297"/>
                  </a:lnTo>
                  <a:lnTo>
                    <a:pt x="1480" y="314"/>
                  </a:lnTo>
                  <a:lnTo>
                    <a:pt x="1606" y="332"/>
                  </a:lnTo>
                  <a:lnTo>
                    <a:pt x="1724" y="347"/>
                  </a:lnTo>
                  <a:lnTo>
                    <a:pt x="1857" y="367"/>
                  </a:lnTo>
                  <a:lnTo>
                    <a:pt x="2052" y="401"/>
                  </a:lnTo>
                  <a:lnTo>
                    <a:pt x="2228" y="437"/>
                  </a:lnTo>
                  <a:lnTo>
                    <a:pt x="2440" y="486"/>
                  </a:lnTo>
                  <a:lnTo>
                    <a:pt x="2578" y="523"/>
                  </a:lnTo>
                  <a:lnTo>
                    <a:pt x="2668" y="549"/>
                  </a:lnTo>
                  <a:lnTo>
                    <a:pt x="2841" y="601"/>
                  </a:lnTo>
                  <a:lnTo>
                    <a:pt x="3003" y="659"/>
                  </a:lnTo>
                  <a:lnTo>
                    <a:pt x="3124" y="705"/>
                  </a:lnTo>
                  <a:lnTo>
                    <a:pt x="3216" y="743"/>
                  </a:lnTo>
                  <a:lnTo>
                    <a:pt x="3317" y="792"/>
                  </a:lnTo>
                  <a:lnTo>
                    <a:pt x="3403" y="838"/>
                  </a:lnTo>
                  <a:lnTo>
                    <a:pt x="3474" y="879"/>
                  </a:lnTo>
                  <a:lnTo>
                    <a:pt x="3556" y="933"/>
                  </a:lnTo>
                  <a:lnTo>
                    <a:pt x="3626" y="983"/>
                  </a:lnTo>
                  <a:lnTo>
                    <a:pt x="3686" y="1034"/>
                  </a:lnTo>
                  <a:lnTo>
                    <a:pt x="3739" y="1080"/>
                  </a:lnTo>
                  <a:lnTo>
                    <a:pt x="3780" y="1126"/>
                  </a:lnTo>
                  <a:lnTo>
                    <a:pt x="3813" y="1167"/>
                  </a:lnTo>
                  <a:lnTo>
                    <a:pt x="3840" y="1213"/>
                  </a:lnTo>
                  <a:lnTo>
                    <a:pt x="3863" y="1254"/>
                  </a:lnTo>
                  <a:lnTo>
                    <a:pt x="3877" y="1291"/>
                  </a:lnTo>
                  <a:lnTo>
                    <a:pt x="3894" y="1340"/>
                  </a:lnTo>
                  <a:lnTo>
                    <a:pt x="3900" y="1384"/>
                  </a:lnTo>
                  <a:lnTo>
                    <a:pt x="3903" y="1430"/>
                  </a:lnTo>
                  <a:lnTo>
                    <a:pt x="4625" y="1430"/>
                  </a:lnTo>
                  <a:lnTo>
                    <a:pt x="4619" y="1357"/>
                  </a:lnTo>
                  <a:lnTo>
                    <a:pt x="4605" y="1294"/>
                  </a:lnTo>
                  <a:lnTo>
                    <a:pt x="4587" y="1240"/>
                  </a:lnTo>
                  <a:lnTo>
                    <a:pt x="4564" y="1198"/>
                  </a:lnTo>
                  <a:lnTo>
                    <a:pt x="4538" y="1152"/>
                  </a:lnTo>
                  <a:lnTo>
                    <a:pt x="4501" y="1101"/>
                  </a:lnTo>
                  <a:lnTo>
                    <a:pt x="4469" y="1061"/>
                  </a:lnTo>
                  <a:lnTo>
                    <a:pt x="4415" y="1006"/>
                  </a:lnTo>
                  <a:lnTo>
                    <a:pt x="4363" y="957"/>
                  </a:lnTo>
                  <a:lnTo>
                    <a:pt x="4308" y="910"/>
                  </a:lnTo>
                  <a:lnTo>
                    <a:pt x="4242" y="861"/>
                  </a:lnTo>
                  <a:lnTo>
                    <a:pt x="4186" y="821"/>
                  </a:lnTo>
                  <a:lnTo>
                    <a:pt x="4091" y="765"/>
                  </a:lnTo>
                  <a:lnTo>
                    <a:pt x="3999" y="711"/>
                  </a:lnTo>
                  <a:lnTo>
                    <a:pt x="3862" y="645"/>
                  </a:lnTo>
                  <a:lnTo>
                    <a:pt x="3725" y="586"/>
                  </a:lnTo>
                  <a:lnTo>
                    <a:pt x="3588" y="531"/>
                  </a:lnTo>
                  <a:lnTo>
                    <a:pt x="3464" y="485"/>
                  </a:lnTo>
                  <a:lnTo>
                    <a:pt x="3289" y="427"/>
                  </a:lnTo>
                  <a:lnTo>
                    <a:pt x="3089" y="367"/>
                  </a:lnTo>
                  <a:lnTo>
                    <a:pt x="2889" y="318"/>
                  </a:lnTo>
                  <a:lnTo>
                    <a:pt x="2706" y="277"/>
                  </a:lnTo>
                  <a:lnTo>
                    <a:pt x="2583" y="249"/>
                  </a:lnTo>
                  <a:lnTo>
                    <a:pt x="2428" y="217"/>
                  </a:lnTo>
                  <a:lnTo>
                    <a:pt x="2316" y="196"/>
                  </a:lnTo>
                  <a:lnTo>
                    <a:pt x="2189" y="176"/>
                  </a:lnTo>
                  <a:lnTo>
                    <a:pt x="2061" y="154"/>
                  </a:lnTo>
                  <a:lnTo>
                    <a:pt x="1935" y="136"/>
                  </a:lnTo>
                  <a:lnTo>
                    <a:pt x="1770" y="113"/>
                  </a:lnTo>
                  <a:lnTo>
                    <a:pt x="1625" y="98"/>
                  </a:lnTo>
                  <a:lnTo>
                    <a:pt x="1469" y="80"/>
                  </a:lnTo>
                  <a:lnTo>
                    <a:pt x="1282" y="61"/>
                  </a:lnTo>
                  <a:lnTo>
                    <a:pt x="1096" y="44"/>
                  </a:lnTo>
                  <a:lnTo>
                    <a:pt x="946" y="35"/>
                  </a:lnTo>
                  <a:lnTo>
                    <a:pt x="773" y="23"/>
                  </a:lnTo>
                  <a:lnTo>
                    <a:pt x="591" y="17"/>
                  </a:lnTo>
                  <a:lnTo>
                    <a:pt x="344" y="8"/>
                  </a:lnTo>
                  <a:lnTo>
                    <a:pt x="121" y="5"/>
                  </a:lnTo>
                  <a:lnTo>
                    <a:pt x="0" y="0"/>
                  </a:lnTo>
                  <a:lnTo>
                    <a:pt x="0" y="226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5310" name="Group 64">
            <a:extLst>
              <a:ext uri="{FF2B5EF4-FFF2-40B4-BE49-F238E27FC236}">
                <a16:creationId xmlns:a16="http://schemas.microsoft.com/office/drawing/2014/main" id="{9B1B10B2-4010-4507-90F6-C46E58CD59E7}"/>
              </a:ext>
            </a:extLst>
          </p:cNvPr>
          <p:cNvGrpSpPr>
            <a:grpSpLocks/>
          </p:cNvGrpSpPr>
          <p:nvPr/>
        </p:nvGrpSpPr>
        <p:grpSpPr bwMode="auto">
          <a:xfrm rot="588376">
            <a:off x="5181600" y="2454275"/>
            <a:ext cx="2047875" cy="1120775"/>
            <a:chOff x="1155" y="1505"/>
            <a:chExt cx="2513" cy="1107"/>
          </a:xfrm>
        </p:grpSpPr>
        <p:sp>
          <p:nvSpPr>
            <p:cNvPr id="55325" name="Freeform 65">
              <a:extLst>
                <a:ext uri="{FF2B5EF4-FFF2-40B4-BE49-F238E27FC236}">
                  <a16:creationId xmlns:a16="http://schemas.microsoft.com/office/drawing/2014/main" id="{BE286B68-3DF4-450A-9D3B-1481693EDF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5" y="1505"/>
              <a:ext cx="2315" cy="929"/>
            </a:xfrm>
            <a:custGeom>
              <a:avLst/>
              <a:gdLst>
                <a:gd name="T0" fmla="*/ 0 w 4630"/>
                <a:gd name="T1" fmla="*/ 0 h 1858"/>
                <a:gd name="T2" fmla="*/ 49 w 4630"/>
                <a:gd name="T3" fmla="*/ 0 h 1858"/>
                <a:gd name="T4" fmla="*/ 90 w 4630"/>
                <a:gd name="T5" fmla="*/ 1 h 1858"/>
                <a:gd name="T6" fmla="*/ 135 w 4630"/>
                <a:gd name="T7" fmla="*/ 3 h 1858"/>
                <a:gd name="T8" fmla="*/ 181 w 4630"/>
                <a:gd name="T9" fmla="*/ 5 h 1858"/>
                <a:gd name="T10" fmla="*/ 231 w 4630"/>
                <a:gd name="T11" fmla="*/ 8 h 1858"/>
                <a:gd name="T12" fmla="*/ 280 w 4630"/>
                <a:gd name="T13" fmla="*/ 13 h 1858"/>
                <a:gd name="T14" fmla="*/ 323 w 4630"/>
                <a:gd name="T15" fmla="*/ 16 h 1858"/>
                <a:gd name="T16" fmla="*/ 371 w 4630"/>
                <a:gd name="T17" fmla="*/ 21 h 1858"/>
                <a:gd name="T18" fmla="*/ 414 w 4630"/>
                <a:gd name="T19" fmla="*/ 26 h 1858"/>
                <a:gd name="T20" fmla="*/ 454 w 4630"/>
                <a:gd name="T21" fmla="*/ 31 h 1858"/>
                <a:gd name="T22" fmla="*/ 500 w 4630"/>
                <a:gd name="T23" fmla="*/ 38 h 1858"/>
                <a:gd name="T24" fmla="*/ 556 w 4630"/>
                <a:gd name="T25" fmla="*/ 49 h 1858"/>
                <a:gd name="T26" fmla="*/ 604 w 4630"/>
                <a:gd name="T27" fmla="*/ 57 h 1858"/>
                <a:gd name="T28" fmla="*/ 657 w 4630"/>
                <a:gd name="T29" fmla="*/ 69 h 1858"/>
                <a:gd name="T30" fmla="*/ 713 w 4630"/>
                <a:gd name="T31" fmla="*/ 83 h 1858"/>
                <a:gd name="T32" fmla="*/ 765 w 4630"/>
                <a:gd name="T33" fmla="*/ 97 h 1858"/>
                <a:gd name="T34" fmla="*/ 806 w 4630"/>
                <a:gd name="T35" fmla="*/ 110 h 1858"/>
                <a:gd name="T36" fmla="*/ 858 w 4630"/>
                <a:gd name="T37" fmla="*/ 128 h 1858"/>
                <a:gd name="T38" fmla="*/ 901 w 4630"/>
                <a:gd name="T39" fmla="*/ 145 h 1858"/>
                <a:gd name="T40" fmla="*/ 939 w 4630"/>
                <a:gd name="T41" fmla="*/ 160 h 1858"/>
                <a:gd name="T42" fmla="*/ 970 w 4630"/>
                <a:gd name="T43" fmla="*/ 177 h 1858"/>
                <a:gd name="T44" fmla="*/ 1001 w 4630"/>
                <a:gd name="T45" fmla="*/ 193 h 1858"/>
                <a:gd name="T46" fmla="*/ 1025 w 4630"/>
                <a:gd name="T47" fmla="*/ 208 h 1858"/>
                <a:gd name="T48" fmla="*/ 1046 w 4630"/>
                <a:gd name="T49" fmla="*/ 222 h 1858"/>
                <a:gd name="T50" fmla="*/ 1068 w 4630"/>
                <a:gd name="T51" fmla="*/ 240 h 1858"/>
                <a:gd name="T52" fmla="*/ 1090 w 4630"/>
                <a:gd name="T53" fmla="*/ 257 h 1858"/>
                <a:gd name="T54" fmla="*/ 1108 w 4630"/>
                <a:gd name="T55" fmla="*/ 274 h 1858"/>
                <a:gd name="T56" fmla="*/ 1132 w 4630"/>
                <a:gd name="T57" fmla="*/ 307 h 1858"/>
                <a:gd name="T58" fmla="*/ 1147 w 4630"/>
                <a:gd name="T59" fmla="*/ 335 h 1858"/>
                <a:gd name="T60" fmla="*/ 1151 w 4630"/>
                <a:gd name="T61" fmla="*/ 346 h 1858"/>
                <a:gd name="T62" fmla="*/ 1158 w 4630"/>
                <a:gd name="T63" fmla="*/ 370 h 1858"/>
                <a:gd name="T64" fmla="*/ 1158 w 4630"/>
                <a:gd name="T65" fmla="*/ 389 h 1858"/>
                <a:gd name="T66" fmla="*/ 1158 w 4630"/>
                <a:gd name="T67" fmla="*/ 465 h 1858"/>
                <a:gd name="T68" fmla="*/ 1110 w 4630"/>
                <a:gd name="T69" fmla="*/ 429 h 1858"/>
                <a:gd name="T70" fmla="*/ 878 w 4630"/>
                <a:gd name="T71" fmla="*/ 262 h 1858"/>
                <a:gd name="T72" fmla="*/ 544 w 4630"/>
                <a:gd name="T73" fmla="*/ 174 h 1858"/>
                <a:gd name="T74" fmla="*/ 198 w 4630"/>
                <a:gd name="T75" fmla="*/ 128 h 1858"/>
                <a:gd name="T76" fmla="*/ 0 w 4630"/>
                <a:gd name="T77" fmla="*/ 117 h 1858"/>
                <a:gd name="T78" fmla="*/ 0 w 4630"/>
                <a:gd name="T79" fmla="*/ 0 h 1858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4630" h="1858">
                  <a:moveTo>
                    <a:pt x="0" y="0"/>
                  </a:moveTo>
                  <a:lnTo>
                    <a:pt x="193" y="0"/>
                  </a:lnTo>
                  <a:lnTo>
                    <a:pt x="358" y="4"/>
                  </a:lnTo>
                  <a:lnTo>
                    <a:pt x="540" y="12"/>
                  </a:lnTo>
                  <a:lnTo>
                    <a:pt x="724" y="18"/>
                  </a:lnTo>
                  <a:lnTo>
                    <a:pt x="924" y="32"/>
                  </a:lnTo>
                  <a:lnTo>
                    <a:pt x="1118" y="49"/>
                  </a:lnTo>
                  <a:lnTo>
                    <a:pt x="1290" y="63"/>
                  </a:lnTo>
                  <a:lnTo>
                    <a:pt x="1483" y="82"/>
                  </a:lnTo>
                  <a:lnTo>
                    <a:pt x="1655" y="104"/>
                  </a:lnTo>
                  <a:lnTo>
                    <a:pt x="1815" y="124"/>
                  </a:lnTo>
                  <a:lnTo>
                    <a:pt x="2000" y="151"/>
                  </a:lnTo>
                  <a:lnTo>
                    <a:pt x="2222" y="193"/>
                  </a:lnTo>
                  <a:lnTo>
                    <a:pt x="2414" y="228"/>
                  </a:lnTo>
                  <a:lnTo>
                    <a:pt x="2628" y="275"/>
                  </a:lnTo>
                  <a:lnTo>
                    <a:pt x="2850" y="330"/>
                  </a:lnTo>
                  <a:lnTo>
                    <a:pt x="3057" y="385"/>
                  </a:lnTo>
                  <a:lnTo>
                    <a:pt x="3222" y="440"/>
                  </a:lnTo>
                  <a:lnTo>
                    <a:pt x="3430" y="509"/>
                  </a:lnTo>
                  <a:lnTo>
                    <a:pt x="3601" y="578"/>
                  </a:lnTo>
                  <a:lnTo>
                    <a:pt x="3753" y="639"/>
                  </a:lnTo>
                  <a:lnTo>
                    <a:pt x="3877" y="708"/>
                  </a:lnTo>
                  <a:lnTo>
                    <a:pt x="4001" y="771"/>
                  </a:lnTo>
                  <a:lnTo>
                    <a:pt x="4099" y="832"/>
                  </a:lnTo>
                  <a:lnTo>
                    <a:pt x="4181" y="887"/>
                  </a:lnTo>
                  <a:lnTo>
                    <a:pt x="4272" y="957"/>
                  </a:lnTo>
                  <a:lnTo>
                    <a:pt x="4360" y="1026"/>
                  </a:lnTo>
                  <a:lnTo>
                    <a:pt x="4429" y="1095"/>
                  </a:lnTo>
                  <a:lnTo>
                    <a:pt x="4527" y="1225"/>
                  </a:lnTo>
                  <a:lnTo>
                    <a:pt x="4588" y="1337"/>
                  </a:lnTo>
                  <a:lnTo>
                    <a:pt x="4602" y="1384"/>
                  </a:lnTo>
                  <a:lnTo>
                    <a:pt x="4630" y="1479"/>
                  </a:lnTo>
                  <a:lnTo>
                    <a:pt x="4630" y="1555"/>
                  </a:lnTo>
                  <a:lnTo>
                    <a:pt x="4630" y="1858"/>
                  </a:lnTo>
                  <a:lnTo>
                    <a:pt x="4437" y="1713"/>
                  </a:lnTo>
                  <a:lnTo>
                    <a:pt x="3511" y="1046"/>
                  </a:lnTo>
                  <a:lnTo>
                    <a:pt x="2173" y="694"/>
                  </a:lnTo>
                  <a:lnTo>
                    <a:pt x="790" y="509"/>
                  </a:lnTo>
                  <a:lnTo>
                    <a:pt x="0" y="4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26" name="Rectangle 66">
              <a:extLst>
                <a:ext uri="{FF2B5EF4-FFF2-40B4-BE49-F238E27FC236}">
                  <a16:creationId xmlns:a16="http://schemas.microsoft.com/office/drawing/2014/main" id="{25378DFD-C13F-4811-A26B-F3449F9444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1" y="2239"/>
              <a:ext cx="787" cy="193"/>
            </a:xfrm>
            <a:prstGeom prst="rect">
              <a:avLst/>
            </a:pr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5327" name="Freeform 67">
              <a:extLst>
                <a:ext uri="{FF2B5EF4-FFF2-40B4-BE49-F238E27FC236}">
                  <a16:creationId xmlns:a16="http://schemas.microsoft.com/office/drawing/2014/main" id="{176893CE-26AA-4251-A074-06B9A3BEB30E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8" y="2431"/>
              <a:ext cx="787" cy="181"/>
            </a:xfrm>
            <a:custGeom>
              <a:avLst/>
              <a:gdLst>
                <a:gd name="T0" fmla="*/ 0 w 1573"/>
                <a:gd name="T1" fmla="*/ 0 h 362"/>
                <a:gd name="T2" fmla="*/ 394 w 1573"/>
                <a:gd name="T3" fmla="*/ 0 h 362"/>
                <a:gd name="T4" fmla="*/ 197 w 1573"/>
                <a:gd name="T5" fmla="*/ 91 h 362"/>
                <a:gd name="T6" fmla="*/ 0 w 1573"/>
                <a:gd name="T7" fmla="*/ 0 h 36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573" h="362">
                  <a:moveTo>
                    <a:pt x="0" y="0"/>
                  </a:moveTo>
                  <a:lnTo>
                    <a:pt x="1573" y="0"/>
                  </a:lnTo>
                  <a:lnTo>
                    <a:pt x="786" y="3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28" name="Freeform 68">
              <a:extLst>
                <a:ext uri="{FF2B5EF4-FFF2-40B4-BE49-F238E27FC236}">
                  <a16:creationId xmlns:a16="http://schemas.microsoft.com/office/drawing/2014/main" id="{D81CDB54-4D55-4117-9B19-AEB4DB92301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5" y="1716"/>
              <a:ext cx="2312" cy="715"/>
            </a:xfrm>
            <a:custGeom>
              <a:avLst/>
              <a:gdLst>
                <a:gd name="T0" fmla="*/ 30 w 4625"/>
                <a:gd name="T1" fmla="*/ 57 h 1430"/>
                <a:gd name="T2" fmla="*/ 99 w 4625"/>
                <a:gd name="T3" fmla="*/ 58 h 1430"/>
                <a:gd name="T4" fmla="*/ 164 w 4625"/>
                <a:gd name="T5" fmla="*/ 61 h 1430"/>
                <a:gd name="T6" fmla="*/ 231 w 4625"/>
                <a:gd name="T7" fmla="*/ 65 h 1430"/>
                <a:gd name="T8" fmla="*/ 296 w 4625"/>
                <a:gd name="T9" fmla="*/ 71 h 1430"/>
                <a:gd name="T10" fmla="*/ 370 w 4625"/>
                <a:gd name="T11" fmla="*/ 79 h 1430"/>
                <a:gd name="T12" fmla="*/ 431 w 4625"/>
                <a:gd name="T13" fmla="*/ 87 h 1430"/>
                <a:gd name="T14" fmla="*/ 513 w 4625"/>
                <a:gd name="T15" fmla="*/ 101 h 1430"/>
                <a:gd name="T16" fmla="*/ 610 w 4625"/>
                <a:gd name="T17" fmla="*/ 122 h 1430"/>
                <a:gd name="T18" fmla="*/ 667 w 4625"/>
                <a:gd name="T19" fmla="*/ 138 h 1430"/>
                <a:gd name="T20" fmla="*/ 750 w 4625"/>
                <a:gd name="T21" fmla="*/ 165 h 1430"/>
                <a:gd name="T22" fmla="*/ 804 w 4625"/>
                <a:gd name="T23" fmla="*/ 186 h 1430"/>
                <a:gd name="T24" fmla="*/ 850 w 4625"/>
                <a:gd name="T25" fmla="*/ 210 h 1430"/>
                <a:gd name="T26" fmla="*/ 889 w 4625"/>
                <a:gd name="T27" fmla="*/ 234 h 1430"/>
                <a:gd name="T28" fmla="*/ 921 w 4625"/>
                <a:gd name="T29" fmla="*/ 259 h 1430"/>
                <a:gd name="T30" fmla="*/ 945 w 4625"/>
                <a:gd name="T31" fmla="*/ 282 h 1430"/>
                <a:gd name="T32" fmla="*/ 960 w 4625"/>
                <a:gd name="T33" fmla="*/ 304 h 1430"/>
                <a:gd name="T34" fmla="*/ 969 w 4625"/>
                <a:gd name="T35" fmla="*/ 323 h 1430"/>
                <a:gd name="T36" fmla="*/ 975 w 4625"/>
                <a:gd name="T37" fmla="*/ 346 h 1430"/>
                <a:gd name="T38" fmla="*/ 1156 w 4625"/>
                <a:gd name="T39" fmla="*/ 358 h 1430"/>
                <a:gd name="T40" fmla="*/ 1151 w 4625"/>
                <a:gd name="T41" fmla="*/ 324 h 1430"/>
                <a:gd name="T42" fmla="*/ 1141 w 4625"/>
                <a:gd name="T43" fmla="*/ 300 h 1430"/>
                <a:gd name="T44" fmla="*/ 1125 w 4625"/>
                <a:gd name="T45" fmla="*/ 276 h 1430"/>
                <a:gd name="T46" fmla="*/ 1103 w 4625"/>
                <a:gd name="T47" fmla="*/ 252 h 1430"/>
                <a:gd name="T48" fmla="*/ 1077 w 4625"/>
                <a:gd name="T49" fmla="*/ 228 h 1430"/>
                <a:gd name="T50" fmla="*/ 1046 w 4625"/>
                <a:gd name="T51" fmla="*/ 206 h 1430"/>
                <a:gd name="T52" fmla="*/ 999 w 4625"/>
                <a:gd name="T53" fmla="*/ 178 h 1430"/>
                <a:gd name="T54" fmla="*/ 931 w 4625"/>
                <a:gd name="T55" fmla="*/ 147 h 1430"/>
                <a:gd name="T56" fmla="*/ 866 w 4625"/>
                <a:gd name="T57" fmla="*/ 122 h 1430"/>
                <a:gd name="T58" fmla="*/ 772 w 4625"/>
                <a:gd name="T59" fmla="*/ 92 h 1430"/>
                <a:gd name="T60" fmla="*/ 676 w 4625"/>
                <a:gd name="T61" fmla="*/ 70 h 1430"/>
                <a:gd name="T62" fmla="*/ 607 w 4625"/>
                <a:gd name="T63" fmla="*/ 55 h 1430"/>
                <a:gd name="T64" fmla="*/ 547 w 4625"/>
                <a:gd name="T65" fmla="*/ 44 h 1430"/>
                <a:gd name="T66" fmla="*/ 483 w 4625"/>
                <a:gd name="T67" fmla="*/ 34 h 1430"/>
                <a:gd name="T68" fmla="*/ 406 w 4625"/>
                <a:gd name="T69" fmla="*/ 25 h 1430"/>
                <a:gd name="T70" fmla="*/ 320 w 4625"/>
                <a:gd name="T71" fmla="*/ 16 h 1430"/>
                <a:gd name="T72" fmla="*/ 236 w 4625"/>
                <a:gd name="T73" fmla="*/ 9 h 1430"/>
                <a:gd name="T74" fmla="*/ 147 w 4625"/>
                <a:gd name="T75" fmla="*/ 5 h 1430"/>
                <a:gd name="T76" fmla="*/ 30 w 4625"/>
                <a:gd name="T77" fmla="*/ 2 h 1430"/>
                <a:gd name="T78" fmla="*/ 0 w 4625"/>
                <a:gd name="T79" fmla="*/ 57 h 1430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4625" h="1430">
                  <a:moveTo>
                    <a:pt x="0" y="226"/>
                  </a:moveTo>
                  <a:lnTo>
                    <a:pt x="121" y="226"/>
                  </a:lnTo>
                  <a:lnTo>
                    <a:pt x="274" y="228"/>
                  </a:lnTo>
                  <a:lnTo>
                    <a:pt x="398" y="231"/>
                  </a:lnTo>
                  <a:lnTo>
                    <a:pt x="522" y="236"/>
                  </a:lnTo>
                  <a:lnTo>
                    <a:pt x="659" y="242"/>
                  </a:lnTo>
                  <a:lnTo>
                    <a:pt x="785" y="249"/>
                  </a:lnTo>
                  <a:lnTo>
                    <a:pt x="927" y="258"/>
                  </a:lnTo>
                  <a:lnTo>
                    <a:pt x="1042" y="268"/>
                  </a:lnTo>
                  <a:lnTo>
                    <a:pt x="1187" y="281"/>
                  </a:lnTo>
                  <a:lnTo>
                    <a:pt x="1328" y="297"/>
                  </a:lnTo>
                  <a:lnTo>
                    <a:pt x="1480" y="314"/>
                  </a:lnTo>
                  <a:lnTo>
                    <a:pt x="1606" y="332"/>
                  </a:lnTo>
                  <a:lnTo>
                    <a:pt x="1724" y="347"/>
                  </a:lnTo>
                  <a:lnTo>
                    <a:pt x="1857" y="367"/>
                  </a:lnTo>
                  <a:lnTo>
                    <a:pt x="2052" y="401"/>
                  </a:lnTo>
                  <a:lnTo>
                    <a:pt x="2228" y="437"/>
                  </a:lnTo>
                  <a:lnTo>
                    <a:pt x="2440" y="486"/>
                  </a:lnTo>
                  <a:lnTo>
                    <a:pt x="2578" y="523"/>
                  </a:lnTo>
                  <a:lnTo>
                    <a:pt x="2668" y="549"/>
                  </a:lnTo>
                  <a:lnTo>
                    <a:pt x="2841" y="601"/>
                  </a:lnTo>
                  <a:lnTo>
                    <a:pt x="3003" y="659"/>
                  </a:lnTo>
                  <a:lnTo>
                    <a:pt x="3124" y="705"/>
                  </a:lnTo>
                  <a:lnTo>
                    <a:pt x="3216" y="743"/>
                  </a:lnTo>
                  <a:lnTo>
                    <a:pt x="3317" y="792"/>
                  </a:lnTo>
                  <a:lnTo>
                    <a:pt x="3403" y="838"/>
                  </a:lnTo>
                  <a:lnTo>
                    <a:pt x="3474" y="879"/>
                  </a:lnTo>
                  <a:lnTo>
                    <a:pt x="3556" y="933"/>
                  </a:lnTo>
                  <a:lnTo>
                    <a:pt x="3626" y="983"/>
                  </a:lnTo>
                  <a:lnTo>
                    <a:pt x="3686" y="1034"/>
                  </a:lnTo>
                  <a:lnTo>
                    <a:pt x="3739" y="1080"/>
                  </a:lnTo>
                  <a:lnTo>
                    <a:pt x="3780" y="1126"/>
                  </a:lnTo>
                  <a:lnTo>
                    <a:pt x="3813" y="1167"/>
                  </a:lnTo>
                  <a:lnTo>
                    <a:pt x="3840" y="1213"/>
                  </a:lnTo>
                  <a:lnTo>
                    <a:pt x="3863" y="1254"/>
                  </a:lnTo>
                  <a:lnTo>
                    <a:pt x="3877" y="1291"/>
                  </a:lnTo>
                  <a:lnTo>
                    <a:pt x="3894" y="1340"/>
                  </a:lnTo>
                  <a:lnTo>
                    <a:pt x="3900" y="1384"/>
                  </a:lnTo>
                  <a:lnTo>
                    <a:pt x="3903" y="1430"/>
                  </a:lnTo>
                  <a:lnTo>
                    <a:pt x="4625" y="1430"/>
                  </a:lnTo>
                  <a:lnTo>
                    <a:pt x="4619" y="1357"/>
                  </a:lnTo>
                  <a:lnTo>
                    <a:pt x="4605" y="1294"/>
                  </a:lnTo>
                  <a:lnTo>
                    <a:pt x="4587" y="1240"/>
                  </a:lnTo>
                  <a:lnTo>
                    <a:pt x="4564" y="1198"/>
                  </a:lnTo>
                  <a:lnTo>
                    <a:pt x="4538" y="1152"/>
                  </a:lnTo>
                  <a:lnTo>
                    <a:pt x="4501" y="1101"/>
                  </a:lnTo>
                  <a:lnTo>
                    <a:pt x="4469" y="1061"/>
                  </a:lnTo>
                  <a:lnTo>
                    <a:pt x="4415" y="1006"/>
                  </a:lnTo>
                  <a:lnTo>
                    <a:pt x="4363" y="957"/>
                  </a:lnTo>
                  <a:lnTo>
                    <a:pt x="4308" y="910"/>
                  </a:lnTo>
                  <a:lnTo>
                    <a:pt x="4242" y="861"/>
                  </a:lnTo>
                  <a:lnTo>
                    <a:pt x="4186" y="821"/>
                  </a:lnTo>
                  <a:lnTo>
                    <a:pt x="4091" y="765"/>
                  </a:lnTo>
                  <a:lnTo>
                    <a:pt x="3999" y="711"/>
                  </a:lnTo>
                  <a:lnTo>
                    <a:pt x="3862" y="645"/>
                  </a:lnTo>
                  <a:lnTo>
                    <a:pt x="3725" y="586"/>
                  </a:lnTo>
                  <a:lnTo>
                    <a:pt x="3588" y="531"/>
                  </a:lnTo>
                  <a:lnTo>
                    <a:pt x="3464" y="485"/>
                  </a:lnTo>
                  <a:lnTo>
                    <a:pt x="3289" y="427"/>
                  </a:lnTo>
                  <a:lnTo>
                    <a:pt x="3089" y="367"/>
                  </a:lnTo>
                  <a:lnTo>
                    <a:pt x="2889" y="318"/>
                  </a:lnTo>
                  <a:lnTo>
                    <a:pt x="2706" y="277"/>
                  </a:lnTo>
                  <a:lnTo>
                    <a:pt x="2583" y="249"/>
                  </a:lnTo>
                  <a:lnTo>
                    <a:pt x="2428" y="217"/>
                  </a:lnTo>
                  <a:lnTo>
                    <a:pt x="2316" y="196"/>
                  </a:lnTo>
                  <a:lnTo>
                    <a:pt x="2189" y="176"/>
                  </a:lnTo>
                  <a:lnTo>
                    <a:pt x="2061" y="154"/>
                  </a:lnTo>
                  <a:lnTo>
                    <a:pt x="1935" y="136"/>
                  </a:lnTo>
                  <a:lnTo>
                    <a:pt x="1770" y="113"/>
                  </a:lnTo>
                  <a:lnTo>
                    <a:pt x="1625" y="98"/>
                  </a:lnTo>
                  <a:lnTo>
                    <a:pt x="1469" y="80"/>
                  </a:lnTo>
                  <a:lnTo>
                    <a:pt x="1282" y="61"/>
                  </a:lnTo>
                  <a:lnTo>
                    <a:pt x="1096" y="44"/>
                  </a:lnTo>
                  <a:lnTo>
                    <a:pt x="946" y="35"/>
                  </a:lnTo>
                  <a:lnTo>
                    <a:pt x="773" y="23"/>
                  </a:lnTo>
                  <a:lnTo>
                    <a:pt x="591" y="17"/>
                  </a:lnTo>
                  <a:lnTo>
                    <a:pt x="344" y="8"/>
                  </a:lnTo>
                  <a:lnTo>
                    <a:pt x="121" y="5"/>
                  </a:lnTo>
                  <a:lnTo>
                    <a:pt x="0" y="0"/>
                  </a:lnTo>
                  <a:lnTo>
                    <a:pt x="0" y="226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5311" name="Text Box 69">
            <a:extLst>
              <a:ext uri="{FF2B5EF4-FFF2-40B4-BE49-F238E27FC236}">
                <a16:creationId xmlns:a16="http://schemas.microsoft.com/office/drawing/2014/main" id="{5BAE6D1F-9165-44C1-8EF1-AAA05DF81C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2163763"/>
            <a:ext cx="16129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>
                <a:solidFill>
                  <a:srgbClr val="8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相同密钥</a:t>
            </a:r>
          </a:p>
        </p:txBody>
      </p:sp>
      <p:sp>
        <p:nvSpPr>
          <p:cNvPr id="55312" name="Text Box 70">
            <a:extLst>
              <a:ext uri="{FF2B5EF4-FFF2-40B4-BE49-F238E27FC236}">
                <a16:creationId xmlns:a16="http://schemas.microsoft.com/office/drawing/2014/main" id="{465CB8D3-34C0-44DF-817D-01A43D8EE9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4684713"/>
            <a:ext cx="796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solidFill>
                  <a:srgbClr val="800000"/>
                </a:solidFill>
                <a:latin typeface="Times New Roman" panose="02020603050405020304" pitchFamily="18" charset="0"/>
              </a:rPr>
              <a:t>方案</a:t>
            </a:r>
          </a:p>
        </p:txBody>
      </p:sp>
      <p:sp>
        <p:nvSpPr>
          <p:cNvPr id="55313" name="Text Box 71">
            <a:extLst>
              <a:ext uri="{FF2B5EF4-FFF2-40B4-BE49-F238E27FC236}">
                <a16:creationId xmlns:a16="http://schemas.microsoft.com/office/drawing/2014/main" id="{3A3853F5-39D2-4CAC-AA35-3CB13A2578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3250" y="4684713"/>
            <a:ext cx="590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 b="1">
                <a:solidFill>
                  <a:srgbClr val="800000"/>
                </a:solidFill>
                <a:latin typeface="Times New Roman" panose="02020603050405020304" pitchFamily="18" charset="0"/>
              </a:rPr>
              <a:t>&amp;#</a:t>
            </a:r>
          </a:p>
        </p:txBody>
      </p:sp>
      <p:sp>
        <p:nvSpPr>
          <p:cNvPr id="55314" name="Text Box 72">
            <a:extLst>
              <a:ext uri="{FF2B5EF4-FFF2-40B4-BE49-F238E27FC236}">
                <a16:creationId xmlns:a16="http://schemas.microsoft.com/office/drawing/2014/main" id="{96196DDB-0333-4241-8B4A-B120026B54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4664075"/>
            <a:ext cx="590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 b="1">
                <a:solidFill>
                  <a:srgbClr val="800000"/>
                </a:solidFill>
                <a:latin typeface="Times New Roman" panose="02020603050405020304" pitchFamily="18" charset="0"/>
              </a:rPr>
              <a:t>&amp;#</a:t>
            </a:r>
          </a:p>
        </p:txBody>
      </p:sp>
      <p:sp>
        <p:nvSpPr>
          <p:cNvPr id="55315" name="Text Box 73">
            <a:extLst>
              <a:ext uri="{FF2B5EF4-FFF2-40B4-BE49-F238E27FC236}">
                <a16:creationId xmlns:a16="http://schemas.microsoft.com/office/drawing/2014/main" id="{08CE8F9E-EFAB-4ACE-8B6A-4C855E524C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4664075"/>
            <a:ext cx="796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solidFill>
                  <a:srgbClr val="800000"/>
                </a:solidFill>
                <a:latin typeface="Times New Roman" panose="02020603050405020304" pitchFamily="18" charset="0"/>
              </a:rPr>
              <a:t>方案</a:t>
            </a:r>
          </a:p>
        </p:txBody>
      </p:sp>
      <p:sp>
        <p:nvSpPr>
          <p:cNvPr id="55316" name="Text Box 74">
            <a:extLst>
              <a:ext uri="{FF2B5EF4-FFF2-40B4-BE49-F238E27FC236}">
                <a16:creationId xmlns:a16="http://schemas.microsoft.com/office/drawing/2014/main" id="{45FAA9EB-B6D3-44F1-BC4D-CA83516E94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3673475"/>
            <a:ext cx="796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solidFill>
                  <a:srgbClr val="8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发方</a:t>
            </a:r>
          </a:p>
        </p:txBody>
      </p:sp>
      <p:sp>
        <p:nvSpPr>
          <p:cNvPr id="55317" name="Text Box 75">
            <a:extLst>
              <a:ext uri="{FF2B5EF4-FFF2-40B4-BE49-F238E27FC236}">
                <a16:creationId xmlns:a16="http://schemas.microsoft.com/office/drawing/2014/main" id="{E232C9EC-36E1-4CED-B41E-C08761E6BF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3673475"/>
            <a:ext cx="796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solidFill>
                  <a:srgbClr val="8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收方</a:t>
            </a:r>
          </a:p>
        </p:txBody>
      </p:sp>
      <p:sp>
        <p:nvSpPr>
          <p:cNvPr id="55318" name="Text Box 76">
            <a:extLst>
              <a:ext uri="{FF2B5EF4-FFF2-40B4-BE49-F238E27FC236}">
                <a16:creationId xmlns:a16="http://schemas.microsoft.com/office/drawing/2014/main" id="{403C4375-E428-4C1F-A9D5-2364980D05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5426075"/>
            <a:ext cx="79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>
                <a:solidFill>
                  <a:srgbClr val="8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明文</a:t>
            </a:r>
          </a:p>
        </p:txBody>
      </p:sp>
      <p:sp>
        <p:nvSpPr>
          <p:cNvPr id="55319" name="Text Box 77">
            <a:extLst>
              <a:ext uri="{FF2B5EF4-FFF2-40B4-BE49-F238E27FC236}">
                <a16:creationId xmlns:a16="http://schemas.microsoft.com/office/drawing/2014/main" id="{B773D812-9167-4346-844D-6AE209F0BC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5426075"/>
            <a:ext cx="79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>
                <a:solidFill>
                  <a:srgbClr val="8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密文</a:t>
            </a:r>
          </a:p>
        </p:txBody>
      </p:sp>
      <p:sp>
        <p:nvSpPr>
          <p:cNvPr id="55320" name="Text Box 78">
            <a:extLst>
              <a:ext uri="{FF2B5EF4-FFF2-40B4-BE49-F238E27FC236}">
                <a16:creationId xmlns:a16="http://schemas.microsoft.com/office/drawing/2014/main" id="{F88DF6B2-CECC-4460-99F1-E41E143B04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5426075"/>
            <a:ext cx="79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>
                <a:solidFill>
                  <a:srgbClr val="8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明文</a:t>
            </a:r>
          </a:p>
        </p:txBody>
      </p:sp>
      <p:sp>
        <p:nvSpPr>
          <p:cNvPr id="55321" name="Text Box 79">
            <a:extLst>
              <a:ext uri="{FF2B5EF4-FFF2-40B4-BE49-F238E27FC236}">
                <a16:creationId xmlns:a16="http://schemas.microsoft.com/office/drawing/2014/main" id="{8781D58F-5B7D-45E2-80F6-3489012998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5426075"/>
            <a:ext cx="79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>
                <a:solidFill>
                  <a:srgbClr val="8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密文</a:t>
            </a:r>
          </a:p>
        </p:txBody>
      </p:sp>
      <p:sp>
        <p:nvSpPr>
          <p:cNvPr id="55322" name="Text Box 80">
            <a:extLst>
              <a:ext uri="{FF2B5EF4-FFF2-40B4-BE49-F238E27FC236}">
                <a16:creationId xmlns:a16="http://schemas.microsoft.com/office/drawing/2014/main" id="{5853A2B0-CC97-46B7-904F-50A88FF570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5875" y="549275"/>
            <a:ext cx="36718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 sz="3200" b="1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单钥加密体制</a:t>
            </a:r>
          </a:p>
        </p:txBody>
      </p:sp>
      <p:sp>
        <p:nvSpPr>
          <p:cNvPr id="55323" name="Text Box 81">
            <a:extLst>
              <a:ext uri="{FF2B5EF4-FFF2-40B4-BE49-F238E27FC236}">
                <a16:creationId xmlns:a16="http://schemas.microsoft.com/office/drawing/2014/main" id="{A7619546-C9A8-4F20-977F-E07A8045B4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8850" y="1268413"/>
            <a:ext cx="1257300" cy="1809750"/>
          </a:xfrm>
          <a:prstGeom prst="rect">
            <a:avLst/>
          </a:prstGeom>
          <a:noFill/>
          <a:ln w="9525">
            <a:solidFill>
              <a:srgbClr val="99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 sz="2800" u="sng">
                <a:solidFill>
                  <a:srgbClr val="8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算法</a:t>
            </a:r>
            <a:endParaRPr kumimoji="1" lang="zh-CN" altLang="en-US" sz="2800">
              <a:solidFill>
                <a:srgbClr val="800000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algn="ctr" eaLnBrk="1" hangingPunct="1">
              <a:buFontTx/>
              <a:buChar char="•"/>
            </a:pPr>
            <a:r>
              <a:rPr kumimoji="1" lang="zh-CN" altLang="en-US" sz="2800">
                <a:solidFill>
                  <a:srgbClr val="8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kumimoji="1" lang="en-US" altLang="zh-CN" sz="2800">
                <a:solidFill>
                  <a:srgbClr val="8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DES  </a:t>
            </a:r>
          </a:p>
          <a:p>
            <a:pPr algn="ctr" eaLnBrk="1" hangingPunct="1">
              <a:buFontTx/>
              <a:buChar char="•"/>
            </a:pPr>
            <a:r>
              <a:rPr kumimoji="1" lang="en-US" altLang="zh-CN" sz="2800">
                <a:solidFill>
                  <a:srgbClr val="8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IDEA</a:t>
            </a:r>
          </a:p>
          <a:p>
            <a:pPr algn="ctr" eaLnBrk="1" hangingPunct="1">
              <a:buFontTx/>
              <a:buChar char="•"/>
            </a:pPr>
            <a:r>
              <a:rPr kumimoji="1" lang="en-US" altLang="zh-CN" sz="2800">
                <a:solidFill>
                  <a:srgbClr val="8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AES  </a:t>
            </a:r>
          </a:p>
        </p:txBody>
      </p:sp>
      <p:sp>
        <p:nvSpPr>
          <p:cNvPr id="55324" name="Rectangle 84">
            <a:extLst>
              <a:ext uri="{FF2B5EF4-FFF2-40B4-BE49-F238E27FC236}">
                <a16:creationId xmlns:a16="http://schemas.microsoft.com/office/drawing/2014/main" id="{F9C87EBD-947D-4591-9AFD-E8C9B010B0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7825" y="3260725"/>
            <a:ext cx="31654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3600" b="1">
                <a:latin typeface="Times New Roman" panose="02020603050405020304" pitchFamily="18" charset="0"/>
              </a:rPr>
              <a:t>密钥如何传递</a:t>
            </a:r>
            <a:r>
              <a:rPr kumimoji="1" lang="en-US" altLang="zh-CN" sz="3600" b="1">
                <a:latin typeface="Times New Roman" panose="02020603050405020304" pitchFamily="18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184024393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Public Key Cryptography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1816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All classical ciphers, including shift and affine ciphers, are </a:t>
            </a:r>
            <a:r>
              <a:rPr lang="en-US" i="1" dirty="0"/>
              <a:t>private key cryptosystems</a:t>
            </a:r>
            <a:r>
              <a:rPr lang="en-US" dirty="0"/>
              <a:t>. Knowing the encryption key allows one to quickly determine the decryption key. </a:t>
            </a:r>
          </a:p>
          <a:p>
            <a:r>
              <a:rPr lang="en-US" dirty="0"/>
              <a:t>All parties who wish to communicate using a private key cryptosystem must share the key and keep it a secret. </a:t>
            </a:r>
          </a:p>
          <a:p>
            <a:r>
              <a:rPr lang="en-US" dirty="0"/>
              <a:t>In public key cryptosystems, first invented in the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1970</a:t>
            </a:r>
            <a:r>
              <a:rPr lang="en-US" dirty="0"/>
              <a:t>s, knowing how to encrypt a message does not help one to decrypt the message. Therefore, everyone can have a publicly known encryption key. The only key that needs to be kept secret is the decryption key.</a:t>
            </a:r>
          </a:p>
        </p:txBody>
      </p:sp>
    </p:spTree>
    <p:extLst>
      <p:ext uri="{BB962C8B-B14F-4D97-AF65-F5344CB8AC3E}">
        <p14:creationId xmlns:p14="http://schemas.microsoft.com/office/powerpoint/2010/main" val="3806415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日期占位符 1">
            <a:extLst>
              <a:ext uri="{FF2B5EF4-FFF2-40B4-BE49-F238E27FC236}">
                <a16:creationId xmlns:a16="http://schemas.microsoft.com/office/drawing/2014/main" id="{96BFFD3F-811B-447D-8B90-C7D8E6E9F01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F8C34E9-FFBA-4CD5-9897-D956A8FA874E}" type="datetime1">
              <a:rPr lang="zh-CN" altLang="en-US" smtClean="0"/>
              <a:pPr eaLnBrk="1" hangingPunct="1"/>
              <a:t>2018/6/3</a:t>
            </a:fld>
            <a:endParaRPr lang="en-US" altLang="zh-CN"/>
          </a:p>
        </p:txBody>
      </p:sp>
      <p:sp>
        <p:nvSpPr>
          <p:cNvPr id="58371" name="灯片编号占位符 3">
            <a:extLst>
              <a:ext uri="{FF2B5EF4-FFF2-40B4-BE49-F238E27FC236}">
                <a16:creationId xmlns:a16="http://schemas.microsoft.com/office/drawing/2014/main" id="{6F51CF8C-F3C4-4C0B-AA1D-D06F2C5D1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3FBE93B-3986-45AD-A265-02C7780F66FC}" type="slidenum">
              <a:rPr lang="en-US" altLang="zh-CN"/>
              <a:pPr eaLnBrk="1" hangingPunct="1"/>
              <a:t>19</a:t>
            </a:fld>
            <a:endParaRPr lang="en-US" altLang="zh-CN"/>
          </a:p>
        </p:txBody>
      </p:sp>
      <p:sp>
        <p:nvSpPr>
          <p:cNvPr id="58372" name="Rectangle 4">
            <a:extLst>
              <a:ext uri="{FF2B5EF4-FFF2-40B4-BE49-F238E27FC236}">
                <a16:creationId xmlns:a16="http://schemas.microsoft.com/office/drawing/2014/main" id="{B09D752F-61D0-4FEA-B286-FC642A71BB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301625"/>
            <a:ext cx="7920037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4800"/>
              <a:t>非对称加密示意图 </a:t>
            </a:r>
          </a:p>
        </p:txBody>
      </p:sp>
      <p:pic>
        <p:nvPicPr>
          <p:cNvPr id="58373" name="Picture 5">
            <a:extLst>
              <a:ext uri="{FF2B5EF4-FFF2-40B4-BE49-F238E27FC236}">
                <a16:creationId xmlns:a16="http://schemas.microsoft.com/office/drawing/2014/main" id="{1FDA8433-B1E1-4D00-9011-7B6DF28542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41438"/>
            <a:ext cx="9144000" cy="4614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24953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4EC66E3D-D380-414B-A9A1-15A8AE8EBF1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81000" y="1752600"/>
            <a:ext cx="8229600" cy="3733800"/>
          </a:xfrm>
        </p:spPr>
        <p:txBody>
          <a:bodyPr/>
          <a:lstStyle/>
          <a:p>
            <a:pPr eaLnBrk="1" hangingPunct="1"/>
            <a:r>
              <a:rPr lang="en-US" altLang="zh-CN" sz="7100" b="1">
                <a:ea typeface="宋体" panose="02010600030101010101" pitchFamily="2" charset="-122"/>
              </a:rPr>
              <a:t>Welcome to</a:t>
            </a:r>
            <a:br>
              <a:rPr lang="en-US" altLang="zh-CN" sz="3900" b="1">
                <a:ea typeface="宋体" panose="02010600030101010101" pitchFamily="2" charset="-122"/>
              </a:rPr>
            </a:br>
            <a:r>
              <a:rPr lang="en-CA" altLang="zh-CN">
                <a:ea typeface="宋体" panose="02010600030101010101" pitchFamily="2" charset="-122"/>
              </a:rPr>
              <a:t>Discrete Mathematics</a:t>
            </a:r>
            <a:br>
              <a:rPr lang="en-CA" altLang="zh-CN">
                <a:ea typeface="宋体" panose="02010600030101010101" pitchFamily="2" charset="-122"/>
              </a:rPr>
            </a:br>
            <a:br>
              <a:rPr lang="en-US" altLang="zh-CN">
                <a:ea typeface="宋体" panose="02010600030101010101" pitchFamily="2" charset="-122"/>
              </a:rPr>
            </a:br>
            <a:r>
              <a:rPr lang="en-US" altLang="zh-CN">
                <a:ea typeface="宋体" panose="02010600030101010101" pitchFamily="2" charset="-122"/>
              </a:rPr>
              <a:t>Spring</a:t>
            </a:r>
            <a:r>
              <a:rPr lang="en-US" altLang="zh-CN" sz="4700">
                <a:ea typeface="宋体" panose="02010600030101010101" pitchFamily="2" charset="-122"/>
              </a:rPr>
              <a:t> 2018</a:t>
            </a:r>
            <a:endParaRPr lang="en-CA" altLang="zh-CN" sz="4700">
              <a:ea typeface="宋体" panose="02010600030101010101" pitchFamily="2" charset="-122"/>
            </a:endParaRPr>
          </a:p>
        </p:txBody>
      </p:sp>
      <p:sp>
        <p:nvSpPr>
          <p:cNvPr id="16387" name="Text Box 3">
            <a:extLst>
              <a:ext uri="{FF2B5EF4-FFF2-40B4-BE49-F238E27FC236}">
                <a16:creationId xmlns:a16="http://schemas.microsoft.com/office/drawing/2014/main" id="{294004A5-EFFB-46F3-8F80-B3A22D2F41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429000"/>
            <a:ext cx="7162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388" name="Text Box 4">
            <a:extLst>
              <a:ext uri="{FF2B5EF4-FFF2-40B4-BE49-F238E27FC236}">
                <a16:creationId xmlns:a16="http://schemas.microsoft.com/office/drawing/2014/main" id="{368A9793-BF57-4BD7-AAF2-0CBF85632F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886200"/>
            <a:ext cx="792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1861" name="Text Box 5">
            <a:extLst>
              <a:ext uri="{FF2B5EF4-FFF2-40B4-BE49-F238E27FC236}">
                <a16:creationId xmlns:a16="http://schemas.microsoft.com/office/drawing/2014/main" id="{19FF532B-35FE-476B-8EE2-7998546C69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5715000"/>
            <a:ext cx="7543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 sz="240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   </a:t>
            </a:r>
            <a:r>
              <a: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Instructor: Niu Shao Zhang</a:t>
            </a:r>
            <a:endParaRPr lang="en-CA" altLang="zh-CN" sz="2800">
              <a:effectLst>
                <a:outerShdw blurRad="38100" dist="38100" dir="2700000" algn="tl">
                  <a:srgbClr val="C0C0C0"/>
                </a:outerShdw>
              </a:effectLst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RSA Cryptosystem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60664" cy="51816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A public key cryptosystem, now known  as the RSA system was introduced in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1976</a:t>
            </a:r>
            <a:r>
              <a:rPr lang="en-US" dirty="0"/>
              <a:t> by three researchers at MIT.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r>
              <a:rPr lang="en-US" dirty="0"/>
              <a:t>It is now known that the method was discovered earlier by Clifford Cocks, working secretly for the UK government. </a:t>
            </a:r>
          </a:p>
          <a:p>
            <a:r>
              <a:rPr lang="en-US" dirty="0"/>
              <a:t>The public encryption key  is (</a:t>
            </a:r>
            <a:r>
              <a:rPr lang="en-US" i="1" dirty="0" err="1"/>
              <a:t>n,e</a:t>
            </a:r>
            <a:r>
              <a:rPr lang="en-US" dirty="0"/>
              <a:t>), where  </a:t>
            </a:r>
            <a:r>
              <a:rPr lang="en-US" i="1" dirty="0"/>
              <a:t>n</a:t>
            </a:r>
            <a:r>
              <a:rPr lang="en-US" dirty="0"/>
              <a:t> = </a:t>
            </a:r>
            <a:r>
              <a:rPr lang="en-US" i="1" dirty="0" err="1"/>
              <a:t>pq</a:t>
            </a:r>
            <a:r>
              <a:rPr lang="en-US" dirty="0"/>
              <a:t> (the modulus) is the product of two large (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200</a:t>
            </a:r>
            <a:r>
              <a:rPr lang="en-US" dirty="0"/>
              <a:t> digits) primes </a:t>
            </a:r>
            <a:r>
              <a:rPr lang="en-US" i="1" dirty="0"/>
              <a:t>p  </a:t>
            </a:r>
            <a:r>
              <a:rPr lang="en-US" dirty="0"/>
              <a:t>and</a:t>
            </a:r>
            <a:r>
              <a:rPr lang="en-US" i="1" dirty="0"/>
              <a:t> q</a:t>
            </a:r>
            <a:r>
              <a:rPr lang="en-US" dirty="0"/>
              <a:t>, and an exponent </a:t>
            </a:r>
            <a:r>
              <a:rPr lang="en-US" i="1" dirty="0"/>
              <a:t>e</a:t>
            </a:r>
            <a:r>
              <a:rPr lang="en-US" dirty="0"/>
              <a:t> that is relatively prime to (</a:t>
            </a:r>
            <a:r>
              <a:rPr lang="en-US" i="1" dirty="0"/>
              <a:t>p</a:t>
            </a:r>
            <a:r>
              <a:rPr lang="en-US" dirty="0">
                <a:latin typeface="Cambria Math"/>
                <a:ea typeface="Cambria Math"/>
              </a:rPr>
              <a:t>−1)(</a:t>
            </a:r>
            <a:r>
              <a:rPr lang="en-US" i="1" dirty="0">
                <a:latin typeface="Cambria Math"/>
                <a:ea typeface="Cambria Math"/>
              </a:rPr>
              <a:t>q</a:t>
            </a:r>
            <a:r>
              <a:rPr lang="en-US" dirty="0"/>
              <a:t> </a:t>
            </a:r>
            <a:r>
              <a:rPr lang="en-US" dirty="0">
                <a:latin typeface="Cambria Math"/>
                <a:ea typeface="Cambria Math"/>
              </a:rPr>
              <a:t>−1). The two large primes can be quickly found using probabilistic </a:t>
            </a:r>
            <a:r>
              <a:rPr lang="en-US" dirty="0" err="1">
                <a:latin typeface="Cambria Math"/>
                <a:ea typeface="Cambria Math"/>
              </a:rPr>
              <a:t>primality</a:t>
            </a:r>
            <a:r>
              <a:rPr lang="en-US" dirty="0">
                <a:latin typeface="Cambria Math"/>
                <a:ea typeface="Cambria Math"/>
              </a:rPr>
              <a:t> tests, discussed earlier. But </a:t>
            </a:r>
            <a:r>
              <a:rPr lang="en-US" i="1" dirty="0">
                <a:ea typeface="Cambria Math"/>
              </a:rPr>
              <a:t>n</a:t>
            </a:r>
            <a:r>
              <a:rPr lang="en-US" dirty="0">
                <a:ea typeface="Cambria Math"/>
              </a:rPr>
              <a:t> = </a:t>
            </a:r>
            <a:r>
              <a:rPr lang="en-US" i="1" dirty="0" err="1">
                <a:ea typeface="Cambria Math"/>
              </a:rPr>
              <a:t>pq</a:t>
            </a:r>
            <a:r>
              <a:rPr lang="en-US" dirty="0">
                <a:latin typeface="Cambria Math"/>
                <a:ea typeface="Cambria Math"/>
              </a:rPr>
              <a:t>,  with approximately 400 digits, cannot be factored in a reasonable length of time.</a:t>
            </a:r>
            <a:endParaRPr lang="en-US" dirty="0"/>
          </a:p>
        </p:txBody>
      </p:sp>
      <p:pic>
        <p:nvPicPr>
          <p:cNvPr id="4" name="Content Placeholder 3" descr="0319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793736" y="2514600"/>
            <a:ext cx="893064" cy="1034796"/>
          </a:xfrm>
          <a:prstGeom prst="rect">
            <a:avLst/>
          </a:prstGeom>
        </p:spPr>
      </p:pic>
      <p:pic>
        <p:nvPicPr>
          <p:cNvPr id="5" name="Picture 4" descr="0317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31136" y="2514600"/>
            <a:ext cx="893826" cy="1034796"/>
          </a:xfrm>
          <a:prstGeom prst="rect">
            <a:avLst/>
          </a:prstGeom>
        </p:spPr>
      </p:pic>
      <p:pic>
        <p:nvPicPr>
          <p:cNvPr id="6" name="Picture 5" descr="0318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948448" y="2488138"/>
            <a:ext cx="894588" cy="103632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59536" y="2819400"/>
            <a:ext cx="1676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Ronald </a:t>
            </a:r>
            <a:r>
              <a:rPr lang="en-US" sz="1600" dirty="0" err="1"/>
              <a:t>Rivest</a:t>
            </a:r>
            <a:endParaRPr lang="en-US" sz="1600" dirty="0"/>
          </a:p>
          <a:p>
            <a:r>
              <a:rPr lang="en-US" sz="1600" dirty="0"/>
              <a:t>(Born </a:t>
            </a:r>
            <a:r>
              <a:rPr lang="en-US" sz="1600" dirty="0">
                <a:latin typeface="Cambria Math" pitchFamily="18" charset="0"/>
                <a:ea typeface="Cambria Math" pitchFamily="18" charset="0"/>
              </a:rPr>
              <a:t>1948</a:t>
            </a:r>
            <a:r>
              <a:rPr lang="en-US" sz="1600" dirty="0"/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471672" y="2739610"/>
            <a:ext cx="137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Adi</a:t>
            </a:r>
            <a:r>
              <a:rPr lang="en-US" sz="1600" dirty="0"/>
              <a:t> Shamir</a:t>
            </a:r>
          </a:p>
          <a:p>
            <a:r>
              <a:rPr lang="en-US" sz="1600" dirty="0"/>
              <a:t>(Born </a:t>
            </a:r>
            <a:r>
              <a:rPr lang="en-US" sz="1600" dirty="0">
                <a:latin typeface="Cambria Math" pitchFamily="18" charset="0"/>
                <a:ea typeface="Cambria Math" pitchFamily="18" charset="0"/>
              </a:rPr>
              <a:t>1952</a:t>
            </a:r>
            <a:r>
              <a:rPr lang="en-US" sz="1600" dirty="0"/>
              <a:t>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22136" y="2605119"/>
            <a:ext cx="1371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Leonard </a:t>
            </a:r>
          </a:p>
          <a:p>
            <a:r>
              <a:rPr lang="en-US" sz="1600" dirty="0"/>
              <a:t>Adelman</a:t>
            </a:r>
          </a:p>
          <a:p>
            <a:r>
              <a:rPr lang="en-US" sz="1600" dirty="0"/>
              <a:t>(Born </a:t>
            </a:r>
            <a:r>
              <a:rPr lang="en-US" sz="1600" dirty="0">
                <a:latin typeface="Cambria Math" pitchFamily="18" charset="0"/>
                <a:ea typeface="Cambria Math" pitchFamily="18" charset="0"/>
              </a:rPr>
              <a:t>1945</a:t>
            </a:r>
            <a:r>
              <a:rPr lang="en-US" sz="1600" dirty="0"/>
              <a:t>)</a:t>
            </a:r>
          </a:p>
        </p:txBody>
      </p:sp>
      <p:pic>
        <p:nvPicPr>
          <p:cNvPr id="10" name="Picture 9" descr="clifford_cocks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215634" y="327830"/>
            <a:ext cx="1023366" cy="105003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239000" y="452631"/>
            <a:ext cx="175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Clifford Cocks</a:t>
            </a:r>
          </a:p>
          <a:p>
            <a:r>
              <a:rPr lang="en-US" dirty="0"/>
              <a:t>(Born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1950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624337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RSA Encryption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305800" cy="5287962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To encrypt a message using RSA using a key (</a:t>
            </a:r>
            <a:r>
              <a:rPr lang="en-US" i="1" dirty="0" err="1"/>
              <a:t>n</a:t>
            </a:r>
            <a:r>
              <a:rPr lang="en-US" dirty="0" err="1"/>
              <a:t>,</a:t>
            </a:r>
            <a:r>
              <a:rPr lang="en-US" i="1" dirty="0" err="1"/>
              <a:t>e</a:t>
            </a:r>
            <a:r>
              <a:rPr lang="en-US" dirty="0"/>
              <a:t>) :</a:t>
            </a:r>
          </a:p>
          <a:p>
            <a:pPr marL="880110" lvl="1" indent="-514350">
              <a:buFont typeface="+mj-lt"/>
              <a:buAutoNum type="romanLcPeriod"/>
            </a:pPr>
            <a:r>
              <a:rPr lang="en-US" dirty="0"/>
              <a:t>Translate the plaintext message </a:t>
            </a:r>
            <a:r>
              <a:rPr lang="en-US" i="1" dirty="0"/>
              <a:t>M</a:t>
            </a:r>
            <a:r>
              <a:rPr lang="en-US" dirty="0"/>
              <a:t> into sequences of two digit integers representing the letters.  Use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00</a:t>
            </a:r>
            <a:r>
              <a:rPr lang="en-US" dirty="0"/>
              <a:t> for A,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01</a:t>
            </a:r>
            <a:r>
              <a:rPr lang="en-US" dirty="0"/>
              <a:t> for B, etc.</a:t>
            </a:r>
          </a:p>
          <a:p>
            <a:pPr marL="880110" lvl="1" indent="-514350">
              <a:buFont typeface="+mj-lt"/>
              <a:buAutoNum type="romanLcPeriod"/>
            </a:pPr>
            <a:r>
              <a:rPr lang="en-US" dirty="0"/>
              <a:t>Concatenate the two digit integers into strings of digits. </a:t>
            </a:r>
          </a:p>
          <a:p>
            <a:pPr marL="880110" lvl="1" indent="-514350">
              <a:buFont typeface="+mj-lt"/>
              <a:buAutoNum type="romanLcPeriod"/>
            </a:pPr>
            <a:r>
              <a:rPr lang="en-US" dirty="0"/>
              <a:t>Divide this string into equally sized blocks of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dirty="0"/>
              <a:t>N</a:t>
            </a:r>
            <a:r>
              <a:rPr lang="en-US" dirty="0"/>
              <a:t> digits where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dirty="0"/>
              <a:t>N</a:t>
            </a:r>
            <a:r>
              <a:rPr lang="en-US" dirty="0"/>
              <a:t> is the largest even number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2525…25</a:t>
            </a:r>
            <a:r>
              <a:rPr lang="en-US" dirty="0"/>
              <a:t> with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dirty="0"/>
              <a:t>N</a:t>
            </a:r>
            <a:r>
              <a:rPr lang="en-US" dirty="0"/>
              <a:t> digits that does not exceed </a:t>
            </a:r>
            <a:r>
              <a:rPr lang="en-US" i="1" dirty="0"/>
              <a:t>n</a:t>
            </a:r>
            <a:r>
              <a:rPr lang="en-US" dirty="0"/>
              <a:t>. </a:t>
            </a:r>
          </a:p>
          <a:p>
            <a:pPr marL="880110" lvl="1" indent="-514350">
              <a:buFont typeface="+mj-lt"/>
              <a:buAutoNum type="romanLcPeriod"/>
            </a:pPr>
            <a:r>
              <a:rPr lang="en-US" dirty="0"/>
              <a:t>The plaintext message M is now a sequence of  integers </a:t>
            </a:r>
            <a:r>
              <a:rPr lang="en-US" i="1" dirty="0"/>
              <a:t>m</a:t>
            </a:r>
            <a:r>
              <a:rPr lang="en-US" baseline="-25000" dirty="0"/>
              <a:t>1</a:t>
            </a:r>
            <a:r>
              <a:rPr lang="en-US" dirty="0"/>
              <a:t>,</a:t>
            </a:r>
            <a:r>
              <a:rPr lang="en-US" i="1" dirty="0"/>
              <a:t>m</a:t>
            </a:r>
            <a:r>
              <a:rPr lang="en-US" baseline="-25000" dirty="0"/>
              <a:t>2</a:t>
            </a:r>
            <a:r>
              <a:rPr lang="en-US" dirty="0"/>
              <a:t>,…,</a:t>
            </a:r>
            <a:r>
              <a:rPr lang="en-US" i="1" dirty="0"/>
              <a:t>m</a:t>
            </a:r>
            <a:r>
              <a:rPr lang="en-US" i="1" baseline="-25000" dirty="0"/>
              <a:t>k</a:t>
            </a:r>
            <a:r>
              <a:rPr lang="en-US" dirty="0"/>
              <a:t>.</a:t>
            </a:r>
          </a:p>
          <a:p>
            <a:pPr marL="880110" lvl="1" indent="-514350">
              <a:buFont typeface="+mj-lt"/>
              <a:buAutoNum type="romanLcPeriod"/>
            </a:pPr>
            <a:r>
              <a:rPr lang="en-US" dirty="0"/>
              <a:t>Each block  (an integer) is encrypted using the function </a:t>
            </a:r>
            <a:r>
              <a:rPr lang="en-US" i="1" dirty="0">
                <a:ea typeface="Cambria Math"/>
              </a:rPr>
              <a:t>C</a:t>
            </a:r>
            <a:r>
              <a:rPr lang="en-US" dirty="0">
                <a:latin typeface="Cambria Math"/>
                <a:ea typeface="Cambria Math"/>
              </a:rPr>
              <a:t> = </a:t>
            </a:r>
            <a:r>
              <a:rPr lang="en-US" i="1" dirty="0">
                <a:ea typeface="Cambria Math"/>
              </a:rPr>
              <a:t>M</a:t>
            </a:r>
            <a:r>
              <a:rPr lang="en-US" i="1" baseline="30000" dirty="0">
                <a:ea typeface="Cambria Math"/>
              </a:rPr>
              <a:t>e</a:t>
            </a:r>
            <a:r>
              <a:rPr lang="en-US" dirty="0">
                <a:latin typeface="Cambria Math"/>
                <a:ea typeface="Cambria Math"/>
              </a:rPr>
              <a:t> </a:t>
            </a:r>
            <a:r>
              <a:rPr lang="en-US" b="1" dirty="0">
                <a:latin typeface="Cambria Math"/>
                <a:ea typeface="Cambria Math"/>
              </a:rPr>
              <a:t>mod</a:t>
            </a:r>
            <a:r>
              <a:rPr lang="en-US" dirty="0">
                <a:latin typeface="Cambria Math"/>
                <a:ea typeface="Cambria Math"/>
              </a:rPr>
              <a:t> </a:t>
            </a:r>
            <a:r>
              <a:rPr lang="en-US" i="1" dirty="0">
                <a:ea typeface="Cambria Math"/>
              </a:rPr>
              <a:t>n.</a:t>
            </a:r>
            <a:endParaRPr lang="en-US" i="1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b="1" dirty="0"/>
              <a:t>     Example</a:t>
            </a:r>
            <a:r>
              <a:rPr lang="en-US" dirty="0"/>
              <a:t>: Encrypt the message STOP using the RSA cryptosystem with key(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2537</a:t>
            </a:r>
            <a:r>
              <a:rPr lang="en-US" dirty="0"/>
              <a:t>,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13</a:t>
            </a:r>
            <a:r>
              <a:rPr lang="en-US" dirty="0"/>
              <a:t>). </a:t>
            </a:r>
            <a:r>
              <a:rPr lang="zh-CN" altLang="en-US" dirty="0"/>
              <a:t>（公钥）</a:t>
            </a:r>
            <a:endParaRPr lang="en-US" dirty="0"/>
          </a:p>
          <a:p>
            <a:pPr lvl="1"/>
            <a:r>
              <a:rPr lang="en-US" dirty="0">
                <a:latin typeface="Cambria Math" pitchFamily="18" charset="0"/>
                <a:ea typeface="Cambria Math" pitchFamily="18" charset="0"/>
              </a:rPr>
              <a:t>2537</a:t>
            </a:r>
            <a:r>
              <a:rPr lang="en-US" dirty="0"/>
              <a:t> 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43</a:t>
            </a:r>
            <a:r>
              <a:rPr lang="en-US" dirty="0">
                <a:latin typeface="Cambria Math"/>
                <a:ea typeface="Cambria Math"/>
              </a:rPr>
              <a:t>∙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59</a:t>
            </a:r>
            <a:r>
              <a:rPr lang="en-US" dirty="0"/>
              <a:t>,</a:t>
            </a:r>
          </a:p>
          <a:p>
            <a:pPr lvl="1"/>
            <a:r>
              <a:rPr lang="en-US" dirty="0"/>
              <a:t> </a:t>
            </a:r>
            <a:r>
              <a:rPr lang="en-US" i="1" dirty="0"/>
              <a:t>p</a:t>
            </a:r>
            <a:r>
              <a:rPr lang="en-US" dirty="0"/>
              <a:t> 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43</a:t>
            </a:r>
            <a:r>
              <a:rPr lang="en-US" dirty="0"/>
              <a:t> and </a:t>
            </a:r>
            <a:r>
              <a:rPr lang="en-US" i="1" dirty="0"/>
              <a:t>q</a:t>
            </a:r>
            <a:r>
              <a:rPr lang="en-US" dirty="0"/>
              <a:t> 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59</a:t>
            </a:r>
            <a:r>
              <a:rPr lang="en-US" dirty="0"/>
              <a:t> are primes and </a:t>
            </a:r>
            <a:r>
              <a:rPr lang="en-US" dirty="0" err="1"/>
              <a:t>gcd</a:t>
            </a:r>
            <a:r>
              <a:rPr lang="en-US" dirty="0"/>
              <a:t>(</a:t>
            </a:r>
            <a:r>
              <a:rPr lang="en-US" i="1" dirty="0"/>
              <a:t>e</a:t>
            </a:r>
            <a:r>
              <a:rPr lang="en-US" dirty="0"/>
              <a:t>,(</a:t>
            </a:r>
            <a:r>
              <a:rPr lang="en-US" i="1" dirty="0"/>
              <a:t>p</a:t>
            </a:r>
            <a:r>
              <a:rPr lang="en-US" dirty="0">
                <a:latin typeface="Cambria Math"/>
                <a:ea typeface="Cambria Math"/>
              </a:rPr>
              <a:t>−1)(</a:t>
            </a:r>
            <a:r>
              <a:rPr lang="en-US" i="1" dirty="0">
                <a:latin typeface="Cambria Math"/>
                <a:ea typeface="Cambria Math"/>
              </a:rPr>
              <a:t>q</a:t>
            </a:r>
            <a:r>
              <a:rPr lang="en-US" dirty="0"/>
              <a:t> </a:t>
            </a:r>
            <a:r>
              <a:rPr lang="en-US" dirty="0">
                <a:latin typeface="Cambria Math"/>
                <a:ea typeface="Cambria Math"/>
              </a:rPr>
              <a:t>−1)) =</a:t>
            </a:r>
            <a:r>
              <a:rPr lang="en-US" dirty="0"/>
              <a:t> </a:t>
            </a:r>
            <a:r>
              <a:rPr lang="en-US" dirty="0" err="1"/>
              <a:t>gcd</a:t>
            </a:r>
            <a:r>
              <a:rPr lang="en-US" dirty="0"/>
              <a:t>(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13</a:t>
            </a:r>
            <a:r>
              <a:rPr lang="en-US" dirty="0"/>
              <a:t>,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42</a:t>
            </a:r>
            <a:r>
              <a:rPr lang="en-US" dirty="0">
                <a:latin typeface="Cambria Math"/>
                <a:ea typeface="Cambria Math"/>
              </a:rPr>
              <a:t>∙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58</a:t>
            </a:r>
            <a:r>
              <a:rPr lang="en-US" dirty="0">
                <a:latin typeface="Cambria Math"/>
                <a:ea typeface="Cambria Math"/>
              </a:rPr>
              <a:t>) = 1. </a:t>
            </a:r>
          </a:p>
          <a:p>
            <a:pPr>
              <a:buNone/>
            </a:pPr>
            <a:r>
              <a:rPr lang="en-US" b="1" dirty="0">
                <a:latin typeface="Cambria Math"/>
                <a:ea typeface="Cambria Math"/>
              </a:rPr>
              <a:t>      Solution</a:t>
            </a:r>
            <a:r>
              <a:rPr lang="en-US" dirty="0">
                <a:latin typeface="Cambria Math"/>
                <a:ea typeface="Cambria Math"/>
              </a:rPr>
              <a:t>: Translate the letters in STOP to their numerical equivalents 18 19  14 15.</a:t>
            </a:r>
          </a:p>
          <a:p>
            <a:pPr lvl="1"/>
            <a:r>
              <a:rPr lang="en-US" dirty="0">
                <a:latin typeface="Cambria Math"/>
                <a:ea typeface="Cambria Math"/>
              </a:rPr>
              <a:t>Divide into blocks of four to obtain 1819 1415.</a:t>
            </a:r>
          </a:p>
          <a:p>
            <a:pPr lvl="1"/>
            <a:r>
              <a:rPr lang="en-US" dirty="0">
                <a:latin typeface="Cambria Math"/>
                <a:ea typeface="Cambria Math"/>
              </a:rPr>
              <a:t>Encrypt each block using the mapping </a:t>
            </a:r>
            <a:r>
              <a:rPr lang="en-US" i="1" dirty="0">
                <a:ea typeface="Cambria Math"/>
              </a:rPr>
              <a:t>C</a:t>
            </a:r>
            <a:r>
              <a:rPr lang="en-US" dirty="0">
                <a:latin typeface="Cambria Math"/>
                <a:ea typeface="Cambria Math"/>
              </a:rPr>
              <a:t> = </a:t>
            </a:r>
            <a:r>
              <a:rPr lang="en-US" i="1" dirty="0">
                <a:ea typeface="Cambria Math"/>
              </a:rPr>
              <a:t>M</a:t>
            </a:r>
            <a:r>
              <a:rPr lang="en-US" baseline="30000" dirty="0">
                <a:latin typeface="Cambria Math"/>
                <a:ea typeface="Cambria Math"/>
              </a:rPr>
              <a:t>13</a:t>
            </a:r>
            <a:r>
              <a:rPr lang="en-US" dirty="0">
                <a:latin typeface="Cambria Math"/>
                <a:ea typeface="Cambria Math"/>
              </a:rPr>
              <a:t> </a:t>
            </a:r>
            <a:r>
              <a:rPr lang="en-US" b="1" dirty="0">
                <a:latin typeface="Cambria Math"/>
                <a:ea typeface="Cambria Math"/>
              </a:rPr>
              <a:t>mod</a:t>
            </a:r>
            <a:r>
              <a:rPr lang="en-US" dirty="0">
                <a:latin typeface="Cambria Math"/>
                <a:ea typeface="Cambria Math"/>
              </a:rPr>
              <a:t> 2537.</a:t>
            </a:r>
          </a:p>
          <a:p>
            <a:pPr lvl="1"/>
            <a:r>
              <a:rPr lang="en-US" dirty="0">
                <a:latin typeface="Cambria Math"/>
                <a:ea typeface="Cambria Math"/>
              </a:rPr>
              <a:t>Since 1819</a:t>
            </a:r>
            <a:r>
              <a:rPr lang="en-US" baseline="30000" dirty="0">
                <a:latin typeface="Cambria Math"/>
                <a:ea typeface="Cambria Math"/>
              </a:rPr>
              <a:t>13</a:t>
            </a:r>
            <a:r>
              <a:rPr lang="en-US" dirty="0">
                <a:latin typeface="Cambria Math"/>
                <a:ea typeface="Cambria Math"/>
              </a:rPr>
              <a:t> mod 2537 = 2081 and 1415</a:t>
            </a:r>
            <a:r>
              <a:rPr lang="en-US" baseline="30000" dirty="0">
                <a:latin typeface="Cambria Math"/>
                <a:ea typeface="Cambria Math"/>
              </a:rPr>
              <a:t>13</a:t>
            </a:r>
            <a:r>
              <a:rPr lang="en-US" dirty="0">
                <a:latin typeface="Cambria Math"/>
                <a:ea typeface="Cambria Math"/>
              </a:rPr>
              <a:t> mod 2537 = 2182, the encrypted message is 2081 2182.</a:t>
            </a:r>
            <a:endParaRPr lang="en-US" dirty="0"/>
          </a:p>
        </p:txBody>
      </p:sp>
      <p:graphicFrame>
        <p:nvGraphicFramePr>
          <p:cNvPr id="4" name="内容占位符 4">
            <a:extLst>
              <a:ext uri="{FF2B5EF4-FFF2-40B4-BE49-F238E27FC236}">
                <a16:creationId xmlns:a16="http://schemas.microsoft.com/office/drawing/2014/main" id="{598677E4-EE6E-45A4-8431-557C7050D47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89121563"/>
              </p:ext>
            </p:extLst>
          </p:nvPr>
        </p:nvGraphicFramePr>
        <p:xfrm>
          <a:off x="228601" y="5831840"/>
          <a:ext cx="8839194" cy="94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969">
                  <a:extLst>
                    <a:ext uri="{9D8B030D-6E8A-4147-A177-3AD203B41FA5}">
                      <a16:colId xmlns:a16="http://schemas.microsoft.com/office/drawing/2014/main" val="1492818934"/>
                    </a:ext>
                  </a:extLst>
                </a:gridCol>
                <a:gridCol w="339969">
                  <a:extLst>
                    <a:ext uri="{9D8B030D-6E8A-4147-A177-3AD203B41FA5}">
                      <a16:colId xmlns:a16="http://schemas.microsoft.com/office/drawing/2014/main" val="4140495938"/>
                    </a:ext>
                  </a:extLst>
                </a:gridCol>
                <a:gridCol w="339969">
                  <a:extLst>
                    <a:ext uri="{9D8B030D-6E8A-4147-A177-3AD203B41FA5}">
                      <a16:colId xmlns:a16="http://schemas.microsoft.com/office/drawing/2014/main" val="1085739719"/>
                    </a:ext>
                  </a:extLst>
                </a:gridCol>
                <a:gridCol w="339969">
                  <a:extLst>
                    <a:ext uri="{9D8B030D-6E8A-4147-A177-3AD203B41FA5}">
                      <a16:colId xmlns:a16="http://schemas.microsoft.com/office/drawing/2014/main" val="767638234"/>
                    </a:ext>
                  </a:extLst>
                </a:gridCol>
                <a:gridCol w="339969">
                  <a:extLst>
                    <a:ext uri="{9D8B030D-6E8A-4147-A177-3AD203B41FA5}">
                      <a16:colId xmlns:a16="http://schemas.microsoft.com/office/drawing/2014/main" val="2411881765"/>
                    </a:ext>
                  </a:extLst>
                </a:gridCol>
                <a:gridCol w="339969">
                  <a:extLst>
                    <a:ext uri="{9D8B030D-6E8A-4147-A177-3AD203B41FA5}">
                      <a16:colId xmlns:a16="http://schemas.microsoft.com/office/drawing/2014/main" val="4077049257"/>
                    </a:ext>
                  </a:extLst>
                </a:gridCol>
                <a:gridCol w="339969">
                  <a:extLst>
                    <a:ext uri="{9D8B030D-6E8A-4147-A177-3AD203B41FA5}">
                      <a16:colId xmlns:a16="http://schemas.microsoft.com/office/drawing/2014/main" val="339931106"/>
                    </a:ext>
                  </a:extLst>
                </a:gridCol>
                <a:gridCol w="339969">
                  <a:extLst>
                    <a:ext uri="{9D8B030D-6E8A-4147-A177-3AD203B41FA5}">
                      <a16:colId xmlns:a16="http://schemas.microsoft.com/office/drawing/2014/main" val="3515713740"/>
                    </a:ext>
                  </a:extLst>
                </a:gridCol>
                <a:gridCol w="339969">
                  <a:extLst>
                    <a:ext uri="{9D8B030D-6E8A-4147-A177-3AD203B41FA5}">
                      <a16:colId xmlns:a16="http://schemas.microsoft.com/office/drawing/2014/main" val="2030807727"/>
                    </a:ext>
                  </a:extLst>
                </a:gridCol>
                <a:gridCol w="369276">
                  <a:extLst>
                    <a:ext uri="{9D8B030D-6E8A-4147-A177-3AD203B41FA5}">
                      <a16:colId xmlns:a16="http://schemas.microsoft.com/office/drawing/2014/main" val="3857783696"/>
                    </a:ext>
                  </a:extLst>
                </a:gridCol>
                <a:gridCol w="310662">
                  <a:extLst>
                    <a:ext uri="{9D8B030D-6E8A-4147-A177-3AD203B41FA5}">
                      <a16:colId xmlns:a16="http://schemas.microsoft.com/office/drawing/2014/main" val="1806765615"/>
                    </a:ext>
                  </a:extLst>
                </a:gridCol>
                <a:gridCol w="339969">
                  <a:extLst>
                    <a:ext uri="{9D8B030D-6E8A-4147-A177-3AD203B41FA5}">
                      <a16:colId xmlns:a16="http://schemas.microsoft.com/office/drawing/2014/main" val="3767675726"/>
                    </a:ext>
                  </a:extLst>
                </a:gridCol>
                <a:gridCol w="339969">
                  <a:extLst>
                    <a:ext uri="{9D8B030D-6E8A-4147-A177-3AD203B41FA5}">
                      <a16:colId xmlns:a16="http://schemas.microsoft.com/office/drawing/2014/main" val="1302387857"/>
                    </a:ext>
                  </a:extLst>
                </a:gridCol>
                <a:gridCol w="339969">
                  <a:extLst>
                    <a:ext uri="{9D8B030D-6E8A-4147-A177-3AD203B41FA5}">
                      <a16:colId xmlns:a16="http://schemas.microsoft.com/office/drawing/2014/main" val="2852724808"/>
                    </a:ext>
                  </a:extLst>
                </a:gridCol>
                <a:gridCol w="339969">
                  <a:extLst>
                    <a:ext uri="{9D8B030D-6E8A-4147-A177-3AD203B41FA5}">
                      <a16:colId xmlns:a16="http://schemas.microsoft.com/office/drawing/2014/main" val="600504394"/>
                    </a:ext>
                  </a:extLst>
                </a:gridCol>
                <a:gridCol w="339969">
                  <a:extLst>
                    <a:ext uri="{9D8B030D-6E8A-4147-A177-3AD203B41FA5}">
                      <a16:colId xmlns:a16="http://schemas.microsoft.com/office/drawing/2014/main" val="4282412278"/>
                    </a:ext>
                  </a:extLst>
                </a:gridCol>
                <a:gridCol w="339969">
                  <a:extLst>
                    <a:ext uri="{9D8B030D-6E8A-4147-A177-3AD203B41FA5}">
                      <a16:colId xmlns:a16="http://schemas.microsoft.com/office/drawing/2014/main" val="1102753047"/>
                    </a:ext>
                  </a:extLst>
                </a:gridCol>
                <a:gridCol w="339969">
                  <a:extLst>
                    <a:ext uri="{9D8B030D-6E8A-4147-A177-3AD203B41FA5}">
                      <a16:colId xmlns:a16="http://schemas.microsoft.com/office/drawing/2014/main" val="4280149110"/>
                    </a:ext>
                  </a:extLst>
                </a:gridCol>
                <a:gridCol w="339969">
                  <a:extLst>
                    <a:ext uri="{9D8B030D-6E8A-4147-A177-3AD203B41FA5}">
                      <a16:colId xmlns:a16="http://schemas.microsoft.com/office/drawing/2014/main" val="1325931261"/>
                    </a:ext>
                  </a:extLst>
                </a:gridCol>
                <a:gridCol w="322388">
                  <a:extLst>
                    <a:ext uri="{9D8B030D-6E8A-4147-A177-3AD203B41FA5}">
                      <a16:colId xmlns:a16="http://schemas.microsoft.com/office/drawing/2014/main" val="380719917"/>
                    </a:ext>
                  </a:extLst>
                </a:gridCol>
                <a:gridCol w="357550">
                  <a:extLst>
                    <a:ext uri="{9D8B030D-6E8A-4147-A177-3AD203B41FA5}">
                      <a16:colId xmlns:a16="http://schemas.microsoft.com/office/drawing/2014/main" val="4006166828"/>
                    </a:ext>
                  </a:extLst>
                </a:gridCol>
                <a:gridCol w="339969">
                  <a:extLst>
                    <a:ext uri="{9D8B030D-6E8A-4147-A177-3AD203B41FA5}">
                      <a16:colId xmlns:a16="http://schemas.microsoft.com/office/drawing/2014/main" val="4112119140"/>
                    </a:ext>
                  </a:extLst>
                </a:gridCol>
                <a:gridCol w="339969">
                  <a:extLst>
                    <a:ext uri="{9D8B030D-6E8A-4147-A177-3AD203B41FA5}">
                      <a16:colId xmlns:a16="http://schemas.microsoft.com/office/drawing/2014/main" val="1445173231"/>
                    </a:ext>
                  </a:extLst>
                </a:gridCol>
                <a:gridCol w="339969">
                  <a:extLst>
                    <a:ext uri="{9D8B030D-6E8A-4147-A177-3AD203B41FA5}">
                      <a16:colId xmlns:a16="http://schemas.microsoft.com/office/drawing/2014/main" val="4043600271"/>
                    </a:ext>
                  </a:extLst>
                </a:gridCol>
                <a:gridCol w="339969">
                  <a:extLst>
                    <a:ext uri="{9D8B030D-6E8A-4147-A177-3AD203B41FA5}">
                      <a16:colId xmlns:a16="http://schemas.microsoft.com/office/drawing/2014/main" val="3048779952"/>
                    </a:ext>
                  </a:extLst>
                </a:gridCol>
                <a:gridCol w="339969">
                  <a:extLst>
                    <a:ext uri="{9D8B030D-6E8A-4147-A177-3AD203B41FA5}">
                      <a16:colId xmlns:a16="http://schemas.microsoft.com/office/drawing/2014/main" val="13405227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J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O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P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Q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S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U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Z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2701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00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01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02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03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04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05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06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07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08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09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10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11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12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13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solidFill>
                            <a:srgbClr val="FF0000"/>
                          </a:solidFill>
                        </a:rPr>
                        <a:t>14</a:t>
                      </a:r>
                      <a:endParaRPr lang="zh-CN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solidFill>
                            <a:srgbClr val="FF0000"/>
                          </a:solidFill>
                        </a:rPr>
                        <a:t>15</a:t>
                      </a:r>
                      <a:endParaRPr lang="zh-CN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16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17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solidFill>
                            <a:srgbClr val="FF0000"/>
                          </a:solidFill>
                        </a:rPr>
                        <a:t>18</a:t>
                      </a:r>
                      <a:endParaRPr lang="zh-CN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solidFill>
                            <a:srgbClr val="FF0000"/>
                          </a:solidFill>
                        </a:rPr>
                        <a:t>19</a:t>
                      </a:r>
                      <a:endParaRPr lang="zh-CN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20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21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22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23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24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25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63520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47788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064" y="76200"/>
            <a:ext cx="8229600" cy="731838"/>
          </a:xfrm>
        </p:spPr>
        <p:txBody>
          <a:bodyPr/>
          <a:lstStyle/>
          <a:p>
            <a:r>
              <a:rPr lang="en-US" dirty="0"/>
              <a:t>RSA Decryption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064" y="876300"/>
            <a:ext cx="8305800" cy="510540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To decrypt a RSA </a:t>
            </a:r>
            <a:r>
              <a:rPr lang="en-US" dirty="0" err="1"/>
              <a:t>ciphertext</a:t>
            </a:r>
            <a:r>
              <a:rPr lang="en-US" dirty="0"/>
              <a:t> message, the decryption key </a:t>
            </a:r>
            <a:r>
              <a:rPr lang="en-US" i="1" dirty="0"/>
              <a:t>d</a:t>
            </a:r>
            <a:r>
              <a:rPr lang="en-US" dirty="0"/>
              <a:t>, an inverse of </a:t>
            </a:r>
            <a:r>
              <a:rPr lang="en-US" i="1" dirty="0"/>
              <a:t>e</a:t>
            </a:r>
            <a:r>
              <a:rPr lang="en-US" dirty="0"/>
              <a:t> modulo (</a:t>
            </a:r>
            <a:r>
              <a:rPr lang="en-US" i="1" dirty="0"/>
              <a:t>p</a:t>
            </a:r>
            <a:r>
              <a:rPr lang="en-US" dirty="0">
                <a:latin typeface="Cambria Math"/>
                <a:ea typeface="Cambria Math"/>
              </a:rPr>
              <a:t>−1)(</a:t>
            </a:r>
            <a:r>
              <a:rPr lang="en-US" i="1" dirty="0">
                <a:latin typeface="Cambria Math"/>
                <a:ea typeface="Cambria Math"/>
              </a:rPr>
              <a:t>q</a:t>
            </a:r>
            <a:r>
              <a:rPr lang="en-US" dirty="0"/>
              <a:t> </a:t>
            </a:r>
            <a:r>
              <a:rPr lang="en-US" dirty="0">
                <a:latin typeface="Cambria Math"/>
                <a:ea typeface="Cambria Math"/>
              </a:rPr>
              <a:t>−1) is needed. The inverse exists since </a:t>
            </a:r>
            <a:r>
              <a:rPr lang="en-US" dirty="0" err="1"/>
              <a:t>gcd</a:t>
            </a:r>
            <a:r>
              <a:rPr lang="en-US" dirty="0"/>
              <a:t>(</a:t>
            </a:r>
            <a:r>
              <a:rPr lang="en-US" i="1" dirty="0"/>
              <a:t>e</a:t>
            </a:r>
            <a:r>
              <a:rPr lang="en-US" dirty="0"/>
              <a:t>,(</a:t>
            </a:r>
            <a:r>
              <a:rPr lang="en-US" i="1" dirty="0"/>
              <a:t>p</a:t>
            </a:r>
            <a:r>
              <a:rPr lang="en-US" dirty="0">
                <a:latin typeface="Cambria Math"/>
                <a:ea typeface="Cambria Math"/>
              </a:rPr>
              <a:t>−1)(</a:t>
            </a:r>
            <a:r>
              <a:rPr lang="en-US" i="1" dirty="0">
                <a:latin typeface="Cambria Math"/>
                <a:ea typeface="Cambria Math"/>
              </a:rPr>
              <a:t>q</a:t>
            </a:r>
            <a:r>
              <a:rPr lang="en-US" dirty="0"/>
              <a:t> </a:t>
            </a:r>
            <a:r>
              <a:rPr lang="en-US" dirty="0">
                <a:latin typeface="Cambria Math"/>
                <a:ea typeface="Cambria Math"/>
              </a:rPr>
              <a:t>−1)) =</a:t>
            </a:r>
            <a:r>
              <a:rPr lang="en-US" dirty="0"/>
              <a:t> </a:t>
            </a:r>
            <a:r>
              <a:rPr lang="en-US" dirty="0" err="1"/>
              <a:t>gcd</a:t>
            </a:r>
            <a:r>
              <a:rPr lang="en-US" dirty="0"/>
              <a:t>(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13</a:t>
            </a:r>
            <a:r>
              <a:rPr lang="en-US" dirty="0"/>
              <a:t>,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42</a:t>
            </a:r>
            <a:r>
              <a:rPr lang="en-US" dirty="0">
                <a:latin typeface="Cambria Math"/>
                <a:ea typeface="Cambria Math"/>
              </a:rPr>
              <a:t>∙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58</a:t>
            </a:r>
            <a:r>
              <a:rPr lang="en-US" dirty="0">
                <a:latin typeface="Cambria Math"/>
                <a:ea typeface="Cambria Math"/>
              </a:rPr>
              <a:t>) = 1.</a:t>
            </a:r>
          </a:p>
          <a:p>
            <a:r>
              <a:rPr lang="en-US" dirty="0">
                <a:latin typeface="Cambria Math"/>
                <a:ea typeface="Cambria Math"/>
              </a:rPr>
              <a:t>With the decryption key </a:t>
            </a:r>
            <a:r>
              <a:rPr lang="en-US" i="1" dirty="0">
                <a:latin typeface="Cambria Math"/>
                <a:ea typeface="Cambria Math"/>
              </a:rPr>
              <a:t>d</a:t>
            </a:r>
            <a:r>
              <a:rPr lang="en-US" dirty="0">
                <a:latin typeface="Cambria Math"/>
                <a:ea typeface="Cambria Math"/>
              </a:rPr>
              <a:t>, we can decrypt each block  with the computation      </a:t>
            </a:r>
            <a:r>
              <a:rPr lang="en-US" i="1" dirty="0">
                <a:ea typeface="Cambria Math"/>
              </a:rPr>
              <a:t>M</a:t>
            </a:r>
            <a:r>
              <a:rPr lang="en-US" dirty="0">
                <a:latin typeface="Cambria Math"/>
                <a:ea typeface="Cambria Math"/>
              </a:rPr>
              <a:t> = </a:t>
            </a:r>
            <a:r>
              <a:rPr lang="en-US" i="1" dirty="0" err="1">
                <a:ea typeface="Cambria Math"/>
              </a:rPr>
              <a:t>C</a:t>
            </a:r>
            <a:r>
              <a:rPr lang="en-US" i="1" baseline="30000" dirty="0" err="1">
                <a:ea typeface="Cambria Math"/>
              </a:rPr>
              <a:t>d</a:t>
            </a:r>
            <a:r>
              <a:rPr lang="en-US" dirty="0">
                <a:latin typeface="Cambria Math"/>
                <a:ea typeface="Cambria Math"/>
              </a:rPr>
              <a:t> </a:t>
            </a:r>
            <a:r>
              <a:rPr lang="en-US" b="1" dirty="0">
                <a:latin typeface="Cambria Math"/>
                <a:ea typeface="Cambria Math"/>
              </a:rPr>
              <a:t>mod</a:t>
            </a:r>
            <a:r>
              <a:rPr lang="en-US" dirty="0">
                <a:latin typeface="Cambria Math"/>
                <a:ea typeface="Cambria Math"/>
              </a:rPr>
              <a:t> </a:t>
            </a:r>
            <a:r>
              <a:rPr lang="en-US" i="1" dirty="0" err="1">
                <a:latin typeface="Cambria Math"/>
                <a:ea typeface="Cambria Math"/>
              </a:rPr>
              <a:t>p∙q</a:t>
            </a:r>
            <a:r>
              <a:rPr lang="en-US" i="1" dirty="0">
                <a:latin typeface="Cambria Math"/>
                <a:ea typeface="Cambria Math"/>
              </a:rPr>
              <a:t>. </a:t>
            </a:r>
            <a:r>
              <a:rPr lang="en-US" dirty="0">
                <a:ea typeface="Cambria Math"/>
              </a:rPr>
              <a:t>(</a:t>
            </a:r>
            <a:r>
              <a:rPr lang="en-US" i="1" dirty="0">
                <a:ea typeface="Cambria Math"/>
              </a:rPr>
              <a:t>see text for full derivation</a:t>
            </a:r>
            <a:r>
              <a:rPr lang="en-US" dirty="0">
                <a:ea typeface="Cambria Math"/>
              </a:rPr>
              <a:t>)</a:t>
            </a:r>
          </a:p>
          <a:p>
            <a:r>
              <a:rPr lang="en-US" dirty="0">
                <a:ea typeface="Cambria Math"/>
              </a:rPr>
              <a:t>RSA works as a public key system since the only known method of finding </a:t>
            </a:r>
            <a:r>
              <a:rPr lang="en-US" i="1" dirty="0">
                <a:ea typeface="Cambria Math"/>
              </a:rPr>
              <a:t>d</a:t>
            </a:r>
            <a:r>
              <a:rPr lang="en-US" dirty="0">
                <a:ea typeface="Cambria Math"/>
              </a:rPr>
              <a:t> is based on a factorization of </a:t>
            </a:r>
            <a:r>
              <a:rPr lang="en-US" i="1" dirty="0">
                <a:ea typeface="Cambria Math"/>
              </a:rPr>
              <a:t>n</a:t>
            </a:r>
            <a:r>
              <a:rPr lang="en-US" dirty="0">
                <a:ea typeface="Cambria Math"/>
              </a:rPr>
              <a:t> into primes. There is currently no known feasible method for factoring large numbers into primes.</a:t>
            </a:r>
            <a:endParaRPr lang="en-US" dirty="0"/>
          </a:p>
          <a:p>
            <a:pPr>
              <a:buNone/>
            </a:pPr>
            <a:r>
              <a:rPr lang="en-US" b="1" dirty="0"/>
              <a:t>     Example</a:t>
            </a:r>
            <a:r>
              <a:rPr lang="en-US" dirty="0"/>
              <a:t>: The message 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0981 0461 </a:t>
            </a:r>
            <a:r>
              <a:rPr lang="en-US" dirty="0"/>
              <a:t>is received. What is the decrypted message if it was encrypted using the RSA cipher from the previous example. </a:t>
            </a:r>
          </a:p>
          <a:p>
            <a:pPr>
              <a:buNone/>
            </a:pPr>
            <a:r>
              <a:rPr lang="en-US" b="1" dirty="0">
                <a:latin typeface="Cambria Math"/>
                <a:ea typeface="Cambria Math"/>
              </a:rPr>
              <a:t>      Solution</a:t>
            </a:r>
            <a:r>
              <a:rPr lang="en-US" dirty="0">
                <a:latin typeface="Cambria Math"/>
                <a:ea typeface="Cambria Math"/>
              </a:rPr>
              <a:t>: The message was encrypted with </a:t>
            </a:r>
            <a:r>
              <a:rPr lang="en-US" i="1" dirty="0">
                <a:ea typeface="Cambria Math"/>
              </a:rPr>
              <a:t>n</a:t>
            </a:r>
            <a:r>
              <a:rPr lang="en-US" dirty="0"/>
              <a:t> 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43</a:t>
            </a:r>
            <a:r>
              <a:rPr lang="en-US" dirty="0">
                <a:latin typeface="Cambria Math"/>
                <a:ea typeface="Cambria Math"/>
              </a:rPr>
              <a:t>∙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59 and exponent 13. An inverse of   13 modulo 42</a:t>
            </a:r>
            <a:r>
              <a:rPr lang="en-US" dirty="0">
                <a:latin typeface="Cambria Math"/>
                <a:ea typeface="Cambria Math"/>
              </a:rPr>
              <a:t>∙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58 = 2436 (</a:t>
            </a:r>
            <a:r>
              <a:rPr lang="en-US" i="1" dirty="0">
                <a:ea typeface="Cambria Math" pitchFamily="18" charset="0"/>
              </a:rPr>
              <a:t>exercise</a:t>
            </a:r>
            <a:r>
              <a:rPr lang="en-US" dirty="0">
                <a:ea typeface="Cambria Math" pitchFamily="18" charset="0"/>
              </a:rPr>
              <a:t>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 </a:t>
            </a:r>
            <a:r>
              <a:rPr lang="en-US" i="1" dirty="0">
                <a:ea typeface="Cambria Math" pitchFamily="18" charset="0"/>
              </a:rPr>
              <a:t>in Section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4.4) is </a:t>
            </a:r>
            <a:r>
              <a:rPr lang="en-US" i="1" dirty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d</a:t>
            </a:r>
            <a:r>
              <a:rPr lang="en-US" dirty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 = 937.</a:t>
            </a:r>
            <a:endParaRPr lang="en-US" dirty="0">
              <a:solidFill>
                <a:srgbClr val="FF0000"/>
              </a:solidFill>
              <a:latin typeface="Cambria Math"/>
              <a:ea typeface="Cambria Math"/>
            </a:endParaRPr>
          </a:p>
          <a:p>
            <a:pPr lvl="1"/>
            <a:r>
              <a:rPr lang="en-US" dirty="0">
                <a:latin typeface="Cambria Math"/>
                <a:ea typeface="Cambria Math"/>
              </a:rPr>
              <a:t>To decrypt a block </a:t>
            </a:r>
            <a:r>
              <a:rPr lang="en-US" i="1" dirty="0">
                <a:ea typeface="Cambria Math"/>
              </a:rPr>
              <a:t>C</a:t>
            </a:r>
            <a:r>
              <a:rPr lang="en-US" dirty="0">
                <a:latin typeface="Cambria Math"/>
                <a:ea typeface="Cambria Math"/>
              </a:rPr>
              <a:t>, </a:t>
            </a:r>
            <a:r>
              <a:rPr lang="en-US" i="1" dirty="0">
                <a:ea typeface="Cambria Math"/>
              </a:rPr>
              <a:t>M</a:t>
            </a:r>
            <a:r>
              <a:rPr lang="en-US" dirty="0">
                <a:latin typeface="Cambria Math"/>
                <a:ea typeface="Cambria Math"/>
              </a:rPr>
              <a:t> = </a:t>
            </a:r>
            <a:r>
              <a:rPr lang="en-US" i="1" dirty="0">
                <a:ea typeface="Cambria Math"/>
              </a:rPr>
              <a:t>C</a:t>
            </a:r>
            <a:r>
              <a:rPr lang="en-US" baseline="30000" dirty="0">
                <a:latin typeface="Cambria Math"/>
                <a:ea typeface="Cambria Math"/>
              </a:rPr>
              <a:t>937</a:t>
            </a:r>
            <a:r>
              <a:rPr lang="en-US" dirty="0">
                <a:latin typeface="Cambria Math"/>
                <a:ea typeface="Cambria Math"/>
              </a:rPr>
              <a:t> </a:t>
            </a:r>
            <a:r>
              <a:rPr lang="en-US" b="1" dirty="0">
                <a:latin typeface="Cambria Math"/>
                <a:ea typeface="Cambria Math"/>
              </a:rPr>
              <a:t>mod</a:t>
            </a:r>
            <a:r>
              <a:rPr lang="en-US" dirty="0">
                <a:latin typeface="Cambria Math"/>
                <a:ea typeface="Cambria Math"/>
              </a:rPr>
              <a:t> 2537.</a:t>
            </a:r>
          </a:p>
          <a:p>
            <a:pPr lvl="1"/>
            <a:r>
              <a:rPr lang="en-US" dirty="0">
                <a:latin typeface="Cambria Math"/>
                <a:ea typeface="Cambria Math"/>
              </a:rPr>
              <a:t>Since 0981</a:t>
            </a:r>
            <a:r>
              <a:rPr lang="en-US" baseline="30000" dirty="0">
                <a:latin typeface="Cambria Math"/>
                <a:ea typeface="Cambria Math"/>
              </a:rPr>
              <a:t>937</a:t>
            </a:r>
            <a:r>
              <a:rPr lang="en-US" dirty="0">
                <a:latin typeface="Cambria Math"/>
                <a:ea typeface="Cambria Math"/>
              </a:rPr>
              <a:t> </a:t>
            </a:r>
            <a:r>
              <a:rPr lang="en-US" b="1" dirty="0">
                <a:latin typeface="Cambria Math"/>
                <a:ea typeface="Cambria Math"/>
              </a:rPr>
              <a:t>mod</a:t>
            </a:r>
            <a:r>
              <a:rPr lang="en-US" dirty="0">
                <a:latin typeface="Cambria Math"/>
                <a:ea typeface="Cambria Math"/>
              </a:rPr>
              <a:t> 2537 = 0704 and 0461</a:t>
            </a:r>
            <a:r>
              <a:rPr lang="en-US" baseline="30000" dirty="0">
                <a:latin typeface="Cambria Math"/>
                <a:ea typeface="Cambria Math"/>
              </a:rPr>
              <a:t>937</a:t>
            </a:r>
            <a:r>
              <a:rPr lang="en-US" dirty="0">
                <a:latin typeface="Cambria Math"/>
                <a:ea typeface="Cambria Math"/>
              </a:rPr>
              <a:t> </a:t>
            </a:r>
            <a:r>
              <a:rPr lang="en-US" b="1" dirty="0">
                <a:latin typeface="Cambria Math"/>
                <a:ea typeface="Cambria Math"/>
              </a:rPr>
              <a:t>mod</a:t>
            </a:r>
            <a:r>
              <a:rPr lang="en-US" dirty="0">
                <a:latin typeface="Cambria Math"/>
                <a:ea typeface="Cambria Math"/>
              </a:rPr>
              <a:t> 2537 = 1115, the decrypted message is </a:t>
            </a:r>
            <a:r>
              <a:rPr lang="en-US" dirty="0">
                <a:solidFill>
                  <a:srgbClr val="FF0000"/>
                </a:solidFill>
                <a:latin typeface="Cambria Math"/>
                <a:ea typeface="Cambria Math"/>
              </a:rPr>
              <a:t>0704 1115</a:t>
            </a:r>
            <a:r>
              <a:rPr lang="en-US" dirty="0">
                <a:latin typeface="Cambria Math"/>
                <a:ea typeface="Cambria Math"/>
              </a:rPr>
              <a:t>.  Translating back to English letters, the message is HELP.</a:t>
            </a:r>
            <a:endParaRPr lang="en-US" dirty="0"/>
          </a:p>
        </p:txBody>
      </p:sp>
      <p:graphicFrame>
        <p:nvGraphicFramePr>
          <p:cNvPr id="4" name="内容占位符 4">
            <a:extLst>
              <a:ext uri="{FF2B5EF4-FFF2-40B4-BE49-F238E27FC236}">
                <a16:creationId xmlns:a16="http://schemas.microsoft.com/office/drawing/2014/main" id="{687745D5-2F03-4C96-9676-AE7274CBAAC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43970537"/>
              </p:ext>
            </p:extLst>
          </p:nvPr>
        </p:nvGraphicFramePr>
        <p:xfrm>
          <a:off x="228600" y="5831840"/>
          <a:ext cx="8839194" cy="94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969">
                  <a:extLst>
                    <a:ext uri="{9D8B030D-6E8A-4147-A177-3AD203B41FA5}">
                      <a16:colId xmlns:a16="http://schemas.microsoft.com/office/drawing/2014/main" val="1492818934"/>
                    </a:ext>
                  </a:extLst>
                </a:gridCol>
                <a:gridCol w="339969">
                  <a:extLst>
                    <a:ext uri="{9D8B030D-6E8A-4147-A177-3AD203B41FA5}">
                      <a16:colId xmlns:a16="http://schemas.microsoft.com/office/drawing/2014/main" val="4140495938"/>
                    </a:ext>
                  </a:extLst>
                </a:gridCol>
                <a:gridCol w="339969">
                  <a:extLst>
                    <a:ext uri="{9D8B030D-6E8A-4147-A177-3AD203B41FA5}">
                      <a16:colId xmlns:a16="http://schemas.microsoft.com/office/drawing/2014/main" val="1085739719"/>
                    </a:ext>
                  </a:extLst>
                </a:gridCol>
                <a:gridCol w="339969">
                  <a:extLst>
                    <a:ext uri="{9D8B030D-6E8A-4147-A177-3AD203B41FA5}">
                      <a16:colId xmlns:a16="http://schemas.microsoft.com/office/drawing/2014/main" val="767638234"/>
                    </a:ext>
                  </a:extLst>
                </a:gridCol>
                <a:gridCol w="339969">
                  <a:extLst>
                    <a:ext uri="{9D8B030D-6E8A-4147-A177-3AD203B41FA5}">
                      <a16:colId xmlns:a16="http://schemas.microsoft.com/office/drawing/2014/main" val="2411881765"/>
                    </a:ext>
                  </a:extLst>
                </a:gridCol>
                <a:gridCol w="339969">
                  <a:extLst>
                    <a:ext uri="{9D8B030D-6E8A-4147-A177-3AD203B41FA5}">
                      <a16:colId xmlns:a16="http://schemas.microsoft.com/office/drawing/2014/main" val="4077049257"/>
                    </a:ext>
                  </a:extLst>
                </a:gridCol>
                <a:gridCol w="339969">
                  <a:extLst>
                    <a:ext uri="{9D8B030D-6E8A-4147-A177-3AD203B41FA5}">
                      <a16:colId xmlns:a16="http://schemas.microsoft.com/office/drawing/2014/main" val="339931106"/>
                    </a:ext>
                  </a:extLst>
                </a:gridCol>
                <a:gridCol w="339969">
                  <a:extLst>
                    <a:ext uri="{9D8B030D-6E8A-4147-A177-3AD203B41FA5}">
                      <a16:colId xmlns:a16="http://schemas.microsoft.com/office/drawing/2014/main" val="3515713740"/>
                    </a:ext>
                  </a:extLst>
                </a:gridCol>
                <a:gridCol w="339969">
                  <a:extLst>
                    <a:ext uri="{9D8B030D-6E8A-4147-A177-3AD203B41FA5}">
                      <a16:colId xmlns:a16="http://schemas.microsoft.com/office/drawing/2014/main" val="2030807727"/>
                    </a:ext>
                  </a:extLst>
                </a:gridCol>
                <a:gridCol w="369276">
                  <a:extLst>
                    <a:ext uri="{9D8B030D-6E8A-4147-A177-3AD203B41FA5}">
                      <a16:colId xmlns:a16="http://schemas.microsoft.com/office/drawing/2014/main" val="3857783696"/>
                    </a:ext>
                  </a:extLst>
                </a:gridCol>
                <a:gridCol w="310662">
                  <a:extLst>
                    <a:ext uri="{9D8B030D-6E8A-4147-A177-3AD203B41FA5}">
                      <a16:colId xmlns:a16="http://schemas.microsoft.com/office/drawing/2014/main" val="1806765615"/>
                    </a:ext>
                  </a:extLst>
                </a:gridCol>
                <a:gridCol w="339969">
                  <a:extLst>
                    <a:ext uri="{9D8B030D-6E8A-4147-A177-3AD203B41FA5}">
                      <a16:colId xmlns:a16="http://schemas.microsoft.com/office/drawing/2014/main" val="3767675726"/>
                    </a:ext>
                  </a:extLst>
                </a:gridCol>
                <a:gridCol w="339969">
                  <a:extLst>
                    <a:ext uri="{9D8B030D-6E8A-4147-A177-3AD203B41FA5}">
                      <a16:colId xmlns:a16="http://schemas.microsoft.com/office/drawing/2014/main" val="1302387857"/>
                    </a:ext>
                  </a:extLst>
                </a:gridCol>
                <a:gridCol w="339969">
                  <a:extLst>
                    <a:ext uri="{9D8B030D-6E8A-4147-A177-3AD203B41FA5}">
                      <a16:colId xmlns:a16="http://schemas.microsoft.com/office/drawing/2014/main" val="2852724808"/>
                    </a:ext>
                  </a:extLst>
                </a:gridCol>
                <a:gridCol w="339969">
                  <a:extLst>
                    <a:ext uri="{9D8B030D-6E8A-4147-A177-3AD203B41FA5}">
                      <a16:colId xmlns:a16="http://schemas.microsoft.com/office/drawing/2014/main" val="600504394"/>
                    </a:ext>
                  </a:extLst>
                </a:gridCol>
                <a:gridCol w="339969">
                  <a:extLst>
                    <a:ext uri="{9D8B030D-6E8A-4147-A177-3AD203B41FA5}">
                      <a16:colId xmlns:a16="http://schemas.microsoft.com/office/drawing/2014/main" val="4282412278"/>
                    </a:ext>
                  </a:extLst>
                </a:gridCol>
                <a:gridCol w="339969">
                  <a:extLst>
                    <a:ext uri="{9D8B030D-6E8A-4147-A177-3AD203B41FA5}">
                      <a16:colId xmlns:a16="http://schemas.microsoft.com/office/drawing/2014/main" val="1102753047"/>
                    </a:ext>
                  </a:extLst>
                </a:gridCol>
                <a:gridCol w="339969">
                  <a:extLst>
                    <a:ext uri="{9D8B030D-6E8A-4147-A177-3AD203B41FA5}">
                      <a16:colId xmlns:a16="http://schemas.microsoft.com/office/drawing/2014/main" val="4280149110"/>
                    </a:ext>
                  </a:extLst>
                </a:gridCol>
                <a:gridCol w="339969">
                  <a:extLst>
                    <a:ext uri="{9D8B030D-6E8A-4147-A177-3AD203B41FA5}">
                      <a16:colId xmlns:a16="http://schemas.microsoft.com/office/drawing/2014/main" val="1325931261"/>
                    </a:ext>
                  </a:extLst>
                </a:gridCol>
                <a:gridCol w="322388">
                  <a:extLst>
                    <a:ext uri="{9D8B030D-6E8A-4147-A177-3AD203B41FA5}">
                      <a16:colId xmlns:a16="http://schemas.microsoft.com/office/drawing/2014/main" val="380719917"/>
                    </a:ext>
                  </a:extLst>
                </a:gridCol>
                <a:gridCol w="357550">
                  <a:extLst>
                    <a:ext uri="{9D8B030D-6E8A-4147-A177-3AD203B41FA5}">
                      <a16:colId xmlns:a16="http://schemas.microsoft.com/office/drawing/2014/main" val="4006166828"/>
                    </a:ext>
                  </a:extLst>
                </a:gridCol>
                <a:gridCol w="339969">
                  <a:extLst>
                    <a:ext uri="{9D8B030D-6E8A-4147-A177-3AD203B41FA5}">
                      <a16:colId xmlns:a16="http://schemas.microsoft.com/office/drawing/2014/main" val="4112119140"/>
                    </a:ext>
                  </a:extLst>
                </a:gridCol>
                <a:gridCol w="339969">
                  <a:extLst>
                    <a:ext uri="{9D8B030D-6E8A-4147-A177-3AD203B41FA5}">
                      <a16:colId xmlns:a16="http://schemas.microsoft.com/office/drawing/2014/main" val="1445173231"/>
                    </a:ext>
                  </a:extLst>
                </a:gridCol>
                <a:gridCol w="339969">
                  <a:extLst>
                    <a:ext uri="{9D8B030D-6E8A-4147-A177-3AD203B41FA5}">
                      <a16:colId xmlns:a16="http://schemas.microsoft.com/office/drawing/2014/main" val="4043600271"/>
                    </a:ext>
                  </a:extLst>
                </a:gridCol>
                <a:gridCol w="339969">
                  <a:extLst>
                    <a:ext uri="{9D8B030D-6E8A-4147-A177-3AD203B41FA5}">
                      <a16:colId xmlns:a16="http://schemas.microsoft.com/office/drawing/2014/main" val="3048779952"/>
                    </a:ext>
                  </a:extLst>
                </a:gridCol>
                <a:gridCol w="339969">
                  <a:extLst>
                    <a:ext uri="{9D8B030D-6E8A-4147-A177-3AD203B41FA5}">
                      <a16:colId xmlns:a16="http://schemas.microsoft.com/office/drawing/2014/main" val="13405227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E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H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J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L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P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Q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U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Z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2701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00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01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02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03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solidFill>
                            <a:srgbClr val="FF0000"/>
                          </a:solidFill>
                        </a:rPr>
                        <a:t>04</a:t>
                      </a:r>
                      <a:endParaRPr lang="zh-CN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05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06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solidFill>
                            <a:srgbClr val="FF0000"/>
                          </a:solidFill>
                        </a:rPr>
                        <a:t>07</a:t>
                      </a:r>
                      <a:endParaRPr lang="zh-CN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08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09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10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solidFill>
                            <a:srgbClr val="FF0000"/>
                          </a:solidFill>
                        </a:rPr>
                        <a:t>11</a:t>
                      </a:r>
                      <a:endParaRPr lang="zh-CN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12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13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14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solidFill>
                            <a:srgbClr val="FF0000"/>
                          </a:solidFill>
                        </a:rPr>
                        <a:t>15</a:t>
                      </a:r>
                      <a:endParaRPr lang="zh-CN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16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17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18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19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20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21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22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23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24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25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63520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57421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日期占位符 1">
            <a:extLst>
              <a:ext uri="{FF2B5EF4-FFF2-40B4-BE49-F238E27FC236}">
                <a16:creationId xmlns:a16="http://schemas.microsoft.com/office/drawing/2014/main" id="{7ADA3295-4B1B-409B-B037-EAD32D8C861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E14E025-8AE3-4DE2-9833-7463F488B9AE}" type="datetime1">
              <a:rPr lang="zh-CN" altLang="en-US" smtClean="0"/>
              <a:pPr eaLnBrk="1" hangingPunct="1"/>
              <a:t>2018/6/3</a:t>
            </a:fld>
            <a:endParaRPr lang="en-US" altLang="zh-CN"/>
          </a:p>
        </p:txBody>
      </p:sp>
      <p:sp>
        <p:nvSpPr>
          <p:cNvPr id="60419" name="灯片编号占位符 3">
            <a:extLst>
              <a:ext uri="{FF2B5EF4-FFF2-40B4-BE49-F238E27FC236}">
                <a16:creationId xmlns:a16="http://schemas.microsoft.com/office/drawing/2014/main" id="{2A290426-D505-4CC9-8043-008318D35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EB9997-93D3-4D45-A74F-EDAF51DAB5CB}" type="slidenum">
              <a:rPr lang="en-US" altLang="zh-CN"/>
              <a:pPr eaLnBrk="1" hangingPunct="1"/>
              <a:t>23</a:t>
            </a:fld>
            <a:endParaRPr lang="en-US" altLang="zh-CN"/>
          </a:p>
        </p:txBody>
      </p:sp>
      <p:sp>
        <p:nvSpPr>
          <p:cNvPr id="60420" name="AutoShape 2">
            <a:extLst>
              <a:ext uri="{FF2B5EF4-FFF2-40B4-BE49-F238E27FC236}">
                <a16:creationId xmlns:a16="http://schemas.microsoft.com/office/drawing/2014/main" id="{8C8A655B-455E-4E25-A3C1-B60A0073BE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2492375"/>
            <a:ext cx="304800" cy="1371600"/>
          </a:xfrm>
          <a:prstGeom prst="downArrow">
            <a:avLst>
              <a:gd name="adj1" fmla="val 50000"/>
              <a:gd name="adj2" fmla="val 112500"/>
            </a:avLst>
          </a:prstGeom>
          <a:solidFill>
            <a:srgbClr val="FF9966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0421" name="AutoShape 3">
            <a:extLst>
              <a:ext uri="{FF2B5EF4-FFF2-40B4-BE49-F238E27FC236}">
                <a16:creationId xmlns:a16="http://schemas.microsoft.com/office/drawing/2014/main" id="{91DFAF6B-6BE5-4463-9BA0-61F2A66059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2416175"/>
            <a:ext cx="304800" cy="1447800"/>
          </a:xfrm>
          <a:prstGeom prst="downArrow">
            <a:avLst>
              <a:gd name="adj1" fmla="val 50000"/>
              <a:gd name="adj2" fmla="val 118750"/>
            </a:avLst>
          </a:prstGeom>
          <a:solidFill>
            <a:schemeClr val="accent1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0422" name="AutoShape 4">
            <a:extLst>
              <a:ext uri="{FF2B5EF4-FFF2-40B4-BE49-F238E27FC236}">
                <a16:creationId xmlns:a16="http://schemas.microsoft.com/office/drawing/2014/main" id="{6FEEC615-507D-4E39-BF87-3882AAE644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4983163"/>
            <a:ext cx="1219200" cy="304800"/>
          </a:xfrm>
          <a:custGeom>
            <a:avLst/>
            <a:gdLst>
              <a:gd name="T0" fmla="*/ 51612800 w 21600"/>
              <a:gd name="T1" fmla="*/ 0 h 21600"/>
              <a:gd name="T2" fmla="*/ 0 w 21600"/>
              <a:gd name="T3" fmla="*/ 2150533 h 21600"/>
              <a:gd name="T4" fmla="*/ 51612800 w 21600"/>
              <a:gd name="T5" fmla="*/ 4301067 h 21600"/>
              <a:gd name="T6" fmla="*/ 68817067 w 21600"/>
              <a:gd name="T7" fmla="*/ 2150533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423" name="AutoShape 5">
            <a:extLst>
              <a:ext uri="{FF2B5EF4-FFF2-40B4-BE49-F238E27FC236}">
                <a16:creationId xmlns:a16="http://schemas.microsoft.com/office/drawing/2014/main" id="{405F0507-13E8-4712-B3AD-CBB70D0C5E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4983163"/>
            <a:ext cx="1219200" cy="304800"/>
          </a:xfrm>
          <a:custGeom>
            <a:avLst/>
            <a:gdLst>
              <a:gd name="T0" fmla="*/ 51612800 w 21600"/>
              <a:gd name="T1" fmla="*/ 0 h 21600"/>
              <a:gd name="T2" fmla="*/ 0 w 21600"/>
              <a:gd name="T3" fmla="*/ 2150533 h 21600"/>
              <a:gd name="T4" fmla="*/ 51612800 w 21600"/>
              <a:gd name="T5" fmla="*/ 4301067 h 21600"/>
              <a:gd name="T6" fmla="*/ 68817067 w 21600"/>
              <a:gd name="T7" fmla="*/ 2150533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60424" name="Rectangle 6">
            <a:extLst>
              <a:ext uri="{FF2B5EF4-FFF2-40B4-BE49-F238E27FC236}">
                <a16:creationId xmlns:a16="http://schemas.microsoft.com/office/drawing/2014/main" id="{756D6B6B-D983-4FF9-B127-BEB2F4D13309}"/>
              </a:ext>
            </a:extLst>
          </p:cNvPr>
          <p:cNvGraphicFramePr>
            <a:graphicFrameLocks/>
          </p:cNvGraphicFramePr>
          <p:nvPr/>
        </p:nvGraphicFramePr>
        <p:xfrm>
          <a:off x="1524000" y="1579563"/>
          <a:ext cx="60960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剪辑" r:id="rId3" imgW="0" imgH="0" progId="MS_ClipArt_Gallery.2">
                  <p:embed/>
                </p:oleObj>
              </mc:Choice>
              <mc:Fallback>
                <p:oleObj name="剪辑" r:id="rId3" imgW="0" imgH="0" progId="MS_ClipArt_Gallery.2">
                  <p:embed/>
                  <p:pic>
                    <p:nvPicPr>
                      <p:cNvPr id="60424" name="Rectangle 6">
                        <a:extLst>
                          <a:ext uri="{FF2B5EF4-FFF2-40B4-BE49-F238E27FC236}">
                            <a16:creationId xmlns:a16="http://schemas.microsoft.com/office/drawing/2014/main" id="{756D6B6B-D983-4FF9-B127-BEB2F4D13309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579563"/>
                        <a:ext cx="6096000" cy="406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0425" name="Group 7">
            <a:extLst>
              <a:ext uri="{FF2B5EF4-FFF2-40B4-BE49-F238E27FC236}">
                <a16:creationId xmlns:a16="http://schemas.microsoft.com/office/drawing/2014/main" id="{12471D3C-33B0-4F85-94E1-8ACA697D6371}"/>
              </a:ext>
            </a:extLst>
          </p:cNvPr>
          <p:cNvGrpSpPr>
            <a:grpSpLocks/>
          </p:cNvGrpSpPr>
          <p:nvPr/>
        </p:nvGrpSpPr>
        <p:grpSpPr bwMode="auto">
          <a:xfrm>
            <a:off x="2971800" y="4678363"/>
            <a:ext cx="762000" cy="990600"/>
            <a:chOff x="1968" y="2880"/>
            <a:chExt cx="480" cy="624"/>
          </a:xfrm>
        </p:grpSpPr>
        <p:sp>
          <p:nvSpPr>
            <p:cNvPr id="60486" name="Rectangle 8">
              <a:extLst>
                <a:ext uri="{FF2B5EF4-FFF2-40B4-BE49-F238E27FC236}">
                  <a16:creationId xmlns:a16="http://schemas.microsoft.com/office/drawing/2014/main" id="{E1B5168E-EBD4-4CF8-B35B-8E72A491DF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2880"/>
              <a:ext cx="480" cy="624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0487" name="Line 9">
              <a:extLst>
                <a:ext uri="{FF2B5EF4-FFF2-40B4-BE49-F238E27FC236}">
                  <a16:creationId xmlns:a16="http://schemas.microsoft.com/office/drawing/2014/main" id="{409D752A-442D-4757-BB79-2836E44C73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297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488" name="Line 10">
              <a:extLst>
                <a:ext uri="{FF2B5EF4-FFF2-40B4-BE49-F238E27FC236}">
                  <a16:creationId xmlns:a16="http://schemas.microsoft.com/office/drawing/2014/main" id="{BFCED03C-54AD-44E9-B04B-EE40DBC8D9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3024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489" name="Line 11">
              <a:extLst>
                <a:ext uri="{FF2B5EF4-FFF2-40B4-BE49-F238E27FC236}">
                  <a16:creationId xmlns:a16="http://schemas.microsoft.com/office/drawing/2014/main" id="{467AFBCB-D88F-4C7D-9CB4-DE0292F76A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3072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490" name="Line 12">
              <a:extLst>
                <a:ext uri="{FF2B5EF4-FFF2-40B4-BE49-F238E27FC236}">
                  <a16:creationId xmlns:a16="http://schemas.microsoft.com/office/drawing/2014/main" id="{41935240-C11C-49A8-9CBD-514F1CC5B9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3120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491" name="Line 13">
              <a:extLst>
                <a:ext uri="{FF2B5EF4-FFF2-40B4-BE49-F238E27FC236}">
                  <a16:creationId xmlns:a16="http://schemas.microsoft.com/office/drawing/2014/main" id="{8BEF7FE6-A5B4-4A09-91DA-989F551981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3168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492" name="Line 14">
              <a:extLst>
                <a:ext uri="{FF2B5EF4-FFF2-40B4-BE49-F238E27FC236}">
                  <a16:creationId xmlns:a16="http://schemas.microsoft.com/office/drawing/2014/main" id="{59904949-4B7A-4D6C-9FDE-567158EF2D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321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493" name="Line 15">
              <a:extLst>
                <a:ext uri="{FF2B5EF4-FFF2-40B4-BE49-F238E27FC236}">
                  <a16:creationId xmlns:a16="http://schemas.microsoft.com/office/drawing/2014/main" id="{37DBA650-AFA4-4A13-9632-C4B897567E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3264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494" name="Line 16">
              <a:extLst>
                <a:ext uri="{FF2B5EF4-FFF2-40B4-BE49-F238E27FC236}">
                  <a16:creationId xmlns:a16="http://schemas.microsoft.com/office/drawing/2014/main" id="{B5A1CAD3-3FA0-46E3-8A55-13395AA2C7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3312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495" name="Line 17">
              <a:extLst>
                <a:ext uri="{FF2B5EF4-FFF2-40B4-BE49-F238E27FC236}">
                  <a16:creationId xmlns:a16="http://schemas.microsoft.com/office/drawing/2014/main" id="{9394CC7E-0507-4A7B-9596-CAA8EED6A2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3360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496" name="Line 18">
              <a:extLst>
                <a:ext uri="{FF2B5EF4-FFF2-40B4-BE49-F238E27FC236}">
                  <a16:creationId xmlns:a16="http://schemas.microsoft.com/office/drawing/2014/main" id="{7C078018-1DBB-4864-93D4-88048ED318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3408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497" name="Line 19">
              <a:extLst>
                <a:ext uri="{FF2B5EF4-FFF2-40B4-BE49-F238E27FC236}">
                  <a16:creationId xmlns:a16="http://schemas.microsoft.com/office/drawing/2014/main" id="{4DDAF79F-8F3A-45C0-A03C-203E9A0564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2880"/>
              <a:ext cx="0" cy="62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0426" name="Group 20">
            <a:extLst>
              <a:ext uri="{FF2B5EF4-FFF2-40B4-BE49-F238E27FC236}">
                <a16:creationId xmlns:a16="http://schemas.microsoft.com/office/drawing/2014/main" id="{1F9CA3FC-A2C0-4B9A-8BD6-2AFC4B5DBA93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4678363"/>
            <a:ext cx="762000" cy="990600"/>
            <a:chOff x="1968" y="2880"/>
            <a:chExt cx="480" cy="624"/>
          </a:xfrm>
        </p:grpSpPr>
        <p:sp>
          <p:nvSpPr>
            <p:cNvPr id="60474" name="Rectangle 21">
              <a:extLst>
                <a:ext uri="{FF2B5EF4-FFF2-40B4-BE49-F238E27FC236}">
                  <a16:creationId xmlns:a16="http://schemas.microsoft.com/office/drawing/2014/main" id="{10A3463A-1D04-4877-85F5-A7D7A128BC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2880"/>
              <a:ext cx="480" cy="624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0475" name="Line 22">
              <a:extLst>
                <a:ext uri="{FF2B5EF4-FFF2-40B4-BE49-F238E27FC236}">
                  <a16:creationId xmlns:a16="http://schemas.microsoft.com/office/drawing/2014/main" id="{9F535D24-1C1F-4A71-A443-9E778B6505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297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476" name="Line 23">
              <a:extLst>
                <a:ext uri="{FF2B5EF4-FFF2-40B4-BE49-F238E27FC236}">
                  <a16:creationId xmlns:a16="http://schemas.microsoft.com/office/drawing/2014/main" id="{F3785D31-42EA-419F-9B1F-9C99E64389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3024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477" name="Line 24">
              <a:extLst>
                <a:ext uri="{FF2B5EF4-FFF2-40B4-BE49-F238E27FC236}">
                  <a16:creationId xmlns:a16="http://schemas.microsoft.com/office/drawing/2014/main" id="{5D382B7E-5BCE-4F02-8C41-8C40F69160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3072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478" name="Line 25">
              <a:extLst>
                <a:ext uri="{FF2B5EF4-FFF2-40B4-BE49-F238E27FC236}">
                  <a16:creationId xmlns:a16="http://schemas.microsoft.com/office/drawing/2014/main" id="{BBA4A208-42D9-46C4-8642-F9A6D7087A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3120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479" name="Line 26">
              <a:extLst>
                <a:ext uri="{FF2B5EF4-FFF2-40B4-BE49-F238E27FC236}">
                  <a16:creationId xmlns:a16="http://schemas.microsoft.com/office/drawing/2014/main" id="{730C89E0-9639-46FB-BC9D-754E3505EC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3168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480" name="Line 27">
              <a:extLst>
                <a:ext uri="{FF2B5EF4-FFF2-40B4-BE49-F238E27FC236}">
                  <a16:creationId xmlns:a16="http://schemas.microsoft.com/office/drawing/2014/main" id="{0043F201-B8D7-4DDB-900A-9F7A3BA60E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321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481" name="Line 28">
              <a:extLst>
                <a:ext uri="{FF2B5EF4-FFF2-40B4-BE49-F238E27FC236}">
                  <a16:creationId xmlns:a16="http://schemas.microsoft.com/office/drawing/2014/main" id="{B1CECE63-E1F2-438F-BD94-05D60B0EB2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3264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482" name="Line 29">
              <a:extLst>
                <a:ext uri="{FF2B5EF4-FFF2-40B4-BE49-F238E27FC236}">
                  <a16:creationId xmlns:a16="http://schemas.microsoft.com/office/drawing/2014/main" id="{0FE13C26-42FB-49BF-B382-516287A743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3312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483" name="Line 30">
              <a:extLst>
                <a:ext uri="{FF2B5EF4-FFF2-40B4-BE49-F238E27FC236}">
                  <a16:creationId xmlns:a16="http://schemas.microsoft.com/office/drawing/2014/main" id="{AD6FD3D7-CFCB-4B65-B281-AC99BE0F98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3360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484" name="Line 31">
              <a:extLst>
                <a:ext uri="{FF2B5EF4-FFF2-40B4-BE49-F238E27FC236}">
                  <a16:creationId xmlns:a16="http://schemas.microsoft.com/office/drawing/2014/main" id="{82A7673F-5BE8-4C9B-BCB3-D7BCDA2693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3408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485" name="Line 32">
              <a:extLst>
                <a:ext uri="{FF2B5EF4-FFF2-40B4-BE49-F238E27FC236}">
                  <a16:creationId xmlns:a16="http://schemas.microsoft.com/office/drawing/2014/main" id="{07673C1B-4863-4252-B41F-0EA1E2EEA3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2880"/>
              <a:ext cx="0" cy="62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0427" name="Group 33">
            <a:extLst>
              <a:ext uri="{FF2B5EF4-FFF2-40B4-BE49-F238E27FC236}">
                <a16:creationId xmlns:a16="http://schemas.microsoft.com/office/drawing/2014/main" id="{6B2ABB82-8613-4220-AB7E-CFD126BF1679}"/>
              </a:ext>
            </a:extLst>
          </p:cNvPr>
          <p:cNvGrpSpPr>
            <a:grpSpLocks/>
          </p:cNvGrpSpPr>
          <p:nvPr/>
        </p:nvGrpSpPr>
        <p:grpSpPr bwMode="auto">
          <a:xfrm>
            <a:off x="5257800" y="4678363"/>
            <a:ext cx="762000" cy="990600"/>
            <a:chOff x="1968" y="2880"/>
            <a:chExt cx="480" cy="624"/>
          </a:xfrm>
        </p:grpSpPr>
        <p:sp>
          <p:nvSpPr>
            <p:cNvPr id="60462" name="Rectangle 34">
              <a:extLst>
                <a:ext uri="{FF2B5EF4-FFF2-40B4-BE49-F238E27FC236}">
                  <a16:creationId xmlns:a16="http://schemas.microsoft.com/office/drawing/2014/main" id="{A289A79D-0244-4DC1-A93B-F1E42CB06C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2880"/>
              <a:ext cx="480" cy="624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0463" name="Line 35">
              <a:extLst>
                <a:ext uri="{FF2B5EF4-FFF2-40B4-BE49-F238E27FC236}">
                  <a16:creationId xmlns:a16="http://schemas.microsoft.com/office/drawing/2014/main" id="{13ADC0E5-B751-4810-A8E2-F31DA02221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297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464" name="Line 36">
              <a:extLst>
                <a:ext uri="{FF2B5EF4-FFF2-40B4-BE49-F238E27FC236}">
                  <a16:creationId xmlns:a16="http://schemas.microsoft.com/office/drawing/2014/main" id="{C3E993A5-7207-4614-BA0F-77550EB6E5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3024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465" name="Line 37">
              <a:extLst>
                <a:ext uri="{FF2B5EF4-FFF2-40B4-BE49-F238E27FC236}">
                  <a16:creationId xmlns:a16="http://schemas.microsoft.com/office/drawing/2014/main" id="{7673D250-FA97-4B37-B881-A0AC183F32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3072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466" name="Line 38">
              <a:extLst>
                <a:ext uri="{FF2B5EF4-FFF2-40B4-BE49-F238E27FC236}">
                  <a16:creationId xmlns:a16="http://schemas.microsoft.com/office/drawing/2014/main" id="{EB8C416C-C7F2-43C5-84F0-AC36A8E0E8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3120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467" name="Line 39">
              <a:extLst>
                <a:ext uri="{FF2B5EF4-FFF2-40B4-BE49-F238E27FC236}">
                  <a16:creationId xmlns:a16="http://schemas.microsoft.com/office/drawing/2014/main" id="{66106E7E-F824-4427-933F-9DD0DCEFC2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3168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468" name="Line 40">
              <a:extLst>
                <a:ext uri="{FF2B5EF4-FFF2-40B4-BE49-F238E27FC236}">
                  <a16:creationId xmlns:a16="http://schemas.microsoft.com/office/drawing/2014/main" id="{19AD2B9D-8D39-44DD-9A15-C6C3256364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321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469" name="Line 41">
              <a:extLst>
                <a:ext uri="{FF2B5EF4-FFF2-40B4-BE49-F238E27FC236}">
                  <a16:creationId xmlns:a16="http://schemas.microsoft.com/office/drawing/2014/main" id="{B8EAFB43-B468-4B3E-B7AF-9E12B71B53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3264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470" name="Line 42">
              <a:extLst>
                <a:ext uri="{FF2B5EF4-FFF2-40B4-BE49-F238E27FC236}">
                  <a16:creationId xmlns:a16="http://schemas.microsoft.com/office/drawing/2014/main" id="{48D1D53D-A58D-4537-BE96-D5BA513BCF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3312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471" name="Line 43">
              <a:extLst>
                <a:ext uri="{FF2B5EF4-FFF2-40B4-BE49-F238E27FC236}">
                  <a16:creationId xmlns:a16="http://schemas.microsoft.com/office/drawing/2014/main" id="{CA4758C9-DB64-4659-BC68-2A1D70184E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3360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472" name="Line 44">
              <a:extLst>
                <a:ext uri="{FF2B5EF4-FFF2-40B4-BE49-F238E27FC236}">
                  <a16:creationId xmlns:a16="http://schemas.microsoft.com/office/drawing/2014/main" id="{8FC19DC5-04EB-4044-B7F6-11E0ADAB0C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3408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473" name="Line 45">
              <a:extLst>
                <a:ext uri="{FF2B5EF4-FFF2-40B4-BE49-F238E27FC236}">
                  <a16:creationId xmlns:a16="http://schemas.microsoft.com/office/drawing/2014/main" id="{73112DDF-FDA4-4500-A65C-F1A9CAF4CA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2880"/>
              <a:ext cx="0" cy="62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0428" name="Group 46">
            <a:extLst>
              <a:ext uri="{FF2B5EF4-FFF2-40B4-BE49-F238E27FC236}">
                <a16:creationId xmlns:a16="http://schemas.microsoft.com/office/drawing/2014/main" id="{AFE5A813-FB3C-430E-ACEA-02062A42470C}"/>
              </a:ext>
            </a:extLst>
          </p:cNvPr>
          <p:cNvGrpSpPr>
            <a:grpSpLocks/>
          </p:cNvGrpSpPr>
          <p:nvPr/>
        </p:nvGrpSpPr>
        <p:grpSpPr bwMode="auto">
          <a:xfrm>
            <a:off x="7696200" y="4678363"/>
            <a:ext cx="762000" cy="990600"/>
            <a:chOff x="1968" y="2880"/>
            <a:chExt cx="480" cy="624"/>
          </a:xfrm>
        </p:grpSpPr>
        <p:sp>
          <p:nvSpPr>
            <p:cNvPr id="60450" name="Rectangle 47">
              <a:extLst>
                <a:ext uri="{FF2B5EF4-FFF2-40B4-BE49-F238E27FC236}">
                  <a16:creationId xmlns:a16="http://schemas.microsoft.com/office/drawing/2014/main" id="{7FC8196A-96BE-4E01-91CD-CE992D2DA3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2880"/>
              <a:ext cx="480" cy="624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0451" name="Line 48">
              <a:extLst>
                <a:ext uri="{FF2B5EF4-FFF2-40B4-BE49-F238E27FC236}">
                  <a16:creationId xmlns:a16="http://schemas.microsoft.com/office/drawing/2014/main" id="{9466CE9C-0000-4933-960C-D7AB09AC22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297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452" name="Line 49">
              <a:extLst>
                <a:ext uri="{FF2B5EF4-FFF2-40B4-BE49-F238E27FC236}">
                  <a16:creationId xmlns:a16="http://schemas.microsoft.com/office/drawing/2014/main" id="{6081F74E-17C0-4244-9903-FE4B3D5AC0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3024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453" name="Line 50">
              <a:extLst>
                <a:ext uri="{FF2B5EF4-FFF2-40B4-BE49-F238E27FC236}">
                  <a16:creationId xmlns:a16="http://schemas.microsoft.com/office/drawing/2014/main" id="{F4EC33FC-1812-476B-814B-3C9593DD81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3072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454" name="Line 51">
              <a:extLst>
                <a:ext uri="{FF2B5EF4-FFF2-40B4-BE49-F238E27FC236}">
                  <a16:creationId xmlns:a16="http://schemas.microsoft.com/office/drawing/2014/main" id="{6E3B0B9A-0446-492E-97EE-1B9B9FD8D0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3120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455" name="Line 52">
              <a:extLst>
                <a:ext uri="{FF2B5EF4-FFF2-40B4-BE49-F238E27FC236}">
                  <a16:creationId xmlns:a16="http://schemas.microsoft.com/office/drawing/2014/main" id="{D00A7021-4C72-412C-B099-1D41B995B5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3168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456" name="Line 53">
              <a:extLst>
                <a:ext uri="{FF2B5EF4-FFF2-40B4-BE49-F238E27FC236}">
                  <a16:creationId xmlns:a16="http://schemas.microsoft.com/office/drawing/2014/main" id="{D22E3789-CA22-4A14-8130-F820C4DCEB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321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457" name="Line 54">
              <a:extLst>
                <a:ext uri="{FF2B5EF4-FFF2-40B4-BE49-F238E27FC236}">
                  <a16:creationId xmlns:a16="http://schemas.microsoft.com/office/drawing/2014/main" id="{339F1932-5663-427D-819C-0846DD5E84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3264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458" name="Line 55">
              <a:extLst>
                <a:ext uri="{FF2B5EF4-FFF2-40B4-BE49-F238E27FC236}">
                  <a16:creationId xmlns:a16="http://schemas.microsoft.com/office/drawing/2014/main" id="{E02FC182-2D46-4260-95D8-559CBD4477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3312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459" name="Line 56">
              <a:extLst>
                <a:ext uri="{FF2B5EF4-FFF2-40B4-BE49-F238E27FC236}">
                  <a16:creationId xmlns:a16="http://schemas.microsoft.com/office/drawing/2014/main" id="{81A2268D-C0E7-49DF-9105-A857F7CC85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3360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460" name="Line 57">
              <a:extLst>
                <a:ext uri="{FF2B5EF4-FFF2-40B4-BE49-F238E27FC236}">
                  <a16:creationId xmlns:a16="http://schemas.microsoft.com/office/drawing/2014/main" id="{1582CF62-7C65-422F-92D0-80E214B2D8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3408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461" name="Line 58">
              <a:extLst>
                <a:ext uri="{FF2B5EF4-FFF2-40B4-BE49-F238E27FC236}">
                  <a16:creationId xmlns:a16="http://schemas.microsoft.com/office/drawing/2014/main" id="{8EA8B1E9-F62B-40DB-8A5B-6B57C64072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2880"/>
              <a:ext cx="0" cy="62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60429" name="Object 59">
            <a:extLst>
              <a:ext uri="{FF2B5EF4-FFF2-40B4-BE49-F238E27FC236}">
                <a16:creationId xmlns:a16="http://schemas.microsoft.com/office/drawing/2014/main" id="{919BAA51-F8B6-44D5-BBFD-94E151986CB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81200" y="4373563"/>
          <a:ext cx="538163" cy="1023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剪辑" r:id="rId4" imgW="1395413" imgH="2659063" progId="MS_ClipArt_Gallery.2">
                  <p:embed/>
                </p:oleObj>
              </mc:Choice>
              <mc:Fallback>
                <p:oleObj name="剪辑" r:id="rId4" imgW="1395413" imgH="2659063" progId="MS_ClipArt_Gallery.2">
                  <p:embed/>
                  <p:pic>
                    <p:nvPicPr>
                      <p:cNvPr id="60429" name="Object 59">
                        <a:extLst>
                          <a:ext uri="{FF2B5EF4-FFF2-40B4-BE49-F238E27FC236}">
                            <a16:creationId xmlns:a16="http://schemas.microsoft.com/office/drawing/2014/main" id="{919BAA51-F8B6-44D5-BBFD-94E151986CB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4373563"/>
                        <a:ext cx="538163" cy="1023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30" name="Object 60">
            <a:extLst>
              <a:ext uri="{FF2B5EF4-FFF2-40B4-BE49-F238E27FC236}">
                <a16:creationId xmlns:a16="http://schemas.microsoft.com/office/drawing/2014/main" id="{184DBF2A-7488-4026-97BF-7564FB03595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53200" y="4373563"/>
          <a:ext cx="538163" cy="1023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剪辑" r:id="rId6" imgW="1395413" imgH="2659063" progId="MS_ClipArt_Gallery.2">
                  <p:embed/>
                </p:oleObj>
              </mc:Choice>
              <mc:Fallback>
                <p:oleObj name="剪辑" r:id="rId6" imgW="1395413" imgH="2659063" progId="MS_ClipArt_Gallery.2">
                  <p:embed/>
                  <p:pic>
                    <p:nvPicPr>
                      <p:cNvPr id="60430" name="Object 60">
                        <a:extLst>
                          <a:ext uri="{FF2B5EF4-FFF2-40B4-BE49-F238E27FC236}">
                            <a16:creationId xmlns:a16="http://schemas.microsoft.com/office/drawing/2014/main" id="{184DBF2A-7488-4026-97BF-7564FB03595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4373563"/>
                        <a:ext cx="538163" cy="1023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31" name="Text Box 61">
            <a:extLst>
              <a:ext uri="{FF2B5EF4-FFF2-40B4-BE49-F238E27FC236}">
                <a16:creationId xmlns:a16="http://schemas.microsoft.com/office/drawing/2014/main" id="{A72DDD94-BFA3-45B2-A1DE-7179222CDB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3101975"/>
            <a:ext cx="16129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>
                <a:solidFill>
                  <a:srgbClr val="8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加密密钥</a:t>
            </a:r>
          </a:p>
        </p:txBody>
      </p:sp>
      <p:sp>
        <p:nvSpPr>
          <p:cNvPr id="60432" name="Text Box 62">
            <a:extLst>
              <a:ext uri="{FF2B5EF4-FFF2-40B4-BE49-F238E27FC236}">
                <a16:creationId xmlns:a16="http://schemas.microsoft.com/office/drawing/2014/main" id="{3951DE8B-F5DF-4763-A1DD-8E5FC5586A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4851400"/>
            <a:ext cx="796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solidFill>
                  <a:srgbClr val="800000"/>
                </a:solidFill>
                <a:latin typeface="Times New Roman" panose="02020603050405020304" pitchFamily="18" charset="0"/>
              </a:rPr>
              <a:t>方案</a:t>
            </a:r>
          </a:p>
        </p:txBody>
      </p:sp>
      <p:sp>
        <p:nvSpPr>
          <p:cNvPr id="60433" name="Text Box 63">
            <a:extLst>
              <a:ext uri="{FF2B5EF4-FFF2-40B4-BE49-F238E27FC236}">
                <a16:creationId xmlns:a16="http://schemas.microsoft.com/office/drawing/2014/main" id="{167CA9AE-6271-4A6A-9AB0-FFDDCE65F1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3250" y="4851400"/>
            <a:ext cx="590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 b="1">
                <a:solidFill>
                  <a:srgbClr val="800000"/>
                </a:solidFill>
                <a:latin typeface="Times New Roman" panose="02020603050405020304" pitchFamily="18" charset="0"/>
              </a:rPr>
              <a:t>&amp;#</a:t>
            </a:r>
          </a:p>
        </p:txBody>
      </p:sp>
      <p:sp>
        <p:nvSpPr>
          <p:cNvPr id="60434" name="Text Box 64">
            <a:extLst>
              <a:ext uri="{FF2B5EF4-FFF2-40B4-BE49-F238E27FC236}">
                <a16:creationId xmlns:a16="http://schemas.microsoft.com/office/drawing/2014/main" id="{8096644A-4018-4495-A488-36336AA099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4830763"/>
            <a:ext cx="590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 b="1">
                <a:solidFill>
                  <a:srgbClr val="800000"/>
                </a:solidFill>
                <a:latin typeface="Times New Roman" panose="02020603050405020304" pitchFamily="18" charset="0"/>
              </a:rPr>
              <a:t>&amp;#</a:t>
            </a:r>
          </a:p>
        </p:txBody>
      </p:sp>
      <p:sp>
        <p:nvSpPr>
          <p:cNvPr id="60435" name="Text Box 65">
            <a:extLst>
              <a:ext uri="{FF2B5EF4-FFF2-40B4-BE49-F238E27FC236}">
                <a16:creationId xmlns:a16="http://schemas.microsoft.com/office/drawing/2014/main" id="{541A1124-1AC5-4420-89E2-E7A58F445F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4830763"/>
            <a:ext cx="796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solidFill>
                  <a:srgbClr val="800000"/>
                </a:solidFill>
                <a:latin typeface="Times New Roman" panose="02020603050405020304" pitchFamily="18" charset="0"/>
              </a:rPr>
              <a:t>方案</a:t>
            </a:r>
          </a:p>
        </p:txBody>
      </p:sp>
      <p:sp>
        <p:nvSpPr>
          <p:cNvPr id="60436" name="Text Box 66">
            <a:extLst>
              <a:ext uri="{FF2B5EF4-FFF2-40B4-BE49-F238E27FC236}">
                <a16:creationId xmlns:a16="http://schemas.microsoft.com/office/drawing/2014/main" id="{144DDF90-7901-4DC2-9784-DC2641F9EA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3840163"/>
            <a:ext cx="796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solidFill>
                  <a:srgbClr val="8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发方</a:t>
            </a:r>
          </a:p>
        </p:txBody>
      </p:sp>
      <p:sp>
        <p:nvSpPr>
          <p:cNvPr id="60437" name="Text Box 67">
            <a:extLst>
              <a:ext uri="{FF2B5EF4-FFF2-40B4-BE49-F238E27FC236}">
                <a16:creationId xmlns:a16="http://schemas.microsoft.com/office/drawing/2014/main" id="{DF829645-1E70-4AA5-8806-8A4BB70C4F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3840163"/>
            <a:ext cx="796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solidFill>
                  <a:srgbClr val="8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收方</a:t>
            </a:r>
          </a:p>
        </p:txBody>
      </p:sp>
      <p:sp>
        <p:nvSpPr>
          <p:cNvPr id="60438" name="Text Box 68">
            <a:extLst>
              <a:ext uri="{FF2B5EF4-FFF2-40B4-BE49-F238E27FC236}">
                <a16:creationId xmlns:a16="http://schemas.microsoft.com/office/drawing/2014/main" id="{00C5670D-62F4-4724-A651-E18EC33E13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5592763"/>
            <a:ext cx="79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>
                <a:solidFill>
                  <a:srgbClr val="8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明文</a:t>
            </a:r>
          </a:p>
        </p:txBody>
      </p:sp>
      <p:sp>
        <p:nvSpPr>
          <p:cNvPr id="60439" name="Text Box 69">
            <a:extLst>
              <a:ext uri="{FF2B5EF4-FFF2-40B4-BE49-F238E27FC236}">
                <a16:creationId xmlns:a16="http://schemas.microsoft.com/office/drawing/2014/main" id="{64A89EFB-3A33-4BFE-94B1-023DD80674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5592763"/>
            <a:ext cx="79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>
                <a:solidFill>
                  <a:srgbClr val="8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密文</a:t>
            </a:r>
          </a:p>
        </p:txBody>
      </p:sp>
      <p:sp>
        <p:nvSpPr>
          <p:cNvPr id="60440" name="Text Box 70">
            <a:extLst>
              <a:ext uri="{FF2B5EF4-FFF2-40B4-BE49-F238E27FC236}">
                <a16:creationId xmlns:a16="http://schemas.microsoft.com/office/drawing/2014/main" id="{205A5291-8990-483C-A8C0-C4437C837B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5592763"/>
            <a:ext cx="79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>
                <a:solidFill>
                  <a:srgbClr val="8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明文</a:t>
            </a:r>
          </a:p>
        </p:txBody>
      </p:sp>
      <p:sp>
        <p:nvSpPr>
          <p:cNvPr id="60441" name="Text Box 71">
            <a:extLst>
              <a:ext uri="{FF2B5EF4-FFF2-40B4-BE49-F238E27FC236}">
                <a16:creationId xmlns:a16="http://schemas.microsoft.com/office/drawing/2014/main" id="{F3BDB7F7-DCE2-4AFC-B238-C2CF62BD2F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5592763"/>
            <a:ext cx="79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>
                <a:solidFill>
                  <a:srgbClr val="8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密文</a:t>
            </a:r>
          </a:p>
        </p:txBody>
      </p:sp>
      <p:sp>
        <p:nvSpPr>
          <p:cNvPr id="60442" name="Text Box 72">
            <a:extLst>
              <a:ext uri="{FF2B5EF4-FFF2-40B4-BE49-F238E27FC236}">
                <a16:creationId xmlns:a16="http://schemas.microsoft.com/office/drawing/2014/main" id="{993D3086-942D-4A95-9FD4-C6D437E02D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9113" y="333375"/>
            <a:ext cx="26320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3200" b="1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双钥加密体制</a:t>
            </a:r>
          </a:p>
        </p:txBody>
      </p:sp>
      <p:sp>
        <p:nvSpPr>
          <p:cNvPr id="60443" name="Text Box 73">
            <a:extLst>
              <a:ext uri="{FF2B5EF4-FFF2-40B4-BE49-F238E27FC236}">
                <a16:creationId xmlns:a16="http://schemas.microsoft.com/office/drawing/2014/main" id="{AC0DE4C5-1350-4F73-AF14-8745953846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3178175"/>
            <a:ext cx="16129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>
                <a:solidFill>
                  <a:srgbClr val="8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解密密钥</a:t>
            </a:r>
          </a:p>
        </p:txBody>
      </p:sp>
      <p:sp>
        <p:nvSpPr>
          <p:cNvPr id="60444" name="Text Box 74">
            <a:extLst>
              <a:ext uri="{FF2B5EF4-FFF2-40B4-BE49-F238E27FC236}">
                <a16:creationId xmlns:a16="http://schemas.microsoft.com/office/drawing/2014/main" id="{D46D0F43-CF77-45D5-BFD3-73895F2AB7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1196975"/>
            <a:ext cx="1403350" cy="457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>
                <a:solidFill>
                  <a:srgbClr val="8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认证中心</a:t>
            </a:r>
          </a:p>
        </p:txBody>
      </p:sp>
      <p:sp>
        <p:nvSpPr>
          <p:cNvPr id="60445" name="Arc 75">
            <a:extLst>
              <a:ext uri="{FF2B5EF4-FFF2-40B4-BE49-F238E27FC236}">
                <a16:creationId xmlns:a16="http://schemas.microsoft.com/office/drawing/2014/main" id="{1A2D239F-6E6E-4F50-B4B2-A9317728AFCD}"/>
              </a:ext>
            </a:extLst>
          </p:cNvPr>
          <p:cNvSpPr>
            <a:spLocks/>
          </p:cNvSpPr>
          <p:nvPr/>
        </p:nvSpPr>
        <p:spPr bwMode="auto">
          <a:xfrm flipH="1">
            <a:off x="2211388" y="1425575"/>
            <a:ext cx="4518025" cy="990600"/>
          </a:xfrm>
          <a:custGeom>
            <a:avLst/>
            <a:gdLst>
              <a:gd name="T0" fmla="*/ 0 w 21708"/>
              <a:gd name="T1" fmla="*/ 0 h 21600"/>
              <a:gd name="T2" fmla="*/ 940323839 w 21708"/>
              <a:gd name="T3" fmla="*/ 45430017 h 21600"/>
              <a:gd name="T4" fmla="*/ 4678283 w 21708"/>
              <a:gd name="T5" fmla="*/ 45430017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708" h="21600" fill="none" extrusionOk="0">
                <a:moveTo>
                  <a:pt x="0" y="0"/>
                </a:moveTo>
                <a:cubicBezTo>
                  <a:pt x="36" y="0"/>
                  <a:pt x="72" y="-1"/>
                  <a:pt x="108" y="0"/>
                </a:cubicBezTo>
                <a:cubicBezTo>
                  <a:pt x="12037" y="0"/>
                  <a:pt x="21708" y="9670"/>
                  <a:pt x="21708" y="21600"/>
                </a:cubicBezTo>
              </a:path>
              <a:path w="21708" h="21600" stroke="0" extrusionOk="0">
                <a:moveTo>
                  <a:pt x="0" y="0"/>
                </a:moveTo>
                <a:cubicBezTo>
                  <a:pt x="36" y="0"/>
                  <a:pt x="72" y="-1"/>
                  <a:pt x="108" y="0"/>
                </a:cubicBezTo>
                <a:cubicBezTo>
                  <a:pt x="12037" y="0"/>
                  <a:pt x="21708" y="9670"/>
                  <a:pt x="21708" y="21600"/>
                </a:cubicBezTo>
                <a:lnTo>
                  <a:pt x="108" y="21600"/>
                </a:lnTo>
                <a:lnTo>
                  <a:pt x="0" y="0"/>
                </a:lnTo>
                <a:close/>
              </a:path>
            </a:pathLst>
          </a:custGeom>
          <a:noFill/>
          <a:ln w="57150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446" name="Arc 76">
            <a:extLst>
              <a:ext uri="{FF2B5EF4-FFF2-40B4-BE49-F238E27FC236}">
                <a16:creationId xmlns:a16="http://schemas.microsoft.com/office/drawing/2014/main" id="{A0BBABF6-424E-421A-BB4F-156A45E72D26}"/>
              </a:ext>
            </a:extLst>
          </p:cNvPr>
          <p:cNvSpPr>
            <a:spLocks/>
          </p:cNvSpPr>
          <p:nvPr/>
        </p:nvSpPr>
        <p:spPr bwMode="auto">
          <a:xfrm flipH="1">
            <a:off x="6781800" y="1654175"/>
            <a:ext cx="685800" cy="762000"/>
          </a:xfrm>
          <a:custGeom>
            <a:avLst/>
            <a:gdLst>
              <a:gd name="T0" fmla="*/ 0 w 21600"/>
              <a:gd name="T1" fmla="*/ 0 h 21600"/>
              <a:gd name="T2" fmla="*/ 21774150 w 21600"/>
              <a:gd name="T3" fmla="*/ 26881667 h 21600"/>
              <a:gd name="T4" fmla="*/ 0 w 21600"/>
              <a:gd name="T5" fmla="*/ 26881667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38100">
            <a:solidFill>
              <a:srgbClr val="FF9966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447" name="Text Box 77">
            <a:extLst>
              <a:ext uri="{FF2B5EF4-FFF2-40B4-BE49-F238E27FC236}">
                <a16:creationId xmlns:a16="http://schemas.microsoft.com/office/drawing/2014/main" id="{A33B3B8A-E230-479B-82A5-809D60F5AD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1425575"/>
            <a:ext cx="2012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>
                <a:solidFill>
                  <a:srgbClr val="8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公钥（证书）</a:t>
            </a:r>
          </a:p>
        </p:txBody>
      </p:sp>
      <p:sp>
        <p:nvSpPr>
          <p:cNvPr id="60448" name="Text Box 78">
            <a:extLst>
              <a:ext uri="{FF2B5EF4-FFF2-40B4-BE49-F238E27FC236}">
                <a16:creationId xmlns:a16="http://schemas.microsoft.com/office/drawing/2014/main" id="{581115CD-981D-490D-9201-E1A8462E1C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0450" y="1730375"/>
            <a:ext cx="2317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>
                <a:solidFill>
                  <a:srgbClr val="8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私钥（智能卡）</a:t>
            </a:r>
          </a:p>
        </p:txBody>
      </p:sp>
      <p:sp>
        <p:nvSpPr>
          <p:cNvPr id="60449" name="Text Box 79">
            <a:extLst>
              <a:ext uri="{FF2B5EF4-FFF2-40B4-BE49-F238E27FC236}">
                <a16:creationId xmlns:a16="http://schemas.microsoft.com/office/drawing/2014/main" id="{94341247-AB31-452F-AAC7-0FDA6FEECC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7713" y="2305050"/>
            <a:ext cx="2416175" cy="1382713"/>
          </a:xfrm>
          <a:prstGeom prst="rect">
            <a:avLst/>
          </a:prstGeom>
          <a:noFill/>
          <a:ln w="9525">
            <a:solidFill>
              <a:srgbClr val="99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2800" u="sng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    </a:t>
            </a:r>
            <a:r>
              <a:rPr kumimoji="1" lang="zh-CN" altLang="en-US" sz="2800" u="sng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代表算法    </a:t>
            </a:r>
            <a:endParaRPr kumimoji="1" lang="zh-CN" altLang="en-US" sz="2800">
              <a:solidFill>
                <a:srgbClr val="0000FF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algn="ctr" eaLnBrk="1" hangingPunct="1">
              <a:buFontTx/>
              <a:buChar char="•"/>
            </a:pPr>
            <a:r>
              <a:rPr kumimoji="1" lang="zh-CN" altLang="en-US" sz="28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kumimoji="1" lang="en-US" altLang="zh-CN" sz="28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RSA        </a:t>
            </a:r>
          </a:p>
          <a:p>
            <a:pPr algn="ctr" eaLnBrk="1" hangingPunct="1">
              <a:buFontTx/>
              <a:buChar char="•"/>
            </a:pPr>
            <a:r>
              <a:rPr kumimoji="1" lang="en-US" altLang="zh-CN" sz="28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kumimoji="1" lang="zh-CN" altLang="en-US" sz="28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椭圆曲线</a:t>
            </a:r>
          </a:p>
        </p:txBody>
      </p:sp>
    </p:spTree>
    <p:extLst>
      <p:ext uri="{BB962C8B-B14F-4D97-AF65-F5344CB8AC3E}">
        <p14:creationId xmlns:p14="http://schemas.microsoft.com/office/powerpoint/2010/main" val="2106965397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Cryptographic Protocols: Key Exchange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34134"/>
            <a:ext cx="8534400" cy="5423865"/>
          </a:xfrm>
        </p:spPr>
        <p:txBody>
          <a:bodyPr>
            <a:normAutofit fontScale="62500" lnSpcReduction="20000"/>
          </a:bodyPr>
          <a:lstStyle/>
          <a:p>
            <a:r>
              <a:rPr lang="en-US" i="1" dirty="0"/>
              <a:t>Cryptographic protocols </a:t>
            </a:r>
            <a:r>
              <a:rPr lang="en-US" dirty="0"/>
              <a:t>are exchanges of messages carried out by two or more parties to achieve a particular security goal.</a:t>
            </a:r>
          </a:p>
          <a:p>
            <a:r>
              <a:rPr lang="en-US" i="1" dirty="0"/>
              <a:t>Key exchange </a:t>
            </a:r>
            <a:r>
              <a:rPr lang="en-US" dirty="0"/>
              <a:t>is a protocol by which two parties can exchange a secret key over an insecure channel without having any past shared secret information. Here the             </a:t>
            </a:r>
            <a:r>
              <a:rPr lang="en-US" i="1" dirty="0" err="1"/>
              <a:t>Diffe</a:t>
            </a:r>
            <a:r>
              <a:rPr lang="en-US" i="1" dirty="0"/>
              <a:t>-Hellman key agreement </a:t>
            </a:r>
            <a:r>
              <a:rPr lang="en-US" i="1" dirty="0" err="1"/>
              <a:t>protcol</a:t>
            </a:r>
            <a:r>
              <a:rPr lang="en-US" i="1" dirty="0"/>
              <a:t> </a:t>
            </a:r>
            <a:r>
              <a:rPr lang="en-US" dirty="0"/>
              <a:t>is described by example.</a:t>
            </a:r>
          </a:p>
          <a:p>
            <a:pPr marL="880110" lvl="1" indent="-514350">
              <a:buFont typeface="+mj-lt"/>
              <a:buAutoNum type="romanLcPeriod"/>
            </a:pPr>
            <a:r>
              <a:rPr lang="en-US" dirty="0"/>
              <a:t>Suppose that Alice and Bob want to share a common key.</a:t>
            </a:r>
          </a:p>
          <a:p>
            <a:pPr marL="880110" lvl="1" indent="-514350">
              <a:buFont typeface="+mj-lt"/>
              <a:buAutoNum type="romanLcPeriod"/>
            </a:pPr>
            <a:r>
              <a:rPr lang="en-US" dirty="0"/>
              <a:t>Alice and Bob agree to use a prime </a:t>
            </a:r>
            <a:r>
              <a:rPr lang="en-US" i="1" dirty="0"/>
              <a:t>p</a:t>
            </a:r>
            <a:r>
              <a:rPr lang="en-US" dirty="0"/>
              <a:t> and a primitive root </a:t>
            </a:r>
            <a:r>
              <a:rPr lang="en-US" i="1" dirty="0"/>
              <a:t>a</a:t>
            </a:r>
            <a:r>
              <a:rPr lang="en-US" dirty="0"/>
              <a:t> of </a:t>
            </a:r>
            <a:r>
              <a:rPr lang="en-US" i="1" dirty="0"/>
              <a:t>p</a:t>
            </a:r>
            <a:r>
              <a:rPr lang="en-US" dirty="0"/>
              <a:t>. </a:t>
            </a:r>
          </a:p>
          <a:p>
            <a:pPr marL="880110" lvl="1" indent="-514350">
              <a:buFont typeface="+mj-lt"/>
              <a:buAutoNum type="romanLcPeriod"/>
            </a:pPr>
            <a:r>
              <a:rPr lang="en-US" dirty="0"/>
              <a:t>Alice chooses a secret integer </a:t>
            </a:r>
            <a:r>
              <a:rPr lang="en-US" i="1" dirty="0"/>
              <a:t>k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 and sends </a:t>
            </a:r>
            <a:r>
              <a:rPr lang="en-US" i="1" dirty="0"/>
              <a:t>a</a:t>
            </a:r>
            <a:r>
              <a:rPr lang="en-US" i="1" baseline="30000" dirty="0"/>
              <a:t>k</a:t>
            </a:r>
            <a:r>
              <a:rPr lang="en-US" sz="2000" baseline="30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 </a:t>
            </a:r>
            <a:r>
              <a:rPr lang="en-US" b="1" dirty="0"/>
              <a:t>mod</a:t>
            </a:r>
            <a:r>
              <a:rPr lang="en-US" dirty="0"/>
              <a:t> </a:t>
            </a:r>
            <a:r>
              <a:rPr lang="en-US" i="1" dirty="0"/>
              <a:t>p</a:t>
            </a:r>
            <a:r>
              <a:rPr lang="en-US" dirty="0"/>
              <a:t> to Bob.</a:t>
            </a:r>
          </a:p>
          <a:p>
            <a:pPr marL="880110" lvl="1" indent="-514350">
              <a:buFont typeface="+mj-lt"/>
              <a:buAutoNum type="romanLcPeriod"/>
            </a:pPr>
            <a:r>
              <a:rPr lang="en-US" dirty="0"/>
              <a:t>Bob chooses a secret integer </a:t>
            </a:r>
            <a:r>
              <a:rPr lang="en-US" i="1" dirty="0"/>
              <a:t>k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/>
              <a:t> and sends </a:t>
            </a:r>
            <a:r>
              <a:rPr lang="en-US" i="1" dirty="0"/>
              <a:t>a</a:t>
            </a:r>
            <a:r>
              <a:rPr lang="en-US" i="1" baseline="30000" dirty="0"/>
              <a:t>k</a:t>
            </a:r>
            <a:r>
              <a:rPr lang="en-US" sz="2000" baseline="30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/>
              <a:t> </a:t>
            </a:r>
            <a:r>
              <a:rPr lang="en-US" b="1" dirty="0"/>
              <a:t>mod</a:t>
            </a:r>
            <a:r>
              <a:rPr lang="en-US" dirty="0"/>
              <a:t> </a:t>
            </a:r>
            <a:r>
              <a:rPr lang="en-US" i="1" dirty="0"/>
              <a:t>p</a:t>
            </a:r>
            <a:r>
              <a:rPr lang="en-US" dirty="0"/>
              <a:t> to Alice.</a:t>
            </a:r>
          </a:p>
          <a:p>
            <a:pPr marL="880110" lvl="1" indent="-514350">
              <a:buFont typeface="+mj-lt"/>
              <a:buAutoNum type="romanLcPeriod"/>
            </a:pPr>
            <a:r>
              <a:rPr lang="en-US" dirty="0"/>
              <a:t>Alice computes (</a:t>
            </a:r>
            <a:r>
              <a:rPr lang="en-US" i="1" dirty="0"/>
              <a:t>a</a:t>
            </a:r>
            <a:r>
              <a:rPr lang="en-US" i="1" baseline="30000" dirty="0"/>
              <a:t>k</a:t>
            </a:r>
            <a:r>
              <a:rPr lang="en-US" sz="2000" baseline="30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000" dirty="0">
                <a:ea typeface="Cambria Math" pitchFamily="18" charset="0"/>
              </a:rPr>
              <a:t>)</a:t>
            </a:r>
            <a:r>
              <a:rPr lang="en-US" i="1" baseline="30000" dirty="0"/>
              <a:t>k</a:t>
            </a:r>
            <a:r>
              <a:rPr lang="en-US" sz="2000" baseline="30000" dirty="0">
                <a:latin typeface="Cambria Math" pitchFamily="18" charset="0"/>
                <a:ea typeface="Cambria Math" pitchFamily="18" charset="0"/>
              </a:rPr>
              <a:t>1 </a:t>
            </a:r>
            <a:r>
              <a:rPr lang="en-US" b="1" dirty="0"/>
              <a:t>mod</a:t>
            </a:r>
            <a:r>
              <a:rPr lang="en-US" dirty="0"/>
              <a:t> </a:t>
            </a:r>
            <a:r>
              <a:rPr lang="en-US" i="1" dirty="0"/>
              <a:t>p.</a:t>
            </a:r>
            <a:endParaRPr lang="en-US" dirty="0"/>
          </a:p>
          <a:p>
            <a:pPr marL="880110" lvl="1" indent="-514350">
              <a:buFont typeface="+mj-lt"/>
              <a:buAutoNum type="romanLcPeriod"/>
            </a:pPr>
            <a:r>
              <a:rPr lang="en-US" dirty="0"/>
              <a:t>Bob computes (</a:t>
            </a:r>
            <a:r>
              <a:rPr lang="en-US" i="1" dirty="0"/>
              <a:t>a</a:t>
            </a:r>
            <a:r>
              <a:rPr lang="en-US" i="1" baseline="30000" dirty="0"/>
              <a:t>k</a:t>
            </a:r>
            <a:r>
              <a:rPr lang="en-US" sz="2000" baseline="30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000" dirty="0">
                <a:ea typeface="Cambria Math" pitchFamily="18" charset="0"/>
              </a:rPr>
              <a:t>)</a:t>
            </a:r>
            <a:r>
              <a:rPr lang="en-US" i="1" baseline="30000" dirty="0"/>
              <a:t>k</a:t>
            </a:r>
            <a:r>
              <a:rPr lang="en-US" sz="2000" baseline="30000" dirty="0">
                <a:latin typeface="Cambria Math" pitchFamily="18" charset="0"/>
                <a:ea typeface="Cambria Math" pitchFamily="18" charset="0"/>
              </a:rPr>
              <a:t>2 </a:t>
            </a:r>
            <a:r>
              <a:rPr lang="en-US" b="1" dirty="0"/>
              <a:t>mod</a:t>
            </a:r>
            <a:r>
              <a:rPr lang="en-US" dirty="0"/>
              <a:t> </a:t>
            </a:r>
            <a:r>
              <a:rPr lang="en-US" i="1" dirty="0"/>
              <a:t>p.</a:t>
            </a:r>
          </a:p>
          <a:p>
            <a:pPr marL="880110" lvl="1" indent="-514350">
              <a:buNone/>
            </a:pPr>
            <a:endParaRPr lang="en-US" i="1" dirty="0"/>
          </a:p>
          <a:p>
            <a:pPr>
              <a:buNone/>
            </a:pPr>
            <a:r>
              <a:rPr lang="en-US" sz="2800" dirty="0"/>
              <a:t>     </a:t>
            </a:r>
            <a:r>
              <a:rPr lang="en-US" dirty="0"/>
              <a:t>At the end of the protocol, Alice and Bob have their shared key</a:t>
            </a:r>
          </a:p>
          <a:p>
            <a:pPr>
              <a:buNone/>
            </a:pPr>
            <a:r>
              <a:rPr lang="en-US" sz="2800" dirty="0"/>
              <a:t>                   </a:t>
            </a:r>
            <a:r>
              <a:rPr lang="en-US" sz="2400" dirty="0">
                <a:solidFill>
                  <a:srgbClr val="FF0000"/>
                </a:solidFill>
              </a:rPr>
              <a:t>(</a:t>
            </a:r>
            <a:r>
              <a:rPr lang="en-US" sz="2400" i="1" dirty="0">
                <a:solidFill>
                  <a:srgbClr val="FF0000"/>
                </a:solidFill>
              </a:rPr>
              <a:t>a</a:t>
            </a:r>
            <a:r>
              <a:rPr lang="en-US" sz="2400" i="1" baseline="30000" dirty="0">
                <a:solidFill>
                  <a:srgbClr val="FF0000"/>
                </a:solidFill>
              </a:rPr>
              <a:t>k</a:t>
            </a:r>
            <a:r>
              <a:rPr lang="en-US" sz="2200" baseline="30000" dirty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200" dirty="0">
                <a:solidFill>
                  <a:srgbClr val="FF0000"/>
                </a:solidFill>
                <a:ea typeface="Cambria Math" pitchFamily="18" charset="0"/>
              </a:rPr>
              <a:t>)</a:t>
            </a:r>
            <a:r>
              <a:rPr lang="en-US" sz="2400" i="1" baseline="30000" dirty="0">
                <a:solidFill>
                  <a:srgbClr val="FF0000"/>
                </a:solidFill>
              </a:rPr>
              <a:t>k</a:t>
            </a:r>
            <a:r>
              <a:rPr lang="en-US" sz="2200" baseline="30000" dirty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1 </a:t>
            </a:r>
            <a:r>
              <a:rPr lang="en-US" sz="2800" b="1" dirty="0">
                <a:solidFill>
                  <a:srgbClr val="FF0000"/>
                </a:solidFill>
              </a:rPr>
              <a:t>mod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i="1" dirty="0">
                <a:solidFill>
                  <a:srgbClr val="FF0000"/>
                </a:solidFill>
              </a:rPr>
              <a:t>p = 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i="1" dirty="0">
                <a:solidFill>
                  <a:srgbClr val="FF0000"/>
                </a:solidFill>
              </a:rPr>
              <a:t>a</a:t>
            </a:r>
            <a:r>
              <a:rPr lang="en-US" i="1" baseline="30000" dirty="0">
                <a:solidFill>
                  <a:srgbClr val="FF0000"/>
                </a:solidFill>
              </a:rPr>
              <a:t>k</a:t>
            </a:r>
            <a:r>
              <a:rPr lang="en-US" sz="2000" baseline="30000" dirty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000" dirty="0">
                <a:solidFill>
                  <a:srgbClr val="FF0000"/>
                </a:solidFill>
                <a:ea typeface="Cambria Math" pitchFamily="18" charset="0"/>
              </a:rPr>
              <a:t>)</a:t>
            </a:r>
            <a:r>
              <a:rPr lang="en-US" i="1" baseline="30000" dirty="0">
                <a:solidFill>
                  <a:srgbClr val="FF0000"/>
                </a:solidFill>
              </a:rPr>
              <a:t>k</a:t>
            </a:r>
            <a:r>
              <a:rPr lang="en-US" sz="2000" baseline="30000" dirty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2 </a:t>
            </a:r>
            <a:r>
              <a:rPr lang="en-US" sz="3100" b="1" dirty="0">
                <a:solidFill>
                  <a:srgbClr val="FF0000"/>
                </a:solidFill>
              </a:rPr>
              <a:t>mod</a:t>
            </a:r>
            <a:r>
              <a:rPr lang="en-US" sz="3100" dirty="0">
                <a:solidFill>
                  <a:srgbClr val="FF0000"/>
                </a:solidFill>
              </a:rPr>
              <a:t> </a:t>
            </a:r>
            <a:r>
              <a:rPr lang="en-US" sz="3100" i="1" dirty="0">
                <a:solidFill>
                  <a:srgbClr val="FF0000"/>
                </a:solidFill>
              </a:rPr>
              <a:t>p</a:t>
            </a:r>
            <a:r>
              <a:rPr lang="en-US" sz="2400" i="1" dirty="0">
                <a:solidFill>
                  <a:srgbClr val="FF0000"/>
                </a:solidFill>
              </a:rPr>
              <a:t>.</a:t>
            </a:r>
          </a:p>
          <a:p>
            <a:r>
              <a:rPr lang="en-US" dirty="0"/>
              <a:t>To find the secret information from the public information would require the adversary to  find </a:t>
            </a:r>
            <a:r>
              <a:rPr lang="en-US" sz="2900" i="1" dirty="0"/>
              <a:t>k</a:t>
            </a:r>
            <a:r>
              <a:rPr lang="en-US" sz="2900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900" dirty="0"/>
              <a:t> and </a:t>
            </a:r>
            <a:r>
              <a:rPr lang="en-US" sz="2900" i="1" dirty="0"/>
              <a:t>k</a:t>
            </a:r>
            <a:r>
              <a:rPr lang="en-US" sz="2900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900" dirty="0"/>
              <a:t> from </a:t>
            </a:r>
            <a:r>
              <a:rPr lang="en-US" sz="2900" i="1" dirty="0"/>
              <a:t>a</a:t>
            </a:r>
            <a:r>
              <a:rPr lang="en-US" sz="2900" i="1" baseline="30000" dirty="0"/>
              <a:t>k</a:t>
            </a:r>
            <a:r>
              <a:rPr lang="en-US" sz="2300" baseline="30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900" dirty="0"/>
              <a:t> </a:t>
            </a:r>
            <a:r>
              <a:rPr lang="en-US" sz="2900" b="1" dirty="0"/>
              <a:t>mod</a:t>
            </a:r>
            <a:r>
              <a:rPr lang="en-US" sz="2900" dirty="0"/>
              <a:t> </a:t>
            </a:r>
            <a:r>
              <a:rPr lang="en-US" sz="2900" i="1" dirty="0"/>
              <a:t>p</a:t>
            </a:r>
            <a:r>
              <a:rPr lang="en-US" sz="2900" dirty="0"/>
              <a:t> and </a:t>
            </a:r>
            <a:r>
              <a:rPr lang="en-US" sz="2900" i="1" dirty="0"/>
              <a:t>a</a:t>
            </a:r>
            <a:r>
              <a:rPr lang="en-US" sz="2900" i="1" baseline="30000" dirty="0"/>
              <a:t>k</a:t>
            </a:r>
            <a:r>
              <a:rPr lang="en-US" sz="2300" baseline="30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900" dirty="0"/>
              <a:t> </a:t>
            </a:r>
            <a:r>
              <a:rPr lang="en-US" sz="2900" b="1" dirty="0"/>
              <a:t>mod</a:t>
            </a:r>
            <a:r>
              <a:rPr lang="en-US" sz="2900" dirty="0"/>
              <a:t> </a:t>
            </a:r>
            <a:r>
              <a:rPr lang="en-US" sz="2900" i="1" dirty="0"/>
              <a:t>p</a:t>
            </a:r>
            <a:r>
              <a:rPr lang="en-US" sz="2900" dirty="0"/>
              <a:t> respectively. </a:t>
            </a:r>
            <a:r>
              <a:rPr lang="en-US" dirty="0"/>
              <a:t>This is an instance of the discrete logarithm problem, considered to be computationally infeasible when </a:t>
            </a:r>
            <a:r>
              <a:rPr lang="en-US" i="1" dirty="0"/>
              <a:t>p</a:t>
            </a:r>
            <a:r>
              <a:rPr lang="en-US" dirty="0"/>
              <a:t> and </a:t>
            </a:r>
            <a:r>
              <a:rPr lang="en-US" i="1" dirty="0"/>
              <a:t>a</a:t>
            </a:r>
            <a:r>
              <a:rPr lang="en-US" dirty="0"/>
              <a:t> are sufficiently large.</a:t>
            </a:r>
          </a:p>
        </p:txBody>
      </p:sp>
    </p:spTree>
    <p:extLst>
      <p:ext uri="{BB962C8B-B14F-4D97-AF65-F5344CB8AC3E}">
        <p14:creationId xmlns:p14="http://schemas.microsoft.com/office/powerpoint/2010/main" val="30656836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Cryptographic Protocols: Digital Signatures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364162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/>
              <a:t>   Adding a </a:t>
            </a:r>
            <a:r>
              <a:rPr lang="en-US" i="1" dirty="0"/>
              <a:t>digital signature </a:t>
            </a:r>
            <a:r>
              <a:rPr lang="en-US" dirty="0"/>
              <a:t>to a message is a way of ensuring the recipient that the message came from the purported sender.</a:t>
            </a:r>
          </a:p>
          <a:p>
            <a:r>
              <a:rPr lang="en-US" dirty="0"/>
              <a:t>Suppose that Alice’s RSA public key is (</a:t>
            </a:r>
            <a:r>
              <a:rPr lang="en-US" i="1" dirty="0" err="1"/>
              <a:t>n,e</a:t>
            </a:r>
            <a:r>
              <a:rPr lang="en-US" dirty="0"/>
              <a:t>) and her private key is </a:t>
            </a:r>
            <a:r>
              <a:rPr lang="en-US" i="1" dirty="0"/>
              <a:t>d</a:t>
            </a:r>
            <a:r>
              <a:rPr lang="en-US" dirty="0"/>
              <a:t>. Alice encrypts a plain text message </a:t>
            </a:r>
            <a:r>
              <a:rPr lang="en-US" i="1" dirty="0"/>
              <a:t>x</a:t>
            </a:r>
            <a:r>
              <a:rPr lang="en-US" dirty="0"/>
              <a:t> using </a:t>
            </a:r>
            <a:r>
              <a:rPr lang="en-US" i="1" dirty="0"/>
              <a:t>E</a:t>
            </a:r>
            <a:r>
              <a:rPr lang="en-US" baseline="-25000" dirty="0"/>
              <a:t>(</a:t>
            </a:r>
            <a:r>
              <a:rPr lang="en-US" i="1" baseline="-25000" dirty="0" err="1"/>
              <a:t>n</a:t>
            </a:r>
            <a:r>
              <a:rPr lang="en-US" baseline="-25000" dirty="0" err="1"/>
              <a:t>,</a:t>
            </a:r>
            <a:r>
              <a:rPr lang="en-US" i="1" baseline="-25000" dirty="0" err="1"/>
              <a:t>e</a:t>
            </a:r>
            <a:r>
              <a:rPr lang="en-US" baseline="-25000" dirty="0"/>
              <a:t>)</a:t>
            </a:r>
            <a:r>
              <a:rPr lang="en-US" dirty="0"/>
              <a:t> (</a:t>
            </a:r>
            <a:r>
              <a:rPr lang="en-US" i="1" dirty="0"/>
              <a:t>x</a:t>
            </a:r>
            <a:r>
              <a:rPr lang="en-US" dirty="0"/>
              <a:t>)= </a:t>
            </a:r>
            <a:r>
              <a:rPr lang="en-US" i="1" dirty="0" err="1"/>
              <a:t>x</a:t>
            </a:r>
            <a:r>
              <a:rPr lang="en-US" i="1" baseline="30000" dirty="0" err="1"/>
              <a:t>d</a:t>
            </a:r>
            <a:r>
              <a:rPr lang="en-US" i="1" baseline="30000" dirty="0"/>
              <a:t> </a:t>
            </a:r>
            <a:r>
              <a:rPr lang="en-US" b="1" dirty="0"/>
              <a:t>mod</a:t>
            </a:r>
            <a:r>
              <a:rPr lang="en-US" dirty="0"/>
              <a:t> </a:t>
            </a:r>
            <a:r>
              <a:rPr lang="en-US" i="1" dirty="0"/>
              <a:t>n</a:t>
            </a:r>
            <a:r>
              <a:rPr lang="en-US" dirty="0"/>
              <a:t>. She decrypts a </a:t>
            </a:r>
            <a:r>
              <a:rPr lang="en-US" dirty="0" err="1"/>
              <a:t>ciphertext</a:t>
            </a:r>
            <a:r>
              <a:rPr lang="en-US" dirty="0"/>
              <a:t> message  </a:t>
            </a:r>
            <a:r>
              <a:rPr lang="en-US" i="1" dirty="0"/>
              <a:t>y</a:t>
            </a:r>
            <a:r>
              <a:rPr lang="en-US" dirty="0"/>
              <a:t> using</a:t>
            </a:r>
            <a:r>
              <a:rPr lang="en-US" i="1" dirty="0"/>
              <a:t> D</a:t>
            </a:r>
            <a:r>
              <a:rPr lang="en-US" baseline="-25000" dirty="0"/>
              <a:t>(</a:t>
            </a:r>
            <a:r>
              <a:rPr lang="en-US" i="1" baseline="-25000" dirty="0" err="1"/>
              <a:t>n</a:t>
            </a:r>
            <a:r>
              <a:rPr lang="en-US" baseline="-25000" dirty="0" err="1"/>
              <a:t>,</a:t>
            </a:r>
            <a:r>
              <a:rPr lang="en-US" i="1" baseline="-25000" dirty="0" err="1"/>
              <a:t>e</a:t>
            </a:r>
            <a:r>
              <a:rPr lang="en-US" baseline="-25000" dirty="0"/>
              <a:t>)</a:t>
            </a:r>
            <a:r>
              <a:rPr lang="en-US" dirty="0"/>
              <a:t> (</a:t>
            </a:r>
            <a:r>
              <a:rPr lang="en-US" i="1" dirty="0"/>
              <a:t>y</a:t>
            </a:r>
            <a:r>
              <a:rPr lang="en-US" dirty="0"/>
              <a:t>)= </a:t>
            </a:r>
            <a:r>
              <a:rPr lang="en-US" i="1" dirty="0"/>
              <a:t>y</a:t>
            </a:r>
            <a:r>
              <a:rPr lang="en-US" i="1" baseline="30000" dirty="0"/>
              <a:t>d </a:t>
            </a:r>
            <a:r>
              <a:rPr lang="en-US" b="1" dirty="0"/>
              <a:t>mod</a:t>
            </a:r>
            <a:r>
              <a:rPr lang="en-US" dirty="0"/>
              <a:t> </a:t>
            </a:r>
            <a:r>
              <a:rPr lang="en-US" i="1" dirty="0"/>
              <a:t>n</a:t>
            </a:r>
            <a:r>
              <a:rPr lang="en-US" dirty="0"/>
              <a:t>. </a:t>
            </a:r>
          </a:p>
          <a:p>
            <a:r>
              <a:rPr lang="en-US" dirty="0"/>
              <a:t>Alice wants to send a message </a:t>
            </a:r>
            <a:r>
              <a:rPr lang="en-US" i="1" dirty="0"/>
              <a:t>M</a:t>
            </a:r>
            <a:r>
              <a:rPr lang="en-US" dirty="0"/>
              <a:t> so that everyone who receives the message knows that it came from her.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dirty="0"/>
              <a:t>She translates the message to numerical equivalents  and splits into blocks, just as in RSA encryption.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dirty="0"/>
              <a:t>She then applies her decryption function</a:t>
            </a:r>
            <a:r>
              <a:rPr lang="en-US" i="1" dirty="0"/>
              <a:t> D</a:t>
            </a:r>
            <a:r>
              <a:rPr lang="en-US" baseline="-25000" dirty="0"/>
              <a:t>(</a:t>
            </a:r>
            <a:r>
              <a:rPr lang="en-US" i="1" baseline="-25000" dirty="0" err="1"/>
              <a:t>n</a:t>
            </a:r>
            <a:r>
              <a:rPr lang="en-US" baseline="-25000" dirty="0" err="1"/>
              <a:t>,</a:t>
            </a:r>
            <a:r>
              <a:rPr lang="en-US" i="1" baseline="-25000" dirty="0" err="1"/>
              <a:t>e</a:t>
            </a:r>
            <a:r>
              <a:rPr lang="en-US" baseline="-25000" dirty="0"/>
              <a:t>)</a:t>
            </a:r>
            <a:r>
              <a:rPr lang="en-US" dirty="0"/>
              <a:t> to the blocks  and sends the results to all intended recipients.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dirty="0"/>
              <a:t>The recipients apply Alice’s encryption function and the result is the original plain text since</a:t>
            </a:r>
            <a:r>
              <a:rPr lang="en-US" i="1" dirty="0"/>
              <a:t> E</a:t>
            </a:r>
            <a:r>
              <a:rPr lang="en-US" baseline="-25000" dirty="0"/>
              <a:t>(</a:t>
            </a:r>
            <a:r>
              <a:rPr lang="en-US" i="1" baseline="-25000" dirty="0" err="1"/>
              <a:t>n</a:t>
            </a:r>
            <a:r>
              <a:rPr lang="en-US" baseline="-25000" dirty="0" err="1"/>
              <a:t>,</a:t>
            </a:r>
            <a:r>
              <a:rPr lang="en-US" i="1" baseline="-25000" dirty="0" err="1"/>
              <a:t>e</a:t>
            </a:r>
            <a:r>
              <a:rPr lang="en-US" baseline="-25000" dirty="0"/>
              <a:t>)</a:t>
            </a:r>
            <a:r>
              <a:rPr lang="en-US" dirty="0"/>
              <a:t> (</a:t>
            </a:r>
            <a:r>
              <a:rPr lang="en-US" i="1" dirty="0"/>
              <a:t>D</a:t>
            </a:r>
            <a:r>
              <a:rPr lang="en-US" baseline="-25000" dirty="0"/>
              <a:t>(</a:t>
            </a:r>
            <a:r>
              <a:rPr lang="en-US" i="1" baseline="-25000" dirty="0" err="1"/>
              <a:t>n</a:t>
            </a:r>
            <a:r>
              <a:rPr lang="en-US" baseline="-25000" dirty="0" err="1"/>
              <a:t>,</a:t>
            </a:r>
            <a:r>
              <a:rPr lang="en-US" i="1" baseline="-25000" dirty="0" err="1"/>
              <a:t>e</a:t>
            </a:r>
            <a:r>
              <a:rPr lang="en-US" baseline="-25000" dirty="0"/>
              <a:t>)</a:t>
            </a:r>
            <a:r>
              <a:rPr lang="en-US" dirty="0"/>
              <a:t> (</a:t>
            </a:r>
            <a:r>
              <a:rPr lang="en-US" i="1" dirty="0"/>
              <a:t>x</a:t>
            </a:r>
            <a:r>
              <a:rPr lang="en-US" dirty="0"/>
              <a:t>))= </a:t>
            </a:r>
            <a:r>
              <a:rPr lang="en-US" i="1" dirty="0"/>
              <a:t>x</a:t>
            </a:r>
            <a:r>
              <a:rPr lang="en-US" dirty="0"/>
              <a:t>. </a:t>
            </a:r>
          </a:p>
          <a:p>
            <a:pPr>
              <a:buNone/>
            </a:pPr>
            <a:r>
              <a:rPr lang="en-US" dirty="0"/>
              <a:t>    Everyone who receives the message can then be certain that it came from Alice.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2656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Cryptographic Protocols: Digital Signatures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524000"/>
            <a:ext cx="8305800" cy="5257800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/>
              <a:t>     </a:t>
            </a:r>
            <a:r>
              <a:rPr lang="en-US" b="1" dirty="0"/>
              <a:t>Example</a:t>
            </a:r>
            <a:r>
              <a:rPr lang="en-US" dirty="0"/>
              <a:t>: Suppose Alice’s RSA cryptosystem is the same as in the earlier example with  key(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2537</a:t>
            </a:r>
            <a:r>
              <a:rPr lang="en-US" dirty="0"/>
              <a:t>,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13</a:t>
            </a:r>
            <a:r>
              <a:rPr lang="en-US" dirty="0"/>
              <a:t>),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2537</a:t>
            </a:r>
            <a:r>
              <a:rPr lang="en-US" dirty="0"/>
              <a:t> 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43</a:t>
            </a:r>
            <a:r>
              <a:rPr lang="en-US" dirty="0">
                <a:latin typeface="Cambria Math"/>
                <a:ea typeface="Cambria Math"/>
              </a:rPr>
              <a:t>∙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59</a:t>
            </a:r>
            <a:r>
              <a:rPr lang="en-US" dirty="0"/>
              <a:t>, </a:t>
            </a:r>
            <a:r>
              <a:rPr lang="en-US" i="1" dirty="0"/>
              <a:t>p</a:t>
            </a:r>
            <a:r>
              <a:rPr lang="en-US" dirty="0"/>
              <a:t> 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43</a:t>
            </a:r>
            <a:r>
              <a:rPr lang="en-US" dirty="0"/>
              <a:t> and </a:t>
            </a:r>
            <a:r>
              <a:rPr lang="en-US" i="1" dirty="0"/>
              <a:t>q</a:t>
            </a:r>
            <a:r>
              <a:rPr lang="en-US" dirty="0"/>
              <a:t> 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59</a:t>
            </a:r>
            <a:r>
              <a:rPr lang="en-US" dirty="0"/>
              <a:t> are primes and                                                 </a:t>
            </a:r>
            <a:r>
              <a:rPr lang="en-US" dirty="0" err="1"/>
              <a:t>gcd</a:t>
            </a:r>
            <a:r>
              <a:rPr lang="en-US" dirty="0"/>
              <a:t>(</a:t>
            </a:r>
            <a:r>
              <a:rPr lang="en-US" i="1" dirty="0"/>
              <a:t>e</a:t>
            </a:r>
            <a:r>
              <a:rPr lang="en-US" dirty="0"/>
              <a:t>,(</a:t>
            </a:r>
            <a:r>
              <a:rPr lang="en-US" i="1" dirty="0"/>
              <a:t>p</a:t>
            </a:r>
            <a:r>
              <a:rPr lang="en-US" dirty="0">
                <a:latin typeface="Cambria Math"/>
                <a:ea typeface="Cambria Math"/>
              </a:rPr>
              <a:t>−1)(</a:t>
            </a:r>
            <a:r>
              <a:rPr lang="en-US" i="1" dirty="0">
                <a:latin typeface="Cambria Math"/>
                <a:ea typeface="Cambria Math"/>
              </a:rPr>
              <a:t>q</a:t>
            </a:r>
            <a:r>
              <a:rPr lang="en-US" dirty="0"/>
              <a:t> </a:t>
            </a:r>
            <a:r>
              <a:rPr lang="en-US" dirty="0">
                <a:latin typeface="Cambria Math"/>
                <a:ea typeface="Cambria Math"/>
              </a:rPr>
              <a:t>−1)) =</a:t>
            </a:r>
            <a:r>
              <a:rPr lang="en-US" dirty="0"/>
              <a:t> </a:t>
            </a:r>
            <a:r>
              <a:rPr lang="en-US" dirty="0" err="1"/>
              <a:t>gcd</a:t>
            </a:r>
            <a:r>
              <a:rPr lang="en-US" dirty="0"/>
              <a:t>(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13</a:t>
            </a:r>
            <a:r>
              <a:rPr lang="en-US" dirty="0"/>
              <a:t>,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42</a:t>
            </a:r>
            <a:r>
              <a:rPr lang="en-US" dirty="0">
                <a:latin typeface="Cambria Math"/>
                <a:ea typeface="Cambria Math"/>
              </a:rPr>
              <a:t>∙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58</a:t>
            </a:r>
            <a:r>
              <a:rPr lang="en-US" dirty="0">
                <a:latin typeface="Cambria Math"/>
                <a:ea typeface="Cambria Math"/>
              </a:rPr>
              <a:t>) = 1. </a:t>
            </a:r>
          </a:p>
          <a:p>
            <a:pPr>
              <a:buNone/>
            </a:pPr>
            <a:r>
              <a:rPr lang="en-US" dirty="0"/>
              <a:t>      Her decryption key is d 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937</a:t>
            </a:r>
            <a:r>
              <a:rPr lang="en-US" dirty="0"/>
              <a:t>.</a:t>
            </a:r>
          </a:p>
          <a:p>
            <a:pPr>
              <a:buNone/>
            </a:pPr>
            <a:r>
              <a:rPr lang="en-US" dirty="0"/>
              <a:t>      She wants to send the message “MEET AT NOON” to her friends so that they can be certain that the message is from her.</a:t>
            </a:r>
          </a:p>
          <a:p>
            <a:pPr>
              <a:buNone/>
            </a:pPr>
            <a:r>
              <a:rPr lang="en-US" b="1" dirty="0"/>
              <a:t>     Solution</a:t>
            </a:r>
            <a:r>
              <a:rPr lang="en-US" dirty="0"/>
              <a:t>: Alice translates the message into blocks of digits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1204 0419 0019 1314 1413</a:t>
            </a:r>
            <a:r>
              <a:rPr lang="en-US" dirty="0"/>
              <a:t>.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dirty="0"/>
              <a:t>She then applies her decryption transformation </a:t>
            </a:r>
            <a:r>
              <a:rPr lang="en-US" i="1" dirty="0"/>
              <a:t>D</a:t>
            </a:r>
            <a:r>
              <a:rPr lang="en-US" baseline="-25000" dirty="0"/>
              <a:t>(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2537,13</a:t>
            </a:r>
            <a:r>
              <a:rPr lang="en-US" baseline="-25000" dirty="0"/>
              <a:t>)</a:t>
            </a:r>
            <a:r>
              <a:rPr lang="en-US" dirty="0"/>
              <a:t> (</a:t>
            </a:r>
            <a:r>
              <a:rPr lang="en-US" i="1" dirty="0"/>
              <a:t>x</a:t>
            </a:r>
            <a:r>
              <a:rPr lang="en-US" dirty="0"/>
              <a:t>)= </a:t>
            </a:r>
            <a:r>
              <a:rPr lang="en-US" i="1" dirty="0"/>
              <a:t>x</a:t>
            </a:r>
            <a:r>
              <a:rPr lang="en-US" baseline="30000" dirty="0">
                <a:latin typeface="Cambria Math" pitchFamily="18" charset="0"/>
                <a:ea typeface="Cambria Math" pitchFamily="18" charset="0"/>
              </a:rPr>
              <a:t>937</a:t>
            </a:r>
            <a:r>
              <a:rPr lang="en-US" i="1" baseline="30000" dirty="0"/>
              <a:t> </a:t>
            </a:r>
            <a:r>
              <a:rPr lang="en-US" b="1" dirty="0"/>
              <a:t>mod</a:t>
            </a:r>
            <a:r>
              <a:rPr lang="en-US" dirty="0"/>
              <a:t>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2537</a:t>
            </a:r>
            <a:r>
              <a:rPr lang="en-US" dirty="0"/>
              <a:t> to each block. 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dirty="0"/>
              <a:t>She finds (using her laptop, programming skills, and knowledge of discrete mathematics) that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1204</a:t>
            </a:r>
            <a:r>
              <a:rPr lang="en-US" baseline="30000" dirty="0">
                <a:latin typeface="Cambria Math" pitchFamily="18" charset="0"/>
                <a:ea typeface="Cambria Math" pitchFamily="18" charset="0"/>
              </a:rPr>
              <a:t>937 </a:t>
            </a:r>
            <a:r>
              <a:rPr lang="en-US" b="1" dirty="0"/>
              <a:t>mod</a:t>
            </a:r>
            <a:r>
              <a:rPr lang="en-US" dirty="0"/>
              <a:t>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2537 = 817, 419</a:t>
            </a:r>
            <a:r>
              <a:rPr lang="en-US" baseline="30000" dirty="0">
                <a:latin typeface="Cambria Math" pitchFamily="18" charset="0"/>
                <a:ea typeface="Cambria Math" pitchFamily="18" charset="0"/>
              </a:rPr>
              <a:t>937 </a:t>
            </a:r>
            <a:r>
              <a:rPr lang="en-US" b="1" dirty="0"/>
              <a:t>mod</a:t>
            </a:r>
            <a:r>
              <a:rPr lang="en-US" dirty="0"/>
              <a:t>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2537 = 555 ,  19</a:t>
            </a:r>
            <a:r>
              <a:rPr lang="en-US" baseline="30000" dirty="0">
                <a:latin typeface="Cambria Math" pitchFamily="18" charset="0"/>
                <a:ea typeface="Cambria Math" pitchFamily="18" charset="0"/>
              </a:rPr>
              <a:t>937 </a:t>
            </a:r>
            <a:r>
              <a:rPr lang="en-US" b="1" dirty="0"/>
              <a:t>mod</a:t>
            </a:r>
            <a:r>
              <a:rPr lang="en-US" dirty="0"/>
              <a:t>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2537 = 1310, 1314</a:t>
            </a:r>
            <a:r>
              <a:rPr lang="en-US" baseline="30000" dirty="0">
                <a:latin typeface="Cambria Math" pitchFamily="18" charset="0"/>
                <a:ea typeface="Cambria Math" pitchFamily="18" charset="0"/>
              </a:rPr>
              <a:t>937 </a:t>
            </a:r>
            <a:r>
              <a:rPr lang="en-US" b="1" dirty="0"/>
              <a:t>mod</a:t>
            </a:r>
            <a:r>
              <a:rPr lang="en-US" dirty="0"/>
              <a:t>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2537 = 2173, and 1413</a:t>
            </a:r>
            <a:r>
              <a:rPr lang="en-US" baseline="30000" dirty="0">
                <a:latin typeface="Cambria Math" pitchFamily="18" charset="0"/>
                <a:ea typeface="Cambria Math" pitchFamily="18" charset="0"/>
              </a:rPr>
              <a:t>937 </a:t>
            </a:r>
            <a:r>
              <a:rPr lang="en-US" b="1" dirty="0"/>
              <a:t>mod</a:t>
            </a:r>
            <a:r>
              <a:rPr lang="en-US" dirty="0"/>
              <a:t>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2537 = 1026.</a:t>
            </a:r>
            <a:endParaRPr lang="en-US" baseline="30000" dirty="0">
              <a:latin typeface="Cambria Math" pitchFamily="18" charset="0"/>
              <a:ea typeface="Cambria Math" pitchFamily="18" charset="0"/>
            </a:endParaRPr>
          </a:p>
          <a:p>
            <a:pPr marL="850392" lvl="1" indent="-457200">
              <a:buFont typeface="+mj-lt"/>
              <a:buAutoNum type="arabicPeriod"/>
            </a:pPr>
            <a:r>
              <a:rPr lang="en-US" dirty="0"/>
              <a:t>She sends  </a:t>
            </a:r>
            <a:r>
              <a:rPr lang="en-US" dirty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0817 0555 1310 2173 1026</a:t>
            </a:r>
            <a:r>
              <a:rPr lang="en-US" dirty="0"/>
              <a:t>.</a:t>
            </a:r>
          </a:p>
          <a:p>
            <a:pPr>
              <a:buNone/>
            </a:pPr>
            <a:r>
              <a:rPr lang="en-US" dirty="0"/>
              <a:t>    When one of her friends receive the message, they apply Alice’s encryption transformation </a:t>
            </a:r>
            <a:r>
              <a:rPr lang="en-US" i="1" dirty="0"/>
              <a:t>E</a:t>
            </a:r>
            <a:r>
              <a:rPr lang="en-US" baseline="-25000" dirty="0"/>
              <a:t>(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2537,13</a:t>
            </a:r>
            <a:r>
              <a:rPr lang="en-US" baseline="-25000" dirty="0"/>
              <a:t>)</a:t>
            </a:r>
            <a:r>
              <a:rPr lang="en-US" dirty="0"/>
              <a:t> to each block. They then obtain the original message which they translate back to English letters.</a:t>
            </a:r>
          </a:p>
        </p:txBody>
      </p:sp>
    </p:spTree>
    <p:extLst>
      <p:ext uri="{BB962C8B-B14F-4D97-AF65-F5344CB8AC3E}">
        <p14:creationId xmlns:p14="http://schemas.microsoft.com/office/powerpoint/2010/main" val="41338022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日期占位符 1">
            <a:extLst>
              <a:ext uri="{FF2B5EF4-FFF2-40B4-BE49-F238E27FC236}">
                <a16:creationId xmlns:a16="http://schemas.microsoft.com/office/drawing/2014/main" id="{2A14DF55-FD9E-4B83-AD40-735F0119736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3D1FF3D-06F3-4CE7-9E4E-E8B980A88C6A}" type="datetime1">
              <a:rPr lang="zh-CN" altLang="en-US" smtClean="0"/>
              <a:pPr eaLnBrk="1" hangingPunct="1"/>
              <a:t>2018/6/3</a:t>
            </a:fld>
            <a:endParaRPr lang="en-US" altLang="zh-CN"/>
          </a:p>
        </p:txBody>
      </p:sp>
      <p:sp>
        <p:nvSpPr>
          <p:cNvPr id="69635" name="灯片编号占位符 3">
            <a:extLst>
              <a:ext uri="{FF2B5EF4-FFF2-40B4-BE49-F238E27FC236}">
                <a16:creationId xmlns:a16="http://schemas.microsoft.com/office/drawing/2014/main" id="{DCD3DE32-E002-411E-A225-4FE1F77AB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6085987-184F-4697-AB07-CB52F45D01EC}" type="slidenum">
              <a:rPr lang="en-US" altLang="zh-CN"/>
              <a:pPr eaLnBrk="1" hangingPunct="1"/>
              <a:t>27</a:t>
            </a:fld>
            <a:endParaRPr lang="en-US" altLang="zh-CN"/>
          </a:p>
        </p:txBody>
      </p:sp>
      <p:pic>
        <p:nvPicPr>
          <p:cNvPr id="69636" name="Picture 4">
            <a:extLst>
              <a:ext uri="{FF2B5EF4-FFF2-40B4-BE49-F238E27FC236}">
                <a16:creationId xmlns:a16="http://schemas.microsoft.com/office/drawing/2014/main" id="{B384E341-EF53-44E2-B624-992410C252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341438"/>
            <a:ext cx="8207375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637" name="Rectangle 5">
            <a:extLst>
              <a:ext uri="{FF2B5EF4-FFF2-40B4-BE49-F238E27FC236}">
                <a16:creationId xmlns:a16="http://schemas.microsoft.com/office/drawing/2014/main" id="{4DE6CCB1-515F-4A09-9DB5-9FB9B96308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5513" y="404813"/>
            <a:ext cx="51244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/>
              <a:t>数字签名与验证过程示意图</a:t>
            </a:r>
            <a:r>
              <a:rPr lang="zh-CN" alt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29333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</a:rPr>
              <a:t>§4.6 </a:t>
            </a:r>
            <a:r>
              <a:rPr lang="en-US" altLang="zh-CN" dirty="0"/>
              <a:t>Cryptography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solidFill>
                  <a:schemeClr val="tx2"/>
                </a:solidFill>
              </a:rPr>
              <a:t>Section Summary</a:t>
            </a:r>
          </a:p>
          <a:p>
            <a:r>
              <a:rPr lang="en-US" altLang="zh-CN" dirty="0"/>
              <a:t>Classical Cryptography</a:t>
            </a:r>
          </a:p>
          <a:p>
            <a:r>
              <a:rPr lang="en-US" altLang="zh-CN" dirty="0"/>
              <a:t>Cryptosystems</a:t>
            </a:r>
          </a:p>
          <a:p>
            <a:r>
              <a:rPr lang="en-US" altLang="zh-CN" dirty="0"/>
              <a:t>Public Key Cryptography</a:t>
            </a:r>
          </a:p>
          <a:p>
            <a:r>
              <a:rPr lang="en-US" altLang="zh-CN" dirty="0"/>
              <a:t>RSA Cryptosystem</a:t>
            </a:r>
          </a:p>
          <a:p>
            <a:r>
              <a:rPr lang="en-US" altLang="zh-CN" dirty="0" err="1"/>
              <a:t>Crytographic</a:t>
            </a:r>
            <a:r>
              <a:rPr lang="en-US" altLang="zh-CN" dirty="0"/>
              <a:t> Protocols</a:t>
            </a:r>
          </a:p>
          <a:p>
            <a:r>
              <a:rPr lang="en-US" altLang="zh-CN" dirty="0"/>
              <a:t>Primitive Roots and Discrete Logarithms</a:t>
            </a:r>
          </a:p>
          <a:p>
            <a:pPr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745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Caesar Cipher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0447" y="1424511"/>
            <a:ext cx="8610600" cy="5181600"/>
          </a:xfrm>
        </p:spPr>
        <p:txBody>
          <a:bodyPr>
            <a:normAutofit/>
          </a:bodyPr>
          <a:lstStyle/>
          <a:p>
            <a:pPr indent="0">
              <a:buNone/>
            </a:pPr>
            <a:r>
              <a:rPr lang="en-US" dirty="0"/>
              <a:t>Here is how the encryption process works:</a:t>
            </a:r>
          </a:p>
          <a:p>
            <a:pPr lvl="1"/>
            <a:r>
              <a:rPr lang="en-US" dirty="0"/>
              <a:t>Replace each letter by an integer from </a:t>
            </a:r>
            <a:r>
              <a:rPr lang="en-US" b="1" dirty="0"/>
              <a:t>Z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26</a:t>
            </a:r>
            <a:r>
              <a:rPr lang="en-US" dirty="0"/>
              <a:t>, that is an integer from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0 </a:t>
            </a:r>
            <a:r>
              <a:rPr lang="en-US" dirty="0"/>
              <a:t>to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25 </a:t>
            </a:r>
            <a:r>
              <a:rPr lang="en-US" dirty="0"/>
              <a:t>representing one less than its position in the alphabet.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The encryption function is </a:t>
            </a:r>
            <a:r>
              <a:rPr lang="en-US" i="1" dirty="0"/>
              <a:t>f</a:t>
            </a:r>
            <a:r>
              <a:rPr lang="en-US" dirty="0"/>
              <a:t>(</a:t>
            </a:r>
            <a:r>
              <a:rPr lang="en-US" i="1" dirty="0"/>
              <a:t>p</a:t>
            </a:r>
            <a:r>
              <a:rPr lang="en-US" dirty="0"/>
              <a:t>)</a:t>
            </a:r>
            <a:r>
              <a:rPr lang="en-US" i="1" dirty="0"/>
              <a:t> = </a:t>
            </a:r>
            <a:r>
              <a:rPr lang="en-US" dirty="0"/>
              <a:t>(</a:t>
            </a:r>
            <a:r>
              <a:rPr lang="en-US" i="1" dirty="0"/>
              <a:t>p +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/>
              <a:t>)</a:t>
            </a:r>
            <a:r>
              <a:rPr lang="en-US" i="1" dirty="0"/>
              <a:t> </a:t>
            </a:r>
            <a:r>
              <a:rPr lang="en-US" b="1" dirty="0"/>
              <a:t>mod</a:t>
            </a:r>
            <a:r>
              <a:rPr lang="en-US" dirty="0"/>
              <a:t>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26</a:t>
            </a:r>
            <a:r>
              <a:rPr lang="en-US" dirty="0"/>
              <a:t>. It replaces each integer </a:t>
            </a:r>
            <a:r>
              <a:rPr lang="en-US" i="1" dirty="0"/>
              <a:t>p </a:t>
            </a:r>
            <a:r>
              <a:rPr lang="en-US" dirty="0"/>
              <a:t>in the set {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0,1,2,…,25</a:t>
            </a:r>
            <a:r>
              <a:rPr lang="en-US" dirty="0"/>
              <a:t>}</a:t>
            </a:r>
            <a:r>
              <a:rPr lang="en-US" i="1" dirty="0"/>
              <a:t> </a:t>
            </a:r>
            <a:r>
              <a:rPr lang="en-US" dirty="0"/>
              <a:t> by </a:t>
            </a:r>
            <a:r>
              <a:rPr lang="en-US" i="1" dirty="0"/>
              <a:t>f</a:t>
            </a:r>
            <a:r>
              <a:rPr lang="en-US" dirty="0"/>
              <a:t>(</a:t>
            </a:r>
            <a:r>
              <a:rPr lang="en-US" i="1" dirty="0"/>
              <a:t>p</a:t>
            </a:r>
            <a:r>
              <a:rPr lang="en-US" dirty="0"/>
              <a:t>)</a:t>
            </a:r>
            <a:r>
              <a:rPr lang="en-US" i="1" dirty="0"/>
              <a:t> </a:t>
            </a:r>
            <a:r>
              <a:rPr lang="en-US" dirty="0"/>
              <a:t>in the set {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0,1,2,…,25</a:t>
            </a:r>
            <a:r>
              <a:rPr lang="en-US" dirty="0"/>
              <a:t>}</a:t>
            </a:r>
            <a:r>
              <a:rPr lang="en-US" i="1" dirty="0"/>
              <a:t> .</a:t>
            </a:r>
          </a:p>
          <a:p>
            <a:pPr>
              <a:buNone/>
            </a:pPr>
            <a:endParaRPr lang="en-US" b="1" dirty="0"/>
          </a:p>
        </p:txBody>
      </p:sp>
      <p:pic>
        <p:nvPicPr>
          <p:cNvPr id="4" name="Picture 2" descr="C:\Documents and Settings\Richard Scherl\Local Settings\Temporary Internet Files\Content.IE5\00IWHKE8\MC900353617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79602" y="-12354"/>
            <a:ext cx="1159598" cy="1720158"/>
          </a:xfrm>
          <a:prstGeom prst="rect">
            <a:avLst/>
          </a:prstGeom>
          <a:noFill/>
        </p:spPr>
      </p:pic>
      <p:graphicFrame>
        <p:nvGraphicFramePr>
          <p:cNvPr id="5" name="内容占位符 4">
            <a:extLst>
              <a:ext uri="{FF2B5EF4-FFF2-40B4-BE49-F238E27FC236}">
                <a16:creationId xmlns:a16="http://schemas.microsoft.com/office/drawing/2014/main" id="{2F9CEA36-6A09-46C0-AE6C-A21E783F591E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304806" y="3048000"/>
          <a:ext cx="8839194" cy="94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969">
                  <a:extLst>
                    <a:ext uri="{9D8B030D-6E8A-4147-A177-3AD203B41FA5}">
                      <a16:colId xmlns:a16="http://schemas.microsoft.com/office/drawing/2014/main" val="1492818934"/>
                    </a:ext>
                  </a:extLst>
                </a:gridCol>
                <a:gridCol w="339969">
                  <a:extLst>
                    <a:ext uri="{9D8B030D-6E8A-4147-A177-3AD203B41FA5}">
                      <a16:colId xmlns:a16="http://schemas.microsoft.com/office/drawing/2014/main" val="4140495938"/>
                    </a:ext>
                  </a:extLst>
                </a:gridCol>
                <a:gridCol w="339969">
                  <a:extLst>
                    <a:ext uri="{9D8B030D-6E8A-4147-A177-3AD203B41FA5}">
                      <a16:colId xmlns:a16="http://schemas.microsoft.com/office/drawing/2014/main" val="1085739719"/>
                    </a:ext>
                  </a:extLst>
                </a:gridCol>
                <a:gridCol w="339969">
                  <a:extLst>
                    <a:ext uri="{9D8B030D-6E8A-4147-A177-3AD203B41FA5}">
                      <a16:colId xmlns:a16="http://schemas.microsoft.com/office/drawing/2014/main" val="767638234"/>
                    </a:ext>
                  </a:extLst>
                </a:gridCol>
                <a:gridCol w="339969">
                  <a:extLst>
                    <a:ext uri="{9D8B030D-6E8A-4147-A177-3AD203B41FA5}">
                      <a16:colId xmlns:a16="http://schemas.microsoft.com/office/drawing/2014/main" val="2411881765"/>
                    </a:ext>
                  </a:extLst>
                </a:gridCol>
                <a:gridCol w="339969">
                  <a:extLst>
                    <a:ext uri="{9D8B030D-6E8A-4147-A177-3AD203B41FA5}">
                      <a16:colId xmlns:a16="http://schemas.microsoft.com/office/drawing/2014/main" val="4077049257"/>
                    </a:ext>
                  </a:extLst>
                </a:gridCol>
                <a:gridCol w="339969">
                  <a:extLst>
                    <a:ext uri="{9D8B030D-6E8A-4147-A177-3AD203B41FA5}">
                      <a16:colId xmlns:a16="http://schemas.microsoft.com/office/drawing/2014/main" val="339931106"/>
                    </a:ext>
                  </a:extLst>
                </a:gridCol>
                <a:gridCol w="339969">
                  <a:extLst>
                    <a:ext uri="{9D8B030D-6E8A-4147-A177-3AD203B41FA5}">
                      <a16:colId xmlns:a16="http://schemas.microsoft.com/office/drawing/2014/main" val="3515713740"/>
                    </a:ext>
                  </a:extLst>
                </a:gridCol>
                <a:gridCol w="339969">
                  <a:extLst>
                    <a:ext uri="{9D8B030D-6E8A-4147-A177-3AD203B41FA5}">
                      <a16:colId xmlns:a16="http://schemas.microsoft.com/office/drawing/2014/main" val="2030807727"/>
                    </a:ext>
                  </a:extLst>
                </a:gridCol>
                <a:gridCol w="369276">
                  <a:extLst>
                    <a:ext uri="{9D8B030D-6E8A-4147-A177-3AD203B41FA5}">
                      <a16:colId xmlns:a16="http://schemas.microsoft.com/office/drawing/2014/main" val="3857783696"/>
                    </a:ext>
                  </a:extLst>
                </a:gridCol>
                <a:gridCol w="310662">
                  <a:extLst>
                    <a:ext uri="{9D8B030D-6E8A-4147-A177-3AD203B41FA5}">
                      <a16:colId xmlns:a16="http://schemas.microsoft.com/office/drawing/2014/main" val="1806765615"/>
                    </a:ext>
                  </a:extLst>
                </a:gridCol>
                <a:gridCol w="339969">
                  <a:extLst>
                    <a:ext uri="{9D8B030D-6E8A-4147-A177-3AD203B41FA5}">
                      <a16:colId xmlns:a16="http://schemas.microsoft.com/office/drawing/2014/main" val="3767675726"/>
                    </a:ext>
                  </a:extLst>
                </a:gridCol>
                <a:gridCol w="339969">
                  <a:extLst>
                    <a:ext uri="{9D8B030D-6E8A-4147-A177-3AD203B41FA5}">
                      <a16:colId xmlns:a16="http://schemas.microsoft.com/office/drawing/2014/main" val="1302387857"/>
                    </a:ext>
                  </a:extLst>
                </a:gridCol>
                <a:gridCol w="339969">
                  <a:extLst>
                    <a:ext uri="{9D8B030D-6E8A-4147-A177-3AD203B41FA5}">
                      <a16:colId xmlns:a16="http://schemas.microsoft.com/office/drawing/2014/main" val="2852724808"/>
                    </a:ext>
                  </a:extLst>
                </a:gridCol>
                <a:gridCol w="339969">
                  <a:extLst>
                    <a:ext uri="{9D8B030D-6E8A-4147-A177-3AD203B41FA5}">
                      <a16:colId xmlns:a16="http://schemas.microsoft.com/office/drawing/2014/main" val="600504394"/>
                    </a:ext>
                  </a:extLst>
                </a:gridCol>
                <a:gridCol w="339969">
                  <a:extLst>
                    <a:ext uri="{9D8B030D-6E8A-4147-A177-3AD203B41FA5}">
                      <a16:colId xmlns:a16="http://schemas.microsoft.com/office/drawing/2014/main" val="4282412278"/>
                    </a:ext>
                  </a:extLst>
                </a:gridCol>
                <a:gridCol w="339969">
                  <a:extLst>
                    <a:ext uri="{9D8B030D-6E8A-4147-A177-3AD203B41FA5}">
                      <a16:colId xmlns:a16="http://schemas.microsoft.com/office/drawing/2014/main" val="1102753047"/>
                    </a:ext>
                  </a:extLst>
                </a:gridCol>
                <a:gridCol w="339969">
                  <a:extLst>
                    <a:ext uri="{9D8B030D-6E8A-4147-A177-3AD203B41FA5}">
                      <a16:colId xmlns:a16="http://schemas.microsoft.com/office/drawing/2014/main" val="4280149110"/>
                    </a:ext>
                  </a:extLst>
                </a:gridCol>
                <a:gridCol w="339969">
                  <a:extLst>
                    <a:ext uri="{9D8B030D-6E8A-4147-A177-3AD203B41FA5}">
                      <a16:colId xmlns:a16="http://schemas.microsoft.com/office/drawing/2014/main" val="1325931261"/>
                    </a:ext>
                  </a:extLst>
                </a:gridCol>
                <a:gridCol w="339969">
                  <a:extLst>
                    <a:ext uri="{9D8B030D-6E8A-4147-A177-3AD203B41FA5}">
                      <a16:colId xmlns:a16="http://schemas.microsoft.com/office/drawing/2014/main" val="380719917"/>
                    </a:ext>
                  </a:extLst>
                </a:gridCol>
                <a:gridCol w="339969">
                  <a:extLst>
                    <a:ext uri="{9D8B030D-6E8A-4147-A177-3AD203B41FA5}">
                      <a16:colId xmlns:a16="http://schemas.microsoft.com/office/drawing/2014/main" val="4006166828"/>
                    </a:ext>
                  </a:extLst>
                </a:gridCol>
                <a:gridCol w="339969">
                  <a:extLst>
                    <a:ext uri="{9D8B030D-6E8A-4147-A177-3AD203B41FA5}">
                      <a16:colId xmlns:a16="http://schemas.microsoft.com/office/drawing/2014/main" val="4112119140"/>
                    </a:ext>
                  </a:extLst>
                </a:gridCol>
                <a:gridCol w="339969">
                  <a:extLst>
                    <a:ext uri="{9D8B030D-6E8A-4147-A177-3AD203B41FA5}">
                      <a16:colId xmlns:a16="http://schemas.microsoft.com/office/drawing/2014/main" val="1445173231"/>
                    </a:ext>
                  </a:extLst>
                </a:gridCol>
                <a:gridCol w="339969">
                  <a:extLst>
                    <a:ext uri="{9D8B030D-6E8A-4147-A177-3AD203B41FA5}">
                      <a16:colId xmlns:a16="http://schemas.microsoft.com/office/drawing/2014/main" val="4043600271"/>
                    </a:ext>
                  </a:extLst>
                </a:gridCol>
                <a:gridCol w="339969">
                  <a:extLst>
                    <a:ext uri="{9D8B030D-6E8A-4147-A177-3AD203B41FA5}">
                      <a16:colId xmlns:a16="http://schemas.microsoft.com/office/drawing/2014/main" val="3048779952"/>
                    </a:ext>
                  </a:extLst>
                </a:gridCol>
                <a:gridCol w="339969">
                  <a:extLst>
                    <a:ext uri="{9D8B030D-6E8A-4147-A177-3AD203B41FA5}">
                      <a16:colId xmlns:a16="http://schemas.microsoft.com/office/drawing/2014/main" val="13405227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J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Q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U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Z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2701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2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3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4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5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6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7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8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9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10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11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12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13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14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15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16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17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18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19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20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21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22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23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24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25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6352030"/>
                  </a:ext>
                </a:extLst>
              </a:tr>
            </a:tbl>
          </a:graphicData>
        </a:graphic>
      </p:graphicFrame>
      <p:graphicFrame>
        <p:nvGraphicFramePr>
          <p:cNvPr id="6" name="内容占位符 4">
            <a:extLst>
              <a:ext uri="{FF2B5EF4-FFF2-40B4-BE49-F238E27FC236}">
                <a16:creationId xmlns:a16="http://schemas.microsoft.com/office/drawing/2014/main" id="{6CB6DC6D-A2AD-48D7-B3BF-B41517C001DF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228600" y="5334000"/>
          <a:ext cx="8839194" cy="94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969">
                  <a:extLst>
                    <a:ext uri="{9D8B030D-6E8A-4147-A177-3AD203B41FA5}">
                      <a16:colId xmlns:a16="http://schemas.microsoft.com/office/drawing/2014/main" val="1492818934"/>
                    </a:ext>
                  </a:extLst>
                </a:gridCol>
                <a:gridCol w="339969">
                  <a:extLst>
                    <a:ext uri="{9D8B030D-6E8A-4147-A177-3AD203B41FA5}">
                      <a16:colId xmlns:a16="http://schemas.microsoft.com/office/drawing/2014/main" val="4140495938"/>
                    </a:ext>
                  </a:extLst>
                </a:gridCol>
                <a:gridCol w="339969">
                  <a:extLst>
                    <a:ext uri="{9D8B030D-6E8A-4147-A177-3AD203B41FA5}">
                      <a16:colId xmlns:a16="http://schemas.microsoft.com/office/drawing/2014/main" val="1085739719"/>
                    </a:ext>
                  </a:extLst>
                </a:gridCol>
                <a:gridCol w="339969">
                  <a:extLst>
                    <a:ext uri="{9D8B030D-6E8A-4147-A177-3AD203B41FA5}">
                      <a16:colId xmlns:a16="http://schemas.microsoft.com/office/drawing/2014/main" val="767638234"/>
                    </a:ext>
                  </a:extLst>
                </a:gridCol>
                <a:gridCol w="339969">
                  <a:extLst>
                    <a:ext uri="{9D8B030D-6E8A-4147-A177-3AD203B41FA5}">
                      <a16:colId xmlns:a16="http://schemas.microsoft.com/office/drawing/2014/main" val="2411881765"/>
                    </a:ext>
                  </a:extLst>
                </a:gridCol>
                <a:gridCol w="339969">
                  <a:extLst>
                    <a:ext uri="{9D8B030D-6E8A-4147-A177-3AD203B41FA5}">
                      <a16:colId xmlns:a16="http://schemas.microsoft.com/office/drawing/2014/main" val="4077049257"/>
                    </a:ext>
                  </a:extLst>
                </a:gridCol>
                <a:gridCol w="339969">
                  <a:extLst>
                    <a:ext uri="{9D8B030D-6E8A-4147-A177-3AD203B41FA5}">
                      <a16:colId xmlns:a16="http://schemas.microsoft.com/office/drawing/2014/main" val="339931106"/>
                    </a:ext>
                  </a:extLst>
                </a:gridCol>
                <a:gridCol w="339969">
                  <a:extLst>
                    <a:ext uri="{9D8B030D-6E8A-4147-A177-3AD203B41FA5}">
                      <a16:colId xmlns:a16="http://schemas.microsoft.com/office/drawing/2014/main" val="3515713740"/>
                    </a:ext>
                  </a:extLst>
                </a:gridCol>
                <a:gridCol w="339969">
                  <a:extLst>
                    <a:ext uri="{9D8B030D-6E8A-4147-A177-3AD203B41FA5}">
                      <a16:colId xmlns:a16="http://schemas.microsoft.com/office/drawing/2014/main" val="2030807727"/>
                    </a:ext>
                  </a:extLst>
                </a:gridCol>
                <a:gridCol w="369276">
                  <a:extLst>
                    <a:ext uri="{9D8B030D-6E8A-4147-A177-3AD203B41FA5}">
                      <a16:colId xmlns:a16="http://schemas.microsoft.com/office/drawing/2014/main" val="3857783696"/>
                    </a:ext>
                  </a:extLst>
                </a:gridCol>
                <a:gridCol w="310662">
                  <a:extLst>
                    <a:ext uri="{9D8B030D-6E8A-4147-A177-3AD203B41FA5}">
                      <a16:colId xmlns:a16="http://schemas.microsoft.com/office/drawing/2014/main" val="1806765615"/>
                    </a:ext>
                  </a:extLst>
                </a:gridCol>
                <a:gridCol w="339969">
                  <a:extLst>
                    <a:ext uri="{9D8B030D-6E8A-4147-A177-3AD203B41FA5}">
                      <a16:colId xmlns:a16="http://schemas.microsoft.com/office/drawing/2014/main" val="3767675726"/>
                    </a:ext>
                  </a:extLst>
                </a:gridCol>
                <a:gridCol w="339969">
                  <a:extLst>
                    <a:ext uri="{9D8B030D-6E8A-4147-A177-3AD203B41FA5}">
                      <a16:colId xmlns:a16="http://schemas.microsoft.com/office/drawing/2014/main" val="1302387857"/>
                    </a:ext>
                  </a:extLst>
                </a:gridCol>
                <a:gridCol w="339969">
                  <a:extLst>
                    <a:ext uri="{9D8B030D-6E8A-4147-A177-3AD203B41FA5}">
                      <a16:colId xmlns:a16="http://schemas.microsoft.com/office/drawing/2014/main" val="2852724808"/>
                    </a:ext>
                  </a:extLst>
                </a:gridCol>
                <a:gridCol w="339969">
                  <a:extLst>
                    <a:ext uri="{9D8B030D-6E8A-4147-A177-3AD203B41FA5}">
                      <a16:colId xmlns:a16="http://schemas.microsoft.com/office/drawing/2014/main" val="600504394"/>
                    </a:ext>
                  </a:extLst>
                </a:gridCol>
                <a:gridCol w="339969">
                  <a:extLst>
                    <a:ext uri="{9D8B030D-6E8A-4147-A177-3AD203B41FA5}">
                      <a16:colId xmlns:a16="http://schemas.microsoft.com/office/drawing/2014/main" val="4282412278"/>
                    </a:ext>
                  </a:extLst>
                </a:gridCol>
                <a:gridCol w="339969">
                  <a:extLst>
                    <a:ext uri="{9D8B030D-6E8A-4147-A177-3AD203B41FA5}">
                      <a16:colId xmlns:a16="http://schemas.microsoft.com/office/drawing/2014/main" val="1102753047"/>
                    </a:ext>
                  </a:extLst>
                </a:gridCol>
                <a:gridCol w="339969">
                  <a:extLst>
                    <a:ext uri="{9D8B030D-6E8A-4147-A177-3AD203B41FA5}">
                      <a16:colId xmlns:a16="http://schemas.microsoft.com/office/drawing/2014/main" val="4280149110"/>
                    </a:ext>
                  </a:extLst>
                </a:gridCol>
                <a:gridCol w="339969">
                  <a:extLst>
                    <a:ext uri="{9D8B030D-6E8A-4147-A177-3AD203B41FA5}">
                      <a16:colId xmlns:a16="http://schemas.microsoft.com/office/drawing/2014/main" val="1325931261"/>
                    </a:ext>
                  </a:extLst>
                </a:gridCol>
                <a:gridCol w="339969">
                  <a:extLst>
                    <a:ext uri="{9D8B030D-6E8A-4147-A177-3AD203B41FA5}">
                      <a16:colId xmlns:a16="http://schemas.microsoft.com/office/drawing/2014/main" val="380719917"/>
                    </a:ext>
                  </a:extLst>
                </a:gridCol>
                <a:gridCol w="339969">
                  <a:extLst>
                    <a:ext uri="{9D8B030D-6E8A-4147-A177-3AD203B41FA5}">
                      <a16:colId xmlns:a16="http://schemas.microsoft.com/office/drawing/2014/main" val="4006166828"/>
                    </a:ext>
                  </a:extLst>
                </a:gridCol>
                <a:gridCol w="339969">
                  <a:extLst>
                    <a:ext uri="{9D8B030D-6E8A-4147-A177-3AD203B41FA5}">
                      <a16:colId xmlns:a16="http://schemas.microsoft.com/office/drawing/2014/main" val="4112119140"/>
                    </a:ext>
                  </a:extLst>
                </a:gridCol>
                <a:gridCol w="339969">
                  <a:extLst>
                    <a:ext uri="{9D8B030D-6E8A-4147-A177-3AD203B41FA5}">
                      <a16:colId xmlns:a16="http://schemas.microsoft.com/office/drawing/2014/main" val="1445173231"/>
                    </a:ext>
                  </a:extLst>
                </a:gridCol>
                <a:gridCol w="339969">
                  <a:extLst>
                    <a:ext uri="{9D8B030D-6E8A-4147-A177-3AD203B41FA5}">
                      <a16:colId xmlns:a16="http://schemas.microsoft.com/office/drawing/2014/main" val="4043600271"/>
                    </a:ext>
                  </a:extLst>
                </a:gridCol>
                <a:gridCol w="339969">
                  <a:extLst>
                    <a:ext uri="{9D8B030D-6E8A-4147-A177-3AD203B41FA5}">
                      <a16:colId xmlns:a16="http://schemas.microsoft.com/office/drawing/2014/main" val="3048779952"/>
                    </a:ext>
                  </a:extLst>
                </a:gridCol>
                <a:gridCol w="339969">
                  <a:extLst>
                    <a:ext uri="{9D8B030D-6E8A-4147-A177-3AD203B41FA5}">
                      <a16:colId xmlns:a16="http://schemas.microsoft.com/office/drawing/2014/main" val="13405227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Y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Z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J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Q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U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W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2701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2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3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4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5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6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7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8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9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10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11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12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13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14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15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16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17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18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19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20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21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22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23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24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25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63520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2218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700" y="228600"/>
            <a:ext cx="8724900" cy="6477000"/>
          </a:xfrm>
        </p:spPr>
        <p:txBody>
          <a:bodyPr>
            <a:normAutofit lnSpcReduction="10000"/>
          </a:bodyPr>
          <a:lstStyle/>
          <a:p>
            <a:pPr indent="0">
              <a:buNone/>
            </a:pPr>
            <a:r>
              <a:rPr lang="en-US" b="1" dirty="0"/>
              <a:t>Example</a:t>
            </a:r>
            <a:r>
              <a:rPr lang="en-US" dirty="0"/>
              <a:t>: Encrypt the message “MEET YOU IN THE PARK” using the Caesar cipher.</a:t>
            </a:r>
          </a:p>
          <a:p>
            <a:pPr indent="0">
              <a:buNone/>
            </a:pPr>
            <a:endParaRPr lang="en-US" dirty="0"/>
          </a:p>
          <a:p>
            <a:pPr indent="0"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   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b="1" dirty="0"/>
              <a:t>Solution</a:t>
            </a:r>
            <a:r>
              <a:rPr lang="en-US" dirty="0"/>
              <a:t>: </a:t>
            </a:r>
          </a:p>
          <a:p>
            <a:pPr>
              <a:buNone/>
            </a:pPr>
            <a:r>
              <a:rPr lang="en-US" altLang="zh-CN" dirty="0"/>
              <a:t>    M E </a:t>
            </a:r>
            <a:r>
              <a:rPr lang="en-US" altLang="zh-CN" dirty="0" err="1"/>
              <a:t>E</a:t>
            </a:r>
            <a:r>
              <a:rPr lang="en-US" altLang="zh-CN" dirty="0"/>
              <a:t> T   Y  O  U   I  N   T  H E P  A  R  K</a:t>
            </a:r>
            <a:endParaRPr lang="en-US" dirty="0"/>
          </a:p>
          <a:p>
            <a:pPr>
              <a:buNone/>
            </a:pPr>
            <a:r>
              <a:rPr lang="en-US" dirty="0">
                <a:latin typeface="Cambria Math" pitchFamily="18" charset="0"/>
                <a:ea typeface="Cambria Math" pitchFamily="18" charset="0"/>
              </a:rPr>
              <a:t>      12 4 4 19    24 14 20    8 13    19 7 4    15 0 17 10</a:t>
            </a:r>
            <a:r>
              <a:rPr lang="en-US" dirty="0"/>
              <a:t>.</a:t>
            </a:r>
          </a:p>
          <a:p>
            <a:pPr>
              <a:buNone/>
            </a:pPr>
            <a:r>
              <a:rPr lang="en-US" dirty="0"/>
              <a:t>    Now replace each of these numbers </a:t>
            </a:r>
            <a:r>
              <a:rPr lang="en-US" i="1" dirty="0"/>
              <a:t>p</a:t>
            </a:r>
            <a:r>
              <a:rPr lang="en-US" dirty="0"/>
              <a:t> by </a:t>
            </a:r>
            <a:r>
              <a:rPr lang="en-US" i="1" dirty="0"/>
              <a:t>f</a:t>
            </a:r>
            <a:r>
              <a:rPr lang="en-US" dirty="0"/>
              <a:t>(</a:t>
            </a:r>
            <a:r>
              <a:rPr lang="en-US" i="1" dirty="0"/>
              <a:t>p</a:t>
            </a:r>
            <a:r>
              <a:rPr lang="en-US" dirty="0"/>
              <a:t>)</a:t>
            </a:r>
            <a:r>
              <a:rPr lang="en-US" i="1" dirty="0"/>
              <a:t> = </a:t>
            </a:r>
            <a:r>
              <a:rPr lang="en-US" dirty="0"/>
              <a:t>(</a:t>
            </a:r>
            <a:r>
              <a:rPr lang="en-US" i="1" dirty="0"/>
              <a:t>p +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/>
              <a:t>)</a:t>
            </a:r>
            <a:r>
              <a:rPr lang="en-US" i="1" dirty="0"/>
              <a:t> </a:t>
            </a:r>
            <a:r>
              <a:rPr lang="en-US" b="1" dirty="0"/>
              <a:t>mod</a:t>
            </a:r>
            <a:r>
              <a:rPr lang="en-US" dirty="0"/>
              <a:t>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26</a:t>
            </a:r>
            <a:r>
              <a:rPr lang="en-US" dirty="0"/>
              <a:t>.</a:t>
            </a:r>
          </a:p>
          <a:p>
            <a:pPr>
              <a:buNone/>
            </a:pPr>
            <a:r>
              <a:rPr lang="en-US" dirty="0"/>
              <a:t>   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15 7 7 22    1 17 23    11 16    22 10 7    18 3 20 13</a:t>
            </a:r>
            <a:r>
              <a:rPr lang="en-US" dirty="0"/>
              <a:t>.</a:t>
            </a:r>
          </a:p>
          <a:p>
            <a:pPr>
              <a:buNone/>
            </a:pPr>
            <a:r>
              <a:rPr lang="en-US" dirty="0"/>
              <a:t>    P H </a:t>
            </a:r>
            <a:r>
              <a:rPr lang="en-US" dirty="0" err="1"/>
              <a:t>H</a:t>
            </a:r>
            <a:r>
              <a:rPr lang="en-US" dirty="0"/>
              <a:t> W  B R  X   L  Q    W K H  S  D  U N</a:t>
            </a:r>
          </a:p>
          <a:p>
            <a:pPr>
              <a:buNone/>
            </a:pPr>
            <a:r>
              <a:rPr lang="en-US" altLang="zh-CN" dirty="0"/>
              <a:t>    The encrypted message</a:t>
            </a:r>
          </a:p>
          <a:p>
            <a:pPr>
              <a:buNone/>
            </a:pPr>
            <a:r>
              <a:rPr lang="en-US" altLang="zh-CN" dirty="0"/>
              <a:t>           “PHHW  BRX LQ  WKH  SDUN.”</a:t>
            </a:r>
            <a:endParaRPr lang="en-US" dirty="0"/>
          </a:p>
        </p:txBody>
      </p:sp>
      <p:graphicFrame>
        <p:nvGraphicFramePr>
          <p:cNvPr id="5" name="内容占位符 4">
            <a:extLst>
              <a:ext uri="{FF2B5EF4-FFF2-40B4-BE49-F238E27FC236}">
                <a16:creationId xmlns:a16="http://schemas.microsoft.com/office/drawing/2014/main" id="{DA86D85B-0EA7-44A9-A904-6135FE9F210A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304806" y="1183640"/>
          <a:ext cx="8839194" cy="94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969">
                  <a:extLst>
                    <a:ext uri="{9D8B030D-6E8A-4147-A177-3AD203B41FA5}">
                      <a16:colId xmlns:a16="http://schemas.microsoft.com/office/drawing/2014/main" val="1492818934"/>
                    </a:ext>
                  </a:extLst>
                </a:gridCol>
                <a:gridCol w="339969">
                  <a:extLst>
                    <a:ext uri="{9D8B030D-6E8A-4147-A177-3AD203B41FA5}">
                      <a16:colId xmlns:a16="http://schemas.microsoft.com/office/drawing/2014/main" val="4140495938"/>
                    </a:ext>
                  </a:extLst>
                </a:gridCol>
                <a:gridCol w="339969">
                  <a:extLst>
                    <a:ext uri="{9D8B030D-6E8A-4147-A177-3AD203B41FA5}">
                      <a16:colId xmlns:a16="http://schemas.microsoft.com/office/drawing/2014/main" val="1085739719"/>
                    </a:ext>
                  </a:extLst>
                </a:gridCol>
                <a:gridCol w="339969">
                  <a:extLst>
                    <a:ext uri="{9D8B030D-6E8A-4147-A177-3AD203B41FA5}">
                      <a16:colId xmlns:a16="http://schemas.microsoft.com/office/drawing/2014/main" val="767638234"/>
                    </a:ext>
                  </a:extLst>
                </a:gridCol>
                <a:gridCol w="339969">
                  <a:extLst>
                    <a:ext uri="{9D8B030D-6E8A-4147-A177-3AD203B41FA5}">
                      <a16:colId xmlns:a16="http://schemas.microsoft.com/office/drawing/2014/main" val="2411881765"/>
                    </a:ext>
                  </a:extLst>
                </a:gridCol>
                <a:gridCol w="339969">
                  <a:extLst>
                    <a:ext uri="{9D8B030D-6E8A-4147-A177-3AD203B41FA5}">
                      <a16:colId xmlns:a16="http://schemas.microsoft.com/office/drawing/2014/main" val="4077049257"/>
                    </a:ext>
                  </a:extLst>
                </a:gridCol>
                <a:gridCol w="339969">
                  <a:extLst>
                    <a:ext uri="{9D8B030D-6E8A-4147-A177-3AD203B41FA5}">
                      <a16:colId xmlns:a16="http://schemas.microsoft.com/office/drawing/2014/main" val="339931106"/>
                    </a:ext>
                  </a:extLst>
                </a:gridCol>
                <a:gridCol w="339969">
                  <a:extLst>
                    <a:ext uri="{9D8B030D-6E8A-4147-A177-3AD203B41FA5}">
                      <a16:colId xmlns:a16="http://schemas.microsoft.com/office/drawing/2014/main" val="3515713740"/>
                    </a:ext>
                  </a:extLst>
                </a:gridCol>
                <a:gridCol w="339969">
                  <a:extLst>
                    <a:ext uri="{9D8B030D-6E8A-4147-A177-3AD203B41FA5}">
                      <a16:colId xmlns:a16="http://schemas.microsoft.com/office/drawing/2014/main" val="2030807727"/>
                    </a:ext>
                  </a:extLst>
                </a:gridCol>
                <a:gridCol w="369276">
                  <a:extLst>
                    <a:ext uri="{9D8B030D-6E8A-4147-A177-3AD203B41FA5}">
                      <a16:colId xmlns:a16="http://schemas.microsoft.com/office/drawing/2014/main" val="3857783696"/>
                    </a:ext>
                  </a:extLst>
                </a:gridCol>
                <a:gridCol w="310662">
                  <a:extLst>
                    <a:ext uri="{9D8B030D-6E8A-4147-A177-3AD203B41FA5}">
                      <a16:colId xmlns:a16="http://schemas.microsoft.com/office/drawing/2014/main" val="1806765615"/>
                    </a:ext>
                  </a:extLst>
                </a:gridCol>
                <a:gridCol w="339969">
                  <a:extLst>
                    <a:ext uri="{9D8B030D-6E8A-4147-A177-3AD203B41FA5}">
                      <a16:colId xmlns:a16="http://schemas.microsoft.com/office/drawing/2014/main" val="3767675726"/>
                    </a:ext>
                  </a:extLst>
                </a:gridCol>
                <a:gridCol w="339969">
                  <a:extLst>
                    <a:ext uri="{9D8B030D-6E8A-4147-A177-3AD203B41FA5}">
                      <a16:colId xmlns:a16="http://schemas.microsoft.com/office/drawing/2014/main" val="1302387857"/>
                    </a:ext>
                  </a:extLst>
                </a:gridCol>
                <a:gridCol w="339969">
                  <a:extLst>
                    <a:ext uri="{9D8B030D-6E8A-4147-A177-3AD203B41FA5}">
                      <a16:colId xmlns:a16="http://schemas.microsoft.com/office/drawing/2014/main" val="2852724808"/>
                    </a:ext>
                  </a:extLst>
                </a:gridCol>
                <a:gridCol w="339969">
                  <a:extLst>
                    <a:ext uri="{9D8B030D-6E8A-4147-A177-3AD203B41FA5}">
                      <a16:colId xmlns:a16="http://schemas.microsoft.com/office/drawing/2014/main" val="600504394"/>
                    </a:ext>
                  </a:extLst>
                </a:gridCol>
                <a:gridCol w="339969">
                  <a:extLst>
                    <a:ext uri="{9D8B030D-6E8A-4147-A177-3AD203B41FA5}">
                      <a16:colId xmlns:a16="http://schemas.microsoft.com/office/drawing/2014/main" val="4282412278"/>
                    </a:ext>
                  </a:extLst>
                </a:gridCol>
                <a:gridCol w="339969">
                  <a:extLst>
                    <a:ext uri="{9D8B030D-6E8A-4147-A177-3AD203B41FA5}">
                      <a16:colId xmlns:a16="http://schemas.microsoft.com/office/drawing/2014/main" val="1102753047"/>
                    </a:ext>
                  </a:extLst>
                </a:gridCol>
                <a:gridCol w="339969">
                  <a:extLst>
                    <a:ext uri="{9D8B030D-6E8A-4147-A177-3AD203B41FA5}">
                      <a16:colId xmlns:a16="http://schemas.microsoft.com/office/drawing/2014/main" val="4280149110"/>
                    </a:ext>
                  </a:extLst>
                </a:gridCol>
                <a:gridCol w="339969">
                  <a:extLst>
                    <a:ext uri="{9D8B030D-6E8A-4147-A177-3AD203B41FA5}">
                      <a16:colId xmlns:a16="http://schemas.microsoft.com/office/drawing/2014/main" val="1325931261"/>
                    </a:ext>
                  </a:extLst>
                </a:gridCol>
                <a:gridCol w="339969">
                  <a:extLst>
                    <a:ext uri="{9D8B030D-6E8A-4147-A177-3AD203B41FA5}">
                      <a16:colId xmlns:a16="http://schemas.microsoft.com/office/drawing/2014/main" val="380719917"/>
                    </a:ext>
                  </a:extLst>
                </a:gridCol>
                <a:gridCol w="339969">
                  <a:extLst>
                    <a:ext uri="{9D8B030D-6E8A-4147-A177-3AD203B41FA5}">
                      <a16:colId xmlns:a16="http://schemas.microsoft.com/office/drawing/2014/main" val="4006166828"/>
                    </a:ext>
                  </a:extLst>
                </a:gridCol>
                <a:gridCol w="339969">
                  <a:extLst>
                    <a:ext uri="{9D8B030D-6E8A-4147-A177-3AD203B41FA5}">
                      <a16:colId xmlns:a16="http://schemas.microsoft.com/office/drawing/2014/main" val="4112119140"/>
                    </a:ext>
                  </a:extLst>
                </a:gridCol>
                <a:gridCol w="339969">
                  <a:extLst>
                    <a:ext uri="{9D8B030D-6E8A-4147-A177-3AD203B41FA5}">
                      <a16:colId xmlns:a16="http://schemas.microsoft.com/office/drawing/2014/main" val="1445173231"/>
                    </a:ext>
                  </a:extLst>
                </a:gridCol>
                <a:gridCol w="339969">
                  <a:extLst>
                    <a:ext uri="{9D8B030D-6E8A-4147-A177-3AD203B41FA5}">
                      <a16:colId xmlns:a16="http://schemas.microsoft.com/office/drawing/2014/main" val="4043600271"/>
                    </a:ext>
                  </a:extLst>
                </a:gridCol>
                <a:gridCol w="339969">
                  <a:extLst>
                    <a:ext uri="{9D8B030D-6E8A-4147-A177-3AD203B41FA5}">
                      <a16:colId xmlns:a16="http://schemas.microsoft.com/office/drawing/2014/main" val="3048779952"/>
                    </a:ext>
                  </a:extLst>
                </a:gridCol>
                <a:gridCol w="339969">
                  <a:extLst>
                    <a:ext uri="{9D8B030D-6E8A-4147-A177-3AD203B41FA5}">
                      <a16:colId xmlns:a16="http://schemas.microsoft.com/office/drawing/2014/main" val="13405227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J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Q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U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Z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2701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2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3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4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5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6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7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8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9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10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11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12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13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14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15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16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17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18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19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20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21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22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23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24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25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63520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5997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5808" y="0"/>
            <a:ext cx="8229600" cy="655638"/>
          </a:xfrm>
        </p:spPr>
        <p:txBody>
          <a:bodyPr/>
          <a:lstStyle/>
          <a:p>
            <a:r>
              <a:rPr lang="en-US" altLang="zh-CN" dirty="0"/>
              <a:t>Caesar Cipher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17638"/>
            <a:ext cx="8686797" cy="5287962"/>
          </a:xfrm>
        </p:spPr>
        <p:txBody>
          <a:bodyPr>
            <a:normAutofit fontScale="92500" lnSpcReduction="10000"/>
          </a:bodyPr>
          <a:lstStyle/>
          <a:p>
            <a:pPr indent="0">
              <a:buNone/>
            </a:pPr>
            <a:r>
              <a:rPr lang="en-US" b="1" dirty="0"/>
              <a:t>Example </a:t>
            </a:r>
            <a:r>
              <a:rPr lang="en-US" b="1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/>
              <a:t>: Decrypt the message “LEWLYPLUJL PZ H NYLHA  ALHJOLY” that was encrypted using the Caesar Cipher with </a:t>
            </a:r>
            <a:r>
              <a:rPr lang="en-US" i="1" dirty="0"/>
              <a:t>k</a:t>
            </a:r>
            <a:r>
              <a:rPr lang="en-US" dirty="0"/>
              <a:t> 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dirty="0"/>
              <a:t>.</a:t>
            </a:r>
          </a:p>
          <a:p>
            <a:pPr>
              <a:buNone/>
            </a:pPr>
            <a:r>
              <a:rPr lang="en-US" dirty="0"/>
              <a:t>    </a:t>
            </a:r>
            <a:r>
              <a:rPr lang="en-US" b="1" dirty="0"/>
              <a:t>Solution</a:t>
            </a:r>
            <a:r>
              <a:rPr lang="en-US" dirty="0"/>
              <a:t>: Replace each letter with the corresponding element of </a:t>
            </a:r>
            <a:r>
              <a:rPr lang="en-US" b="1" dirty="0"/>
              <a:t>Z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26</a:t>
            </a:r>
            <a:r>
              <a:rPr lang="en-US" dirty="0"/>
              <a:t>.</a:t>
            </a:r>
          </a:p>
          <a:p>
            <a:pPr>
              <a:buNone/>
            </a:pPr>
            <a:r>
              <a:rPr lang="en-US" dirty="0">
                <a:latin typeface="Cambria Math" pitchFamily="18" charset="0"/>
                <a:ea typeface="Cambria Math" pitchFamily="18" charset="0"/>
              </a:rPr>
              <a:t>     </a:t>
            </a:r>
            <a:r>
              <a:rPr lang="en-US" sz="1900" dirty="0">
                <a:latin typeface="Cambria Math" pitchFamily="18" charset="0"/>
                <a:ea typeface="Cambria Math" pitchFamily="18" charset="0"/>
              </a:rPr>
              <a:t>11 4 22 11 24 15 11 20 9 11   15 25   7   13 24 11 7  0    0 11 7  9  14  11  24</a:t>
            </a:r>
            <a:r>
              <a:rPr lang="en-US" sz="1900" dirty="0"/>
              <a:t>.</a:t>
            </a:r>
          </a:p>
          <a:p>
            <a:pPr>
              <a:buNone/>
            </a:pPr>
            <a:r>
              <a:rPr lang="en-US" dirty="0"/>
              <a:t>   Shift each of the numbers by </a:t>
            </a:r>
            <a:r>
              <a:rPr lang="en-US" dirty="0">
                <a:latin typeface="Cambria Math"/>
                <a:ea typeface="Cambria Math"/>
              </a:rPr>
              <a:t>−</a:t>
            </a:r>
            <a:r>
              <a:rPr lang="en-US" i="1" dirty="0">
                <a:ea typeface="Cambria Math"/>
              </a:rPr>
              <a:t>k</a:t>
            </a:r>
            <a:r>
              <a:rPr lang="en-US" i="1" dirty="0">
                <a:latin typeface="Cambria Math"/>
                <a:ea typeface="Cambria Math"/>
              </a:rPr>
              <a:t> </a:t>
            </a:r>
            <a:r>
              <a:rPr lang="en-US" dirty="0">
                <a:latin typeface="Cambria Math"/>
                <a:ea typeface="Cambria Math"/>
              </a:rPr>
              <a:t>=</a:t>
            </a:r>
            <a:r>
              <a:rPr lang="en-US" i="1" dirty="0">
                <a:latin typeface="Cambria Math"/>
                <a:ea typeface="Cambria Math"/>
              </a:rPr>
              <a:t> </a:t>
            </a:r>
            <a:r>
              <a:rPr lang="en-US" dirty="0">
                <a:latin typeface="Cambria Math"/>
                <a:ea typeface="Cambria Math"/>
              </a:rPr>
              <a:t>−7 modulo 26</a:t>
            </a:r>
            <a:r>
              <a:rPr lang="en-US" dirty="0"/>
              <a:t>, yielding</a:t>
            </a:r>
          </a:p>
          <a:p>
            <a:pPr>
              <a:buNone/>
            </a:pPr>
            <a:r>
              <a:rPr lang="en-US" dirty="0"/>
              <a:t>    </a:t>
            </a:r>
            <a:r>
              <a:rPr lang="en-US" sz="1900" dirty="0">
                <a:latin typeface="Cambria Math" pitchFamily="18" charset="0"/>
                <a:ea typeface="Cambria Math" pitchFamily="18" charset="0"/>
              </a:rPr>
              <a:t>4 23 15 4 17 8 4 13 2 4   8 18    0    6 17 4  0  19     19  4  0  2  7  4  17</a:t>
            </a:r>
            <a:r>
              <a:rPr lang="en-US" sz="1900" dirty="0"/>
              <a:t>.</a:t>
            </a:r>
          </a:p>
          <a:p>
            <a:pPr>
              <a:buNone/>
            </a:pPr>
            <a:r>
              <a:rPr lang="en-US" dirty="0"/>
              <a:t>    Translating the numbers back to letters produces the decrypted message</a:t>
            </a:r>
          </a:p>
          <a:p>
            <a:pPr>
              <a:buNone/>
            </a:pPr>
            <a:r>
              <a:rPr lang="en-US" dirty="0"/>
              <a:t>           “</a:t>
            </a:r>
            <a:r>
              <a:rPr lang="en-US" b="1" dirty="0">
                <a:solidFill>
                  <a:srgbClr val="FF0000"/>
                </a:solidFill>
              </a:rPr>
              <a:t>EXPERIENCE IS A GREAT TEACHER</a:t>
            </a:r>
            <a:r>
              <a:rPr lang="en-US" dirty="0"/>
              <a:t>.”</a:t>
            </a:r>
          </a:p>
        </p:txBody>
      </p:sp>
      <p:graphicFrame>
        <p:nvGraphicFramePr>
          <p:cNvPr id="7" name="内容占位符 4">
            <a:extLst>
              <a:ext uri="{FF2B5EF4-FFF2-40B4-BE49-F238E27FC236}">
                <a16:creationId xmlns:a16="http://schemas.microsoft.com/office/drawing/2014/main" id="{70B0C8A5-EAD6-4341-9BD6-20B293B20202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304806" y="497840"/>
          <a:ext cx="8839194" cy="94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969">
                  <a:extLst>
                    <a:ext uri="{9D8B030D-6E8A-4147-A177-3AD203B41FA5}">
                      <a16:colId xmlns:a16="http://schemas.microsoft.com/office/drawing/2014/main" val="1492818934"/>
                    </a:ext>
                  </a:extLst>
                </a:gridCol>
                <a:gridCol w="339969">
                  <a:extLst>
                    <a:ext uri="{9D8B030D-6E8A-4147-A177-3AD203B41FA5}">
                      <a16:colId xmlns:a16="http://schemas.microsoft.com/office/drawing/2014/main" val="4140495938"/>
                    </a:ext>
                  </a:extLst>
                </a:gridCol>
                <a:gridCol w="339969">
                  <a:extLst>
                    <a:ext uri="{9D8B030D-6E8A-4147-A177-3AD203B41FA5}">
                      <a16:colId xmlns:a16="http://schemas.microsoft.com/office/drawing/2014/main" val="1085739719"/>
                    </a:ext>
                  </a:extLst>
                </a:gridCol>
                <a:gridCol w="339969">
                  <a:extLst>
                    <a:ext uri="{9D8B030D-6E8A-4147-A177-3AD203B41FA5}">
                      <a16:colId xmlns:a16="http://schemas.microsoft.com/office/drawing/2014/main" val="767638234"/>
                    </a:ext>
                  </a:extLst>
                </a:gridCol>
                <a:gridCol w="339969">
                  <a:extLst>
                    <a:ext uri="{9D8B030D-6E8A-4147-A177-3AD203B41FA5}">
                      <a16:colId xmlns:a16="http://schemas.microsoft.com/office/drawing/2014/main" val="2411881765"/>
                    </a:ext>
                  </a:extLst>
                </a:gridCol>
                <a:gridCol w="339969">
                  <a:extLst>
                    <a:ext uri="{9D8B030D-6E8A-4147-A177-3AD203B41FA5}">
                      <a16:colId xmlns:a16="http://schemas.microsoft.com/office/drawing/2014/main" val="4077049257"/>
                    </a:ext>
                  </a:extLst>
                </a:gridCol>
                <a:gridCol w="339969">
                  <a:extLst>
                    <a:ext uri="{9D8B030D-6E8A-4147-A177-3AD203B41FA5}">
                      <a16:colId xmlns:a16="http://schemas.microsoft.com/office/drawing/2014/main" val="339931106"/>
                    </a:ext>
                  </a:extLst>
                </a:gridCol>
                <a:gridCol w="339969">
                  <a:extLst>
                    <a:ext uri="{9D8B030D-6E8A-4147-A177-3AD203B41FA5}">
                      <a16:colId xmlns:a16="http://schemas.microsoft.com/office/drawing/2014/main" val="3515713740"/>
                    </a:ext>
                  </a:extLst>
                </a:gridCol>
                <a:gridCol w="339969">
                  <a:extLst>
                    <a:ext uri="{9D8B030D-6E8A-4147-A177-3AD203B41FA5}">
                      <a16:colId xmlns:a16="http://schemas.microsoft.com/office/drawing/2014/main" val="2030807727"/>
                    </a:ext>
                  </a:extLst>
                </a:gridCol>
                <a:gridCol w="369276">
                  <a:extLst>
                    <a:ext uri="{9D8B030D-6E8A-4147-A177-3AD203B41FA5}">
                      <a16:colId xmlns:a16="http://schemas.microsoft.com/office/drawing/2014/main" val="3857783696"/>
                    </a:ext>
                  </a:extLst>
                </a:gridCol>
                <a:gridCol w="310662">
                  <a:extLst>
                    <a:ext uri="{9D8B030D-6E8A-4147-A177-3AD203B41FA5}">
                      <a16:colId xmlns:a16="http://schemas.microsoft.com/office/drawing/2014/main" val="1806765615"/>
                    </a:ext>
                  </a:extLst>
                </a:gridCol>
                <a:gridCol w="339969">
                  <a:extLst>
                    <a:ext uri="{9D8B030D-6E8A-4147-A177-3AD203B41FA5}">
                      <a16:colId xmlns:a16="http://schemas.microsoft.com/office/drawing/2014/main" val="3767675726"/>
                    </a:ext>
                  </a:extLst>
                </a:gridCol>
                <a:gridCol w="339969">
                  <a:extLst>
                    <a:ext uri="{9D8B030D-6E8A-4147-A177-3AD203B41FA5}">
                      <a16:colId xmlns:a16="http://schemas.microsoft.com/office/drawing/2014/main" val="1302387857"/>
                    </a:ext>
                  </a:extLst>
                </a:gridCol>
                <a:gridCol w="339969">
                  <a:extLst>
                    <a:ext uri="{9D8B030D-6E8A-4147-A177-3AD203B41FA5}">
                      <a16:colId xmlns:a16="http://schemas.microsoft.com/office/drawing/2014/main" val="2852724808"/>
                    </a:ext>
                  </a:extLst>
                </a:gridCol>
                <a:gridCol w="339969">
                  <a:extLst>
                    <a:ext uri="{9D8B030D-6E8A-4147-A177-3AD203B41FA5}">
                      <a16:colId xmlns:a16="http://schemas.microsoft.com/office/drawing/2014/main" val="600504394"/>
                    </a:ext>
                  </a:extLst>
                </a:gridCol>
                <a:gridCol w="339969">
                  <a:extLst>
                    <a:ext uri="{9D8B030D-6E8A-4147-A177-3AD203B41FA5}">
                      <a16:colId xmlns:a16="http://schemas.microsoft.com/office/drawing/2014/main" val="4282412278"/>
                    </a:ext>
                  </a:extLst>
                </a:gridCol>
                <a:gridCol w="339969">
                  <a:extLst>
                    <a:ext uri="{9D8B030D-6E8A-4147-A177-3AD203B41FA5}">
                      <a16:colId xmlns:a16="http://schemas.microsoft.com/office/drawing/2014/main" val="1102753047"/>
                    </a:ext>
                  </a:extLst>
                </a:gridCol>
                <a:gridCol w="339969">
                  <a:extLst>
                    <a:ext uri="{9D8B030D-6E8A-4147-A177-3AD203B41FA5}">
                      <a16:colId xmlns:a16="http://schemas.microsoft.com/office/drawing/2014/main" val="4280149110"/>
                    </a:ext>
                  </a:extLst>
                </a:gridCol>
                <a:gridCol w="339969">
                  <a:extLst>
                    <a:ext uri="{9D8B030D-6E8A-4147-A177-3AD203B41FA5}">
                      <a16:colId xmlns:a16="http://schemas.microsoft.com/office/drawing/2014/main" val="1325931261"/>
                    </a:ext>
                  </a:extLst>
                </a:gridCol>
                <a:gridCol w="339969">
                  <a:extLst>
                    <a:ext uri="{9D8B030D-6E8A-4147-A177-3AD203B41FA5}">
                      <a16:colId xmlns:a16="http://schemas.microsoft.com/office/drawing/2014/main" val="380719917"/>
                    </a:ext>
                  </a:extLst>
                </a:gridCol>
                <a:gridCol w="339969">
                  <a:extLst>
                    <a:ext uri="{9D8B030D-6E8A-4147-A177-3AD203B41FA5}">
                      <a16:colId xmlns:a16="http://schemas.microsoft.com/office/drawing/2014/main" val="4006166828"/>
                    </a:ext>
                  </a:extLst>
                </a:gridCol>
                <a:gridCol w="339969">
                  <a:extLst>
                    <a:ext uri="{9D8B030D-6E8A-4147-A177-3AD203B41FA5}">
                      <a16:colId xmlns:a16="http://schemas.microsoft.com/office/drawing/2014/main" val="4112119140"/>
                    </a:ext>
                  </a:extLst>
                </a:gridCol>
                <a:gridCol w="339969">
                  <a:extLst>
                    <a:ext uri="{9D8B030D-6E8A-4147-A177-3AD203B41FA5}">
                      <a16:colId xmlns:a16="http://schemas.microsoft.com/office/drawing/2014/main" val="1445173231"/>
                    </a:ext>
                  </a:extLst>
                </a:gridCol>
                <a:gridCol w="339969">
                  <a:extLst>
                    <a:ext uri="{9D8B030D-6E8A-4147-A177-3AD203B41FA5}">
                      <a16:colId xmlns:a16="http://schemas.microsoft.com/office/drawing/2014/main" val="4043600271"/>
                    </a:ext>
                  </a:extLst>
                </a:gridCol>
                <a:gridCol w="339969">
                  <a:extLst>
                    <a:ext uri="{9D8B030D-6E8A-4147-A177-3AD203B41FA5}">
                      <a16:colId xmlns:a16="http://schemas.microsoft.com/office/drawing/2014/main" val="3048779952"/>
                    </a:ext>
                  </a:extLst>
                </a:gridCol>
                <a:gridCol w="339969">
                  <a:extLst>
                    <a:ext uri="{9D8B030D-6E8A-4147-A177-3AD203B41FA5}">
                      <a16:colId xmlns:a16="http://schemas.microsoft.com/office/drawing/2014/main" val="13405227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J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Q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U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Z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2701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2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3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4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5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6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7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8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9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10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11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12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13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14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15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16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17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18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19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20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21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22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23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24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25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63520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19379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Shift Cipher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43562"/>
            <a:ext cx="8458200" cy="5338238"/>
          </a:xfrm>
        </p:spPr>
        <p:txBody>
          <a:bodyPr>
            <a:normAutofit fontScale="92500" lnSpcReduction="20000"/>
          </a:bodyPr>
          <a:lstStyle/>
          <a:p>
            <a:pPr indent="0">
              <a:buNone/>
            </a:pPr>
            <a:r>
              <a:rPr lang="en-US" altLang="zh-CN" sz="43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Caesar Cipher is Shift Cipher</a:t>
            </a:r>
            <a:endParaRPr lang="en-US" sz="43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 indent="0">
              <a:buNone/>
            </a:pPr>
            <a:r>
              <a:rPr lang="en-US" b="1" dirty="0"/>
              <a:t>Example </a:t>
            </a:r>
            <a:r>
              <a:rPr lang="en-US" b="1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: Encrypt the message “STOP GLOBAL WARMING” using the shift cipher with </a:t>
            </a:r>
            <a:r>
              <a:rPr lang="en-US" i="1" dirty="0"/>
              <a:t>k</a:t>
            </a:r>
            <a:r>
              <a:rPr lang="en-US" dirty="0"/>
              <a:t> 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11</a:t>
            </a:r>
            <a:r>
              <a:rPr lang="en-US" dirty="0"/>
              <a:t>.</a:t>
            </a:r>
          </a:p>
          <a:p>
            <a:pPr>
              <a:buNone/>
            </a:pPr>
            <a:r>
              <a:rPr lang="en-US" dirty="0"/>
              <a:t>    </a:t>
            </a:r>
            <a:r>
              <a:rPr lang="en-US" b="1" dirty="0"/>
              <a:t>Solution</a:t>
            </a:r>
            <a:r>
              <a:rPr lang="en-US" dirty="0"/>
              <a:t>: Replace each letter with the corresponding element of </a:t>
            </a:r>
            <a:r>
              <a:rPr lang="en-US" b="1" dirty="0"/>
              <a:t>Z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26</a:t>
            </a:r>
            <a:r>
              <a:rPr lang="en-US" dirty="0"/>
              <a:t>.</a:t>
            </a:r>
          </a:p>
          <a:p>
            <a:pPr>
              <a:buNone/>
            </a:pPr>
            <a:r>
              <a:rPr lang="en-US" dirty="0">
                <a:latin typeface="Cambria Math" pitchFamily="18" charset="0"/>
                <a:ea typeface="Cambria Math" pitchFamily="18" charset="0"/>
              </a:rPr>
              <a:t>        18 19 14 15    6 11 14 1 0 11     22 0 17 12  8  13  6</a:t>
            </a:r>
            <a:r>
              <a:rPr lang="en-US" dirty="0"/>
              <a:t>.</a:t>
            </a:r>
          </a:p>
          <a:p>
            <a:pPr>
              <a:buNone/>
            </a:pPr>
            <a:r>
              <a:rPr lang="en-US" dirty="0"/>
              <a:t>    Apply the shift  </a:t>
            </a:r>
            <a:r>
              <a:rPr lang="en-US" i="1" dirty="0"/>
              <a:t>f</a:t>
            </a:r>
            <a:r>
              <a:rPr lang="en-US" dirty="0"/>
              <a:t>(</a:t>
            </a:r>
            <a:r>
              <a:rPr lang="en-US" i="1" dirty="0"/>
              <a:t>p</a:t>
            </a:r>
            <a:r>
              <a:rPr lang="en-US" dirty="0"/>
              <a:t>)</a:t>
            </a:r>
            <a:r>
              <a:rPr lang="en-US" i="1" dirty="0"/>
              <a:t> = </a:t>
            </a:r>
            <a:r>
              <a:rPr lang="en-US" dirty="0"/>
              <a:t>(</a:t>
            </a:r>
            <a:r>
              <a:rPr lang="en-US" i="1" dirty="0"/>
              <a:t>p +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11</a:t>
            </a:r>
            <a:r>
              <a:rPr lang="en-US" dirty="0"/>
              <a:t>)</a:t>
            </a:r>
            <a:r>
              <a:rPr lang="en-US" i="1" dirty="0"/>
              <a:t> </a:t>
            </a:r>
            <a:r>
              <a:rPr lang="en-US" b="1" dirty="0"/>
              <a:t>mod</a:t>
            </a:r>
            <a:r>
              <a:rPr lang="en-US" dirty="0"/>
              <a:t>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26</a:t>
            </a:r>
            <a:r>
              <a:rPr lang="en-US" dirty="0"/>
              <a:t>, yielding</a:t>
            </a:r>
          </a:p>
          <a:p>
            <a:pPr>
              <a:buNone/>
            </a:pPr>
            <a:r>
              <a:rPr lang="en-US" dirty="0"/>
              <a:t>      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3 4 25 0    17 22 25 12 11 22     7 11 2 23  19  24  17</a:t>
            </a:r>
            <a:r>
              <a:rPr lang="en-US" dirty="0"/>
              <a:t>.            </a:t>
            </a:r>
          </a:p>
          <a:p>
            <a:pPr>
              <a:buNone/>
            </a:pPr>
            <a:r>
              <a:rPr lang="en-US" dirty="0"/>
              <a:t>    Translating the numbers back to letters produces the </a:t>
            </a:r>
            <a:r>
              <a:rPr lang="en-US" dirty="0" err="1"/>
              <a:t>ciphertext</a:t>
            </a:r>
            <a:endParaRPr lang="en-US" dirty="0"/>
          </a:p>
          <a:p>
            <a:pPr>
              <a:buNone/>
            </a:pPr>
            <a:r>
              <a:rPr lang="en-US" dirty="0"/>
              <a:t>           “DEZA RWZMLW HLCXTYR.”</a:t>
            </a:r>
          </a:p>
        </p:txBody>
      </p:sp>
    </p:spTree>
    <p:extLst>
      <p:ext uri="{BB962C8B-B14F-4D97-AF65-F5344CB8AC3E}">
        <p14:creationId xmlns:p14="http://schemas.microsoft.com/office/powerpoint/2010/main" val="6132909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Affine Ciphers</a:t>
            </a:r>
            <a:r>
              <a:rPr lang="zh-CN" altLang="en-US" dirty="0"/>
              <a:t>（仿射密码）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4418" y="1443562"/>
            <a:ext cx="8252382" cy="5414438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Shift ciphers are a special case of </a:t>
            </a:r>
            <a:r>
              <a:rPr lang="en-US" i="1" dirty="0"/>
              <a:t>affine ciphers </a:t>
            </a:r>
            <a:r>
              <a:rPr lang="en-US" dirty="0"/>
              <a:t>which use functions of the form</a:t>
            </a:r>
          </a:p>
          <a:p>
            <a:pPr lvl="1">
              <a:buNone/>
            </a:pPr>
            <a:r>
              <a:rPr lang="en-US" dirty="0"/>
              <a:t> </a:t>
            </a:r>
            <a:r>
              <a:rPr lang="en-US" i="1" dirty="0"/>
              <a:t>f</a:t>
            </a:r>
            <a:r>
              <a:rPr lang="en-US" dirty="0"/>
              <a:t>(</a:t>
            </a:r>
            <a:r>
              <a:rPr lang="en-US" i="1" dirty="0"/>
              <a:t>p</a:t>
            </a:r>
            <a:r>
              <a:rPr lang="en-US" dirty="0"/>
              <a:t>)</a:t>
            </a:r>
            <a:r>
              <a:rPr lang="en-US" i="1" dirty="0"/>
              <a:t> = </a:t>
            </a:r>
            <a:r>
              <a:rPr lang="en-US" dirty="0"/>
              <a:t>(</a:t>
            </a:r>
            <a:r>
              <a:rPr lang="en-US" i="1" dirty="0" err="1"/>
              <a:t>ap</a:t>
            </a:r>
            <a:r>
              <a:rPr lang="en-US" i="1" dirty="0"/>
              <a:t> + </a:t>
            </a:r>
            <a:r>
              <a:rPr lang="en-US" i="1" dirty="0">
                <a:latin typeface="Cambria Math" pitchFamily="18" charset="0"/>
                <a:ea typeface="Cambria Math" pitchFamily="18" charset="0"/>
              </a:rPr>
              <a:t>b</a:t>
            </a:r>
            <a:r>
              <a:rPr lang="en-US" dirty="0"/>
              <a:t>)</a:t>
            </a:r>
            <a:r>
              <a:rPr lang="en-US" i="1" dirty="0"/>
              <a:t> </a:t>
            </a:r>
            <a:r>
              <a:rPr lang="en-US" b="1" dirty="0"/>
              <a:t>mod</a:t>
            </a:r>
            <a:r>
              <a:rPr lang="en-US" dirty="0"/>
              <a:t>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26,</a:t>
            </a:r>
          </a:p>
          <a:p>
            <a:pPr>
              <a:buNone/>
            </a:pPr>
            <a:r>
              <a:rPr lang="en-US" dirty="0">
                <a:ea typeface="Cambria Math" pitchFamily="18" charset="0"/>
              </a:rPr>
              <a:t>     where </a:t>
            </a:r>
            <a:r>
              <a:rPr lang="en-US" i="1" dirty="0">
                <a:ea typeface="Cambria Math" pitchFamily="18" charset="0"/>
              </a:rPr>
              <a:t>a</a:t>
            </a:r>
            <a:r>
              <a:rPr lang="en-US" dirty="0">
                <a:ea typeface="Cambria Math" pitchFamily="18" charset="0"/>
              </a:rPr>
              <a:t> and </a:t>
            </a:r>
            <a:r>
              <a:rPr lang="en-US" i="1" dirty="0">
                <a:ea typeface="Cambria Math" pitchFamily="18" charset="0"/>
              </a:rPr>
              <a:t>b</a:t>
            </a:r>
            <a:r>
              <a:rPr lang="en-US" dirty="0">
                <a:ea typeface="Cambria Math" pitchFamily="18" charset="0"/>
              </a:rPr>
              <a:t> are integers, chosen so that </a:t>
            </a:r>
            <a:r>
              <a:rPr lang="en-US" i="1" dirty="0">
                <a:ea typeface="Cambria Math" pitchFamily="18" charset="0"/>
              </a:rPr>
              <a:t>f  </a:t>
            </a:r>
            <a:r>
              <a:rPr lang="en-US" dirty="0">
                <a:ea typeface="Cambria Math" pitchFamily="18" charset="0"/>
              </a:rPr>
              <a:t>is a </a:t>
            </a:r>
            <a:r>
              <a:rPr lang="en-US" dirty="0" err="1">
                <a:ea typeface="Cambria Math" pitchFamily="18" charset="0"/>
              </a:rPr>
              <a:t>bijection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.</a:t>
            </a:r>
          </a:p>
          <a:p>
            <a:pPr>
              <a:buNone/>
            </a:pPr>
            <a:r>
              <a:rPr lang="en-US" dirty="0">
                <a:latin typeface="Cambria Math" pitchFamily="18" charset="0"/>
                <a:ea typeface="Cambria Math" pitchFamily="18" charset="0"/>
              </a:rPr>
              <a:t>     </a:t>
            </a:r>
            <a:r>
              <a:rPr lang="en-US" dirty="0">
                <a:ea typeface="Cambria Math" pitchFamily="18" charset="0"/>
              </a:rPr>
              <a:t>The function is a </a:t>
            </a:r>
            <a:r>
              <a:rPr lang="en-US" dirty="0" err="1">
                <a:ea typeface="Cambria Math" pitchFamily="18" charset="0"/>
              </a:rPr>
              <a:t>bijection</a:t>
            </a:r>
            <a:r>
              <a:rPr lang="en-US" dirty="0">
                <a:ea typeface="Cambria Math" pitchFamily="18" charset="0"/>
              </a:rPr>
              <a:t> if and only if </a:t>
            </a:r>
            <a:r>
              <a:rPr lang="en-US" dirty="0" err="1">
                <a:ea typeface="Cambria Math" pitchFamily="18" charset="0"/>
              </a:rPr>
              <a:t>gcd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(</a:t>
            </a:r>
            <a:r>
              <a:rPr lang="en-US" i="1" dirty="0">
                <a:ea typeface="Cambria Math" pitchFamily="18" charset="0"/>
              </a:rPr>
              <a:t>a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,26) = 1. </a:t>
            </a:r>
          </a:p>
          <a:p>
            <a:r>
              <a:rPr lang="en-US" b="1" dirty="0">
                <a:ea typeface="Cambria Math" pitchFamily="18" charset="0"/>
              </a:rPr>
              <a:t>Example</a:t>
            </a:r>
            <a:r>
              <a:rPr lang="en-US" dirty="0">
                <a:ea typeface="Cambria Math" pitchFamily="18" charset="0"/>
              </a:rPr>
              <a:t>: What letter replaces the letter K when the  function </a:t>
            </a:r>
            <a:r>
              <a:rPr lang="en-US" dirty="0"/>
              <a:t> </a:t>
            </a:r>
            <a:r>
              <a:rPr lang="en-US" i="1" dirty="0"/>
              <a:t>f</a:t>
            </a:r>
            <a:r>
              <a:rPr lang="en-US" dirty="0"/>
              <a:t>(</a:t>
            </a:r>
            <a:r>
              <a:rPr lang="en-US" i="1" dirty="0"/>
              <a:t>p</a:t>
            </a:r>
            <a:r>
              <a:rPr lang="en-US" dirty="0"/>
              <a:t>)</a:t>
            </a:r>
            <a:r>
              <a:rPr lang="en-US" i="1" dirty="0"/>
              <a:t> = </a:t>
            </a:r>
            <a:r>
              <a:rPr lang="en-US" dirty="0"/>
              <a:t>(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i="1" dirty="0"/>
              <a:t>p +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/>
              <a:t>)</a:t>
            </a:r>
            <a:r>
              <a:rPr lang="en-US" i="1" dirty="0"/>
              <a:t> </a:t>
            </a:r>
            <a:r>
              <a:rPr lang="en-US" b="1" dirty="0"/>
              <a:t>mod</a:t>
            </a:r>
            <a:r>
              <a:rPr lang="en-US" dirty="0"/>
              <a:t>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26 </a:t>
            </a:r>
            <a:r>
              <a:rPr lang="en-US" dirty="0">
                <a:ea typeface="Cambria Math" pitchFamily="18" charset="0"/>
              </a:rPr>
              <a:t>is used for encryption.</a:t>
            </a:r>
          </a:p>
          <a:p>
            <a:pPr>
              <a:buNone/>
            </a:pPr>
            <a:r>
              <a:rPr lang="en-US" b="1" dirty="0">
                <a:ea typeface="Cambria Math" pitchFamily="18" charset="0"/>
              </a:rPr>
              <a:t>     Solution</a:t>
            </a:r>
            <a:r>
              <a:rPr lang="en-US" dirty="0">
                <a:ea typeface="Cambria Math" pitchFamily="18" charset="0"/>
              </a:rPr>
              <a:t>: Since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10</a:t>
            </a:r>
            <a:r>
              <a:rPr lang="en-US" dirty="0">
                <a:ea typeface="Cambria Math" pitchFamily="18" charset="0"/>
              </a:rPr>
              <a:t> represents K, </a:t>
            </a:r>
            <a:r>
              <a:rPr lang="en-US" i="1" dirty="0"/>
              <a:t>f</a:t>
            </a:r>
            <a:r>
              <a:rPr lang="en-US" dirty="0"/>
              <a:t>(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10</a:t>
            </a:r>
            <a:r>
              <a:rPr lang="en-US" dirty="0"/>
              <a:t>)</a:t>
            </a:r>
            <a:r>
              <a:rPr lang="en-US" i="1" dirty="0"/>
              <a:t> = </a:t>
            </a:r>
            <a:r>
              <a:rPr lang="en-US" dirty="0"/>
              <a:t>(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dirty="0">
                <a:latin typeface="Cambria Math"/>
                <a:ea typeface="Cambria Math"/>
              </a:rPr>
              <a:t>∙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10</a:t>
            </a:r>
            <a:r>
              <a:rPr lang="en-US" i="1" dirty="0"/>
              <a:t> +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/>
              <a:t>)</a:t>
            </a:r>
            <a:r>
              <a:rPr lang="en-US" i="1" dirty="0"/>
              <a:t> </a:t>
            </a:r>
            <a:r>
              <a:rPr lang="en-US" b="1" dirty="0"/>
              <a:t>mod</a:t>
            </a:r>
            <a:r>
              <a:rPr lang="en-US" dirty="0"/>
              <a:t>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26 =21, </a:t>
            </a:r>
            <a:r>
              <a:rPr lang="en-US" dirty="0">
                <a:ea typeface="Cambria Math" pitchFamily="18" charset="0"/>
              </a:rPr>
              <a:t>which is then replaced by V.</a:t>
            </a:r>
          </a:p>
          <a:p>
            <a:r>
              <a:rPr lang="en-US" dirty="0">
                <a:ea typeface="Cambria Math" pitchFamily="18" charset="0"/>
              </a:rPr>
              <a:t>To decrypt a message encrypted by a shift cipher, the congruence  </a:t>
            </a:r>
            <a:r>
              <a:rPr lang="en-US" i="1" dirty="0">
                <a:ea typeface="Cambria Math" pitchFamily="18" charset="0"/>
              </a:rPr>
              <a:t>c</a:t>
            </a:r>
            <a:r>
              <a:rPr lang="en-US" dirty="0">
                <a:ea typeface="Cambria Math" pitchFamily="18" charset="0"/>
              </a:rPr>
              <a:t> </a:t>
            </a:r>
            <a:r>
              <a:rPr lang="en-US" dirty="0">
                <a:latin typeface="Cambria Math"/>
                <a:ea typeface="Cambria Math"/>
              </a:rPr>
              <a:t>≡</a:t>
            </a:r>
            <a:r>
              <a:rPr lang="en-US" dirty="0">
                <a:ea typeface="Cambria Math" pitchFamily="18" charset="0"/>
              </a:rPr>
              <a:t> </a:t>
            </a:r>
            <a:r>
              <a:rPr lang="en-US" i="1" dirty="0" err="1">
                <a:ea typeface="Cambria Math" pitchFamily="18" charset="0"/>
              </a:rPr>
              <a:t>ap</a:t>
            </a:r>
            <a:r>
              <a:rPr lang="en-US" dirty="0">
                <a:ea typeface="Cambria Math" pitchFamily="18" charset="0"/>
              </a:rPr>
              <a:t> + </a:t>
            </a:r>
            <a:r>
              <a:rPr lang="en-US" i="1" dirty="0">
                <a:ea typeface="Cambria Math" pitchFamily="18" charset="0"/>
              </a:rPr>
              <a:t>b</a:t>
            </a:r>
            <a:r>
              <a:rPr lang="en-US" dirty="0">
                <a:ea typeface="Cambria Math" pitchFamily="18" charset="0"/>
              </a:rPr>
              <a:t> (mod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26</a:t>
            </a:r>
            <a:r>
              <a:rPr lang="en-US" dirty="0">
                <a:ea typeface="Cambria Math" pitchFamily="18" charset="0"/>
              </a:rPr>
              <a:t>) needs to be solved for </a:t>
            </a:r>
            <a:r>
              <a:rPr lang="en-US" i="1" dirty="0">
                <a:ea typeface="Cambria Math" pitchFamily="18" charset="0"/>
              </a:rPr>
              <a:t>p</a:t>
            </a:r>
            <a:r>
              <a:rPr lang="en-US" dirty="0">
                <a:ea typeface="Cambria Math" pitchFamily="18" charset="0"/>
              </a:rPr>
              <a:t>.</a:t>
            </a:r>
          </a:p>
          <a:p>
            <a:pPr lvl="1"/>
            <a:r>
              <a:rPr lang="en-US" dirty="0">
                <a:ea typeface="Cambria Math" pitchFamily="18" charset="0"/>
              </a:rPr>
              <a:t>Subtract </a:t>
            </a:r>
            <a:r>
              <a:rPr lang="en-US" i="1" dirty="0">
                <a:ea typeface="Cambria Math" pitchFamily="18" charset="0"/>
              </a:rPr>
              <a:t>b</a:t>
            </a:r>
            <a:r>
              <a:rPr lang="en-US" dirty="0">
                <a:ea typeface="Cambria Math" pitchFamily="18" charset="0"/>
              </a:rPr>
              <a:t> from both sides to obtain </a:t>
            </a:r>
            <a:r>
              <a:rPr lang="en-US" i="1" dirty="0">
                <a:ea typeface="Cambria Math" pitchFamily="18" charset="0"/>
              </a:rPr>
              <a:t>c</a:t>
            </a:r>
            <a:r>
              <a:rPr lang="en-US" i="1" dirty="0">
                <a:latin typeface="Cambria Math"/>
                <a:ea typeface="Cambria Math"/>
              </a:rPr>
              <a:t>− b</a:t>
            </a:r>
            <a:r>
              <a:rPr lang="en-US" dirty="0">
                <a:ea typeface="Cambria Math" pitchFamily="18" charset="0"/>
              </a:rPr>
              <a:t> </a:t>
            </a:r>
            <a:r>
              <a:rPr lang="en-US" dirty="0">
                <a:latin typeface="Cambria Math"/>
                <a:ea typeface="Cambria Math"/>
              </a:rPr>
              <a:t>≡</a:t>
            </a:r>
            <a:r>
              <a:rPr lang="en-US" dirty="0">
                <a:ea typeface="Cambria Math" pitchFamily="18" charset="0"/>
              </a:rPr>
              <a:t> </a:t>
            </a:r>
            <a:r>
              <a:rPr lang="en-US" i="1" dirty="0" err="1">
                <a:ea typeface="Cambria Math" pitchFamily="18" charset="0"/>
              </a:rPr>
              <a:t>ap</a:t>
            </a:r>
            <a:r>
              <a:rPr lang="en-US" dirty="0">
                <a:ea typeface="Cambria Math" pitchFamily="18" charset="0"/>
              </a:rPr>
              <a:t>  (mod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26</a:t>
            </a:r>
            <a:r>
              <a:rPr lang="en-US" dirty="0">
                <a:ea typeface="Cambria Math" pitchFamily="18" charset="0"/>
              </a:rPr>
              <a:t>).</a:t>
            </a:r>
          </a:p>
          <a:p>
            <a:pPr lvl="1"/>
            <a:r>
              <a:rPr lang="en-US" dirty="0">
                <a:ea typeface="Cambria Math" pitchFamily="18" charset="0"/>
              </a:rPr>
              <a:t>Multiply both sides by  the inverse of a modulo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26</a:t>
            </a:r>
            <a:r>
              <a:rPr lang="en-US" dirty="0">
                <a:ea typeface="Cambria Math" pitchFamily="18" charset="0"/>
              </a:rPr>
              <a:t>, which exists since </a:t>
            </a:r>
            <a:r>
              <a:rPr lang="en-US" dirty="0" err="1">
                <a:ea typeface="Cambria Math" pitchFamily="18" charset="0"/>
              </a:rPr>
              <a:t>gcd</a:t>
            </a:r>
            <a:r>
              <a:rPr lang="en-US" dirty="0">
                <a:ea typeface="Cambria Math" pitchFamily="18" charset="0"/>
              </a:rPr>
              <a:t>(</a:t>
            </a:r>
            <a:r>
              <a:rPr lang="en-US" i="1" dirty="0">
                <a:ea typeface="Cambria Math" pitchFamily="18" charset="0"/>
              </a:rPr>
              <a:t>a</a:t>
            </a:r>
            <a:r>
              <a:rPr lang="en-US" dirty="0">
                <a:ea typeface="Cambria Math" pitchFamily="18" charset="0"/>
              </a:rPr>
              <a:t>,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26</a:t>
            </a:r>
            <a:r>
              <a:rPr lang="en-US" dirty="0">
                <a:ea typeface="Cambria Math" pitchFamily="18" charset="0"/>
              </a:rPr>
              <a:t>) 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>
                <a:ea typeface="Cambria Math" pitchFamily="18" charset="0"/>
              </a:rPr>
              <a:t>. </a:t>
            </a:r>
          </a:p>
          <a:p>
            <a:pPr lvl="1"/>
            <a:r>
              <a:rPr lang="en-US" i="1" dirty="0">
                <a:ea typeface="Cambria Math"/>
              </a:rPr>
              <a:t>ā</a:t>
            </a:r>
            <a:r>
              <a:rPr lang="en-US" i="1" dirty="0">
                <a:ea typeface="Cambria Math" pitchFamily="18" charset="0"/>
              </a:rPr>
              <a:t>(c</a:t>
            </a:r>
            <a:r>
              <a:rPr lang="en-US" i="1" dirty="0">
                <a:ea typeface="Cambria Math"/>
              </a:rPr>
              <a:t>− b</a:t>
            </a:r>
            <a:r>
              <a:rPr lang="en-US" dirty="0">
                <a:ea typeface="Cambria Math"/>
              </a:rPr>
              <a:t>)</a:t>
            </a:r>
            <a:r>
              <a:rPr lang="en-US" dirty="0">
                <a:ea typeface="Cambria Math" pitchFamily="18" charset="0"/>
              </a:rPr>
              <a:t> </a:t>
            </a:r>
            <a:r>
              <a:rPr lang="en-US" dirty="0">
                <a:latin typeface="Cambria Math"/>
                <a:ea typeface="Cambria Math"/>
              </a:rPr>
              <a:t>≡</a:t>
            </a:r>
            <a:r>
              <a:rPr lang="en-US" dirty="0">
                <a:ea typeface="Cambria Math" pitchFamily="18" charset="0"/>
              </a:rPr>
              <a:t> </a:t>
            </a:r>
            <a:r>
              <a:rPr lang="en-US" i="1" dirty="0" err="1">
                <a:ea typeface="Cambria Math"/>
              </a:rPr>
              <a:t>ā</a:t>
            </a:r>
            <a:r>
              <a:rPr lang="en-US" i="1" dirty="0" err="1">
                <a:ea typeface="Cambria Math" pitchFamily="18" charset="0"/>
              </a:rPr>
              <a:t>ap</a:t>
            </a:r>
            <a:r>
              <a:rPr lang="en-US" dirty="0">
                <a:ea typeface="Cambria Math" pitchFamily="18" charset="0"/>
              </a:rPr>
              <a:t>  (mod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26</a:t>
            </a:r>
            <a:r>
              <a:rPr lang="en-US" dirty="0">
                <a:ea typeface="Cambria Math" pitchFamily="18" charset="0"/>
              </a:rPr>
              <a:t>), which simplifies to </a:t>
            </a:r>
            <a:r>
              <a:rPr lang="en-US" i="1" dirty="0">
                <a:ea typeface="Cambria Math"/>
              </a:rPr>
              <a:t>ā</a:t>
            </a:r>
            <a:r>
              <a:rPr lang="en-US" i="1" dirty="0">
                <a:ea typeface="Cambria Math" pitchFamily="18" charset="0"/>
              </a:rPr>
              <a:t>(c</a:t>
            </a:r>
            <a:r>
              <a:rPr lang="en-US" i="1" dirty="0">
                <a:ea typeface="Cambria Math"/>
              </a:rPr>
              <a:t>− b</a:t>
            </a:r>
            <a:r>
              <a:rPr lang="en-US" dirty="0">
                <a:ea typeface="Cambria Math"/>
              </a:rPr>
              <a:t>)</a:t>
            </a:r>
            <a:r>
              <a:rPr lang="en-US" dirty="0">
                <a:ea typeface="Cambria Math" pitchFamily="18" charset="0"/>
              </a:rPr>
              <a:t> </a:t>
            </a:r>
            <a:r>
              <a:rPr lang="en-US" dirty="0">
                <a:latin typeface="Cambria Math"/>
                <a:ea typeface="Cambria Math"/>
              </a:rPr>
              <a:t>≡</a:t>
            </a:r>
            <a:r>
              <a:rPr lang="en-US" dirty="0">
                <a:ea typeface="Cambria Math" pitchFamily="18" charset="0"/>
              </a:rPr>
              <a:t> </a:t>
            </a:r>
            <a:r>
              <a:rPr lang="en-US" i="1" dirty="0">
                <a:ea typeface="Cambria Math" pitchFamily="18" charset="0"/>
              </a:rPr>
              <a:t>p</a:t>
            </a:r>
            <a:r>
              <a:rPr lang="en-US" dirty="0">
                <a:ea typeface="Cambria Math" pitchFamily="18" charset="0"/>
              </a:rPr>
              <a:t>  (mod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26</a:t>
            </a:r>
            <a:r>
              <a:rPr lang="en-US" dirty="0">
                <a:ea typeface="Cambria Math" pitchFamily="18" charset="0"/>
              </a:rPr>
              <a:t>).</a:t>
            </a:r>
          </a:p>
          <a:p>
            <a:pPr lvl="1"/>
            <a:r>
              <a:rPr lang="en-US" i="1" dirty="0">
                <a:ea typeface="Cambria Math" pitchFamily="18" charset="0"/>
              </a:rPr>
              <a:t>p </a:t>
            </a:r>
            <a:r>
              <a:rPr lang="en-US" dirty="0">
                <a:latin typeface="Cambria Math"/>
                <a:ea typeface="Cambria Math"/>
              </a:rPr>
              <a:t>≡ </a:t>
            </a:r>
            <a:r>
              <a:rPr lang="en-US" i="1" dirty="0">
                <a:ea typeface="Cambria Math"/>
              </a:rPr>
              <a:t>ā</a:t>
            </a:r>
            <a:r>
              <a:rPr lang="en-US" i="1" dirty="0">
                <a:ea typeface="Cambria Math" pitchFamily="18" charset="0"/>
              </a:rPr>
              <a:t>(c</a:t>
            </a:r>
            <a:r>
              <a:rPr lang="en-US" i="1" dirty="0">
                <a:ea typeface="Cambria Math"/>
              </a:rPr>
              <a:t>− b</a:t>
            </a:r>
            <a:r>
              <a:rPr lang="en-US" dirty="0">
                <a:ea typeface="Cambria Math"/>
              </a:rPr>
              <a:t>)</a:t>
            </a:r>
            <a:r>
              <a:rPr lang="en-US" dirty="0">
                <a:ea typeface="Cambria Math" pitchFamily="18" charset="0"/>
              </a:rPr>
              <a:t> (mod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26</a:t>
            </a:r>
            <a:r>
              <a:rPr lang="en-US" dirty="0">
                <a:ea typeface="Cambria Math" pitchFamily="18" charset="0"/>
              </a:rPr>
              <a:t>) is used to determine </a:t>
            </a:r>
            <a:r>
              <a:rPr lang="en-US" i="1" dirty="0">
                <a:ea typeface="Cambria Math" pitchFamily="18" charset="0"/>
              </a:rPr>
              <a:t>p </a:t>
            </a:r>
            <a:r>
              <a:rPr lang="en-US" dirty="0">
                <a:ea typeface="Cambria Math" pitchFamily="18" charset="0"/>
              </a:rPr>
              <a:t>in</a:t>
            </a:r>
            <a:r>
              <a:rPr lang="en-US" i="1" dirty="0">
                <a:ea typeface="Cambria Math" pitchFamily="18" charset="0"/>
              </a:rPr>
              <a:t> </a:t>
            </a:r>
            <a:r>
              <a:rPr lang="en-US" b="1" dirty="0">
                <a:ea typeface="Cambria Math" pitchFamily="18" charset="0"/>
              </a:rPr>
              <a:t>Z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26</a:t>
            </a:r>
            <a:r>
              <a:rPr lang="en-US" dirty="0">
                <a:ea typeface="Cambria Math" pitchFamily="18" charset="0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5122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Cryptanalysis of Affine Ciphers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842" y="1489075"/>
            <a:ext cx="8460557" cy="5368925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The process of recovering plaintext from </a:t>
            </a:r>
            <a:r>
              <a:rPr lang="en-US" dirty="0" err="1"/>
              <a:t>ciphertext</a:t>
            </a:r>
            <a:r>
              <a:rPr lang="en-US" dirty="0"/>
              <a:t> without knowledge both  of the encryption method and the key is known as </a:t>
            </a:r>
            <a:r>
              <a:rPr lang="en-US" i="1" dirty="0"/>
              <a:t>cryptanalysis</a:t>
            </a:r>
            <a:r>
              <a:rPr lang="en-US" dirty="0"/>
              <a:t> or </a:t>
            </a:r>
            <a:r>
              <a:rPr lang="en-US" i="1" dirty="0"/>
              <a:t>breaking codes</a:t>
            </a:r>
            <a:r>
              <a:rPr lang="en-US" dirty="0"/>
              <a:t>.</a:t>
            </a:r>
          </a:p>
          <a:p>
            <a:r>
              <a:rPr lang="en-US" dirty="0"/>
              <a:t>An important tool for </a:t>
            </a:r>
            <a:r>
              <a:rPr lang="en-US" dirty="0" err="1"/>
              <a:t>cryptanalyzing</a:t>
            </a:r>
            <a:r>
              <a:rPr lang="en-US" dirty="0"/>
              <a:t> </a:t>
            </a:r>
            <a:r>
              <a:rPr lang="en-US" dirty="0" err="1"/>
              <a:t>ciphertext</a:t>
            </a:r>
            <a:r>
              <a:rPr lang="en-US" dirty="0"/>
              <a:t> produced with a affine ciphers is the relative frequencies of letters. The nine most common letters in the English texts are E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13</a:t>
            </a:r>
            <a:r>
              <a:rPr lang="en-US" dirty="0"/>
              <a:t>%, T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9</a:t>
            </a:r>
            <a:r>
              <a:rPr lang="en-US" dirty="0"/>
              <a:t>%, A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8</a:t>
            </a:r>
            <a:r>
              <a:rPr lang="en-US" dirty="0"/>
              <a:t>%, O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8</a:t>
            </a:r>
            <a:r>
              <a:rPr lang="en-US" dirty="0"/>
              <a:t>%, I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dirty="0"/>
              <a:t>%, N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dirty="0"/>
              <a:t>%, S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dirty="0"/>
              <a:t>%, H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6</a:t>
            </a:r>
            <a:r>
              <a:rPr lang="en-US" dirty="0"/>
              <a:t>%, and R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6</a:t>
            </a:r>
            <a:r>
              <a:rPr lang="en-US" dirty="0"/>
              <a:t>%.</a:t>
            </a:r>
          </a:p>
          <a:p>
            <a:r>
              <a:rPr lang="en-US" dirty="0"/>
              <a:t>To analyze </a:t>
            </a:r>
            <a:r>
              <a:rPr lang="en-US" dirty="0" err="1"/>
              <a:t>ciphertext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Find the frequency of the letters in the </a:t>
            </a:r>
            <a:r>
              <a:rPr lang="en-US" dirty="0" err="1"/>
              <a:t>ciphertext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Hypothesize that the most frequent letter is produced by encrypting E. </a:t>
            </a:r>
          </a:p>
          <a:p>
            <a:pPr lvl="1"/>
            <a:r>
              <a:rPr lang="en-US" dirty="0"/>
              <a:t>If the value of the shift from E to the most frequent letter is </a:t>
            </a:r>
            <a:r>
              <a:rPr lang="en-US" i="1" dirty="0"/>
              <a:t>k</a:t>
            </a:r>
            <a:r>
              <a:rPr lang="en-US" dirty="0"/>
              <a:t>, shift the </a:t>
            </a:r>
            <a:r>
              <a:rPr lang="en-US" dirty="0" err="1"/>
              <a:t>ciphertext</a:t>
            </a:r>
            <a:r>
              <a:rPr lang="en-US" dirty="0"/>
              <a:t> by </a:t>
            </a:r>
            <a:r>
              <a:rPr lang="en-US" dirty="0">
                <a:latin typeface="Cambria Math"/>
                <a:ea typeface="Cambria Math"/>
              </a:rPr>
              <a:t>−</a:t>
            </a:r>
            <a:r>
              <a:rPr lang="en-US" i="1" dirty="0"/>
              <a:t>k</a:t>
            </a:r>
            <a:r>
              <a:rPr lang="en-US" dirty="0"/>
              <a:t> and see if it makes sense.</a:t>
            </a:r>
          </a:p>
          <a:p>
            <a:pPr lvl="1"/>
            <a:r>
              <a:rPr lang="en-US" dirty="0"/>
              <a:t>If not, try T as a hypothesis and continue. </a:t>
            </a:r>
          </a:p>
        </p:txBody>
      </p:sp>
    </p:spTree>
    <p:extLst>
      <p:ext uri="{BB962C8B-B14F-4D97-AF65-F5344CB8AC3E}">
        <p14:creationId xmlns:p14="http://schemas.microsoft.com/office/powerpoint/2010/main" val="3457387220"/>
      </p:ext>
    </p:extLst>
  </p:cSld>
  <p:clrMapOvr>
    <a:masterClrMapping/>
  </p:clrMapOvr>
</p:sld>
</file>

<file path=ppt/theme/theme1.xml><?xml version="1.0" encoding="utf-8"?>
<a:theme xmlns:a="http://schemas.openxmlformats.org/drawingml/2006/main" name="Level">
  <a:themeElements>
    <a:clrScheme name="Level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Level">
      <a:majorFont>
        <a:latin typeface="Garamond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</a:defRPr>
        </a:defPPr>
      </a:lstStyle>
    </a:lnDef>
  </a:objectDefaults>
  <a:extraClrSchemeLst>
    <a:extraClrScheme>
      <a:clrScheme name="Level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Default Design">
  <a:themeElements>
    <a:clrScheme name="1_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Default Design">
      <a:majorFont>
        <a:latin typeface="Comic Sans MS"/>
        <a:ea typeface="宋体"/>
        <a:cs typeface=""/>
      </a:majorFont>
      <a:minorFont>
        <a:latin typeface="Comic Sans MS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4528</TotalTime>
  <Words>3394</Words>
  <Application>Microsoft Office PowerPoint</Application>
  <PresentationFormat>全屏显示(4:3)</PresentationFormat>
  <Paragraphs>601</Paragraphs>
  <Slides>27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41" baseType="lpstr">
      <vt:lpstr>等线</vt:lpstr>
      <vt:lpstr>隶书</vt:lpstr>
      <vt:lpstr>宋体</vt:lpstr>
      <vt:lpstr>Arial</vt:lpstr>
      <vt:lpstr>Cambria Math</vt:lpstr>
      <vt:lpstr>Comic Sans MS</vt:lpstr>
      <vt:lpstr>Garamond</vt:lpstr>
      <vt:lpstr>Lucida Calligraphy</vt:lpstr>
      <vt:lpstr>Times New Roman</vt:lpstr>
      <vt:lpstr>Verdana</vt:lpstr>
      <vt:lpstr>Wingdings</vt:lpstr>
      <vt:lpstr>Level</vt:lpstr>
      <vt:lpstr>1_Default Design</vt:lpstr>
      <vt:lpstr>Microsoft Clip Gallery</vt:lpstr>
      <vt:lpstr>Discrete Mathematics and Its Application                         7th edition, 2001</vt:lpstr>
      <vt:lpstr>Welcome to Discrete Mathematics  Spring 2018</vt:lpstr>
      <vt:lpstr>§4.6 Cryptography</vt:lpstr>
      <vt:lpstr>Caesar Cipher</vt:lpstr>
      <vt:lpstr>PowerPoint 演示文稿</vt:lpstr>
      <vt:lpstr>Caesar Cipher</vt:lpstr>
      <vt:lpstr>Shift Cipher</vt:lpstr>
      <vt:lpstr>Affine Ciphers（仿射密码）</vt:lpstr>
      <vt:lpstr>Cryptanalysis of Affine Ciphers</vt:lpstr>
      <vt:lpstr>Cryptanalysis of Affine Ciphers</vt:lpstr>
      <vt:lpstr>Block Ciphers（分组密码）</vt:lpstr>
      <vt:lpstr>Block Ciphers</vt:lpstr>
      <vt:lpstr>Block Ciphers</vt:lpstr>
      <vt:lpstr>Cryptosystems</vt:lpstr>
      <vt:lpstr>Cryptosystems</vt:lpstr>
      <vt:lpstr>PowerPoint 演示文稿</vt:lpstr>
      <vt:lpstr>PowerPoint 演示文稿</vt:lpstr>
      <vt:lpstr>Public Key Cryptography</vt:lpstr>
      <vt:lpstr>PowerPoint 演示文稿</vt:lpstr>
      <vt:lpstr>The RSA Cryptosystem</vt:lpstr>
      <vt:lpstr>RSA Encryption</vt:lpstr>
      <vt:lpstr>RSA Decryption</vt:lpstr>
      <vt:lpstr>PowerPoint 演示文稿</vt:lpstr>
      <vt:lpstr>Cryptographic Protocols: Key Exchange</vt:lpstr>
      <vt:lpstr>Cryptographic Protocols: Digital Signatures</vt:lpstr>
      <vt:lpstr>Cryptographic Protocols: Digital Signatures</vt:lpstr>
      <vt:lpstr>PowerPoint 演示文稿</vt:lpstr>
    </vt:vector>
  </TitlesOfParts>
  <Company>Barry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R. Johnsonbaugh, Discrete Mathematics 5th edition, 2001</dc:title>
  <dc:creator>user</dc:creator>
  <cp:lastModifiedBy>szniu</cp:lastModifiedBy>
  <cp:revision>689</cp:revision>
  <cp:lastPrinted>2018-04-08T03:06:08Z</cp:lastPrinted>
  <dcterms:created xsi:type="dcterms:W3CDTF">2002-05-12T10:17:07Z</dcterms:created>
  <dcterms:modified xsi:type="dcterms:W3CDTF">2018-06-03T03:46:59Z</dcterms:modified>
</cp:coreProperties>
</file>