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 id="2147483695" r:id="rId2"/>
  </p:sldMasterIdLst>
  <p:notesMasterIdLst>
    <p:notesMasterId r:id="rId26"/>
  </p:notesMasterIdLst>
  <p:sldIdLst>
    <p:sldId id="256" r:id="rId3"/>
    <p:sldId id="309" r:id="rId4"/>
    <p:sldId id="283" r:id="rId5"/>
    <p:sldId id="282" r:id="rId6"/>
    <p:sldId id="302" r:id="rId7"/>
    <p:sldId id="257" r:id="rId8"/>
    <p:sldId id="307" r:id="rId9"/>
    <p:sldId id="357" r:id="rId10"/>
    <p:sldId id="811" r:id="rId11"/>
    <p:sldId id="303" r:id="rId12"/>
    <p:sldId id="808" r:id="rId13"/>
    <p:sldId id="304" r:id="rId14"/>
    <p:sldId id="809" r:id="rId15"/>
    <p:sldId id="316" r:id="rId16"/>
    <p:sldId id="317" r:id="rId17"/>
    <p:sldId id="308" r:id="rId18"/>
    <p:sldId id="810" r:id="rId19"/>
    <p:sldId id="313" r:id="rId20"/>
    <p:sldId id="312" r:id="rId21"/>
    <p:sldId id="314" r:id="rId22"/>
    <p:sldId id="315" r:id="rId23"/>
    <p:sldId id="297" r:id="rId24"/>
    <p:sldId id="371" r:id="rId25"/>
  </p:sldIdLst>
  <p:sldSz cx="9144000" cy="6858000" type="screen4x3"/>
  <p:notesSz cx="6858000" cy="9947275"/>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5pPr>
    <a:lvl6pPr marL="2286000" algn="l" defTabSz="914400" rtl="0" eaLnBrk="1" latinLnBrk="0" hangingPunct="1">
      <a:defRPr kern="1200">
        <a:solidFill>
          <a:schemeClr val="tx1"/>
        </a:solidFill>
        <a:latin typeface="Verdana" panose="020B0604030504040204" pitchFamily="34" charset="0"/>
        <a:ea typeface="+mn-ea"/>
        <a:cs typeface="+mn-cs"/>
      </a:defRPr>
    </a:lvl6pPr>
    <a:lvl7pPr marL="2743200" algn="l" defTabSz="914400" rtl="0" eaLnBrk="1" latinLnBrk="0" hangingPunct="1">
      <a:defRPr kern="1200">
        <a:solidFill>
          <a:schemeClr val="tx1"/>
        </a:solidFill>
        <a:latin typeface="Verdana" panose="020B0604030504040204" pitchFamily="34" charset="0"/>
        <a:ea typeface="+mn-ea"/>
        <a:cs typeface="+mn-cs"/>
      </a:defRPr>
    </a:lvl7pPr>
    <a:lvl8pPr marL="3200400" algn="l" defTabSz="914400" rtl="0" eaLnBrk="1" latinLnBrk="0" hangingPunct="1">
      <a:defRPr kern="1200">
        <a:solidFill>
          <a:schemeClr val="tx1"/>
        </a:solidFill>
        <a:latin typeface="Verdana" panose="020B0604030504040204" pitchFamily="34" charset="0"/>
        <a:ea typeface="+mn-ea"/>
        <a:cs typeface="+mn-cs"/>
      </a:defRPr>
    </a:lvl8pPr>
    <a:lvl9pPr marL="3657600" algn="l" defTabSz="914400" rtl="0" eaLnBrk="1" latinLnBrk="0" hangingPunct="1">
      <a:defRPr kern="1200">
        <a:solidFill>
          <a:schemeClr val="tx1"/>
        </a:solidFill>
        <a:latin typeface="Verdan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78" autoAdjust="0"/>
    <p:restoredTop sz="93931" autoAdjust="0"/>
  </p:normalViewPr>
  <p:slideViewPr>
    <p:cSldViewPr>
      <p:cViewPr varScale="1">
        <p:scale>
          <a:sx n="85" d="100"/>
          <a:sy n="85" d="100"/>
        </p:scale>
        <p:origin x="90" y="948"/>
      </p:cViewPr>
      <p:guideLst>
        <p:guide orient="horz" pos="2160"/>
        <p:guide pos="2880"/>
      </p:guideLst>
    </p:cSldViewPr>
  </p:slideViewPr>
  <p:outlineViewPr>
    <p:cViewPr>
      <p:scale>
        <a:sx n="33" d="100"/>
        <a:sy n="33" d="100"/>
      </p:scale>
      <p:origin x="0" y="-696"/>
    </p:cViewPr>
  </p:outlineViewPr>
  <p:notesTextViewPr>
    <p:cViewPr>
      <p:scale>
        <a:sx n="100" d="100"/>
        <a:sy n="100" d="100"/>
      </p:scale>
      <p:origin x="0" y="0"/>
    </p:cViewPr>
  </p:notesTextViewPr>
  <p:sorterViewPr>
    <p:cViewPr>
      <p:scale>
        <a:sx n="66" d="100"/>
        <a:sy n="66" d="100"/>
      </p:scale>
      <p:origin x="0" y="897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4866" name="Rectangle 2">
            <a:extLst>
              <a:ext uri="{FF2B5EF4-FFF2-40B4-BE49-F238E27FC236}">
                <a16:creationId xmlns:a16="http://schemas.microsoft.com/office/drawing/2014/main" id="{D67EB47E-22CB-4D15-9AED-DA5CA5A06402}"/>
              </a:ext>
            </a:extLst>
          </p:cNvPr>
          <p:cNvSpPr>
            <a:spLocks noGrp="1" noChangeArrowheads="1"/>
          </p:cNvSpPr>
          <p:nvPr>
            <p:ph type="hdr" sz="quarter"/>
          </p:nvPr>
        </p:nvSpPr>
        <p:spPr bwMode="auto">
          <a:xfrm>
            <a:off x="0" y="0"/>
            <a:ext cx="2971800" cy="497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panose="020B0604020202020204" pitchFamily="34" charset="0"/>
                <a:ea typeface="宋体" panose="02010600030101010101" pitchFamily="2" charset="-122"/>
              </a:defRPr>
            </a:lvl1pPr>
          </a:lstStyle>
          <a:p>
            <a:pPr>
              <a:defRPr/>
            </a:pPr>
            <a:endParaRPr lang="zh-CN" altLang="en-US"/>
          </a:p>
        </p:txBody>
      </p:sp>
      <p:sp>
        <p:nvSpPr>
          <p:cNvPr id="164867" name="Rectangle 3">
            <a:extLst>
              <a:ext uri="{FF2B5EF4-FFF2-40B4-BE49-F238E27FC236}">
                <a16:creationId xmlns:a16="http://schemas.microsoft.com/office/drawing/2014/main" id="{7801C3BA-22B8-4EFF-AFF6-0E9B85DDCF5A}"/>
              </a:ext>
            </a:extLst>
          </p:cNvPr>
          <p:cNvSpPr>
            <a:spLocks noGrp="1" noChangeArrowheads="1"/>
          </p:cNvSpPr>
          <p:nvPr>
            <p:ph type="dt" idx="1"/>
          </p:nvPr>
        </p:nvSpPr>
        <p:spPr bwMode="auto">
          <a:xfrm>
            <a:off x="3884613" y="0"/>
            <a:ext cx="2971800" cy="497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panose="020B0604020202020204" pitchFamily="34" charset="0"/>
                <a:ea typeface="宋体" panose="02010600030101010101" pitchFamily="2" charset="-122"/>
              </a:defRPr>
            </a:lvl1pPr>
          </a:lstStyle>
          <a:p>
            <a:pPr>
              <a:defRPr/>
            </a:pPr>
            <a:endParaRPr lang="en-US" altLang="zh-CN"/>
          </a:p>
        </p:txBody>
      </p:sp>
      <p:sp>
        <p:nvSpPr>
          <p:cNvPr id="14340" name="Rectangle 4">
            <a:extLst>
              <a:ext uri="{FF2B5EF4-FFF2-40B4-BE49-F238E27FC236}">
                <a16:creationId xmlns:a16="http://schemas.microsoft.com/office/drawing/2014/main" id="{0CA2A79C-8355-4911-9BDF-525753FBF38F}"/>
              </a:ext>
            </a:extLst>
          </p:cNvPr>
          <p:cNvSpPr>
            <a:spLocks noGrp="1" noRot="1" noChangeAspect="1" noChangeArrowheads="1" noTextEdit="1"/>
          </p:cNvSpPr>
          <p:nvPr>
            <p:ph type="sldImg" idx="2"/>
          </p:nvPr>
        </p:nvSpPr>
        <p:spPr bwMode="auto">
          <a:xfrm>
            <a:off x="942975" y="746125"/>
            <a:ext cx="4972050" cy="37306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4869" name="Rectangle 5">
            <a:extLst>
              <a:ext uri="{FF2B5EF4-FFF2-40B4-BE49-F238E27FC236}">
                <a16:creationId xmlns:a16="http://schemas.microsoft.com/office/drawing/2014/main" id="{F2FC1A66-EF60-4110-9DF1-2A01864AE03C}"/>
              </a:ext>
            </a:extLst>
          </p:cNvPr>
          <p:cNvSpPr>
            <a:spLocks noGrp="1" noChangeArrowheads="1"/>
          </p:cNvSpPr>
          <p:nvPr>
            <p:ph type="body" sz="quarter" idx="3"/>
          </p:nvPr>
        </p:nvSpPr>
        <p:spPr bwMode="auto">
          <a:xfrm>
            <a:off x="685800" y="4724956"/>
            <a:ext cx="5486400" cy="4476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64870" name="Rectangle 6">
            <a:extLst>
              <a:ext uri="{FF2B5EF4-FFF2-40B4-BE49-F238E27FC236}">
                <a16:creationId xmlns:a16="http://schemas.microsoft.com/office/drawing/2014/main" id="{9FE9AB60-7FC8-4164-B654-C794952C0995}"/>
              </a:ext>
            </a:extLst>
          </p:cNvPr>
          <p:cNvSpPr>
            <a:spLocks noGrp="1" noChangeArrowheads="1"/>
          </p:cNvSpPr>
          <p:nvPr>
            <p:ph type="ftr" sz="quarter" idx="4"/>
          </p:nvPr>
        </p:nvSpPr>
        <p:spPr bwMode="auto">
          <a:xfrm>
            <a:off x="0" y="9448185"/>
            <a:ext cx="2971800" cy="497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panose="020B0604020202020204" pitchFamily="34" charset="0"/>
                <a:ea typeface="宋体" panose="02010600030101010101" pitchFamily="2" charset="-122"/>
              </a:defRPr>
            </a:lvl1pPr>
          </a:lstStyle>
          <a:p>
            <a:pPr>
              <a:defRPr/>
            </a:pPr>
            <a:endParaRPr lang="en-US" altLang="zh-CN"/>
          </a:p>
        </p:txBody>
      </p:sp>
      <p:sp>
        <p:nvSpPr>
          <p:cNvPr id="164871" name="Rectangle 7">
            <a:extLst>
              <a:ext uri="{FF2B5EF4-FFF2-40B4-BE49-F238E27FC236}">
                <a16:creationId xmlns:a16="http://schemas.microsoft.com/office/drawing/2014/main" id="{76E42A11-0445-471A-8AF6-DE265469EE5A}"/>
              </a:ext>
            </a:extLst>
          </p:cNvPr>
          <p:cNvSpPr>
            <a:spLocks noGrp="1" noChangeArrowheads="1"/>
          </p:cNvSpPr>
          <p:nvPr>
            <p:ph type="sldNum" sz="quarter" idx="5"/>
          </p:nvPr>
        </p:nvSpPr>
        <p:spPr bwMode="auto">
          <a:xfrm>
            <a:off x="3884613" y="9448185"/>
            <a:ext cx="2971800" cy="497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ea typeface="宋体" panose="02010600030101010101" pitchFamily="2" charset="-122"/>
              </a:defRPr>
            </a:lvl1pPr>
          </a:lstStyle>
          <a:p>
            <a:pPr>
              <a:defRPr/>
            </a:pPr>
            <a:fld id="{03424A27-EC53-4E9D-9804-A5EA285C49F8}"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3424A27-EC53-4E9D-9804-A5EA285C49F8}" type="slidenum">
              <a:rPr lang="zh-CN" altLang="en-US" smtClean="0"/>
              <a:pPr>
                <a:defRPr/>
              </a:pPr>
              <a:t>11</a:t>
            </a:fld>
            <a:endParaRPr lang="en-US" altLang="zh-CN"/>
          </a:p>
        </p:txBody>
      </p:sp>
    </p:spTree>
    <p:extLst>
      <p:ext uri="{BB962C8B-B14F-4D97-AF65-F5344CB8AC3E}">
        <p14:creationId xmlns:p14="http://schemas.microsoft.com/office/powerpoint/2010/main" val="2355753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7">
            <a:extLst>
              <a:ext uri="{FF2B5EF4-FFF2-40B4-BE49-F238E27FC236}">
                <a16:creationId xmlns:a16="http://schemas.microsoft.com/office/drawing/2014/main" id="{9061ED40-51D4-4B33-BEF3-48586D131C69}"/>
              </a:ext>
            </a:extLst>
          </p:cNvPr>
          <p:cNvGrpSpPr>
            <a:grpSpLocks/>
          </p:cNvGrpSpPr>
          <p:nvPr/>
        </p:nvGrpSpPr>
        <p:grpSpPr bwMode="auto">
          <a:xfrm>
            <a:off x="228600" y="2889250"/>
            <a:ext cx="8610600" cy="201613"/>
            <a:chOff x="144" y="1680"/>
            <a:chExt cx="5424" cy="144"/>
          </a:xfrm>
        </p:grpSpPr>
        <p:sp>
          <p:nvSpPr>
            <p:cNvPr id="5" name="Rectangle 8">
              <a:extLst>
                <a:ext uri="{FF2B5EF4-FFF2-40B4-BE49-F238E27FC236}">
                  <a16:creationId xmlns:a16="http://schemas.microsoft.com/office/drawing/2014/main" id="{0D7D8FD9-38FC-458A-B113-8E1C4AD1C27E}"/>
                </a:ext>
              </a:extLst>
            </p:cNvPr>
            <p:cNvSpPr>
              <a:spLocks noChangeArrowheads="1"/>
            </p:cNvSpPr>
            <p:nvPr userDrawn="1"/>
          </p:nvSpPr>
          <p:spPr bwMode="auto">
            <a:xfrm>
              <a:off x="144" y="1680"/>
              <a:ext cx="1808" cy="14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defRPr/>
              </a:pPr>
              <a:endParaRPr lang="zh-CN" altLang="en-US">
                <a:ea typeface="宋体" panose="02010600030101010101" pitchFamily="2" charset="-122"/>
              </a:endParaRPr>
            </a:p>
          </p:txBody>
        </p:sp>
        <p:sp>
          <p:nvSpPr>
            <p:cNvPr id="6" name="Rectangle 9">
              <a:extLst>
                <a:ext uri="{FF2B5EF4-FFF2-40B4-BE49-F238E27FC236}">
                  <a16:creationId xmlns:a16="http://schemas.microsoft.com/office/drawing/2014/main" id="{D2A163AD-0DFC-43BF-BECC-AD9EF22085D3}"/>
                </a:ext>
              </a:extLst>
            </p:cNvPr>
            <p:cNvSpPr>
              <a:spLocks noChangeArrowheads="1"/>
            </p:cNvSpPr>
            <p:nvPr userDrawn="1"/>
          </p:nvSpPr>
          <p:spPr bwMode="auto">
            <a:xfrm>
              <a:off x="1952" y="1680"/>
              <a:ext cx="1808" cy="144"/>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defRPr/>
              </a:pPr>
              <a:endParaRPr lang="zh-CN" altLang="en-US">
                <a:ea typeface="宋体" panose="02010600030101010101" pitchFamily="2" charset="-122"/>
              </a:endParaRPr>
            </a:p>
          </p:txBody>
        </p:sp>
        <p:sp>
          <p:nvSpPr>
            <p:cNvPr id="7" name="Rectangle 10">
              <a:extLst>
                <a:ext uri="{FF2B5EF4-FFF2-40B4-BE49-F238E27FC236}">
                  <a16:creationId xmlns:a16="http://schemas.microsoft.com/office/drawing/2014/main" id="{E3AC78FD-9C41-416A-BE83-C5432F88BF0E}"/>
                </a:ext>
              </a:extLst>
            </p:cNvPr>
            <p:cNvSpPr>
              <a:spLocks noChangeArrowheads="1"/>
            </p:cNvSpPr>
            <p:nvPr userDrawn="1"/>
          </p:nvSpPr>
          <p:spPr bwMode="auto">
            <a:xfrm>
              <a:off x="3760" y="1680"/>
              <a:ext cx="1808" cy="144"/>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defRPr/>
              </a:pPr>
              <a:endParaRPr lang="zh-CN" altLang="en-US">
                <a:ea typeface="宋体" panose="02010600030101010101" pitchFamily="2" charset="-122"/>
              </a:endParaRPr>
            </a:p>
          </p:txBody>
        </p:sp>
      </p:grpSp>
      <p:sp>
        <p:nvSpPr>
          <p:cNvPr id="53250" name="Rectangle 2">
            <a:extLst>
              <a:ext uri="{FF2B5EF4-FFF2-40B4-BE49-F238E27FC236}">
                <a16:creationId xmlns:a16="http://schemas.microsoft.com/office/drawing/2014/main" id="{556E3B2F-1979-41EB-B9A1-B71123ED78E3}"/>
              </a:ext>
            </a:extLst>
          </p:cNvPr>
          <p:cNvSpPr>
            <a:spLocks noGrp="1" noChangeArrowheads="1"/>
          </p:cNvSpPr>
          <p:nvPr>
            <p:ph type="ctrTitle"/>
          </p:nvPr>
        </p:nvSpPr>
        <p:spPr>
          <a:xfrm>
            <a:off x="685800" y="685800"/>
            <a:ext cx="7772400" cy="2127250"/>
          </a:xfrm>
        </p:spPr>
        <p:txBody>
          <a:bodyPr/>
          <a:lstStyle>
            <a:lvl1pPr algn="ctr">
              <a:defRPr sz="5800"/>
            </a:lvl1pPr>
          </a:lstStyle>
          <a:p>
            <a:pPr lvl="0"/>
            <a:r>
              <a:rPr lang="en-US" altLang="zh-CN" noProof="0"/>
              <a:t>Click to edit Master title style</a:t>
            </a:r>
          </a:p>
        </p:txBody>
      </p:sp>
      <p:sp>
        <p:nvSpPr>
          <p:cNvPr id="53251" name="Rectangle 3">
            <a:extLst>
              <a:ext uri="{FF2B5EF4-FFF2-40B4-BE49-F238E27FC236}">
                <a16:creationId xmlns:a16="http://schemas.microsoft.com/office/drawing/2014/main" id="{96B80615-608C-40A4-9F09-8E2702E8FE5F}"/>
              </a:ext>
            </a:extLst>
          </p:cNvPr>
          <p:cNvSpPr>
            <a:spLocks noGrp="1" noChangeArrowheads="1"/>
          </p:cNvSpPr>
          <p:nvPr>
            <p:ph type="subTitle" idx="1"/>
          </p:nvPr>
        </p:nvSpPr>
        <p:spPr>
          <a:xfrm>
            <a:off x="1371600" y="3270250"/>
            <a:ext cx="6400800" cy="2209800"/>
          </a:xfrm>
        </p:spPr>
        <p:txBody>
          <a:bodyPr/>
          <a:lstStyle>
            <a:lvl1pPr marL="0" indent="0" algn="ctr">
              <a:buFont typeface="Wingdings" panose="05000000000000000000" pitchFamily="2" charset="2"/>
              <a:buNone/>
              <a:defRPr sz="3000"/>
            </a:lvl1pPr>
          </a:lstStyle>
          <a:p>
            <a:pPr lvl="0"/>
            <a:r>
              <a:rPr lang="en-US" altLang="zh-CN" noProof="0"/>
              <a:t>Click to edit Master subtitle style</a:t>
            </a:r>
          </a:p>
        </p:txBody>
      </p:sp>
      <p:sp>
        <p:nvSpPr>
          <p:cNvPr id="8" name="Rectangle 4">
            <a:extLst>
              <a:ext uri="{FF2B5EF4-FFF2-40B4-BE49-F238E27FC236}">
                <a16:creationId xmlns:a16="http://schemas.microsoft.com/office/drawing/2014/main" id="{D829F58D-4371-4B70-AA27-E0DE7D2CE3C1}"/>
              </a:ext>
            </a:extLst>
          </p:cNvPr>
          <p:cNvSpPr>
            <a:spLocks noGrp="1" noChangeArrowheads="1"/>
          </p:cNvSpPr>
          <p:nvPr>
            <p:ph type="dt" sz="half" idx="10"/>
          </p:nvPr>
        </p:nvSpPr>
        <p:spPr/>
        <p:txBody>
          <a:bodyPr/>
          <a:lstStyle>
            <a:lvl1pPr>
              <a:defRPr/>
            </a:lvl1pPr>
          </a:lstStyle>
          <a:p>
            <a:pPr>
              <a:defRPr/>
            </a:pPr>
            <a:endParaRPr lang="en-US" altLang="zh-CN"/>
          </a:p>
        </p:txBody>
      </p:sp>
      <p:sp>
        <p:nvSpPr>
          <p:cNvPr id="9" name="Rectangle 5">
            <a:extLst>
              <a:ext uri="{FF2B5EF4-FFF2-40B4-BE49-F238E27FC236}">
                <a16:creationId xmlns:a16="http://schemas.microsoft.com/office/drawing/2014/main" id="{2B1E3003-7D0C-4FCE-B147-F8D33E1943E3}"/>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10" name="Rectangle 6">
            <a:extLst>
              <a:ext uri="{FF2B5EF4-FFF2-40B4-BE49-F238E27FC236}">
                <a16:creationId xmlns:a16="http://schemas.microsoft.com/office/drawing/2014/main" id="{493447E5-FCED-45CD-A010-2A7AE093C92C}"/>
              </a:ext>
            </a:extLst>
          </p:cNvPr>
          <p:cNvSpPr>
            <a:spLocks noGrp="1" noChangeArrowheads="1"/>
          </p:cNvSpPr>
          <p:nvPr>
            <p:ph type="sldNum" sz="quarter" idx="12"/>
          </p:nvPr>
        </p:nvSpPr>
        <p:spPr/>
        <p:txBody>
          <a:bodyPr/>
          <a:lstStyle>
            <a:lvl1pPr>
              <a:defRPr/>
            </a:lvl1pPr>
          </a:lstStyle>
          <a:p>
            <a:pPr>
              <a:defRPr/>
            </a:pPr>
            <a:fld id="{2CB92D35-A008-43B5-A4E5-8044D3BC2983}" type="slidenum">
              <a:rPr lang="zh-CN" altLang="en-US"/>
              <a:pPr>
                <a:defRPr/>
              </a:pPr>
              <a:t>‹#›</a:t>
            </a:fld>
            <a:endParaRPr lang="en-US" altLang="zh-CN"/>
          </a:p>
        </p:txBody>
      </p:sp>
    </p:spTree>
    <p:extLst>
      <p:ext uri="{BB962C8B-B14F-4D97-AF65-F5344CB8AC3E}">
        <p14:creationId xmlns:p14="http://schemas.microsoft.com/office/powerpoint/2010/main" val="2888739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3C0FAD-2BBC-45E3-96B9-BDCDA597887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45EB7E5-CE63-403B-9DD4-56ECD08E0ACD}"/>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C3404C4C-6547-4860-8946-DB4BF6210CB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AE6FE298-D829-44E1-9140-38558ECBC11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7222F773-1E75-40AD-8AE8-A01546D17004}"/>
              </a:ext>
            </a:extLst>
          </p:cNvPr>
          <p:cNvSpPr>
            <a:spLocks noGrp="1" noChangeArrowheads="1"/>
          </p:cNvSpPr>
          <p:nvPr>
            <p:ph type="sldNum" sz="quarter" idx="12"/>
          </p:nvPr>
        </p:nvSpPr>
        <p:spPr>
          <a:ln/>
        </p:spPr>
        <p:txBody>
          <a:bodyPr/>
          <a:lstStyle>
            <a:lvl1pPr>
              <a:defRPr/>
            </a:lvl1pPr>
          </a:lstStyle>
          <a:p>
            <a:pPr>
              <a:defRPr/>
            </a:pPr>
            <a:fld id="{0E9589E5-6012-41E1-B8EC-521EE592BAB5}" type="slidenum">
              <a:rPr lang="zh-CN" altLang="en-US"/>
              <a:pPr>
                <a:defRPr/>
              </a:pPr>
              <a:t>‹#›</a:t>
            </a:fld>
            <a:endParaRPr lang="en-US" altLang="zh-CN"/>
          </a:p>
        </p:txBody>
      </p:sp>
    </p:spTree>
    <p:extLst>
      <p:ext uri="{BB962C8B-B14F-4D97-AF65-F5344CB8AC3E}">
        <p14:creationId xmlns:p14="http://schemas.microsoft.com/office/powerpoint/2010/main" val="1664784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ED3DDB6-DB78-4B54-996E-D967DA968D58}"/>
              </a:ext>
            </a:extLst>
          </p:cNvPr>
          <p:cNvSpPr>
            <a:spLocks noGrp="1"/>
          </p:cNvSpPr>
          <p:nvPr>
            <p:ph type="title" orient="vert"/>
          </p:nvPr>
        </p:nvSpPr>
        <p:spPr>
          <a:xfrm>
            <a:off x="6629400" y="277813"/>
            <a:ext cx="2057400" cy="5853112"/>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E9880EE-140C-4B91-89B4-FD153B1C8C82}"/>
              </a:ext>
            </a:extLst>
          </p:cNvPr>
          <p:cNvSpPr>
            <a:spLocks noGrp="1"/>
          </p:cNvSpPr>
          <p:nvPr>
            <p:ph type="body" orient="vert" idx="1"/>
          </p:nvPr>
        </p:nvSpPr>
        <p:spPr>
          <a:xfrm>
            <a:off x="457200" y="277813"/>
            <a:ext cx="6019800" cy="5853112"/>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1DAEF814-25E8-4A7C-9732-AD73AE5FAFB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D4B28C68-62AF-4A20-8BD5-0D6FAB74D23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B9A4C85F-1683-4ABE-B62F-D4DA97BBBB12}"/>
              </a:ext>
            </a:extLst>
          </p:cNvPr>
          <p:cNvSpPr>
            <a:spLocks noGrp="1" noChangeArrowheads="1"/>
          </p:cNvSpPr>
          <p:nvPr>
            <p:ph type="sldNum" sz="quarter" idx="12"/>
          </p:nvPr>
        </p:nvSpPr>
        <p:spPr>
          <a:ln/>
        </p:spPr>
        <p:txBody>
          <a:bodyPr/>
          <a:lstStyle>
            <a:lvl1pPr>
              <a:defRPr/>
            </a:lvl1pPr>
          </a:lstStyle>
          <a:p>
            <a:pPr>
              <a:defRPr/>
            </a:pPr>
            <a:fld id="{3F4D22C3-E271-42D3-95C0-86804294D4E9}" type="slidenum">
              <a:rPr lang="zh-CN" altLang="en-US"/>
              <a:pPr>
                <a:defRPr/>
              </a:pPr>
              <a:t>‹#›</a:t>
            </a:fld>
            <a:endParaRPr lang="en-US" altLang="zh-CN"/>
          </a:p>
        </p:txBody>
      </p:sp>
    </p:spTree>
    <p:extLst>
      <p:ext uri="{BB962C8B-B14F-4D97-AF65-F5344CB8AC3E}">
        <p14:creationId xmlns:p14="http://schemas.microsoft.com/office/powerpoint/2010/main" val="13766057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0A34E1-98A2-4E4D-91C9-B86AE52B4835}"/>
              </a:ext>
            </a:extLst>
          </p:cNvPr>
          <p:cNvSpPr>
            <a:spLocks noGrp="1"/>
          </p:cNvSpPr>
          <p:nvPr>
            <p:ph type="title"/>
          </p:nvPr>
        </p:nvSpPr>
        <p:spPr>
          <a:xfrm>
            <a:off x="457200" y="277813"/>
            <a:ext cx="8229600" cy="1139825"/>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6CE76F9-8AD2-4C31-A95D-C8AF42F40A8B}"/>
              </a:ext>
            </a:extLst>
          </p:cNvPr>
          <p:cNvSpPr>
            <a:spLocks noGrp="1"/>
          </p:cNvSpPr>
          <p:nvPr>
            <p:ph type="body" sz="half" idx="1"/>
          </p:nvPr>
        </p:nvSpPr>
        <p:spPr>
          <a:xfrm>
            <a:off x="457200" y="1600200"/>
            <a:ext cx="4038600" cy="45307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B71FF99A-217E-4EC6-97E8-4E58110F97D5}"/>
              </a:ext>
            </a:extLst>
          </p:cNvPr>
          <p:cNvSpPr>
            <a:spLocks noGrp="1"/>
          </p:cNvSpPr>
          <p:nvPr>
            <p:ph sz="half" idx="2"/>
          </p:nvPr>
        </p:nvSpPr>
        <p:spPr>
          <a:xfrm>
            <a:off x="4648200" y="1600200"/>
            <a:ext cx="4038600" cy="45307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A0FDD950-0C44-41D1-B5A7-A66335097AB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3F680759-863E-405C-B8C5-92699AD931D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2F814297-F4FF-447A-9267-D08053D92326}"/>
              </a:ext>
            </a:extLst>
          </p:cNvPr>
          <p:cNvSpPr>
            <a:spLocks noGrp="1" noChangeArrowheads="1"/>
          </p:cNvSpPr>
          <p:nvPr>
            <p:ph type="sldNum" sz="quarter" idx="12"/>
          </p:nvPr>
        </p:nvSpPr>
        <p:spPr>
          <a:ln/>
        </p:spPr>
        <p:txBody>
          <a:bodyPr/>
          <a:lstStyle>
            <a:lvl1pPr>
              <a:defRPr/>
            </a:lvl1pPr>
          </a:lstStyle>
          <a:p>
            <a:pPr>
              <a:defRPr/>
            </a:pPr>
            <a:fld id="{0EAEFD03-00C5-4C3F-A161-26DE955FDDA9}" type="slidenum">
              <a:rPr lang="zh-CN" altLang="en-US"/>
              <a:pPr>
                <a:defRPr/>
              </a:pPr>
              <a:t>‹#›</a:t>
            </a:fld>
            <a:endParaRPr lang="en-US" altLang="zh-CN"/>
          </a:p>
        </p:txBody>
      </p:sp>
    </p:spTree>
    <p:extLst>
      <p:ext uri="{BB962C8B-B14F-4D97-AF65-F5344CB8AC3E}">
        <p14:creationId xmlns:p14="http://schemas.microsoft.com/office/powerpoint/2010/main" val="1853302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674569-D42A-41D6-8876-8B8B19E2A99A}"/>
              </a:ext>
            </a:extLst>
          </p:cNvPr>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0807956-2445-4A8C-B97D-6FD69B10B257}"/>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Rectangle 4">
            <a:extLst>
              <a:ext uri="{FF2B5EF4-FFF2-40B4-BE49-F238E27FC236}">
                <a16:creationId xmlns:a16="http://schemas.microsoft.com/office/drawing/2014/main" id="{56CDD77A-D7EA-49AD-ABA9-47A12A5033E1}"/>
              </a:ext>
            </a:extLst>
          </p:cNvPr>
          <p:cNvSpPr>
            <a:spLocks noGrp="1" noChangeArrowheads="1"/>
          </p:cNvSpPr>
          <p:nvPr>
            <p:ph type="dt" sz="half" idx="10"/>
          </p:nvPr>
        </p:nvSpPr>
        <p:spPr>
          <a:ln/>
        </p:spPr>
        <p:txBody>
          <a:bodyPr/>
          <a:lstStyle>
            <a:lvl1pPr>
              <a:defRPr/>
            </a:lvl1pPr>
          </a:lstStyle>
          <a:p>
            <a:pPr>
              <a:defRPr/>
            </a:pPr>
            <a:r>
              <a:rPr lang="en-US" altLang="zh-CN"/>
              <a:t>Fall 2007</a:t>
            </a:r>
            <a:endParaRPr lang="en-CA" altLang="zh-CN"/>
          </a:p>
        </p:txBody>
      </p:sp>
      <p:sp>
        <p:nvSpPr>
          <p:cNvPr id="5" name="Rectangle 5">
            <a:extLst>
              <a:ext uri="{FF2B5EF4-FFF2-40B4-BE49-F238E27FC236}">
                <a16:creationId xmlns:a16="http://schemas.microsoft.com/office/drawing/2014/main" id="{E8B131D4-782E-4810-A233-C62DB9A5F6C7}"/>
              </a:ext>
            </a:extLst>
          </p:cNvPr>
          <p:cNvSpPr>
            <a:spLocks noGrp="1" noChangeArrowheads="1"/>
          </p:cNvSpPr>
          <p:nvPr>
            <p:ph type="ftr" sz="quarter" idx="11"/>
          </p:nvPr>
        </p:nvSpPr>
        <p:spPr>
          <a:ln/>
        </p:spPr>
        <p:txBody>
          <a:bodyPr/>
          <a:lstStyle>
            <a:lvl1pPr>
              <a:defRPr/>
            </a:lvl1pPr>
          </a:lstStyle>
          <a:p>
            <a:pPr>
              <a:defRPr/>
            </a:pPr>
            <a:r>
              <a:rPr lang="en-US" altLang="zh-CN"/>
              <a:t>Discrete Structures</a:t>
            </a:r>
          </a:p>
        </p:txBody>
      </p:sp>
      <p:sp>
        <p:nvSpPr>
          <p:cNvPr id="6" name="Rectangle 6">
            <a:extLst>
              <a:ext uri="{FF2B5EF4-FFF2-40B4-BE49-F238E27FC236}">
                <a16:creationId xmlns:a16="http://schemas.microsoft.com/office/drawing/2014/main" id="{B375FDB8-5001-4B66-A059-C887A861BBFE}"/>
              </a:ext>
            </a:extLst>
          </p:cNvPr>
          <p:cNvSpPr>
            <a:spLocks noGrp="1" noChangeArrowheads="1"/>
          </p:cNvSpPr>
          <p:nvPr>
            <p:ph type="sldNum" sz="quarter" idx="12"/>
          </p:nvPr>
        </p:nvSpPr>
        <p:spPr>
          <a:ln/>
        </p:spPr>
        <p:txBody>
          <a:bodyPr/>
          <a:lstStyle>
            <a:lvl1pPr>
              <a:defRPr/>
            </a:lvl1pPr>
          </a:lstStyle>
          <a:p>
            <a:pPr>
              <a:defRPr/>
            </a:pPr>
            <a:fld id="{96324AE0-F5F1-483E-9C06-18021DD37931}" type="slidenum">
              <a:rPr lang="zh-CN" altLang="en-CA"/>
              <a:pPr>
                <a:defRPr/>
              </a:pPr>
              <a:t>‹#›</a:t>
            </a:fld>
            <a:endParaRPr lang="en-CA" altLang="zh-CN"/>
          </a:p>
        </p:txBody>
      </p:sp>
    </p:spTree>
    <p:extLst>
      <p:ext uri="{BB962C8B-B14F-4D97-AF65-F5344CB8AC3E}">
        <p14:creationId xmlns:p14="http://schemas.microsoft.com/office/powerpoint/2010/main" val="34287663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EDC40A-78AB-4194-BF77-12D24651C59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56ECF25-6C92-4BF4-8110-9F6E4FC2F2AE}"/>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960B6B3-6E79-4CD2-B1C0-6EB656A7DB83}"/>
              </a:ext>
            </a:extLst>
          </p:cNvPr>
          <p:cNvSpPr>
            <a:spLocks noGrp="1"/>
          </p:cNvSpPr>
          <p:nvPr>
            <p:ph type="dt" sz="half" idx="10"/>
          </p:nvPr>
        </p:nvSpPr>
        <p:spPr/>
        <p:txBody>
          <a:bodyPr/>
          <a:lstStyle>
            <a:lvl1pPr>
              <a:defRPr/>
            </a:lvl1pPr>
          </a:lstStyle>
          <a:p>
            <a:pPr>
              <a:defRPr/>
            </a:pPr>
            <a:r>
              <a:rPr lang="en-US" altLang="zh-CN"/>
              <a:t>Spring 2018</a:t>
            </a:r>
            <a:endParaRPr lang="en-CA" altLang="zh-CN"/>
          </a:p>
        </p:txBody>
      </p:sp>
      <p:sp>
        <p:nvSpPr>
          <p:cNvPr id="5" name="页脚占位符 4">
            <a:extLst>
              <a:ext uri="{FF2B5EF4-FFF2-40B4-BE49-F238E27FC236}">
                <a16:creationId xmlns:a16="http://schemas.microsoft.com/office/drawing/2014/main" id="{8A4CC48B-4DD5-4826-B773-7DB4B435CA92}"/>
              </a:ext>
            </a:extLst>
          </p:cNvPr>
          <p:cNvSpPr>
            <a:spLocks noGrp="1"/>
          </p:cNvSpPr>
          <p:nvPr>
            <p:ph type="ftr" sz="quarter" idx="11"/>
          </p:nvPr>
        </p:nvSpPr>
        <p:spPr/>
        <p:txBody>
          <a:bodyPr/>
          <a:lstStyle>
            <a:lvl1pPr>
              <a:defRPr/>
            </a:lvl1pPr>
          </a:lstStyle>
          <a:p>
            <a:pPr>
              <a:defRPr/>
            </a:pPr>
            <a:r>
              <a:rPr lang="en-US" altLang="zh-CN"/>
              <a:t>Discrete Structures</a:t>
            </a:r>
          </a:p>
        </p:txBody>
      </p:sp>
      <p:sp>
        <p:nvSpPr>
          <p:cNvPr id="6" name="灯片编号占位符 5">
            <a:extLst>
              <a:ext uri="{FF2B5EF4-FFF2-40B4-BE49-F238E27FC236}">
                <a16:creationId xmlns:a16="http://schemas.microsoft.com/office/drawing/2014/main" id="{784DA8B7-F0A4-44D3-B17B-FE68BBCFC832}"/>
              </a:ext>
            </a:extLst>
          </p:cNvPr>
          <p:cNvSpPr>
            <a:spLocks noGrp="1"/>
          </p:cNvSpPr>
          <p:nvPr>
            <p:ph type="sldNum" sz="quarter" idx="12"/>
          </p:nvPr>
        </p:nvSpPr>
        <p:spPr/>
        <p:txBody>
          <a:bodyPr/>
          <a:lstStyle>
            <a:lvl1pPr>
              <a:defRPr/>
            </a:lvl1pPr>
          </a:lstStyle>
          <a:p>
            <a:pPr>
              <a:defRPr/>
            </a:pPr>
            <a:fld id="{C7CE6D86-5CF8-471A-8305-F39A0EF07250}" type="slidenum">
              <a:rPr lang="zh-CN" altLang="en-CA"/>
              <a:pPr>
                <a:defRPr/>
              </a:pPr>
              <a:t>‹#›</a:t>
            </a:fld>
            <a:endParaRPr lang="en-CA" altLang="zh-CN"/>
          </a:p>
        </p:txBody>
      </p:sp>
    </p:spTree>
    <p:extLst>
      <p:ext uri="{BB962C8B-B14F-4D97-AF65-F5344CB8AC3E}">
        <p14:creationId xmlns:p14="http://schemas.microsoft.com/office/powerpoint/2010/main" val="21053354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BF4323-3DEC-45C5-B85D-6EF9BCC35673}"/>
              </a:ext>
            </a:extLst>
          </p:cNvPr>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4482168-725F-4E54-A1A3-B2231A0DCD05}"/>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日期占位符 3">
            <a:extLst>
              <a:ext uri="{FF2B5EF4-FFF2-40B4-BE49-F238E27FC236}">
                <a16:creationId xmlns:a16="http://schemas.microsoft.com/office/drawing/2014/main" id="{F954D9B1-8F99-4C58-8F52-1EA2144375BF}"/>
              </a:ext>
            </a:extLst>
          </p:cNvPr>
          <p:cNvSpPr>
            <a:spLocks noGrp="1"/>
          </p:cNvSpPr>
          <p:nvPr>
            <p:ph type="dt" sz="half" idx="10"/>
          </p:nvPr>
        </p:nvSpPr>
        <p:spPr/>
        <p:txBody>
          <a:bodyPr/>
          <a:lstStyle>
            <a:lvl1pPr>
              <a:defRPr/>
            </a:lvl1pPr>
          </a:lstStyle>
          <a:p>
            <a:pPr>
              <a:defRPr/>
            </a:pPr>
            <a:r>
              <a:rPr lang="en-US" altLang="zh-CN"/>
              <a:t>Spring 2018</a:t>
            </a:r>
            <a:endParaRPr lang="en-CA" altLang="zh-CN"/>
          </a:p>
        </p:txBody>
      </p:sp>
      <p:sp>
        <p:nvSpPr>
          <p:cNvPr id="5" name="页脚占位符 4">
            <a:extLst>
              <a:ext uri="{FF2B5EF4-FFF2-40B4-BE49-F238E27FC236}">
                <a16:creationId xmlns:a16="http://schemas.microsoft.com/office/drawing/2014/main" id="{3E850780-5DA3-4981-AEA6-C3C5FB9C3635}"/>
              </a:ext>
            </a:extLst>
          </p:cNvPr>
          <p:cNvSpPr>
            <a:spLocks noGrp="1"/>
          </p:cNvSpPr>
          <p:nvPr>
            <p:ph type="ftr" sz="quarter" idx="11"/>
          </p:nvPr>
        </p:nvSpPr>
        <p:spPr/>
        <p:txBody>
          <a:bodyPr/>
          <a:lstStyle>
            <a:lvl1pPr>
              <a:defRPr/>
            </a:lvl1pPr>
          </a:lstStyle>
          <a:p>
            <a:pPr>
              <a:defRPr/>
            </a:pPr>
            <a:r>
              <a:rPr lang="en-US" altLang="zh-CN"/>
              <a:t>Discrete Structures</a:t>
            </a:r>
          </a:p>
        </p:txBody>
      </p:sp>
      <p:sp>
        <p:nvSpPr>
          <p:cNvPr id="6" name="灯片编号占位符 5">
            <a:extLst>
              <a:ext uri="{FF2B5EF4-FFF2-40B4-BE49-F238E27FC236}">
                <a16:creationId xmlns:a16="http://schemas.microsoft.com/office/drawing/2014/main" id="{720D98F5-1F6B-49FA-BBF5-5C5E74C46BC5}"/>
              </a:ext>
            </a:extLst>
          </p:cNvPr>
          <p:cNvSpPr>
            <a:spLocks noGrp="1"/>
          </p:cNvSpPr>
          <p:nvPr>
            <p:ph type="sldNum" sz="quarter" idx="12"/>
          </p:nvPr>
        </p:nvSpPr>
        <p:spPr/>
        <p:txBody>
          <a:bodyPr/>
          <a:lstStyle>
            <a:lvl1pPr>
              <a:defRPr/>
            </a:lvl1pPr>
          </a:lstStyle>
          <a:p>
            <a:pPr>
              <a:defRPr/>
            </a:pPr>
            <a:fld id="{82B27C3C-7382-49ED-917A-9313B5FD25A0}" type="slidenum">
              <a:rPr lang="zh-CN" altLang="en-CA"/>
              <a:pPr>
                <a:defRPr/>
              </a:pPr>
              <a:t>‹#›</a:t>
            </a:fld>
            <a:endParaRPr lang="en-CA" altLang="zh-CN"/>
          </a:p>
        </p:txBody>
      </p:sp>
    </p:spTree>
    <p:extLst>
      <p:ext uri="{BB962C8B-B14F-4D97-AF65-F5344CB8AC3E}">
        <p14:creationId xmlns:p14="http://schemas.microsoft.com/office/powerpoint/2010/main" val="14168976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F11571-E486-4C60-B2F4-CA91EED4E3C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82A0839-CB2B-497B-8B91-9A5AEAEC172C}"/>
              </a:ext>
            </a:extLst>
          </p:cNvPr>
          <p:cNvSpPr>
            <a:spLocks noGrp="1"/>
          </p:cNvSpPr>
          <p:nvPr>
            <p:ph sz="half" idx="1"/>
          </p:nvPr>
        </p:nvSpPr>
        <p:spPr>
          <a:xfrm>
            <a:off x="685800" y="1828800"/>
            <a:ext cx="3810000" cy="4267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C20E6645-D518-4ABE-B05D-697FC2444223}"/>
              </a:ext>
            </a:extLst>
          </p:cNvPr>
          <p:cNvSpPr>
            <a:spLocks noGrp="1"/>
          </p:cNvSpPr>
          <p:nvPr>
            <p:ph sz="half" idx="2"/>
          </p:nvPr>
        </p:nvSpPr>
        <p:spPr>
          <a:xfrm>
            <a:off x="4648200" y="1828800"/>
            <a:ext cx="3810000" cy="4267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5AF973E7-D436-4087-97F7-6DB5A30EAC27}"/>
              </a:ext>
            </a:extLst>
          </p:cNvPr>
          <p:cNvSpPr>
            <a:spLocks noGrp="1"/>
          </p:cNvSpPr>
          <p:nvPr>
            <p:ph type="dt" sz="half" idx="10"/>
          </p:nvPr>
        </p:nvSpPr>
        <p:spPr/>
        <p:txBody>
          <a:bodyPr/>
          <a:lstStyle>
            <a:lvl1pPr>
              <a:defRPr/>
            </a:lvl1pPr>
          </a:lstStyle>
          <a:p>
            <a:pPr>
              <a:defRPr/>
            </a:pPr>
            <a:r>
              <a:rPr lang="en-US" altLang="zh-CN"/>
              <a:t>Spring 2018</a:t>
            </a:r>
            <a:endParaRPr lang="en-CA" altLang="zh-CN"/>
          </a:p>
        </p:txBody>
      </p:sp>
      <p:sp>
        <p:nvSpPr>
          <p:cNvPr id="6" name="页脚占位符 5">
            <a:extLst>
              <a:ext uri="{FF2B5EF4-FFF2-40B4-BE49-F238E27FC236}">
                <a16:creationId xmlns:a16="http://schemas.microsoft.com/office/drawing/2014/main" id="{BB28B30F-5644-4DC7-962A-76FB14FF7ECC}"/>
              </a:ext>
            </a:extLst>
          </p:cNvPr>
          <p:cNvSpPr>
            <a:spLocks noGrp="1"/>
          </p:cNvSpPr>
          <p:nvPr>
            <p:ph type="ftr" sz="quarter" idx="11"/>
          </p:nvPr>
        </p:nvSpPr>
        <p:spPr/>
        <p:txBody>
          <a:bodyPr/>
          <a:lstStyle>
            <a:lvl1pPr>
              <a:defRPr/>
            </a:lvl1pPr>
          </a:lstStyle>
          <a:p>
            <a:pPr>
              <a:defRPr/>
            </a:pPr>
            <a:r>
              <a:rPr lang="en-US" altLang="zh-CN"/>
              <a:t>Discrete Structures</a:t>
            </a:r>
          </a:p>
        </p:txBody>
      </p:sp>
      <p:sp>
        <p:nvSpPr>
          <p:cNvPr id="7" name="灯片编号占位符 6">
            <a:extLst>
              <a:ext uri="{FF2B5EF4-FFF2-40B4-BE49-F238E27FC236}">
                <a16:creationId xmlns:a16="http://schemas.microsoft.com/office/drawing/2014/main" id="{B0898D58-D3C7-4466-9B14-6D10D4294848}"/>
              </a:ext>
            </a:extLst>
          </p:cNvPr>
          <p:cNvSpPr>
            <a:spLocks noGrp="1"/>
          </p:cNvSpPr>
          <p:nvPr>
            <p:ph type="sldNum" sz="quarter" idx="12"/>
          </p:nvPr>
        </p:nvSpPr>
        <p:spPr/>
        <p:txBody>
          <a:bodyPr/>
          <a:lstStyle>
            <a:lvl1pPr>
              <a:defRPr/>
            </a:lvl1pPr>
          </a:lstStyle>
          <a:p>
            <a:pPr>
              <a:defRPr/>
            </a:pPr>
            <a:fld id="{C37C0570-558D-488A-B39C-42A330A7467D}" type="slidenum">
              <a:rPr lang="zh-CN" altLang="en-CA"/>
              <a:pPr>
                <a:defRPr/>
              </a:pPr>
              <a:t>‹#›</a:t>
            </a:fld>
            <a:endParaRPr lang="en-CA" altLang="zh-CN"/>
          </a:p>
        </p:txBody>
      </p:sp>
    </p:spTree>
    <p:extLst>
      <p:ext uri="{BB962C8B-B14F-4D97-AF65-F5344CB8AC3E}">
        <p14:creationId xmlns:p14="http://schemas.microsoft.com/office/powerpoint/2010/main" val="24857560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37A73B-99AD-421C-9A6A-F1C40624DDD0}"/>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5668B35-6F07-46BC-8910-E43EA936F769}"/>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84583F7A-C543-4894-BD4A-FBCFA22CE27E}"/>
              </a:ext>
            </a:extLst>
          </p:cNvPr>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4A34116C-CFD6-4A3A-B78A-25276DF4E0B3}"/>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B3848920-9107-47D4-84D9-5D379DB8691C}"/>
              </a:ext>
            </a:extLst>
          </p:cNvPr>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46D9C260-E858-497D-88E0-456EC3702C06}"/>
              </a:ext>
            </a:extLst>
          </p:cNvPr>
          <p:cNvSpPr>
            <a:spLocks noGrp="1"/>
          </p:cNvSpPr>
          <p:nvPr>
            <p:ph type="dt" sz="half" idx="10"/>
          </p:nvPr>
        </p:nvSpPr>
        <p:spPr/>
        <p:txBody>
          <a:bodyPr/>
          <a:lstStyle>
            <a:lvl1pPr>
              <a:defRPr/>
            </a:lvl1pPr>
          </a:lstStyle>
          <a:p>
            <a:pPr>
              <a:defRPr/>
            </a:pPr>
            <a:r>
              <a:rPr lang="en-US" altLang="zh-CN"/>
              <a:t>Spring 2018</a:t>
            </a:r>
            <a:endParaRPr lang="en-CA" altLang="zh-CN"/>
          </a:p>
        </p:txBody>
      </p:sp>
      <p:sp>
        <p:nvSpPr>
          <p:cNvPr id="8" name="页脚占位符 7">
            <a:extLst>
              <a:ext uri="{FF2B5EF4-FFF2-40B4-BE49-F238E27FC236}">
                <a16:creationId xmlns:a16="http://schemas.microsoft.com/office/drawing/2014/main" id="{ED49CB2A-85AF-40E3-A07C-3D38F7C76014}"/>
              </a:ext>
            </a:extLst>
          </p:cNvPr>
          <p:cNvSpPr>
            <a:spLocks noGrp="1"/>
          </p:cNvSpPr>
          <p:nvPr>
            <p:ph type="ftr" sz="quarter" idx="11"/>
          </p:nvPr>
        </p:nvSpPr>
        <p:spPr/>
        <p:txBody>
          <a:bodyPr/>
          <a:lstStyle>
            <a:lvl1pPr>
              <a:defRPr/>
            </a:lvl1pPr>
          </a:lstStyle>
          <a:p>
            <a:pPr>
              <a:defRPr/>
            </a:pPr>
            <a:r>
              <a:rPr lang="en-US" altLang="zh-CN"/>
              <a:t>Discrete Structures</a:t>
            </a:r>
          </a:p>
        </p:txBody>
      </p:sp>
      <p:sp>
        <p:nvSpPr>
          <p:cNvPr id="9" name="灯片编号占位符 8">
            <a:extLst>
              <a:ext uri="{FF2B5EF4-FFF2-40B4-BE49-F238E27FC236}">
                <a16:creationId xmlns:a16="http://schemas.microsoft.com/office/drawing/2014/main" id="{1C3FECBD-4FE6-4BA3-9D45-4E61997C7503}"/>
              </a:ext>
            </a:extLst>
          </p:cNvPr>
          <p:cNvSpPr>
            <a:spLocks noGrp="1"/>
          </p:cNvSpPr>
          <p:nvPr>
            <p:ph type="sldNum" sz="quarter" idx="12"/>
          </p:nvPr>
        </p:nvSpPr>
        <p:spPr/>
        <p:txBody>
          <a:bodyPr/>
          <a:lstStyle>
            <a:lvl1pPr>
              <a:defRPr/>
            </a:lvl1pPr>
          </a:lstStyle>
          <a:p>
            <a:pPr>
              <a:defRPr/>
            </a:pPr>
            <a:fld id="{3C6B41E6-2611-4DDC-8A03-836D519E71B7}" type="slidenum">
              <a:rPr lang="zh-CN" altLang="en-CA"/>
              <a:pPr>
                <a:defRPr/>
              </a:pPr>
              <a:t>‹#›</a:t>
            </a:fld>
            <a:endParaRPr lang="en-CA" altLang="zh-CN"/>
          </a:p>
        </p:txBody>
      </p:sp>
    </p:spTree>
    <p:extLst>
      <p:ext uri="{BB962C8B-B14F-4D97-AF65-F5344CB8AC3E}">
        <p14:creationId xmlns:p14="http://schemas.microsoft.com/office/powerpoint/2010/main" val="9976034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129156-E28F-4187-9248-C76C00C8B4C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9B2996F-D6EA-42D1-9AE4-A031BAA1F31F}"/>
              </a:ext>
            </a:extLst>
          </p:cNvPr>
          <p:cNvSpPr>
            <a:spLocks noGrp="1"/>
          </p:cNvSpPr>
          <p:nvPr>
            <p:ph type="dt" sz="half" idx="10"/>
          </p:nvPr>
        </p:nvSpPr>
        <p:spPr/>
        <p:txBody>
          <a:bodyPr/>
          <a:lstStyle>
            <a:lvl1pPr>
              <a:defRPr/>
            </a:lvl1pPr>
          </a:lstStyle>
          <a:p>
            <a:pPr>
              <a:defRPr/>
            </a:pPr>
            <a:r>
              <a:rPr lang="en-US" altLang="zh-CN"/>
              <a:t>Spring 2018</a:t>
            </a:r>
            <a:endParaRPr lang="en-CA" altLang="zh-CN"/>
          </a:p>
        </p:txBody>
      </p:sp>
      <p:sp>
        <p:nvSpPr>
          <p:cNvPr id="4" name="页脚占位符 3">
            <a:extLst>
              <a:ext uri="{FF2B5EF4-FFF2-40B4-BE49-F238E27FC236}">
                <a16:creationId xmlns:a16="http://schemas.microsoft.com/office/drawing/2014/main" id="{D8414587-E2FB-40A3-8B83-6EDDE076C541}"/>
              </a:ext>
            </a:extLst>
          </p:cNvPr>
          <p:cNvSpPr>
            <a:spLocks noGrp="1"/>
          </p:cNvSpPr>
          <p:nvPr>
            <p:ph type="ftr" sz="quarter" idx="11"/>
          </p:nvPr>
        </p:nvSpPr>
        <p:spPr/>
        <p:txBody>
          <a:bodyPr/>
          <a:lstStyle>
            <a:lvl1pPr>
              <a:defRPr/>
            </a:lvl1pPr>
          </a:lstStyle>
          <a:p>
            <a:pPr>
              <a:defRPr/>
            </a:pPr>
            <a:r>
              <a:rPr lang="en-US" altLang="zh-CN"/>
              <a:t>Discrete Structures</a:t>
            </a:r>
          </a:p>
        </p:txBody>
      </p:sp>
      <p:sp>
        <p:nvSpPr>
          <p:cNvPr id="5" name="灯片编号占位符 4">
            <a:extLst>
              <a:ext uri="{FF2B5EF4-FFF2-40B4-BE49-F238E27FC236}">
                <a16:creationId xmlns:a16="http://schemas.microsoft.com/office/drawing/2014/main" id="{0D7E74FE-A2B1-4B1B-A197-64E35B9FD2EB}"/>
              </a:ext>
            </a:extLst>
          </p:cNvPr>
          <p:cNvSpPr>
            <a:spLocks noGrp="1"/>
          </p:cNvSpPr>
          <p:nvPr>
            <p:ph type="sldNum" sz="quarter" idx="12"/>
          </p:nvPr>
        </p:nvSpPr>
        <p:spPr/>
        <p:txBody>
          <a:bodyPr/>
          <a:lstStyle>
            <a:lvl1pPr>
              <a:defRPr/>
            </a:lvl1pPr>
          </a:lstStyle>
          <a:p>
            <a:pPr>
              <a:defRPr/>
            </a:pPr>
            <a:fld id="{CA3CD928-65CD-4D9C-AC05-4555CC0CDB5B}" type="slidenum">
              <a:rPr lang="zh-CN" altLang="en-CA"/>
              <a:pPr>
                <a:defRPr/>
              </a:pPr>
              <a:t>‹#›</a:t>
            </a:fld>
            <a:endParaRPr lang="en-CA" altLang="zh-CN"/>
          </a:p>
        </p:txBody>
      </p:sp>
    </p:spTree>
    <p:extLst>
      <p:ext uri="{BB962C8B-B14F-4D97-AF65-F5344CB8AC3E}">
        <p14:creationId xmlns:p14="http://schemas.microsoft.com/office/powerpoint/2010/main" val="6804190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FCC7810-CCF5-4ED0-BB59-AFFA6498CE5E}"/>
              </a:ext>
            </a:extLst>
          </p:cNvPr>
          <p:cNvSpPr>
            <a:spLocks noGrp="1"/>
          </p:cNvSpPr>
          <p:nvPr>
            <p:ph type="dt" sz="half" idx="10"/>
          </p:nvPr>
        </p:nvSpPr>
        <p:spPr/>
        <p:txBody>
          <a:bodyPr/>
          <a:lstStyle>
            <a:lvl1pPr>
              <a:defRPr/>
            </a:lvl1pPr>
          </a:lstStyle>
          <a:p>
            <a:pPr>
              <a:defRPr/>
            </a:pPr>
            <a:r>
              <a:rPr lang="en-US" altLang="zh-CN"/>
              <a:t>Spring 2018</a:t>
            </a:r>
            <a:endParaRPr lang="en-CA" altLang="zh-CN"/>
          </a:p>
        </p:txBody>
      </p:sp>
      <p:sp>
        <p:nvSpPr>
          <p:cNvPr id="3" name="页脚占位符 2">
            <a:extLst>
              <a:ext uri="{FF2B5EF4-FFF2-40B4-BE49-F238E27FC236}">
                <a16:creationId xmlns:a16="http://schemas.microsoft.com/office/drawing/2014/main" id="{0727E94D-E8D8-44F7-B60B-A3AC18F68CC9}"/>
              </a:ext>
            </a:extLst>
          </p:cNvPr>
          <p:cNvSpPr>
            <a:spLocks noGrp="1"/>
          </p:cNvSpPr>
          <p:nvPr>
            <p:ph type="ftr" sz="quarter" idx="11"/>
          </p:nvPr>
        </p:nvSpPr>
        <p:spPr/>
        <p:txBody>
          <a:bodyPr/>
          <a:lstStyle>
            <a:lvl1pPr>
              <a:defRPr/>
            </a:lvl1pPr>
          </a:lstStyle>
          <a:p>
            <a:pPr>
              <a:defRPr/>
            </a:pPr>
            <a:r>
              <a:rPr lang="en-US" altLang="zh-CN"/>
              <a:t>Discrete Structures</a:t>
            </a:r>
          </a:p>
        </p:txBody>
      </p:sp>
      <p:sp>
        <p:nvSpPr>
          <p:cNvPr id="4" name="灯片编号占位符 3">
            <a:extLst>
              <a:ext uri="{FF2B5EF4-FFF2-40B4-BE49-F238E27FC236}">
                <a16:creationId xmlns:a16="http://schemas.microsoft.com/office/drawing/2014/main" id="{38312373-F8EF-45EF-AF29-8EB2DC46667A}"/>
              </a:ext>
            </a:extLst>
          </p:cNvPr>
          <p:cNvSpPr>
            <a:spLocks noGrp="1"/>
          </p:cNvSpPr>
          <p:nvPr>
            <p:ph type="sldNum" sz="quarter" idx="12"/>
          </p:nvPr>
        </p:nvSpPr>
        <p:spPr/>
        <p:txBody>
          <a:bodyPr/>
          <a:lstStyle>
            <a:lvl1pPr>
              <a:defRPr/>
            </a:lvl1pPr>
          </a:lstStyle>
          <a:p>
            <a:pPr>
              <a:defRPr/>
            </a:pPr>
            <a:fld id="{9602194C-B9A1-48A9-8DC1-FC436090F083}" type="slidenum">
              <a:rPr lang="zh-CN" altLang="en-CA"/>
              <a:pPr>
                <a:defRPr/>
              </a:pPr>
              <a:t>‹#›</a:t>
            </a:fld>
            <a:endParaRPr lang="en-CA" altLang="zh-CN"/>
          </a:p>
        </p:txBody>
      </p:sp>
    </p:spTree>
    <p:extLst>
      <p:ext uri="{BB962C8B-B14F-4D97-AF65-F5344CB8AC3E}">
        <p14:creationId xmlns:p14="http://schemas.microsoft.com/office/powerpoint/2010/main" val="2433332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88272E-6741-4463-A6BF-FAC498C2760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933D4BF-2255-4B65-8FC5-481A373DE075}"/>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12296BCA-C5AA-42F3-8ABB-6BABE983DB1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028BF733-7EB0-4C00-857C-FE94C2A3E95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D07F593A-38C5-4407-AD7B-C48757B4D2B4}"/>
              </a:ext>
            </a:extLst>
          </p:cNvPr>
          <p:cNvSpPr>
            <a:spLocks noGrp="1" noChangeArrowheads="1"/>
          </p:cNvSpPr>
          <p:nvPr>
            <p:ph type="sldNum" sz="quarter" idx="12"/>
          </p:nvPr>
        </p:nvSpPr>
        <p:spPr>
          <a:ln/>
        </p:spPr>
        <p:txBody>
          <a:bodyPr/>
          <a:lstStyle>
            <a:lvl1pPr>
              <a:defRPr/>
            </a:lvl1pPr>
          </a:lstStyle>
          <a:p>
            <a:pPr>
              <a:defRPr/>
            </a:pPr>
            <a:fld id="{8950099E-EE9D-4F9A-9435-60D8FA8F0E8C}" type="slidenum">
              <a:rPr lang="zh-CN" altLang="en-US"/>
              <a:pPr>
                <a:defRPr/>
              </a:pPr>
              <a:t>‹#›</a:t>
            </a:fld>
            <a:endParaRPr lang="en-US" altLang="zh-CN"/>
          </a:p>
        </p:txBody>
      </p:sp>
    </p:spTree>
    <p:extLst>
      <p:ext uri="{BB962C8B-B14F-4D97-AF65-F5344CB8AC3E}">
        <p14:creationId xmlns:p14="http://schemas.microsoft.com/office/powerpoint/2010/main" val="32119254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D2CE48-4F2B-49EB-9D92-DFA03EF1583D}"/>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ED5BCF1-7CB1-43C4-BE17-D39C68D4A8B7}"/>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3F6B0D74-1155-47A6-918D-B797BB87BBCC}"/>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7EB1006C-8D1C-488A-8E10-C6270B0D2398}"/>
              </a:ext>
            </a:extLst>
          </p:cNvPr>
          <p:cNvSpPr>
            <a:spLocks noGrp="1"/>
          </p:cNvSpPr>
          <p:nvPr>
            <p:ph type="dt" sz="half" idx="10"/>
          </p:nvPr>
        </p:nvSpPr>
        <p:spPr/>
        <p:txBody>
          <a:bodyPr/>
          <a:lstStyle>
            <a:lvl1pPr>
              <a:defRPr/>
            </a:lvl1pPr>
          </a:lstStyle>
          <a:p>
            <a:pPr>
              <a:defRPr/>
            </a:pPr>
            <a:r>
              <a:rPr lang="en-US" altLang="zh-CN"/>
              <a:t>Spring 2018</a:t>
            </a:r>
            <a:endParaRPr lang="en-CA" altLang="zh-CN"/>
          </a:p>
        </p:txBody>
      </p:sp>
      <p:sp>
        <p:nvSpPr>
          <p:cNvPr id="6" name="页脚占位符 5">
            <a:extLst>
              <a:ext uri="{FF2B5EF4-FFF2-40B4-BE49-F238E27FC236}">
                <a16:creationId xmlns:a16="http://schemas.microsoft.com/office/drawing/2014/main" id="{246A8E1A-2E79-4469-97CD-F4B166E00AEE}"/>
              </a:ext>
            </a:extLst>
          </p:cNvPr>
          <p:cNvSpPr>
            <a:spLocks noGrp="1"/>
          </p:cNvSpPr>
          <p:nvPr>
            <p:ph type="ftr" sz="quarter" idx="11"/>
          </p:nvPr>
        </p:nvSpPr>
        <p:spPr/>
        <p:txBody>
          <a:bodyPr/>
          <a:lstStyle>
            <a:lvl1pPr>
              <a:defRPr/>
            </a:lvl1pPr>
          </a:lstStyle>
          <a:p>
            <a:pPr>
              <a:defRPr/>
            </a:pPr>
            <a:r>
              <a:rPr lang="en-US" altLang="zh-CN"/>
              <a:t>Discrete Structures</a:t>
            </a:r>
          </a:p>
        </p:txBody>
      </p:sp>
      <p:sp>
        <p:nvSpPr>
          <p:cNvPr id="7" name="灯片编号占位符 6">
            <a:extLst>
              <a:ext uri="{FF2B5EF4-FFF2-40B4-BE49-F238E27FC236}">
                <a16:creationId xmlns:a16="http://schemas.microsoft.com/office/drawing/2014/main" id="{51078B9C-2916-49D1-A1B2-D1E8F32A6731}"/>
              </a:ext>
            </a:extLst>
          </p:cNvPr>
          <p:cNvSpPr>
            <a:spLocks noGrp="1"/>
          </p:cNvSpPr>
          <p:nvPr>
            <p:ph type="sldNum" sz="quarter" idx="12"/>
          </p:nvPr>
        </p:nvSpPr>
        <p:spPr/>
        <p:txBody>
          <a:bodyPr/>
          <a:lstStyle>
            <a:lvl1pPr>
              <a:defRPr/>
            </a:lvl1pPr>
          </a:lstStyle>
          <a:p>
            <a:pPr>
              <a:defRPr/>
            </a:pPr>
            <a:fld id="{3E727021-76EC-402D-8FC0-81243ED5A416}" type="slidenum">
              <a:rPr lang="zh-CN" altLang="en-CA"/>
              <a:pPr>
                <a:defRPr/>
              </a:pPr>
              <a:t>‹#›</a:t>
            </a:fld>
            <a:endParaRPr lang="en-CA" altLang="zh-CN"/>
          </a:p>
        </p:txBody>
      </p:sp>
    </p:spTree>
    <p:extLst>
      <p:ext uri="{BB962C8B-B14F-4D97-AF65-F5344CB8AC3E}">
        <p14:creationId xmlns:p14="http://schemas.microsoft.com/office/powerpoint/2010/main" val="17255539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A97D1B-68DB-4E9C-AAD3-CC1BCE1EDCED}"/>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FA34294-7FB5-455E-95F3-D242020CC60E}"/>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a:extLst>
              <a:ext uri="{FF2B5EF4-FFF2-40B4-BE49-F238E27FC236}">
                <a16:creationId xmlns:a16="http://schemas.microsoft.com/office/drawing/2014/main" id="{0A9007A6-D35C-4FA1-99D1-17FF4F4C78C1}"/>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2C07B31-7CB4-4410-8BE7-A842A8BCA208}"/>
              </a:ext>
            </a:extLst>
          </p:cNvPr>
          <p:cNvSpPr>
            <a:spLocks noGrp="1"/>
          </p:cNvSpPr>
          <p:nvPr>
            <p:ph type="dt" sz="half" idx="10"/>
          </p:nvPr>
        </p:nvSpPr>
        <p:spPr/>
        <p:txBody>
          <a:bodyPr/>
          <a:lstStyle>
            <a:lvl1pPr>
              <a:defRPr/>
            </a:lvl1pPr>
          </a:lstStyle>
          <a:p>
            <a:pPr>
              <a:defRPr/>
            </a:pPr>
            <a:r>
              <a:rPr lang="en-US" altLang="zh-CN"/>
              <a:t>Spring 2018</a:t>
            </a:r>
            <a:endParaRPr lang="en-CA" altLang="zh-CN"/>
          </a:p>
        </p:txBody>
      </p:sp>
      <p:sp>
        <p:nvSpPr>
          <p:cNvPr id="6" name="页脚占位符 5">
            <a:extLst>
              <a:ext uri="{FF2B5EF4-FFF2-40B4-BE49-F238E27FC236}">
                <a16:creationId xmlns:a16="http://schemas.microsoft.com/office/drawing/2014/main" id="{069791B7-702A-4992-BBA2-50A478DBBB99}"/>
              </a:ext>
            </a:extLst>
          </p:cNvPr>
          <p:cNvSpPr>
            <a:spLocks noGrp="1"/>
          </p:cNvSpPr>
          <p:nvPr>
            <p:ph type="ftr" sz="quarter" idx="11"/>
          </p:nvPr>
        </p:nvSpPr>
        <p:spPr/>
        <p:txBody>
          <a:bodyPr/>
          <a:lstStyle>
            <a:lvl1pPr>
              <a:defRPr/>
            </a:lvl1pPr>
          </a:lstStyle>
          <a:p>
            <a:pPr>
              <a:defRPr/>
            </a:pPr>
            <a:r>
              <a:rPr lang="en-US" altLang="zh-CN"/>
              <a:t>06B11,12,13 - Discrete Structures</a:t>
            </a:r>
          </a:p>
        </p:txBody>
      </p:sp>
      <p:sp>
        <p:nvSpPr>
          <p:cNvPr id="7" name="灯片编号占位符 6">
            <a:extLst>
              <a:ext uri="{FF2B5EF4-FFF2-40B4-BE49-F238E27FC236}">
                <a16:creationId xmlns:a16="http://schemas.microsoft.com/office/drawing/2014/main" id="{A68B46F1-EC4A-40F2-8F50-727547D72259}"/>
              </a:ext>
            </a:extLst>
          </p:cNvPr>
          <p:cNvSpPr>
            <a:spLocks noGrp="1"/>
          </p:cNvSpPr>
          <p:nvPr>
            <p:ph type="sldNum" sz="quarter" idx="12"/>
          </p:nvPr>
        </p:nvSpPr>
        <p:spPr/>
        <p:txBody>
          <a:bodyPr/>
          <a:lstStyle>
            <a:lvl1pPr>
              <a:defRPr/>
            </a:lvl1pPr>
          </a:lstStyle>
          <a:p>
            <a:pPr>
              <a:defRPr/>
            </a:pPr>
            <a:fld id="{D984B168-FFF6-479F-AC3E-03057269B163}" type="slidenum">
              <a:rPr lang="zh-CN" altLang="en-CA"/>
              <a:pPr>
                <a:defRPr/>
              </a:pPr>
              <a:t>‹#›</a:t>
            </a:fld>
            <a:endParaRPr lang="en-CA" altLang="zh-CN"/>
          </a:p>
        </p:txBody>
      </p:sp>
    </p:spTree>
    <p:extLst>
      <p:ext uri="{BB962C8B-B14F-4D97-AF65-F5344CB8AC3E}">
        <p14:creationId xmlns:p14="http://schemas.microsoft.com/office/powerpoint/2010/main" val="11067363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98C379-24F1-4DEF-B387-D047C2EB7E6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D7BBD50-A47A-48F9-9620-8E25C2E5CD12}"/>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A1840BF-500D-4B4B-9AF0-26446B4FF28B}"/>
              </a:ext>
            </a:extLst>
          </p:cNvPr>
          <p:cNvSpPr>
            <a:spLocks noGrp="1"/>
          </p:cNvSpPr>
          <p:nvPr>
            <p:ph type="dt" sz="half" idx="10"/>
          </p:nvPr>
        </p:nvSpPr>
        <p:spPr/>
        <p:txBody>
          <a:bodyPr/>
          <a:lstStyle>
            <a:lvl1pPr>
              <a:defRPr/>
            </a:lvl1pPr>
          </a:lstStyle>
          <a:p>
            <a:pPr>
              <a:defRPr/>
            </a:pPr>
            <a:r>
              <a:rPr lang="en-US" altLang="zh-CN"/>
              <a:t>Spring 2018</a:t>
            </a:r>
            <a:endParaRPr lang="en-CA" altLang="zh-CN"/>
          </a:p>
        </p:txBody>
      </p:sp>
      <p:sp>
        <p:nvSpPr>
          <p:cNvPr id="5" name="页脚占位符 4">
            <a:extLst>
              <a:ext uri="{FF2B5EF4-FFF2-40B4-BE49-F238E27FC236}">
                <a16:creationId xmlns:a16="http://schemas.microsoft.com/office/drawing/2014/main" id="{2C696CF0-3425-40EE-8D2B-6D090C8B6257}"/>
              </a:ext>
            </a:extLst>
          </p:cNvPr>
          <p:cNvSpPr>
            <a:spLocks noGrp="1"/>
          </p:cNvSpPr>
          <p:nvPr>
            <p:ph type="ftr" sz="quarter" idx="11"/>
          </p:nvPr>
        </p:nvSpPr>
        <p:spPr/>
        <p:txBody>
          <a:bodyPr/>
          <a:lstStyle>
            <a:lvl1pPr>
              <a:defRPr/>
            </a:lvl1pPr>
          </a:lstStyle>
          <a:p>
            <a:pPr>
              <a:defRPr/>
            </a:pPr>
            <a:r>
              <a:rPr lang="en-US" altLang="zh-CN"/>
              <a:t>Discrete Structures</a:t>
            </a:r>
          </a:p>
        </p:txBody>
      </p:sp>
      <p:sp>
        <p:nvSpPr>
          <p:cNvPr id="6" name="灯片编号占位符 5">
            <a:extLst>
              <a:ext uri="{FF2B5EF4-FFF2-40B4-BE49-F238E27FC236}">
                <a16:creationId xmlns:a16="http://schemas.microsoft.com/office/drawing/2014/main" id="{F9E33B81-2495-43CE-9EB0-BC38BD3C196F}"/>
              </a:ext>
            </a:extLst>
          </p:cNvPr>
          <p:cNvSpPr>
            <a:spLocks noGrp="1"/>
          </p:cNvSpPr>
          <p:nvPr>
            <p:ph type="sldNum" sz="quarter" idx="12"/>
          </p:nvPr>
        </p:nvSpPr>
        <p:spPr/>
        <p:txBody>
          <a:bodyPr/>
          <a:lstStyle>
            <a:lvl1pPr>
              <a:defRPr/>
            </a:lvl1pPr>
          </a:lstStyle>
          <a:p>
            <a:pPr>
              <a:defRPr/>
            </a:pPr>
            <a:fld id="{6320283B-6126-471B-82B2-6BEB531E9474}" type="slidenum">
              <a:rPr lang="zh-CN" altLang="en-CA"/>
              <a:pPr>
                <a:defRPr/>
              </a:pPr>
              <a:t>‹#›</a:t>
            </a:fld>
            <a:endParaRPr lang="en-CA" altLang="zh-CN"/>
          </a:p>
        </p:txBody>
      </p:sp>
    </p:spTree>
    <p:extLst>
      <p:ext uri="{BB962C8B-B14F-4D97-AF65-F5344CB8AC3E}">
        <p14:creationId xmlns:p14="http://schemas.microsoft.com/office/powerpoint/2010/main" val="15663956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07C6781-4D3F-4A9D-911D-6A24EF6D4A9E}"/>
              </a:ext>
            </a:extLst>
          </p:cNvPr>
          <p:cNvSpPr>
            <a:spLocks noGrp="1"/>
          </p:cNvSpPr>
          <p:nvPr>
            <p:ph type="title" orient="vert"/>
          </p:nvPr>
        </p:nvSpPr>
        <p:spPr>
          <a:xfrm>
            <a:off x="6515100" y="457200"/>
            <a:ext cx="1943100" cy="5638800"/>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7C54F8B-6D92-40C4-944C-D67504B48731}"/>
              </a:ext>
            </a:extLst>
          </p:cNvPr>
          <p:cNvSpPr>
            <a:spLocks noGrp="1"/>
          </p:cNvSpPr>
          <p:nvPr>
            <p:ph type="body" orient="vert" idx="1"/>
          </p:nvPr>
        </p:nvSpPr>
        <p:spPr>
          <a:xfrm>
            <a:off x="685800" y="457200"/>
            <a:ext cx="5676900" cy="563880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FF241D1-9DFD-4138-939C-F5A83BBA1120}"/>
              </a:ext>
            </a:extLst>
          </p:cNvPr>
          <p:cNvSpPr>
            <a:spLocks noGrp="1"/>
          </p:cNvSpPr>
          <p:nvPr>
            <p:ph type="dt" sz="half" idx="10"/>
          </p:nvPr>
        </p:nvSpPr>
        <p:spPr/>
        <p:txBody>
          <a:bodyPr/>
          <a:lstStyle>
            <a:lvl1pPr>
              <a:defRPr/>
            </a:lvl1pPr>
          </a:lstStyle>
          <a:p>
            <a:pPr>
              <a:defRPr/>
            </a:pPr>
            <a:r>
              <a:rPr lang="en-US" altLang="zh-CN"/>
              <a:t>Spring 2018</a:t>
            </a:r>
            <a:endParaRPr lang="en-CA" altLang="zh-CN"/>
          </a:p>
        </p:txBody>
      </p:sp>
      <p:sp>
        <p:nvSpPr>
          <p:cNvPr id="5" name="页脚占位符 4">
            <a:extLst>
              <a:ext uri="{FF2B5EF4-FFF2-40B4-BE49-F238E27FC236}">
                <a16:creationId xmlns:a16="http://schemas.microsoft.com/office/drawing/2014/main" id="{BEEB3223-9588-4880-AD28-E726A0103413}"/>
              </a:ext>
            </a:extLst>
          </p:cNvPr>
          <p:cNvSpPr>
            <a:spLocks noGrp="1"/>
          </p:cNvSpPr>
          <p:nvPr>
            <p:ph type="ftr" sz="quarter" idx="11"/>
          </p:nvPr>
        </p:nvSpPr>
        <p:spPr/>
        <p:txBody>
          <a:bodyPr/>
          <a:lstStyle>
            <a:lvl1pPr>
              <a:defRPr/>
            </a:lvl1pPr>
          </a:lstStyle>
          <a:p>
            <a:pPr>
              <a:defRPr/>
            </a:pPr>
            <a:r>
              <a:rPr lang="en-US" altLang="zh-CN"/>
              <a:t>Discrete Structures</a:t>
            </a:r>
          </a:p>
        </p:txBody>
      </p:sp>
      <p:sp>
        <p:nvSpPr>
          <p:cNvPr id="6" name="灯片编号占位符 5">
            <a:extLst>
              <a:ext uri="{FF2B5EF4-FFF2-40B4-BE49-F238E27FC236}">
                <a16:creationId xmlns:a16="http://schemas.microsoft.com/office/drawing/2014/main" id="{0FA478C1-C0A3-4487-81C7-349D925C009A}"/>
              </a:ext>
            </a:extLst>
          </p:cNvPr>
          <p:cNvSpPr>
            <a:spLocks noGrp="1"/>
          </p:cNvSpPr>
          <p:nvPr>
            <p:ph type="sldNum" sz="quarter" idx="12"/>
          </p:nvPr>
        </p:nvSpPr>
        <p:spPr/>
        <p:txBody>
          <a:bodyPr/>
          <a:lstStyle>
            <a:lvl1pPr>
              <a:defRPr/>
            </a:lvl1pPr>
          </a:lstStyle>
          <a:p>
            <a:pPr>
              <a:defRPr/>
            </a:pPr>
            <a:fld id="{D491C7E2-3185-4683-B5FE-D651FE4675EE}" type="slidenum">
              <a:rPr lang="zh-CN" altLang="en-CA"/>
              <a:pPr>
                <a:defRPr/>
              </a:pPr>
              <a:t>‹#›</a:t>
            </a:fld>
            <a:endParaRPr lang="en-CA" altLang="zh-CN"/>
          </a:p>
        </p:txBody>
      </p:sp>
    </p:spTree>
    <p:extLst>
      <p:ext uri="{BB962C8B-B14F-4D97-AF65-F5344CB8AC3E}">
        <p14:creationId xmlns:p14="http://schemas.microsoft.com/office/powerpoint/2010/main" val="4141795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753277-6EA9-44C1-A15F-65081B9C6614}"/>
              </a:ext>
            </a:extLst>
          </p:cNvPr>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89F3C90-078F-4043-9287-387F01279681}"/>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Rectangle 4">
            <a:extLst>
              <a:ext uri="{FF2B5EF4-FFF2-40B4-BE49-F238E27FC236}">
                <a16:creationId xmlns:a16="http://schemas.microsoft.com/office/drawing/2014/main" id="{7BDE4986-5EEE-4E3D-90B6-ABCE4F19651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54ED9617-675D-4A13-B02D-385B040A858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CB7C074F-7B83-48F4-8383-334A6DC07D2F}"/>
              </a:ext>
            </a:extLst>
          </p:cNvPr>
          <p:cNvSpPr>
            <a:spLocks noGrp="1" noChangeArrowheads="1"/>
          </p:cNvSpPr>
          <p:nvPr>
            <p:ph type="sldNum" sz="quarter" idx="12"/>
          </p:nvPr>
        </p:nvSpPr>
        <p:spPr>
          <a:ln/>
        </p:spPr>
        <p:txBody>
          <a:bodyPr/>
          <a:lstStyle>
            <a:lvl1pPr>
              <a:defRPr/>
            </a:lvl1pPr>
          </a:lstStyle>
          <a:p>
            <a:pPr>
              <a:defRPr/>
            </a:pPr>
            <a:fld id="{8256CD3A-7FFB-47D2-81D3-97D21EC5603D}" type="slidenum">
              <a:rPr lang="zh-CN" altLang="en-US"/>
              <a:pPr>
                <a:defRPr/>
              </a:pPr>
              <a:t>‹#›</a:t>
            </a:fld>
            <a:endParaRPr lang="en-US" altLang="zh-CN"/>
          </a:p>
        </p:txBody>
      </p:sp>
    </p:spTree>
    <p:extLst>
      <p:ext uri="{BB962C8B-B14F-4D97-AF65-F5344CB8AC3E}">
        <p14:creationId xmlns:p14="http://schemas.microsoft.com/office/powerpoint/2010/main" val="2493517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360DE6-966D-4504-BC1B-C233FB19D96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E9FFBE3-2E76-472F-9828-8A0DEAF661EC}"/>
              </a:ext>
            </a:extLst>
          </p:cNvPr>
          <p:cNvSpPr>
            <a:spLocks noGrp="1"/>
          </p:cNvSpPr>
          <p:nvPr>
            <p:ph sz="half" idx="1"/>
          </p:nvPr>
        </p:nvSpPr>
        <p:spPr>
          <a:xfrm>
            <a:off x="457200" y="1600200"/>
            <a:ext cx="4038600" cy="45307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D85DC57A-7037-4B3D-9A98-799536EB3E30}"/>
              </a:ext>
            </a:extLst>
          </p:cNvPr>
          <p:cNvSpPr>
            <a:spLocks noGrp="1"/>
          </p:cNvSpPr>
          <p:nvPr>
            <p:ph sz="half" idx="2"/>
          </p:nvPr>
        </p:nvSpPr>
        <p:spPr>
          <a:xfrm>
            <a:off x="4648200" y="1600200"/>
            <a:ext cx="4038600" cy="45307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A8622C20-427D-4570-B31B-BE1CB190ADF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AB72883E-01F2-4FEB-B931-991A29C1E11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8BA4BD20-8316-4132-9C9A-2A16544E721A}"/>
              </a:ext>
            </a:extLst>
          </p:cNvPr>
          <p:cNvSpPr>
            <a:spLocks noGrp="1" noChangeArrowheads="1"/>
          </p:cNvSpPr>
          <p:nvPr>
            <p:ph type="sldNum" sz="quarter" idx="12"/>
          </p:nvPr>
        </p:nvSpPr>
        <p:spPr>
          <a:ln/>
        </p:spPr>
        <p:txBody>
          <a:bodyPr/>
          <a:lstStyle>
            <a:lvl1pPr>
              <a:defRPr/>
            </a:lvl1pPr>
          </a:lstStyle>
          <a:p>
            <a:pPr>
              <a:defRPr/>
            </a:pPr>
            <a:fld id="{9CDED24F-6E6C-4C21-AB08-BAC458BC5CBD}" type="slidenum">
              <a:rPr lang="zh-CN" altLang="en-US"/>
              <a:pPr>
                <a:defRPr/>
              </a:pPr>
              <a:t>‹#›</a:t>
            </a:fld>
            <a:endParaRPr lang="en-US" altLang="zh-CN"/>
          </a:p>
        </p:txBody>
      </p:sp>
    </p:spTree>
    <p:extLst>
      <p:ext uri="{BB962C8B-B14F-4D97-AF65-F5344CB8AC3E}">
        <p14:creationId xmlns:p14="http://schemas.microsoft.com/office/powerpoint/2010/main" val="3290190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068182-3DE8-4576-AFB9-5594EF782693}"/>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4E88EAD-CE48-446D-81F1-5251D18D9083}"/>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6CD99365-07C8-40EE-9AAD-8678029563FB}"/>
              </a:ext>
            </a:extLst>
          </p:cNvPr>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1C34163B-1AB1-4D57-A34C-4276B90F8209}"/>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D4EACBB0-B9E6-408B-812A-E35A790FF17E}"/>
              </a:ext>
            </a:extLst>
          </p:cNvPr>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8F0CA3B4-C0E0-4B6D-B39D-2FD72D33708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1A6683CA-3227-4421-8696-9C4F3CC730C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2F662359-CC78-4678-8733-CC1ADE5BD575}"/>
              </a:ext>
            </a:extLst>
          </p:cNvPr>
          <p:cNvSpPr>
            <a:spLocks noGrp="1" noChangeArrowheads="1"/>
          </p:cNvSpPr>
          <p:nvPr>
            <p:ph type="sldNum" sz="quarter" idx="12"/>
          </p:nvPr>
        </p:nvSpPr>
        <p:spPr>
          <a:ln/>
        </p:spPr>
        <p:txBody>
          <a:bodyPr/>
          <a:lstStyle>
            <a:lvl1pPr>
              <a:defRPr/>
            </a:lvl1pPr>
          </a:lstStyle>
          <a:p>
            <a:pPr>
              <a:defRPr/>
            </a:pPr>
            <a:fld id="{370EA093-36CB-4264-94D7-663FB3A6F77C}" type="slidenum">
              <a:rPr lang="zh-CN" altLang="en-US"/>
              <a:pPr>
                <a:defRPr/>
              </a:pPr>
              <a:t>‹#›</a:t>
            </a:fld>
            <a:endParaRPr lang="en-US" altLang="zh-CN"/>
          </a:p>
        </p:txBody>
      </p:sp>
    </p:spTree>
    <p:extLst>
      <p:ext uri="{BB962C8B-B14F-4D97-AF65-F5344CB8AC3E}">
        <p14:creationId xmlns:p14="http://schemas.microsoft.com/office/powerpoint/2010/main" val="4243444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F038E3-1AA1-4D5C-90AE-5591CACCA027}"/>
              </a:ext>
            </a:extLst>
          </p:cNvPr>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C7248931-111B-4991-BA84-0573718A9A8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E2CB934E-54CF-4DB0-BDFA-1ADE4BB02D2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0693FB43-08B9-4419-B686-2D2706BB2D97}"/>
              </a:ext>
            </a:extLst>
          </p:cNvPr>
          <p:cNvSpPr>
            <a:spLocks noGrp="1" noChangeArrowheads="1"/>
          </p:cNvSpPr>
          <p:nvPr>
            <p:ph type="sldNum" sz="quarter" idx="12"/>
          </p:nvPr>
        </p:nvSpPr>
        <p:spPr>
          <a:ln/>
        </p:spPr>
        <p:txBody>
          <a:bodyPr/>
          <a:lstStyle>
            <a:lvl1pPr>
              <a:defRPr/>
            </a:lvl1pPr>
          </a:lstStyle>
          <a:p>
            <a:pPr>
              <a:defRPr/>
            </a:pPr>
            <a:fld id="{40A157C0-03F4-4622-A090-271140674275}" type="slidenum">
              <a:rPr lang="zh-CN" altLang="en-US"/>
              <a:pPr>
                <a:defRPr/>
              </a:pPr>
              <a:t>‹#›</a:t>
            </a:fld>
            <a:endParaRPr lang="en-US" altLang="zh-CN"/>
          </a:p>
        </p:txBody>
      </p:sp>
    </p:spTree>
    <p:extLst>
      <p:ext uri="{BB962C8B-B14F-4D97-AF65-F5344CB8AC3E}">
        <p14:creationId xmlns:p14="http://schemas.microsoft.com/office/powerpoint/2010/main" val="1939701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188140C4-77C7-49ED-BCC6-B0DEEFD687E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5D4CB0F1-F467-4539-90BC-C80CA3493FF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6BD7562D-B4C3-4C82-8422-140D33CCD1F4}"/>
              </a:ext>
            </a:extLst>
          </p:cNvPr>
          <p:cNvSpPr>
            <a:spLocks noGrp="1" noChangeArrowheads="1"/>
          </p:cNvSpPr>
          <p:nvPr>
            <p:ph type="sldNum" sz="quarter" idx="12"/>
          </p:nvPr>
        </p:nvSpPr>
        <p:spPr>
          <a:ln/>
        </p:spPr>
        <p:txBody>
          <a:bodyPr/>
          <a:lstStyle>
            <a:lvl1pPr>
              <a:defRPr/>
            </a:lvl1pPr>
          </a:lstStyle>
          <a:p>
            <a:pPr>
              <a:defRPr/>
            </a:pPr>
            <a:fld id="{A4ED0B26-9AD1-4BD7-8644-84084CF45EAF}" type="slidenum">
              <a:rPr lang="zh-CN" altLang="en-US"/>
              <a:pPr>
                <a:defRPr/>
              </a:pPr>
              <a:t>‹#›</a:t>
            </a:fld>
            <a:endParaRPr lang="en-US" altLang="zh-CN"/>
          </a:p>
        </p:txBody>
      </p:sp>
    </p:spTree>
    <p:extLst>
      <p:ext uri="{BB962C8B-B14F-4D97-AF65-F5344CB8AC3E}">
        <p14:creationId xmlns:p14="http://schemas.microsoft.com/office/powerpoint/2010/main" val="4233780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B7671D-7D03-418C-9A04-E8E5790D6700}"/>
              </a:ext>
            </a:extLst>
          </p:cNvPr>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0696DB3-C0A7-42AF-943B-4939DDA34143}"/>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80750FFB-4055-425E-8349-59BC4E4E4FA7}"/>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4">
            <a:extLst>
              <a:ext uri="{FF2B5EF4-FFF2-40B4-BE49-F238E27FC236}">
                <a16:creationId xmlns:a16="http://schemas.microsoft.com/office/drawing/2014/main" id="{5579C988-1C01-44E4-9B68-970866DF619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4413D6B3-C5F1-4597-BDCE-6ACFD6F844C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7527C328-EEE8-42D2-A6B7-BF3B760F9ED1}"/>
              </a:ext>
            </a:extLst>
          </p:cNvPr>
          <p:cNvSpPr>
            <a:spLocks noGrp="1" noChangeArrowheads="1"/>
          </p:cNvSpPr>
          <p:nvPr>
            <p:ph type="sldNum" sz="quarter" idx="12"/>
          </p:nvPr>
        </p:nvSpPr>
        <p:spPr>
          <a:ln/>
        </p:spPr>
        <p:txBody>
          <a:bodyPr/>
          <a:lstStyle>
            <a:lvl1pPr>
              <a:defRPr/>
            </a:lvl1pPr>
          </a:lstStyle>
          <a:p>
            <a:pPr>
              <a:defRPr/>
            </a:pPr>
            <a:fld id="{61BEA116-048D-4588-AAF6-80705437DBAA}" type="slidenum">
              <a:rPr lang="zh-CN" altLang="en-US"/>
              <a:pPr>
                <a:defRPr/>
              </a:pPr>
              <a:t>‹#›</a:t>
            </a:fld>
            <a:endParaRPr lang="en-US" altLang="zh-CN"/>
          </a:p>
        </p:txBody>
      </p:sp>
    </p:spTree>
    <p:extLst>
      <p:ext uri="{BB962C8B-B14F-4D97-AF65-F5344CB8AC3E}">
        <p14:creationId xmlns:p14="http://schemas.microsoft.com/office/powerpoint/2010/main" val="580884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849C78-D171-4D36-BCC6-04A3EDF9CFF7}"/>
              </a:ext>
            </a:extLst>
          </p:cNvPr>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0A36E79-A941-4C21-A0C1-906645789AE6}"/>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a:extLst>
              <a:ext uri="{FF2B5EF4-FFF2-40B4-BE49-F238E27FC236}">
                <a16:creationId xmlns:a16="http://schemas.microsoft.com/office/drawing/2014/main" id="{C7544532-6210-4958-BC96-484050EF8599}"/>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4">
            <a:extLst>
              <a:ext uri="{FF2B5EF4-FFF2-40B4-BE49-F238E27FC236}">
                <a16:creationId xmlns:a16="http://schemas.microsoft.com/office/drawing/2014/main" id="{46006569-2E96-42E7-B7A2-D6C64CAF9A5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7B2DDA88-8449-4A47-B908-21E24B08807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2B19B59F-AFD3-42BF-BC23-0DB2A72829E1}"/>
              </a:ext>
            </a:extLst>
          </p:cNvPr>
          <p:cNvSpPr>
            <a:spLocks noGrp="1" noChangeArrowheads="1"/>
          </p:cNvSpPr>
          <p:nvPr>
            <p:ph type="sldNum" sz="quarter" idx="12"/>
          </p:nvPr>
        </p:nvSpPr>
        <p:spPr>
          <a:ln/>
        </p:spPr>
        <p:txBody>
          <a:bodyPr/>
          <a:lstStyle>
            <a:lvl1pPr>
              <a:defRPr/>
            </a:lvl1pPr>
          </a:lstStyle>
          <a:p>
            <a:pPr>
              <a:defRPr/>
            </a:pPr>
            <a:fld id="{6865DB00-C3EA-4A03-A713-59677E0E3183}" type="slidenum">
              <a:rPr lang="zh-CN" altLang="en-US"/>
              <a:pPr>
                <a:defRPr/>
              </a:pPr>
              <a:t>‹#›</a:t>
            </a:fld>
            <a:endParaRPr lang="en-US" altLang="zh-CN"/>
          </a:p>
        </p:txBody>
      </p:sp>
    </p:spTree>
    <p:extLst>
      <p:ext uri="{BB962C8B-B14F-4D97-AF65-F5344CB8AC3E}">
        <p14:creationId xmlns:p14="http://schemas.microsoft.com/office/powerpoint/2010/main" val="4202451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0B36EB14-567D-4FE2-A063-D288A10DE04F}"/>
              </a:ext>
            </a:extLst>
          </p:cNvPr>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zh-CN"/>
              <a:t>Click to edit Master title style</a:t>
            </a:r>
          </a:p>
        </p:txBody>
      </p:sp>
      <p:sp>
        <p:nvSpPr>
          <p:cNvPr id="1027" name="Rectangle 3">
            <a:extLst>
              <a:ext uri="{FF2B5EF4-FFF2-40B4-BE49-F238E27FC236}">
                <a16:creationId xmlns:a16="http://schemas.microsoft.com/office/drawing/2014/main" id="{1EBB0E8F-89CA-4740-91BF-74EA6C2FBF4B}"/>
              </a:ext>
            </a:extLst>
          </p:cNvPr>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52228" name="Rectangle 4">
            <a:extLst>
              <a:ext uri="{FF2B5EF4-FFF2-40B4-BE49-F238E27FC236}">
                <a16:creationId xmlns:a16="http://schemas.microsoft.com/office/drawing/2014/main" id="{929F448F-2EFA-405F-8D41-4EC8AF53B7F6}"/>
              </a:ext>
            </a:extLst>
          </p:cNvPr>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ea typeface="宋体" panose="02010600030101010101" pitchFamily="2" charset="-122"/>
              </a:defRPr>
            </a:lvl1pPr>
          </a:lstStyle>
          <a:p>
            <a:pPr>
              <a:defRPr/>
            </a:pPr>
            <a:endParaRPr lang="en-US" altLang="zh-CN"/>
          </a:p>
        </p:txBody>
      </p:sp>
      <p:sp>
        <p:nvSpPr>
          <p:cNvPr id="52229" name="Rectangle 5">
            <a:extLst>
              <a:ext uri="{FF2B5EF4-FFF2-40B4-BE49-F238E27FC236}">
                <a16:creationId xmlns:a16="http://schemas.microsoft.com/office/drawing/2014/main" id="{09EDEC03-0FC8-4EBA-A2B6-F358B5662AFC}"/>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ea typeface="宋体" panose="02010600030101010101" pitchFamily="2" charset="-122"/>
              </a:defRPr>
            </a:lvl1pPr>
          </a:lstStyle>
          <a:p>
            <a:pPr>
              <a:defRPr/>
            </a:pPr>
            <a:endParaRPr lang="en-US" altLang="zh-CN"/>
          </a:p>
        </p:txBody>
      </p:sp>
      <p:sp>
        <p:nvSpPr>
          <p:cNvPr id="52230" name="Rectangle 6">
            <a:extLst>
              <a:ext uri="{FF2B5EF4-FFF2-40B4-BE49-F238E27FC236}">
                <a16:creationId xmlns:a16="http://schemas.microsoft.com/office/drawing/2014/main" id="{085C2A13-6597-4B89-9370-6FFB1C70B12C}"/>
              </a:ext>
            </a:extLst>
          </p:cNvPr>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ea typeface="宋体" panose="02010600030101010101" pitchFamily="2" charset="-122"/>
              </a:defRPr>
            </a:lvl1pPr>
          </a:lstStyle>
          <a:p>
            <a:pPr>
              <a:defRPr/>
            </a:pPr>
            <a:fld id="{22144790-1970-4C78-B35B-CCEB46AA19EA}" type="slidenum">
              <a:rPr lang="zh-CN" altLang="en-US"/>
              <a:pPr>
                <a:defRPr/>
              </a:pPr>
              <a:t>‹#›</a:t>
            </a:fld>
            <a:endParaRPr lang="en-US" altLang="zh-CN"/>
          </a:p>
        </p:txBody>
      </p:sp>
      <p:sp>
        <p:nvSpPr>
          <p:cNvPr id="1031" name="Rectangle 7">
            <a:extLst>
              <a:ext uri="{FF2B5EF4-FFF2-40B4-BE49-F238E27FC236}">
                <a16:creationId xmlns:a16="http://schemas.microsoft.com/office/drawing/2014/main" id="{E0F848E0-EF48-4D03-A3AA-BE37C9590F38}"/>
              </a:ext>
            </a:extLst>
          </p:cNvPr>
          <p:cNvSpPr>
            <a:spLocks noChangeArrowheads="1"/>
          </p:cNvSpPr>
          <p:nvPr/>
        </p:nvSpPr>
        <p:spPr bwMode="auto">
          <a:xfrm>
            <a:off x="0" y="0"/>
            <a:ext cx="228600" cy="228600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eaLnBrk="1" hangingPunct="1">
              <a:defRPr/>
            </a:pPr>
            <a:endParaRPr lang="zh-CN" altLang="en-US" sz="2400">
              <a:latin typeface="Times New Roman" panose="02020603050405020304" pitchFamily="18" charset="0"/>
              <a:ea typeface="宋体" panose="02010600030101010101" pitchFamily="2" charset="-122"/>
            </a:endParaRPr>
          </a:p>
        </p:txBody>
      </p:sp>
      <p:sp>
        <p:nvSpPr>
          <p:cNvPr id="1032" name="Line 8">
            <a:extLst>
              <a:ext uri="{FF2B5EF4-FFF2-40B4-BE49-F238E27FC236}">
                <a16:creationId xmlns:a16="http://schemas.microsoft.com/office/drawing/2014/main" id="{ED202DCC-20FA-4441-B7CF-DC490AC0BAE3}"/>
              </a:ext>
            </a:extLst>
          </p:cNvPr>
          <p:cNvSpPr>
            <a:spLocks noChangeShapeType="1"/>
          </p:cNvSpPr>
          <p:nvPr/>
        </p:nvSpPr>
        <p:spPr bwMode="auto">
          <a:xfrm>
            <a:off x="457200" y="1447800"/>
            <a:ext cx="8077200"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3" name="Rectangle 9">
            <a:extLst>
              <a:ext uri="{FF2B5EF4-FFF2-40B4-BE49-F238E27FC236}">
                <a16:creationId xmlns:a16="http://schemas.microsoft.com/office/drawing/2014/main" id="{D7318372-74D7-40F7-AFE6-BC99C92CFCD5}"/>
              </a:ext>
            </a:extLst>
          </p:cNvPr>
          <p:cNvSpPr>
            <a:spLocks noChangeArrowheads="1"/>
          </p:cNvSpPr>
          <p:nvPr/>
        </p:nvSpPr>
        <p:spPr bwMode="auto">
          <a:xfrm>
            <a:off x="0" y="2286000"/>
            <a:ext cx="228600" cy="22860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eaLnBrk="1" hangingPunct="1">
              <a:defRPr/>
            </a:pPr>
            <a:endParaRPr lang="zh-CN" altLang="en-US" sz="2400">
              <a:latin typeface="Times New Roman" panose="02020603050405020304" pitchFamily="18" charset="0"/>
              <a:ea typeface="宋体" panose="02010600030101010101" pitchFamily="2" charset="-122"/>
            </a:endParaRPr>
          </a:p>
        </p:txBody>
      </p:sp>
      <p:sp>
        <p:nvSpPr>
          <p:cNvPr id="1034" name="Rectangle 10">
            <a:extLst>
              <a:ext uri="{FF2B5EF4-FFF2-40B4-BE49-F238E27FC236}">
                <a16:creationId xmlns:a16="http://schemas.microsoft.com/office/drawing/2014/main" id="{0DBCE407-5DBA-4D2E-9279-EA9D845CEFA5}"/>
              </a:ext>
            </a:extLst>
          </p:cNvPr>
          <p:cNvSpPr>
            <a:spLocks noChangeArrowheads="1"/>
          </p:cNvSpPr>
          <p:nvPr/>
        </p:nvSpPr>
        <p:spPr bwMode="auto">
          <a:xfrm>
            <a:off x="0" y="4572000"/>
            <a:ext cx="228600" cy="228600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algn="ctr" eaLnBrk="1" hangingPunct="1">
              <a:defRPr/>
            </a:pPr>
            <a:endParaRPr lang="zh-CN" altLang="en-US" sz="2400">
              <a:latin typeface="Times New Roman" panose="02020603050405020304" pitchFamily="18"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4081" r:id="rId1"/>
    <p:sldLayoutId id="2147484069" r:id="rId2"/>
    <p:sldLayoutId id="2147484070" r:id="rId3"/>
    <p:sldLayoutId id="2147484071" r:id="rId4"/>
    <p:sldLayoutId id="2147484072" r:id="rId5"/>
    <p:sldLayoutId id="2147484073" r:id="rId6"/>
    <p:sldLayoutId id="2147484074" r:id="rId7"/>
    <p:sldLayoutId id="2147484075" r:id="rId8"/>
    <p:sldLayoutId id="2147484076" r:id="rId9"/>
    <p:sldLayoutId id="2147484077" r:id="rId10"/>
    <p:sldLayoutId id="2147484078" r:id="rId11"/>
    <p:sldLayoutId id="2147484079" r:id="rId12"/>
  </p:sldLayoutIdLst>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Garamond" panose="02020404030301010803" pitchFamily="18" charset="0"/>
        </a:defRPr>
      </a:lvl2pPr>
      <a:lvl3pPr algn="l" rtl="0" eaLnBrk="0" fontAlgn="base" hangingPunct="0">
        <a:spcBef>
          <a:spcPct val="0"/>
        </a:spcBef>
        <a:spcAft>
          <a:spcPct val="0"/>
        </a:spcAft>
        <a:defRPr sz="4400">
          <a:solidFill>
            <a:schemeClr val="tx2"/>
          </a:solidFill>
          <a:latin typeface="Garamond" panose="02020404030301010803" pitchFamily="18" charset="0"/>
        </a:defRPr>
      </a:lvl3pPr>
      <a:lvl4pPr algn="l" rtl="0" eaLnBrk="0" fontAlgn="base" hangingPunct="0">
        <a:spcBef>
          <a:spcPct val="0"/>
        </a:spcBef>
        <a:spcAft>
          <a:spcPct val="0"/>
        </a:spcAft>
        <a:defRPr sz="4400">
          <a:solidFill>
            <a:schemeClr val="tx2"/>
          </a:solidFill>
          <a:latin typeface="Garamond" panose="02020404030301010803" pitchFamily="18" charset="0"/>
        </a:defRPr>
      </a:lvl4pPr>
      <a:lvl5pPr algn="l" rtl="0" eaLnBrk="0" fontAlgn="base" hangingPunct="0">
        <a:spcBef>
          <a:spcPct val="0"/>
        </a:spcBef>
        <a:spcAft>
          <a:spcPct val="0"/>
        </a:spcAft>
        <a:defRPr sz="4400">
          <a:solidFill>
            <a:schemeClr val="tx2"/>
          </a:solidFill>
          <a:latin typeface="Garamond" panose="02020404030301010803" pitchFamily="18" charset="0"/>
        </a:defRPr>
      </a:lvl5pPr>
      <a:lvl6pPr marL="457200" algn="l" rtl="0" fontAlgn="base">
        <a:spcBef>
          <a:spcPct val="0"/>
        </a:spcBef>
        <a:spcAft>
          <a:spcPct val="0"/>
        </a:spcAft>
        <a:defRPr sz="4400">
          <a:solidFill>
            <a:schemeClr val="tx2"/>
          </a:solidFill>
          <a:latin typeface="Garamond" panose="02020404030301010803" pitchFamily="18" charset="0"/>
        </a:defRPr>
      </a:lvl6pPr>
      <a:lvl7pPr marL="914400" algn="l" rtl="0" fontAlgn="base">
        <a:spcBef>
          <a:spcPct val="0"/>
        </a:spcBef>
        <a:spcAft>
          <a:spcPct val="0"/>
        </a:spcAft>
        <a:defRPr sz="4400">
          <a:solidFill>
            <a:schemeClr val="tx2"/>
          </a:solidFill>
          <a:latin typeface="Garamond" panose="02020404030301010803" pitchFamily="18" charset="0"/>
        </a:defRPr>
      </a:lvl7pPr>
      <a:lvl8pPr marL="1371600" algn="l" rtl="0" fontAlgn="base">
        <a:spcBef>
          <a:spcPct val="0"/>
        </a:spcBef>
        <a:spcAft>
          <a:spcPct val="0"/>
        </a:spcAft>
        <a:defRPr sz="4400">
          <a:solidFill>
            <a:schemeClr val="tx2"/>
          </a:solidFill>
          <a:latin typeface="Garamond" panose="02020404030301010803" pitchFamily="18" charset="0"/>
        </a:defRPr>
      </a:lvl8pPr>
      <a:lvl9pPr marL="1828800" algn="l" rtl="0" fontAlgn="base">
        <a:spcBef>
          <a:spcPct val="0"/>
        </a:spcBef>
        <a:spcAft>
          <a:spcPct val="0"/>
        </a:spcAft>
        <a:defRPr sz="4400">
          <a:solidFill>
            <a:schemeClr val="tx2"/>
          </a:solidFill>
          <a:latin typeface="Garamond" panose="02020404030301010803" pitchFamily="18" charset="0"/>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chemeClr val="accent2"/>
            </a:gs>
            <a:gs pos="100000">
              <a:srgbClr val="1C1C6F"/>
            </a:gs>
          </a:gsLst>
          <a:lin ang="5400000" scaled="1"/>
        </a:gradFill>
        <a:effectLst/>
      </p:bgPr>
    </p:bg>
    <p:spTree>
      <p:nvGrpSpPr>
        <p:cNvPr id="1" name=""/>
        <p:cNvGrpSpPr/>
        <p:nvPr/>
      </p:nvGrpSpPr>
      <p:grpSpPr>
        <a:xfrm>
          <a:off x="0" y="0"/>
          <a:ext cx="0" cy="0"/>
          <a:chOff x="0" y="0"/>
          <a:chExt cx="0" cy="0"/>
        </a:xfrm>
      </p:grpSpPr>
      <p:sp>
        <p:nvSpPr>
          <p:cNvPr id="291842" name="Rectangle 2">
            <a:extLst>
              <a:ext uri="{FF2B5EF4-FFF2-40B4-BE49-F238E27FC236}">
                <a16:creationId xmlns:a16="http://schemas.microsoft.com/office/drawing/2014/main" id="{9501A918-0D81-4FFC-8EB8-E969207A6B90}"/>
              </a:ext>
            </a:extLst>
          </p:cNvPr>
          <p:cNvSpPr>
            <a:spLocks noGrp="1" noChangeArrowheads="1"/>
          </p:cNvSpPr>
          <p:nvPr>
            <p:ph type="title"/>
          </p:nvPr>
        </p:nvSpPr>
        <p:spPr bwMode="auto">
          <a:xfrm>
            <a:off x="685800" y="457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CA" altLang="zh-CN"/>
              <a:t>Click to edit Master title style</a:t>
            </a:r>
          </a:p>
        </p:txBody>
      </p:sp>
      <p:sp>
        <p:nvSpPr>
          <p:cNvPr id="291843" name="Rectangle 3">
            <a:extLst>
              <a:ext uri="{FF2B5EF4-FFF2-40B4-BE49-F238E27FC236}">
                <a16:creationId xmlns:a16="http://schemas.microsoft.com/office/drawing/2014/main" id="{7C4766A3-2F12-4DAD-9DE1-4D20AF48C958}"/>
              </a:ext>
            </a:extLst>
          </p:cNvPr>
          <p:cNvSpPr>
            <a:spLocks noGrp="1" noChangeArrowheads="1"/>
          </p:cNvSpPr>
          <p:nvPr>
            <p:ph type="body" idx="1"/>
          </p:nvPr>
        </p:nvSpPr>
        <p:spPr bwMode="auto">
          <a:xfrm>
            <a:off x="685800" y="1828800"/>
            <a:ext cx="77724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a:t>- First level</a:t>
            </a:r>
            <a:endParaRPr lang="en-CA" altLang="zh-CN"/>
          </a:p>
          <a:p>
            <a:pPr lvl="1"/>
            <a:r>
              <a:rPr lang="en-CA" altLang="zh-CN"/>
              <a:t>Second level</a:t>
            </a:r>
          </a:p>
          <a:p>
            <a:pPr lvl="2"/>
            <a:r>
              <a:rPr lang="en-CA" altLang="zh-CN"/>
              <a:t>Third level</a:t>
            </a:r>
          </a:p>
          <a:p>
            <a:pPr lvl="3"/>
            <a:r>
              <a:rPr lang="en-CA" altLang="zh-CN"/>
              <a:t>Fourth level</a:t>
            </a:r>
          </a:p>
          <a:p>
            <a:pPr lvl="4"/>
            <a:r>
              <a:rPr lang="en-CA" altLang="zh-CN"/>
              <a:t>Fifth level</a:t>
            </a:r>
          </a:p>
        </p:txBody>
      </p:sp>
      <p:sp>
        <p:nvSpPr>
          <p:cNvPr id="291844" name="Rectangle 4">
            <a:extLst>
              <a:ext uri="{FF2B5EF4-FFF2-40B4-BE49-F238E27FC236}">
                <a16:creationId xmlns:a16="http://schemas.microsoft.com/office/drawing/2014/main" id="{BFDF325F-62FF-4D12-9610-B3A5BB5ACB89}"/>
              </a:ext>
            </a:extLst>
          </p:cNvPr>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solidFill>
                  <a:srgbClr val="00CCFF"/>
                </a:solidFill>
                <a:latin typeface="Times New Roman" panose="02020603050405020304" pitchFamily="18" charset="0"/>
                <a:ea typeface="+mn-ea"/>
              </a:defRPr>
            </a:lvl1pPr>
          </a:lstStyle>
          <a:p>
            <a:pPr>
              <a:defRPr/>
            </a:pPr>
            <a:r>
              <a:rPr lang="en-US" altLang="zh-CN"/>
              <a:t>Fall 2007</a:t>
            </a:r>
            <a:endParaRPr lang="en-CA" altLang="zh-CN"/>
          </a:p>
        </p:txBody>
      </p:sp>
      <p:sp>
        <p:nvSpPr>
          <p:cNvPr id="291845" name="Rectangle 5">
            <a:extLst>
              <a:ext uri="{FF2B5EF4-FFF2-40B4-BE49-F238E27FC236}">
                <a16:creationId xmlns:a16="http://schemas.microsoft.com/office/drawing/2014/main" id="{A5CF896E-C5EB-4A85-846E-A29BEC8DBFAE}"/>
              </a:ext>
            </a:extLst>
          </p:cNvPr>
          <p:cNvSpPr>
            <a:spLocks noGrp="1" noChangeArrowheads="1"/>
          </p:cNvSpPr>
          <p:nvPr>
            <p:ph type="ftr" sz="quarter" idx="3"/>
          </p:nvPr>
        </p:nvSpPr>
        <p:spPr bwMode="auto">
          <a:xfrm>
            <a:off x="2590800" y="6248400"/>
            <a:ext cx="396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solidFill>
                  <a:srgbClr val="00CCFF"/>
                </a:solidFill>
                <a:latin typeface="Times New Roman" panose="02020603050405020304" pitchFamily="18" charset="0"/>
                <a:ea typeface="+mn-ea"/>
              </a:defRPr>
            </a:lvl1pPr>
          </a:lstStyle>
          <a:p>
            <a:pPr>
              <a:defRPr/>
            </a:pPr>
            <a:r>
              <a:rPr lang="en-US" altLang="zh-CN"/>
              <a:t>Discrete Structures</a:t>
            </a:r>
          </a:p>
        </p:txBody>
      </p:sp>
      <p:sp>
        <p:nvSpPr>
          <p:cNvPr id="291846" name="Rectangle 6">
            <a:extLst>
              <a:ext uri="{FF2B5EF4-FFF2-40B4-BE49-F238E27FC236}">
                <a16:creationId xmlns:a16="http://schemas.microsoft.com/office/drawing/2014/main" id="{66E4736D-879C-4F84-A13C-DEB8E4B277F0}"/>
              </a:ext>
            </a:extLst>
          </p:cNvPr>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solidFill>
                  <a:srgbClr val="00CCFF"/>
                </a:solidFill>
                <a:latin typeface="Times New Roman" panose="02020603050405020304" pitchFamily="18" charset="0"/>
                <a:ea typeface="+mn-ea"/>
              </a:defRPr>
            </a:lvl1pPr>
          </a:lstStyle>
          <a:p>
            <a:pPr>
              <a:defRPr/>
            </a:pPr>
            <a:fld id="{05E57C69-8C4E-47ED-B193-FDD00EA0C49F}" type="slidenum">
              <a:rPr lang="zh-CN" altLang="en-CA"/>
              <a:pPr>
                <a:defRPr/>
              </a:pPr>
              <a:t>‹#›</a:t>
            </a:fld>
            <a:endParaRPr lang="en-CA" altLang="zh-CN"/>
          </a:p>
        </p:txBody>
      </p:sp>
    </p:spTree>
  </p:cSld>
  <p:clrMap bg1="lt1" tx1="dk1" bg2="lt2" tx2="dk2" accent1="accent1" accent2="accent2" accent3="accent3" accent4="accent4" accent5="accent5" accent6="accent6" hlink="hlink" folHlink="folHlink"/>
  <p:sldLayoutIdLst>
    <p:sldLayoutId id="2147484080" r:id="rId1"/>
    <p:sldLayoutId id="2147484082" r:id="rId2"/>
    <p:sldLayoutId id="2147484083" r:id="rId3"/>
    <p:sldLayoutId id="2147484084" r:id="rId4"/>
    <p:sldLayoutId id="2147484085" r:id="rId5"/>
    <p:sldLayoutId id="2147484086" r:id="rId6"/>
    <p:sldLayoutId id="2147484087" r:id="rId7"/>
    <p:sldLayoutId id="2147484088" r:id="rId8"/>
    <p:sldLayoutId id="2147484089" r:id="rId9"/>
    <p:sldLayoutId id="2147484090" r:id="rId10"/>
    <p:sldLayoutId id="2147484091" r:id="rId11"/>
  </p:sldLayoutIdLst>
  <p:hf sldNum="0" hdr="0"/>
  <p:txStyles>
    <p:titleStyle>
      <a:lvl1pPr algn="ctr" rtl="0" eaLnBrk="0" fontAlgn="base" hangingPunct="0">
        <a:spcBef>
          <a:spcPct val="0"/>
        </a:spcBef>
        <a:spcAft>
          <a:spcPct val="0"/>
        </a:spcAft>
        <a:defRPr sz="4400" kern="1200">
          <a:solidFill>
            <a:srgbClr val="FFFF00"/>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rgbClr val="FFFF00"/>
          </a:solidFill>
          <a:effectLst>
            <a:outerShdw blurRad="38100" dist="38100" dir="2700000" algn="tl">
              <a:srgbClr val="000000"/>
            </a:outerShdw>
          </a:effectLst>
          <a:latin typeface="Comic Sans MS" panose="030F0702030302020204" pitchFamily="66" charset="0"/>
          <a:ea typeface="宋体" panose="02010600030101010101" pitchFamily="2" charset="-122"/>
        </a:defRPr>
      </a:lvl2pPr>
      <a:lvl3pPr algn="ctr" rtl="0" eaLnBrk="0" fontAlgn="base" hangingPunct="0">
        <a:spcBef>
          <a:spcPct val="0"/>
        </a:spcBef>
        <a:spcAft>
          <a:spcPct val="0"/>
        </a:spcAft>
        <a:defRPr sz="4400">
          <a:solidFill>
            <a:srgbClr val="FFFF00"/>
          </a:solidFill>
          <a:effectLst>
            <a:outerShdw blurRad="38100" dist="38100" dir="2700000" algn="tl">
              <a:srgbClr val="000000"/>
            </a:outerShdw>
          </a:effectLst>
          <a:latin typeface="Comic Sans MS" panose="030F0702030302020204" pitchFamily="66" charset="0"/>
          <a:ea typeface="宋体" panose="02010600030101010101" pitchFamily="2" charset="-122"/>
        </a:defRPr>
      </a:lvl3pPr>
      <a:lvl4pPr algn="ctr" rtl="0" eaLnBrk="0" fontAlgn="base" hangingPunct="0">
        <a:spcBef>
          <a:spcPct val="0"/>
        </a:spcBef>
        <a:spcAft>
          <a:spcPct val="0"/>
        </a:spcAft>
        <a:defRPr sz="4400">
          <a:solidFill>
            <a:srgbClr val="FFFF00"/>
          </a:solidFill>
          <a:effectLst>
            <a:outerShdw blurRad="38100" dist="38100" dir="2700000" algn="tl">
              <a:srgbClr val="000000"/>
            </a:outerShdw>
          </a:effectLst>
          <a:latin typeface="Comic Sans MS" panose="030F0702030302020204" pitchFamily="66" charset="0"/>
          <a:ea typeface="宋体" panose="02010600030101010101" pitchFamily="2" charset="-122"/>
        </a:defRPr>
      </a:lvl4pPr>
      <a:lvl5pPr algn="ctr" rtl="0" eaLnBrk="0" fontAlgn="base" hangingPunct="0">
        <a:spcBef>
          <a:spcPct val="0"/>
        </a:spcBef>
        <a:spcAft>
          <a:spcPct val="0"/>
        </a:spcAft>
        <a:defRPr sz="4400">
          <a:solidFill>
            <a:srgbClr val="FFFF00"/>
          </a:solidFill>
          <a:effectLst>
            <a:outerShdw blurRad="38100" dist="38100" dir="2700000" algn="tl">
              <a:srgbClr val="000000"/>
            </a:outerShdw>
          </a:effectLst>
          <a:latin typeface="Comic Sans MS" panose="030F0702030302020204" pitchFamily="66" charset="0"/>
          <a:ea typeface="宋体" panose="02010600030101010101" pitchFamily="2" charset="-122"/>
        </a:defRPr>
      </a:lvl5pPr>
      <a:lvl6pPr marL="457200" algn="ctr" rtl="0" fontAlgn="base">
        <a:spcBef>
          <a:spcPct val="0"/>
        </a:spcBef>
        <a:spcAft>
          <a:spcPct val="0"/>
        </a:spcAft>
        <a:defRPr sz="4400">
          <a:solidFill>
            <a:srgbClr val="FFFF00"/>
          </a:solidFill>
          <a:effectLst>
            <a:outerShdw blurRad="38100" dist="38100" dir="2700000" algn="tl">
              <a:srgbClr val="000000"/>
            </a:outerShdw>
          </a:effectLst>
          <a:latin typeface="Comic Sans MS" panose="030F0702030302020204" pitchFamily="66" charset="0"/>
          <a:ea typeface="宋体" panose="02010600030101010101" pitchFamily="2" charset="-122"/>
        </a:defRPr>
      </a:lvl6pPr>
      <a:lvl7pPr marL="914400" algn="ctr" rtl="0" fontAlgn="base">
        <a:spcBef>
          <a:spcPct val="0"/>
        </a:spcBef>
        <a:spcAft>
          <a:spcPct val="0"/>
        </a:spcAft>
        <a:defRPr sz="4400">
          <a:solidFill>
            <a:srgbClr val="FFFF00"/>
          </a:solidFill>
          <a:effectLst>
            <a:outerShdw blurRad="38100" dist="38100" dir="2700000" algn="tl">
              <a:srgbClr val="000000"/>
            </a:outerShdw>
          </a:effectLst>
          <a:latin typeface="Comic Sans MS" panose="030F0702030302020204" pitchFamily="66" charset="0"/>
          <a:ea typeface="宋体" panose="02010600030101010101" pitchFamily="2" charset="-122"/>
        </a:defRPr>
      </a:lvl7pPr>
      <a:lvl8pPr marL="1371600" algn="ctr" rtl="0" fontAlgn="base">
        <a:spcBef>
          <a:spcPct val="0"/>
        </a:spcBef>
        <a:spcAft>
          <a:spcPct val="0"/>
        </a:spcAft>
        <a:defRPr sz="4400">
          <a:solidFill>
            <a:srgbClr val="FFFF00"/>
          </a:solidFill>
          <a:effectLst>
            <a:outerShdw blurRad="38100" dist="38100" dir="2700000" algn="tl">
              <a:srgbClr val="000000"/>
            </a:outerShdw>
          </a:effectLst>
          <a:latin typeface="Comic Sans MS" panose="030F0702030302020204" pitchFamily="66" charset="0"/>
          <a:ea typeface="宋体" panose="02010600030101010101" pitchFamily="2" charset="-122"/>
        </a:defRPr>
      </a:lvl8pPr>
      <a:lvl9pPr marL="1828800" algn="ctr" rtl="0" fontAlgn="base">
        <a:spcBef>
          <a:spcPct val="0"/>
        </a:spcBef>
        <a:spcAft>
          <a:spcPct val="0"/>
        </a:spcAft>
        <a:defRPr sz="4400">
          <a:solidFill>
            <a:srgbClr val="FFFF00"/>
          </a:solidFill>
          <a:effectLst>
            <a:outerShdw blurRad="38100" dist="38100" dir="2700000" algn="tl">
              <a:srgbClr val="000000"/>
            </a:outerShdw>
          </a:effectLst>
          <a:latin typeface="Comic Sans MS" panose="030F0702030302020204" pitchFamily="66" charset="0"/>
          <a:ea typeface="宋体" panose="02010600030101010101" pitchFamily="2" charset="-122"/>
        </a:defRPr>
      </a:lvl9pPr>
    </p:titleStyle>
    <p:bodyStyle>
      <a:lvl1pPr marL="342900" indent="-342900" algn="l" rtl="0" eaLnBrk="0" fontAlgn="base" hangingPunct="0">
        <a:spcBef>
          <a:spcPct val="20000"/>
        </a:spcBef>
        <a:spcAft>
          <a:spcPct val="0"/>
        </a:spcAft>
        <a:defRPr sz="2800" kern="1200">
          <a:solidFill>
            <a:srgbClr val="FFFF00"/>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har char="–"/>
        <a:defRPr sz="2800" kern="1200">
          <a:solidFill>
            <a:srgbClr val="FFFF00"/>
          </a:solidFill>
          <a:effectLst>
            <a:outerShdw blurRad="38100" dist="38100" dir="2700000" algn="tl">
              <a:srgbClr val="000000"/>
            </a:outerShdw>
          </a:effectLst>
          <a:latin typeface="+mn-lt"/>
          <a:ea typeface="+mn-ea"/>
          <a:cs typeface="+mn-cs"/>
        </a:defRPr>
      </a:lvl2pPr>
      <a:lvl3pPr marL="1143000" indent="-228600" algn="l" rtl="0" eaLnBrk="0" fontAlgn="base" hangingPunct="0">
        <a:spcBef>
          <a:spcPct val="20000"/>
        </a:spcBef>
        <a:spcAft>
          <a:spcPct val="0"/>
        </a:spcAft>
        <a:buChar char="•"/>
        <a:defRPr sz="2400" kern="1200">
          <a:solidFill>
            <a:srgbClr val="FFFF00"/>
          </a:solidFill>
          <a:effectLst>
            <a:outerShdw blurRad="38100" dist="38100" dir="2700000" algn="tl">
              <a:srgbClr val="000000"/>
            </a:outerShdw>
          </a:effectLst>
          <a:latin typeface="+mn-lt"/>
          <a:ea typeface="+mn-ea"/>
          <a:cs typeface="+mn-cs"/>
        </a:defRPr>
      </a:lvl3pPr>
      <a:lvl4pPr marL="1600200" indent="-228600" algn="l" rtl="0" eaLnBrk="0" fontAlgn="base" hangingPunct="0">
        <a:spcBef>
          <a:spcPct val="20000"/>
        </a:spcBef>
        <a:spcAft>
          <a:spcPct val="0"/>
        </a:spcAft>
        <a:buChar char="–"/>
        <a:defRPr sz="2000" kern="1200">
          <a:solidFill>
            <a:srgbClr val="FFFF00"/>
          </a:solidFill>
          <a:effectLst>
            <a:outerShdw blurRad="38100" dist="38100" dir="2700000" algn="tl">
              <a:srgbClr val="000000"/>
            </a:outerShdw>
          </a:effectLst>
          <a:latin typeface="+mn-lt"/>
          <a:ea typeface="+mn-ea"/>
          <a:cs typeface="+mn-cs"/>
        </a:defRPr>
      </a:lvl4pPr>
      <a:lvl5pPr marL="2057400" indent="-228600" algn="l" rtl="0" eaLnBrk="0" fontAlgn="base" hangingPunct="0">
        <a:spcBef>
          <a:spcPct val="20000"/>
        </a:spcBef>
        <a:spcAft>
          <a:spcPct val="0"/>
        </a:spcAft>
        <a:buChar char="»"/>
        <a:defRPr sz="2000" kern="1200">
          <a:solidFill>
            <a:srgbClr val="FFFF00"/>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3.xml"/><Relationship Id="rId7" Type="http://schemas.openxmlformats.org/officeDocument/2006/relationships/notesSlide" Target="../notesSlides/notesSlide1.xml"/><Relationship Id="rId12" Type="http://schemas.openxmlformats.org/officeDocument/2006/relationships/image" Target="../media/image7.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2.xml"/><Relationship Id="rId11" Type="http://schemas.openxmlformats.org/officeDocument/2006/relationships/image" Target="../media/image6.png"/><Relationship Id="rId5" Type="http://schemas.openxmlformats.org/officeDocument/2006/relationships/tags" Target="../tags/tag5.xml"/><Relationship Id="rId10" Type="http://schemas.openxmlformats.org/officeDocument/2006/relationships/image" Target="../media/image5.png"/><Relationship Id="rId4" Type="http://schemas.openxmlformats.org/officeDocument/2006/relationships/tags" Target="../tags/tag4.xml"/><Relationship Id="rId9"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96E5B850-E66A-47B8-B4D6-BA7C4EE38D81}"/>
              </a:ext>
            </a:extLst>
          </p:cNvPr>
          <p:cNvSpPr>
            <a:spLocks noGrp="1" noChangeArrowheads="1"/>
          </p:cNvSpPr>
          <p:nvPr>
            <p:ph type="ctrTitle"/>
          </p:nvPr>
        </p:nvSpPr>
        <p:spPr>
          <a:xfrm>
            <a:off x="685800" y="685800"/>
            <a:ext cx="7772400" cy="3048000"/>
          </a:xfrm>
        </p:spPr>
        <p:txBody>
          <a:bodyPr/>
          <a:lstStyle/>
          <a:p>
            <a:pPr algn="r" eaLnBrk="1" hangingPunct="1"/>
            <a:r>
              <a:rPr lang="en-US" altLang="zh-CN">
                <a:solidFill>
                  <a:schemeClr val="tx1"/>
                </a:solidFill>
                <a:latin typeface="Arial" panose="020B0604020202020204" pitchFamily="34" charset="0"/>
                <a:ea typeface="宋体" panose="02010600030101010101" pitchFamily="2" charset="-122"/>
              </a:rPr>
              <a:t>Discrete Mathematics</a:t>
            </a:r>
            <a:br>
              <a:rPr lang="en-US" altLang="zh-CN">
                <a:solidFill>
                  <a:schemeClr val="tx1"/>
                </a:solidFill>
                <a:latin typeface="Arial" panose="020B0604020202020204" pitchFamily="34" charset="0"/>
                <a:ea typeface="宋体" panose="02010600030101010101" pitchFamily="2" charset="-122"/>
              </a:rPr>
            </a:br>
            <a:r>
              <a:rPr lang="en-US" altLang="zh-CN">
                <a:solidFill>
                  <a:schemeClr val="tx1"/>
                </a:solidFill>
                <a:latin typeface="Arial" panose="020B0604020202020204" pitchFamily="34" charset="0"/>
                <a:ea typeface="宋体" panose="02010600030101010101" pitchFamily="2" charset="-122"/>
              </a:rPr>
              <a:t>and Its Application</a:t>
            </a:r>
            <a:br>
              <a:rPr lang="en-US" altLang="zh-CN">
                <a:solidFill>
                  <a:schemeClr val="tx1"/>
                </a:solidFill>
                <a:latin typeface="Arial" panose="020B0604020202020204" pitchFamily="34" charset="0"/>
                <a:ea typeface="宋体" panose="02010600030101010101" pitchFamily="2" charset="-122"/>
              </a:rPr>
            </a:br>
            <a:r>
              <a:rPr lang="en-US" altLang="zh-CN">
                <a:solidFill>
                  <a:schemeClr val="tx1"/>
                </a:solidFill>
                <a:latin typeface="Arial" panose="020B0604020202020204" pitchFamily="34" charset="0"/>
                <a:ea typeface="宋体" panose="02010600030101010101" pitchFamily="2" charset="-122"/>
              </a:rPr>
              <a:t>                        </a:t>
            </a:r>
            <a:r>
              <a:rPr lang="en-US" altLang="zh-CN" sz="2000">
                <a:solidFill>
                  <a:schemeClr val="tx1"/>
                </a:solidFill>
                <a:latin typeface="Arial" panose="020B0604020202020204" pitchFamily="34" charset="0"/>
                <a:ea typeface="宋体" panose="02010600030101010101" pitchFamily="2" charset="-122"/>
              </a:rPr>
              <a:t>7</a:t>
            </a:r>
            <a:r>
              <a:rPr lang="en-US" altLang="zh-CN" sz="2000" baseline="30000">
                <a:solidFill>
                  <a:schemeClr val="tx1"/>
                </a:solidFill>
                <a:latin typeface="Arial" panose="020B0604020202020204" pitchFamily="34" charset="0"/>
                <a:ea typeface="宋体" panose="02010600030101010101" pitchFamily="2" charset="-122"/>
              </a:rPr>
              <a:t>th</a:t>
            </a:r>
            <a:r>
              <a:rPr lang="en-US" altLang="zh-CN" sz="2000">
                <a:solidFill>
                  <a:schemeClr val="tx1"/>
                </a:solidFill>
                <a:latin typeface="Arial" panose="020B0604020202020204" pitchFamily="34" charset="0"/>
                <a:ea typeface="宋体" panose="02010600030101010101" pitchFamily="2" charset="-122"/>
              </a:rPr>
              <a:t> edition, 2001</a:t>
            </a:r>
            <a:endParaRPr lang="en-US" altLang="zh-CN">
              <a:solidFill>
                <a:schemeClr val="tx1"/>
              </a:solidFill>
              <a:latin typeface="Arial" panose="020B0604020202020204" pitchFamily="34" charset="0"/>
              <a:ea typeface="宋体" panose="02010600030101010101" pitchFamily="2" charset="-122"/>
            </a:endParaRPr>
          </a:p>
        </p:txBody>
      </p:sp>
      <p:sp>
        <p:nvSpPr>
          <p:cNvPr id="15363" name="Rectangle 3">
            <a:extLst>
              <a:ext uri="{FF2B5EF4-FFF2-40B4-BE49-F238E27FC236}">
                <a16:creationId xmlns:a16="http://schemas.microsoft.com/office/drawing/2014/main" id="{A8915D59-D65A-4AAC-94F5-D19931E9FF3D}"/>
              </a:ext>
            </a:extLst>
          </p:cNvPr>
          <p:cNvSpPr>
            <a:spLocks noGrp="1" noChangeArrowheads="1"/>
          </p:cNvSpPr>
          <p:nvPr>
            <p:ph type="subTitle" idx="1"/>
          </p:nvPr>
        </p:nvSpPr>
        <p:spPr>
          <a:xfrm>
            <a:off x="1371600" y="4038600"/>
            <a:ext cx="6400800" cy="1441450"/>
          </a:xfrm>
        </p:spPr>
        <p:txBody>
          <a:bodyPr/>
          <a:lstStyle/>
          <a:p>
            <a:pPr eaLnBrk="1" hangingPunct="1"/>
            <a:r>
              <a:rPr lang="en-US" altLang="zh-CN" sz="3600">
                <a:ea typeface="宋体" panose="02010600030101010101" pitchFamily="2" charset="-122"/>
              </a:rPr>
              <a:t>Kenneth H. Rosen</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Remembering How Mathematical Induction Works</a:t>
            </a:r>
          </a:p>
        </p:txBody>
      </p:sp>
      <p:pic>
        <p:nvPicPr>
          <p:cNvPr id="4" name="Content Placeholder 3" descr="0403.jpg"/>
          <p:cNvPicPr>
            <a:picLocks noGrp="1" noChangeAspect="1"/>
          </p:cNvPicPr>
          <p:nvPr>
            <p:ph idx="1"/>
          </p:nvPr>
        </p:nvPicPr>
        <p:blipFill>
          <a:blip r:embed="rId2" cstate="print"/>
          <a:stretch>
            <a:fillRect/>
          </a:stretch>
        </p:blipFill>
        <p:spPr>
          <a:xfrm>
            <a:off x="2819400" y="2209800"/>
            <a:ext cx="2150364" cy="3657600"/>
          </a:xfrm>
        </p:spPr>
      </p:pic>
      <p:sp>
        <p:nvSpPr>
          <p:cNvPr id="6" name="TextBox 5"/>
          <p:cNvSpPr txBox="1"/>
          <p:nvPr/>
        </p:nvSpPr>
        <p:spPr>
          <a:xfrm>
            <a:off x="457200" y="1701066"/>
            <a:ext cx="2667000" cy="1200329"/>
          </a:xfrm>
          <a:prstGeom prst="rect">
            <a:avLst/>
          </a:prstGeom>
          <a:noFill/>
        </p:spPr>
        <p:txBody>
          <a:bodyPr wrap="square" rtlCol="0">
            <a:spAutoFit/>
          </a:bodyPr>
          <a:lstStyle/>
          <a:p>
            <a:r>
              <a:rPr lang="en-US" dirty="0"/>
              <a:t>Consider  an infinite sequence  of dominoes, labeled </a:t>
            </a:r>
            <a:r>
              <a:rPr lang="en-US" dirty="0">
                <a:latin typeface="Cambria Math" pitchFamily="18" charset="0"/>
                <a:ea typeface="Cambria Math" pitchFamily="18" charset="0"/>
              </a:rPr>
              <a:t>1,2,3</a:t>
            </a:r>
            <a:r>
              <a:rPr lang="en-US" dirty="0"/>
              <a:t>, …, where each domino is standing. </a:t>
            </a:r>
          </a:p>
        </p:txBody>
      </p:sp>
      <p:sp>
        <p:nvSpPr>
          <p:cNvPr id="7" name="TextBox 6"/>
          <p:cNvSpPr txBox="1"/>
          <p:nvPr/>
        </p:nvSpPr>
        <p:spPr>
          <a:xfrm>
            <a:off x="5257800" y="1676400"/>
            <a:ext cx="3429000" cy="2308324"/>
          </a:xfrm>
          <a:prstGeom prst="rect">
            <a:avLst/>
          </a:prstGeom>
          <a:noFill/>
        </p:spPr>
        <p:txBody>
          <a:bodyPr wrap="square" rtlCol="0">
            <a:spAutoFit/>
          </a:bodyPr>
          <a:lstStyle/>
          <a:p>
            <a:r>
              <a:rPr lang="en-US" dirty="0"/>
              <a:t>We know that the first domino is knocked down, i.e., </a:t>
            </a:r>
            <a:r>
              <a:rPr lang="en-US" i="1" dirty="0"/>
              <a:t>P</a:t>
            </a:r>
            <a:r>
              <a:rPr lang="en-US" dirty="0"/>
              <a:t>(</a:t>
            </a:r>
            <a:r>
              <a:rPr lang="en-US" dirty="0">
                <a:latin typeface="Cambria Math" pitchFamily="18" charset="0"/>
                <a:ea typeface="Cambria Math" pitchFamily="18" charset="0"/>
              </a:rPr>
              <a:t>1</a:t>
            </a:r>
            <a:r>
              <a:rPr lang="en-US" dirty="0"/>
              <a:t>) is true .</a:t>
            </a:r>
          </a:p>
          <a:p>
            <a:endParaRPr lang="en-US" dirty="0"/>
          </a:p>
          <a:p>
            <a:r>
              <a:rPr lang="en-US" dirty="0"/>
              <a:t>We also know that  if  whenever the </a:t>
            </a:r>
            <a:r>
              <a:rPr lang="en-US" i="1" dirty="0" err="1"/>
              <a:t>k</a:t>
            </a:r>
            <a:r>
              <a:rPr lang="en-US" dirty="0" err="1"/>
              <a:t>th</a:t>
            </a:r>
            <a:r>
              <a:rPr lang="en-US" dirty="0"/>
              <a:t> domino is knocked over, it knocks over the (</a:t>
            </a:r>
            <a:r>
              <a:rPr lang="en-US" i="1" dirty="0"/>
              <a:t>k</a:t>
            </a:r>
            <a:r>
              <a:rPr lang="en-US" dirty="0"/>
              <a:t> + </a:t>
            </a:r>
            <a:r>
              <a:rPr lang="en-US" dirty="0">
                <a:latin typeface="Cambria Math" pitchFamily="18" charset="0"/>
                <a:ea typeface="Cambria Math" pitchFamily="18" charset="0"/>
              </a:rPr>
              <a:t>1</a:t>
            </a:r>
            <a:r>
              <a:rPr lang="en-US" dirty="0"/>
              <a:t>)</a:t>
            </a:r>
            <a:r>
              <a:rPr lang="en-US" dirty="0" err="1"/>
              <a:t>st</a:t>
            </a:r>
            <a:r>
              <a:rPr lang="en-US" dirty="0"/>
              <a:t> domino, </a:t>
            </a:r>
            <a:r>
              <a:rPr lang="en-US" dirty="0" err="1"/>
              <a:t>i.e</a:t>
            </a:r>
            <a:r>
              <a:rPr lang="en-US" dirty="0"/>
              <a:t>, </a:t>
            </a:r>
            <a:r>
              <a:rPr lang="en-US" i="1" dirty="0"/>
              <a:t>P</a:t>
            </a:r>
            <a:r>
              <a:rPr lang="en-US" dirty="0"/>
              <a:t>(</a:t>
            </a:r>
            <a:r>
              <a:rPr lang="en-US" i="1" dirty="0"/>
              <a:t>k</a:t>
            </a:r>
            <a:r>
              <a:rPr lang="en-US" dirty="0"/>
              <a:t>)</a:t>
            </a:r>
            <a:r>
              <a:rPr lang="en-US" i="1" dirty="0"/>
              <a:t> </a:t>
            </a:r>
            <a:r>
              <a:rPr lang="en-US" i="1" dirty="0">
                <a:latin typeface="Cambria Math"/>
                <a:ea typeface="Cambria Math"/>
                <a:sym typeface="Wingdings" pitchFamily="2" charset="2"/>
              </a:rPr>
              <a:t>→</a:t>
            </a:r>
            <a:r>
              <a:rPr lang="en-US" i="1" dirty="0">
                <a:sym typeface="Wingdings" pitchFamily="2" charset="2"/>
              </a:rPr>
              <a:t> P</a:t>
            </a:r>
            <a:r>
              <a:rPr lang="en-US" dirty="0">
                <a:sym typeface="Wingdings" pitchFamily="2" charset="2"/>
              </a:rPr>
              <a:t>(</a:t>
            </a:r>
            <a:r>
              <a:rPr lang="en-US" i="1" dirty="0">
                <a:sym typeface="Wingdings" pitchFamily="2" charset="2"/>
              </a:rPr>
              <a:t>k + </a:t>
            </a:r>
            <a:r>
              <a:rPr lang="en-US" dirty="0">
                <a:latin typeface="Cambria Math" pitchFamily="18" charset="0"/>
                <a:ea typeface="Cambria Math" pitchFamily="18" charset="0"/>
                <a:sym typeface="Wingdings" pitchFamily="2" charset="2"/>
              </a:rPr>
              <a:t>1</a:t>
            </a:r>
            <a:r>
              <a:rPr lang="en-US" dirty="0">
                <a:sym typeface="Wingdings" pitchFamily="2" charset="2"/>
              </a:rPr>
              <a:t>) is true for all positive integers </a:t>
            </a:r>
            <a:r>
              <a:rPr lang="en-US" i="1" dirty="0">
                <a:sym typeface="Wingdings" pitchFamily="2" charset="2"/>
              </a:rPr>
              <a:t>k</a:t>
            </a:r>
            <a:r>
              <a:rPr lang="en-US" dirty="0">
                <a:sym typeface="Wingdings" pitchFamily="2" charset="2"/>
              </a:rPr>
              <a:t>. </a:t>
            </a:r>
            <a:endParaRPr lang="en-US" dirty="0"/>
          </a:p>
        </p:txBody>
      </p:sp>
      <p:sp>
        <p:nvSpPr>
          <p:cNvPr id="8" name="TextBox 7"/>
          <p:cNvSpPr txBox="1"/>
          <p:nvPr/>
        </p:nvSpPr>
        <p:spPr>
          <a:xfrm>
            <a:off x="563252" y="3636306"/>
            <a:ext cx="2286000" cy="1477328"/>
          </a:xfrm>
          <a:prstGeom prst="rect">
            <a:avLst/>
          </a:prstGeom>
          <a:noFill/>
        </p:spPr>
        <p:txBody>
          <a:bodyPr wrap="square" rtlCol="0">
            <a:spAutoFit/>
          </a:bodyPr>
          <a:lstStyle/>
          <a:p>
            <a:r>
              <a:rPr lang="en-US" dirty="0"/>
              <a:t>Let </a:t>
            </a:r>
            <a:r>
              <a:rPr lang="en-US" i="1" dirty="0"/>
              <a:t>P</a:t>
            </a:r>
            <a:r>
              <a:rPr lang="en-US" dirty="0"/>
              <a:t>(</a:t>
            </a:r>
            <a:r>
              <a:rPr lang="en-US" i="1" dirty="0"/>
              <a:t>n</a:t>
            </a:r>
            <a:r>
              <a:rPr lang="en-US" dirty="0"/>
              <a:t>) be the proposition that the </a:t>
            </a:r>
            <a:r>
              <a:rPr lang="en-US" i="1" dirty="0"/>
              <a:t>n</a:t>
            </a:r>
            <a:r>
              <a:rPr lang="en-US" dirty="0"/>
              <a:t>th domino is knocked over. </a:t>
            </a:r>
          </a:p>
          <a:p>
            <a:endParaRPr lang="en-US" dirty="0"/>
          </a:p>
        </p:txBody>
      </p:sp>
      <p:sp>
        <p:nvSpPr>
          <p:cNvPr id="9" name="TextBox 8"/>
          <p:cNvSpPr txBox="1"/>
          <p:nvPr/>
        </p:nvSpPr>
        <p:spPr>
          <a:xfrm>
            <a:off x="4969764" y="4953000"/>
            <a:ext cx="4038600" cy="1200329"/>
          </a:xfrm>
          <a:prstGeom prst="rect">
            <a:avLst/>
          </a:prstGeom>
          <a:noFill/>
        </p:spPr>
        <p:txBody>
          <a:bodyPr wrap="square" rtlCol="0">
            <a:spAutoFit/>
          </a:bodyPr>
          <a:lstStyle/>
          <a:p>
            <a:r>
              <a:rPr lang="en-US" dirty="0"/>
              <a:t>Hence, all dominos are knocked over.</a:t>
            </a:r>
          </a:p>
          <a:p>
            <a:endParaRPr lang="en-US" dirty="0"/>
          </a:p>
          <a:p>
            <a:r>
              <a:rPr lang="en-US" i="1" dirty="0"/>
              <a:t>P</a:t>
            </a:r>
            <a:r>
              <a:rPr lang="en-US" dirty="0"/>
              <a:t>(</a:t>
            </a:r>
            <a:r>
              <a:rPr lang="en-US" i="1" dirty="0"/>
              <a:t>n</a:t>
            </a:r>
            <a:r>
              <a:rPr lang="en-US" dirty="0"/>
              <a:t>) is true for all positive integers </a:t>
            </a:r>
            <a:r>
              <a:rPr lang="en-US" i="1" dirty="0"/>
              <a:t>n</a:t>
            </a:r>
            <a:r>
              <a:rPr lang="en-US" dirty="0"/>
              <a:t>.</a:t>
            </a:r>
          </a:p>
          <a:p>
            <a:endParaRPr lang="en-US" dirty="0"/>
          </a:p>
        </p:txBody>
      </p:sp>
    </p:spTree>
    <p:extLst>
      <p:ext uri="{BB962C8B-B14F-4D97-AF65-F5344CB8AC3E}">
        <p14:creationId xmlns:p14="http://schemas.microsoft.com/office/powerpoint/2010/main" val="3181413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Proving a Summation Formula by Mathematical Induction</a:t>
            </a:r>
          </a:p>
        </p:txBody>
      </p:sp>
      <p:sp>
        <p:nvSpPr>
          <p:cNvPr id="3" name="Content Placeholder 2"/>
          <p:cNvSpPr>
            <a:spLocks noGrp="1"/>
          </p:cNvSpPr>
          <p:nvPr>
            <p:ph idx="1"/>
          </p:nvPr>
        </p:nvSpPr>
        <p:spPr>
          <a:xfrm>
            <a:off x="179895" y="1520191"/>
            <a:ext cx="8229600" cy="3208019"/>
          </a:xfrm>
        </p:spPr>
        <p:txBody>
          <a:bodyPr/>
          <a:lstStyle/>
          <a:p>
            <a:pPr>
              <a:buNone/>
            </a:pPr>
            <a:r>
              <a:rPr lang="en-US" b="1" dirty="0"/>
              <a:t>   Example</a:t>
            </a:r>
            <a:r>
              <a:rPr lang="en-US" dirty="0"/>
              <a:t>: Show that:  </a:t>
            </a:r>
          </a:p>
          <a:p>
            <a:pPr>
              <a:buNone/>
            </a:pPr>
            <a:r>
              <a:rPr lang="en-US" b="1" dirty="0"/>
              <a:t>   Solution</a:t>
            </a:r>
            <a:r>
              <a:rPr lang="en-US" dirty="0"/>
              <a:t>:</a:t>
            </a:r>
          </a:p>
          <a:p>
            <a:pPr lvl="1" algn="just"/>
            <a:r>
              <a:rPr lang="en-US" dirty="0"/>
              <a:t>BASIS STEP: </a:t>
            </a:r>
            <a:r>
              <a:rPr lang="en-US" i="1" dirty="0"/>
              <a:t>P</a:t>
            </a:r>
            <a:r>
              <a:rPr lang="en-US" dirty="0"/>
              <a:t>(</a:t>
            </a:r>
            <a:r>
              <a:rPr lang="en-US" dirty="0">
                <a:latin typeface="Cambria Math" pitchFamily="18" charset="0"/>
                <a:ea typeface="Cambria Math" pitchFamily="18" charset="0"/>
              </a:rPr>
              <a:t>1</a:t>
            </a:r>
            <a:r>
              <a:rPr lang="en-US" dirty="0"/>
              <a:t>) is true since </a:t>
            </a:r>
            <a:r>
              <a:rPr lang="en-US" dirty="0">
                <a:latin typeface="Cambria Math" pitchFamily="18" charset="0"/>
                <a:ea typeface="Cambria Math" pitchFamily="18" charset="0"/>
              </a:rPr>
              <a:t>1</a:t>
            </a:r>
            <a:r>
              <a:rPr lang="en-US" dirty="0"/>
              <a:t>(</a:t>
            </a:r>
            <a:r>
              <a:rPr lang="en-US" dirty="0">
                <a:latin typeface="Cambria Math" pitchFamily="18" charset="0"/>
                <a:ea typeface="Cambria Math" pitchFamily="18" charset="0"/>
              </a:rPr>
              <a:t>1</a:t>
            </a:r>
            <a:r>
              <a:rPr lang="en-US" dirty="0"/>
              <a:t> + </a:t>
            </a:r>
            <a:r>
              <a:rPr lang="en-US" dirty="0">
                <a:latin typeface="Cambria Math" pitchFamily="18" charset="0"/>
                <a:ea typeface="Cambria Math" pitchFamily="18" charset="0"/>
              </a:rPr>
              <a:t>1</a:t>
            </a:r>
            <a:r>
              <a:rPr lang="en-US" dirty="0"/>
              <a:t>)/</a:t>
            </a:r>
            <a:r>
              <a:rPr lang="en-US" dirty="0">
                <a:latin typeface="Cambria Math" pitchFamily="18" charset="0"/>
                <a:ea typeface="Cambria Math" pitchFamily="18" charset="0"/>
              </a:rPr>
              <a:t>2</a:t>
            </a:r>
            <a:r>
              <a:rPr lang="en-US" dirty="0"/>
              <a:t> = </a:t>
            </a:r>
            <a:r>
              <a:rPr lang="en-US" dirty="0">
                <a:latin typeface="Cambria Math" pitchFamily="18" charset="0"/>
                <a:ea typeface="Cambria Math" pitchFamily="18" charset="0"/>
              </a:rPr>
              <a:t>1</a:t>
            </a:r>
            <a:r>
              <a:rPr lang="en-US" dirty="0"/>
              <a:t>.</a:t>
            </a:r>
          </a:p>
          <a:p>
            <a:pPr lvl="1" algn="just"/>
            <a:r>
              <a:rPr lang="en-US" dirty="0"/>
              <a:t>INDUCTIVE STEP: Assume true for </a:t>
            </a:r>
            <a:r>
              <a:rPr lang="en-US" i="1" dirty="0"/>
              <a:t>P</a:t>
            </a:r>
            <a:r>
              <a:rPr lang="en-US" dirty="0"/>
              <a:t>(</a:t>
            </a:r>
            <a:r>
              <a:rPr lang="en-US" i="1" dirty="0"/>
              <a:t>k</a:t>
            </a:r>
            <a:r>
              <a:rPr lang="en-US" dirty="0"/>
              <a:t>).</a:t>
            </a:r>
          </a:p>
          <a:p>
            <a:pPr>
              <a:buNone/>
            </a:pPr>
            <a:r>
              <a:rPr lang="en-US" dirty="0"/>
              <a:t>        The inductive hypothesis is</a:t>
            </a:r>
          </a:p>
          <a:p>
            <a:pPr>
              <a:buNone/>
            </a:pPr>
            <a:r>
              <a:rPr lang="en-US" dirty="0"/>
              <a:t>        Under this assumption,   </a:t>
            </a:r>
          </a:p>
        </p:txBody>
      </p:sp>
      <p:pic>
        <p:nvPicPr>
          <p:cNvPr id="5" name="Picture 4" descr="addin_tmp.png"/>
          <p:cNvPicPr>
            <a:picLocks noChangeAspect="1"/>
          </p:cNvPicPr>
          <p:nvPr>
            <p:custDataLst>
              <p:tags r:id="rId1"/>
            </p:custDataLst>
          </p:nvPr>
        </p:nvPicPr>
        <p:blipFill>
          <a:blip r:embed="rId8" cstate="print"/>
          <a:stretch>
            <a:fillRect/>
          </a:stretch>
        </p:blipFill>
        <p:spPr>
          <a:xfrm>
            <a:off x="4819650" y="1468226"/>
            <a:ext cx="1657350" cy="695325"/>
          </a:xfrm>
          <a:prstGeom prst="rect">
            <a:avLst/>
          </a:prstGeom>
        </p:spPr>
      </p:pic>
      <p:pic>
        <p:nvPicPr>
          <p:cNvPr id="6" name="Picture 5" descr="addin_tmp.png"/>
          <p:cNvPicPr>
            <a:picLocks noChangeAspect="1"/>
          </p:cNvPicPr>
          <p:nvPr>
            <p:custDataLst>
              <p:tags r:id="rId2"/>
            </p:custDataLst>
          </p:nvPr>
        </p:nvPicPr>
        <p:blipFill>
          <a:blip r:embed="rId9" cstate="print"/>
          <a:stretch>
            <a:fillRect/>
          </a:stretch>
        </p:blipFill>
        <p:spPr>
          <a:xfrm>
            <a:off x="6330315" y="3394955"/>
            <a:ext cx="1632585" cy="741045"/>
          </a:xfrm>
          <a:prstGeom prst="rect">
            <a:avLst/>
          </a:prstGeom>
        </p:spPr>
      </p:pic>
      <p:pic>
        <p:nvPicPr>
          <p:cNvPr id="11" name="Picture 10" descr="addin_tmp.png"/>
          <p:cNvPicPr>
            <a:picLocks noChangeAspect="1"/>
          </p:cNvPicPr>
          <p:nvPr>
            <p:custDataLst>
              <p:tags r:id="rId3"/>
            </p:custDataLst>
          </p:nvPr>
        </p:nvPicPr>
        <p:blipFill>
          <a:blip r:embed="rId10" cstate="print"/>
          <a:stretch>
            <a:fillRect/>
          </a:stretch>
        </p:blipFill>
        <p:spPr>
          <a:xfrm>
            <a:off x="4110990" y="5316597"/>
            <a:ext cx="2406015" cy="537210"/>
          </a:xfrm>
          <a:prstGeom prst="rect">
            <a:avLst/>
          </a:prstGeom>
        </p:spPr>
      </p:pic>
      <p:pic>
        <p:nvPicPr>
          <p:cNvPr id="12" name="Picture 11" descr="addin_tmp.png"/>
          <p:cNvPicPr>
            <a:picLocks noChangeAspect="1"/>
          </p:cNvPicPr>
          <p:nvPr>
            <p:custDataLst>
              <p:tags r:id="rId4"/>
            </p:custDataLst>
          </p:nvPr>
        </p:nvPicPr>
        <p:blipFill>
          <a:blip r:embed="rId11" cstate="print"/>
          <a:stretch>
            <a:fillRect/>
          </a:stretch>
        </p:blipFill>
        <p:spPr>
          <a:xfrm>
            <a:off x="4110990" y="6006756"/>
            <a:ext cx="1832610" cy="537210"/>
          </a:xfrm>
          <a:prstGeom prst="rect">
            <a:avLst/>
          </a:prstGeom>
        </p:spPr>
      </p:pic>
      <p:pic>
        <p:nvPicPr>
          <p:cNvPr id="13" name="Picture 12" descr="addin_tmp.png"/>
          <p:cNvPicPr>
            <a:picLocks noChangeAspect="1"/>
          </p:cNvPicPr>
          <p:nvPr>
            <p:custDataLst>
              <p:tags r:id="rId5"/>
            </p:custDataLst>
          </p:nvPr>
        </p:nvPicPr>
        <p:blipFill>
          <a:blip r:embed="rId12" cstate="print"/>
          <a:stretch>
            <a:fillRect/>
          </a:stretch>
        </p:blipFill>
        <p:spPr>
          <a:xfrm>
            <a:off x="1285875" y="4664541"/>
            <a:ext cx="5044440" cy="537210"/>
          </a:xfrm>
          <a:prstGeom prst="rect">
            <a:avLst/>
          </a:prstGeom>
        </p:spPr>
      </p:pic>
      <p:sp>
        <p:nvSpPr>
          <p:cNvPr id="10" name="TextBox 9"/>
          <p:cNvSpPr txBox="1"/>
          <p:nvPr/>
        </p:nvSpPr>
        <p:spPr>
          <a:xfrm>
            <a:off x="6843712" y="1417638"/>
            <a:ext cx="2238375" cy="1169551"/>
          </a:xfrm>
          <a:prstGeom prst="rect">
            <a:avLst/>
          </a:prstGeom>
          <a:noFill/>
          <a:ln>
            <a:solidFill>
              <a:schemeClr val="accent1"/>
            </a:solidFill>
          </a:ln>
        </p:spPr>
        <p:txBody>
          <a:bodyPr wrap="square" rtlCol="0">
            <a:spAutoFit/>
          </a:bodyPr>
          <a:lstStyle/>
          <a:p>
            <a:r>
              <a:rPr lang="en-US" sz="1400" dirty="0"/>
              <a:t>Note: Once we have this conjecture, mathematical induction can be used to prove it correct.</a:t>
            </a:r>
          </a:p>
        </p:txBody>
      </p:sp>
    </p:spTree>
    <p:extLst>
      <p:ext uri="{BB962C8B-B14F-4D97-AF65-F5344CB8AC3E}">
        <p14:creationId xmlns:p14="http://schemas.microsoft.com/office/powerpoint/2010/main" val="2209566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Conjecturing and Proving Correct a Summation Formula</a:t>
            </a:r>
          </a:p>
        </p:txBody>
      </p:sp>
      <p:sp>
        <p:nvSpPr>
          <p:cNvPr id="3" name="Content Placeholder 2"/>
          <p:cNvSpPr>
            <a:spLocks noGrp="1"/>
          </p:cNvSpPr>
          <p:nvPr>
            <p:ph idx="1"/>
          </p:nvPr>
        </p:nvSpPr>
        <p:spPr>
          <a:xfrm>
            <a:off x="381000" y="1489075"/>
            <a:ext cx="8534400" cy="5292725"/>
          </a:xfrm>
        </p:spPr>
        <p:txBody>
          <a:bodyPr>
            <a:normAutofit fontScale="55000" lnSpcReduction="20000"/>
          </a:bodyPr>
          <a:lstStyle/>
          <a:p>
            <a:pPr>
              <a:buNone/>
            </a:pPr>
            <a:r>
              <a:rPr lang="en-US" b="1" dirty="0"/>
              <a:t>      Example</a:t>
            </a:r>
            <a:r>
              <a:rPr lang="en-US" dirty="0"/>
              <a:t>: Conjecture and prove correct a formula for the sum of the first </a:t>
            </a:r>
            <a:r>
              <a:rPr lang="en-US" i="1" dirty="0"/>
              <a:t>n</a:t>
            </a:r>
            <a:r>
              <a:rPr lang="en-US" dirty="0"/>
              <a:t> positive odd integers. Then prove your conjecture.</a:t>
            </a:r>
          </a:p>
          <a:p>
            <a:pPr>
              <a:buNone/>
            </a:pPr>
            <a:r>
              <a:rPr lang="en-US" b="1" dirty="0"/>
              <a:t>       Solution</a:t>
            </a:r>
            <a:r>
              <a:rPr lang="en-US" dirty="0"/>
              <a:t>: We have:   </a:t>
            </a:r>
            <a:r>
              <a:rPr lang="en-US" dirty="0">
                <a:latin typeface="Cambria Math" pitchFamily="18" charset="0"/>
                <a:ea typeface="Cambria Math" pitchFamily="18" charset="0"/>
              </a:rPr>
              <a:t>1= 1, 1 + 3 = 4, 1 + 3 + 5 = 9,  1 + 3 + 5 + 7 = 16, 1 + 3 + 5 + 7 + 9 = 25.</a:t>
            </a:r>
          </a:p>
          <a:p>
            <a:pPr lvl="1"/>
            <a:r>
              <a:rPr lang="en-US" dirty="0">
                <a:ea typeface="Cambria Math" pitchFamily="18" charset="0"/>
              </a:rPr>
              <a:t>We can conjecture that the sum of the first </a:t>
            </a:r>
            <a:r>
              <a:rPr lang="en-US" i="1" dirty="0">
                <a:ea typeface="Cambria Math" pitchFamily="18" charset="0"/>
              </a:rPr>
              <a:t>n </a:t>
            </a:r>
            <a:r>
              <a:rPr lang="en-US" dirty="0">
                <a:ea typeface="Cambria Math" pitchFamily="18" charset="0"/>
              </a:rPr>
              <a:t>positive odd integers is </a:t>
            </a:r>
            <a:r>
              <a:rPr lang="en-US" i="1" dirty="0">
                <a:ea typeface="Cambria Math" pitchFamily="18" charset="0"/>
              </a:rPr>
              <a:t>n</a:t>
            </a:r>
            <a:r>
              <a:rPr lang="en-US" baseline="30000" dirty="0">
                <a:latin typeface="Cambria Math" pitchFamily="18" charset="0"/>
                <a:ea typeface="Cambria Math" pitchFamily="18" charset="0"/>
              </a:rPr>
              <a:t>2</a:t>
            </a:r>
            <a:r>
              <a:rPr lang="en-US" dirty="0">
                <a:ea typeface="Cambria Math" pitchFamily="18" charset="0"/>
              </a:rPr>
              <a:t>, </a:t>
            </a:r>
          </a:p>
          <a:p>
            <a:pPr>
              <a:buNone/>
            </a:pPr>
            <a:endParaRPr lang="en-US" dirty="0">
              <a:ea typeface="Cambria Math" pitchFamily="18" charset="0"/>
            </a:endParaRPr>
          </a:p>
          <a:p>
            <a:pPr>
              <a:buNone/>
            </a:pPr>
            <a:endParaRPr lang="en-US" dirty="0">
              <a:ea typeface="Cambria Math" pitchFamily="18" charset="0"/>
            </a:endParaRPr>
          </a:p>
          <a:p>
            <a:pPr lvl="1"/>
            <a:r>
              <a:rPr lang="en-US" dirty="0">
                <a:ea typeface="Cambria Math" pitchFamily="18" charset="0"/>
              </a:rPr>
              <a:t>We prove the conjecture is proved correct with mathematical induction.</a:t>
            </a:r>
          </a:p>
          <a:p>
            <a:pPr lvl="1"/>
            <a:r>
              <a:rPr lang="en-US" dirty="0">
                <a:ea typeface="Cambria Math" pitchFamily="18" charset="0"/>
              </a:rPr>
              <a:t>BASIS STEP: </a:t>
            </a:r>
            <a:r>
              <a:rPr lang="en-US" i="1" dirty="0"/>
              <a:t>P</a:t>
            </a:r>
            <a:r>
              <a:rPr lang="en-US" dirty="0"/>
              <a:t>(</a:t>
            </a:r>
            <a:r>
              <a:rPr lang="en-US" dirty="0">
                <a:latin typeface="Cambria Math" pitchFamily="18" charset="0"/>
                <a:ea typeface="Cambria Math" pitchFamily="18" charset="0"/>
              </a:rPr>
              <a:t>1</a:t>
            </a:r>
            <a:r>
              <a:rPr lang="en-US" dirty="0"/>
              <a:t>) is true since </a:t>
            </a:r>
            <a:r>
              <a:rPr lang="en-US" dirty="0">
                <a:latin typeface="Cambria Math" pitchFamily="18" charset="0"/>
                <a:ea typeface="Cambria Math" pitchFamily="18" charset="0"/>
              </a:rPr>
              <a:t>1</a:t>
            </a:r>
            <a:r>
              <a:rPr lang="en-US" baseline="30000" dirty="0">
                <a:latin typeface="Cambria Math" pitchFamily="18" charset="0"/>
                <a:ea typeface="Cambria Math" pitchFamily="18" charset="0"/>
              </a:rPr>
              <a:t>2</a:t>
            </a:r>
            <a:r>
              <a:rPr lang="en-US" dirty="0"/>
              <a:t> = </a:t>
            </a:r>
            <a:r>
              <a:rPr lang="en-US" dirty="0">
                <a:latin typeface="Cambria Math" pitchFamily="18" charset="0"/>
                <a:ea typeface="Cambria Math" pitchFamily="18" charset="0"/>
              </a:rPr>
              <a:t>1.</a:t>
            </a:r>
          </a:p>
          <a:p>
            <a:pPr lvl="1"/>
            <a:r>
              <a:rPr lang="en-US" dirty="0">
                <a:latin typeface="Cambria Math" pitchFamily="18" charset="0"/>
                <a:ea typeface="Cambria Math" pitchFamily="18" charset="0"/>
              </a:rPr>
              <a:t>INDUCTIVE STEP: </a:t>
            </a:r>
            <a:r>
              <a:rPr lang="en-US" i="1" dirty="0"/>
              <a:t>P(k) </a:t>
            </a:r>
            <a:r>
              <a:rPr lang="en-US" i="1" dirty="0">
                <a:latin typeface="Cambria Math"/>
                <a:ea typeface="Cambria Math"/>
                <a:sym typeface="Wingdings" pitchFamily="2" charset="2"/>
              </a:rPr>
              <a:t>→</a:t>
            </a:r>
            <a:r>
              <a:rPr lang="en-US" i="1" dirty="0">
                <a:sym typeface="Wingdings" pitchFamily="2" charset="2"/>
              </a:rPr>
              <a:t> P</a:t>
            </a:r>
            <a:r>
              <a:rPr lang="en-US" dirty="0">
                <a:sym typeface="Wingdings" pitchFamily="2" charset="2"/>
              </a:rPr>
              <a:t>(</a:t>
            </a:r>
            <a:r>
              <a:rPr lang="en-US" i="1" dirty="0">
                <a:sym typeface="Wingdings" pitchFamily="2" charset="2"/>
              </a:rPr>
              <a:t>k + </a:t>
            </a:r>
            <a:r>
              <a:rPr lang="en-US" dirty="0">
                <a:latin typeface="Cambria Math" pitchFamily="18" charset="0"/>
                <a:ea typeface="Cambria Math" pitchFamily="18" charset="0"/>
                <a:sym typeface="Wingdings" pitchFamily="2" charset="2"/>
              </a:rPr>
              <a:t>1</a:t>
            </a:r>
            <a:r>
              <a:rPr lang="en-US" dirty="0">
                <a:sym typeface="Wingdings" pitchFamily="2" charset="2"/>
              </a:rPr>
              <a:t>) for every positive integer </a:t>
            </a:r>
            <a:r>
              <a:rPr lang="en-US" i="1" dirty="0">
                <a:sym typeface="Wingdings" pitchFamily="2" charset="2"/>
              </a:rPr>
              <a:t>k</a:t>
            </a:r>
            <a:r>
              <a:rPr lang="en-US" dirty="0">
                <a:sym typeface="Wingdings" pitchFamily="2" charset="2"/>
              </a:rPr>
              <a:t>.</a:t>
            </a:r>
          </a:p>
          <a:p>
            <a:pPr>
              <a:buNone/>
            </a:pPr>
            <a:r>
              <a:rPr lang="en-US" dirty="0">
                <a:ea typeface="Cambria Math" pitchFamily="18" charset="0"/>
                <a:sym typeface="Wingdings" pitchFamily="2" charset="2"/>
              </a:rPr>
              <a:t>               Assume the inductive hypothesis holds and then show that </a:t>
            </a:r>
            <a:r>
              <a:rPr lang="en-US" i="1" dirty="0">
                <a:ea typeface="Cambria Math" pitchFamily="18" charset="0"/>
                <a:sym typeface="Wingdings" pitchFamily="2" charset="2"/>
              </a:rPr>
              <a:t>P</a:t>
            </a:r>
            <a:r>
              <a:rPr lang="en-US" dirty="0">
                <a:ea typeface="Cambria Math" pitchFamily="18" charset="0"/>
                <a:sym typeface="Wingdings" pitchFamily="2" charset="2"/>
              </a:rPr>
              <a:t>(</a:t>
            </a:r>
            <a:r>
              <a:rPr lang="en-US" i="1" dirty="0">
                <a:ea typeface="Cambria Math" pitchFamily="18" charset="0"/>
                <a:sym typeface="Wingdings" pitchFamily="2" charset="2"/>
              </a:rPr>
              <a:t>k</a:t>
            </a:r>
            <a:r>
              <a:rPr lang="en-US" dirty="0">
                <a:ea typeface="Cambria Math" pitchFamily="18" charset="0"/>
                <a:sym typeface="Wingdings" pitchFamily="2" charset="2"/>
              </a:rPr>
              <a:t>) holds has well.</a:t>
            </a:r>
          </a:p>
          <a:p>
            <a:pPr>
              <a:buNone/>
            </a:pPr>
            <a:endParaRPr lang="en-US" dirty="0">
              <a:ea typeface="Cambria Math" pitchFamily="18" charset="0"/>
              <a:sym typeface="Wingdings" pitchFamily="2" charset="2"/>
            </a:endParaRPr>
          </a:p>
          <a:p>
            <a:endParaRPr lang="en-US" dirty="0">
              <a:ea typeface="Cambria Math" pitchFamily="18" charset="0"/>
              <a:sym typeface="Wingdings" pitchFamily="2" charset="2"/>
            </a:endParaRPr>
          </a:p>
          <a:p>
            <a:pPr lvl="1"/>
            <a:r>
              <a:rPr lang="en-US" dirty="0">
                <a:ea typeface="Cambria Math" pitchFamily="18" charset="0"/>
                <a:sym typeface="Wingdings" pitchFamily="2" charset="2"/>
              </a:rPr>
              <a:t>So, assuming </a:t>
            </a:r>
            <a:r>
              <a:rPr lang="en-US" i="1" dirty="0">
                <a:ea typeface="Cambria Math" pitchFamily="18" charset="0"/>
                <a:sym typeface="Wingdings" pitchFamily="2" charset="2"/>
              </a:rPr>
              <a:t>P</a:t>
            </a:r>
            <a:r>
              <a:rPr lang="en-US" dirty="0">
                <a:ea typeface="Cambria Math" pitchFamily="18" charset="0"/>
                <a:sym typeface="Wingdings" pitchFamily="2" charset="2"/>
              </a:rPr>
              <a:t>(</a:t>
            </a:r>
            <a:r>
              <a:rPr lang="en-US" i="1" dirty="0">
                <a:ea typeface="Cambria Math" pitchFamily="18" charset="0"/>
                <a:sym typeface="Wingdings" pitchFamily="2" charset="2"/>
              </a:rPr>
              <a:t>k</a:t>
            </a:r>
            <a:r>
              <a:rPr lang="en-US" dirty="0">
                <a:ea typeface="Cambria Math" pitchFamily="18" charset="0"/>
                <a:sym typeface="Wingdings" pitchFamily="2" charset="2"/>
              </a:rPr>
              <a:t>), it follows that:</a:t>
            </a:r>
          </a:p>
          <a:p>
            <a:endParaRPr lang="en-US" dirty="0">
              <a:ea typeface="Cambria Math" pitchFamily="18" charset="0"/>
              <a:sym typeface="Wingdings" pitchFamily="2" charset="2"/>
            </a:endParaRPr>
          </a:p>
          <a:p>
            <a:endParaRPr lang="en-US" dirty="0">
              <a:ea typeface="Cambria Math" pitchFamily="18" charset="0"/>
              <a:sym typeface="Wingdings" pitchFamily="2" charset="2"/>
            </a:endParaRPr>
          </a:p>
          <a:p>
            <a:endParaRPr lang="en-US" dirty="0">
              <a:ea typeface="Cambria Math" pitchFamily="18" charset="0"/>
              <a:sym typeface="Wingdings" pitchFamily="2" charset="2"/>
            </a:endParaRPr>
          </a:p>
          <a:p>
            <a:endParaRPr lang="en-US" dirty="0">
              <a:ea typeface="Cambria Math" pitchFamily="18" charset="0"/>
              <a:sym typeface="Wingdings" pitchFamily="2" charset="2"/>
            </a:endParaRPr>
          </a:p>
          <a:p>
            <a:endParaRPr lang="en-US" dirty="0">
              <a:ea typeface="Cambria Math" pitchFamily="18" charset="0"/>
              <a:sym typeface="Wingdings" pitchFamily="2" charset="2"/>
            </a:endParaRPr>
          </a:p>
          <a:p>
            <a:pPr lvl="1"/>
            <a:r>
              <a:rPr lang="en-US" dirty="0">
                <a:ea typeface="Cambria Math" pitchFamily="18" charset="0"/>
                <a:sym typeface="Wingdings" pitchFamily="2" charset="2"/>
              </a:rPr>
              <a:t>Hence, we have shown that </a:t>
            </a:r>
            <a:r>
              <a:rPr lang="en-US" i="1" dirty="0">
                <a:sym typeface="Wingdings" pitchFamily="2" charset="2"/>
              </a:rPr>
              <a:t>P</a:t>
            </a:r>
            <a:r>
              <a:rPr lang="en-US" dirty="0">
                <a:sym typeface="Wingdings" pitchFamily="2" charset="2"/>
              </a:rPr>
              <a:t>(</a:t>
            </a:r>
            <a:r>
              <a:rPr lang="en-US" i="1" dirty="0">
                <a:sym typeface="Wingdings" pitchFamily="2" charset="2"/>
              </a:rPr>
              <a:t>k + </a:t>
            </a:r>
            <a:r>
              <a:rPr lang="en-US" dirty="0">
                <a:latin typeface="Cambria Math" pitchFamily="18" charset="0"/>
                <a:ea typeface="Cambria Math" pitchFamily="18" charset="0"/>
                <a:sym typeface="Wingdings" pitchFamily="2" charset="2"/>
              </a:rPr>
              <a:t>1</a:t>
            </a:r>
            <a:r>
              <a:rPr lang="en-US" dirty="0">
                <a:sym typeface="Wingdings" pitchFamily="2" charset="2"/>
              </a:rPr>
              <a:t>) follows from </a:t>
            </a:r>
            <a:r>
              <a:rPr lang="en-US" i="1" dirty="0">
                <a:ea typeface="Cambria Math" pitchFamily="18" charset="0"/>
                <a:sym typeface="Wingdings" pitchFamily="2" charset="2"/>
              </a:rPr>
              <a:t>P</a:t>
            </a:r>
            <a:r>
              <a:rPr lang="en-US" dirty="0">
                <a:ea typeface="Cambria Math" pitchFamily="18" charset="0"/>
                <a:sym typeface="Wingdings" pitchFamily="2" charset="2"/>
              </a:rPr>
              <a:t>(</a:t>
            </a:r>
            <a:r>
              <a:rPr lang="en-US" i="1" dirty="0">
                <a:ea typeface="Cambria Math" pitchFamily="18" charset="0"/>
                <a:sym typeface="Wingdings" pitchFamily="2" charset="2"/>
              </a:rPr>
              <a:t>k</a:t>
            </a:r>
            <a:r>
              <a:rPr lang="en-US" dirty="0">
                <a:ea typeface="Cambria Math" pitchFamily="18" charset="0"/>
                <a:sym typeface="Wingdings" pitchFamily="2" charset="2"/>
              </a:rPr>
              <a:t>). Therefore </a:t>
            </a:r>
            <a:r>
              <a:rPr lang="en-US" dirty="0">
                <a:ea typeface="Cambria Math" pitchFamily="18" charset="0"/>
              </a:rPr>
              <a:t>the sum of the first </a:t>
            </a:r>
            <a:r>
              <a:rPr lang="en-US" i="1" dirty="0">
                <a:ea typeface="Cambria Math" pitchFamily="18" charset="0"/>
              </a:rPr>
              <a:t>n </a:t>
            </a:r>
            <a:r>
              <a:rPr lang="en-US" dirty="0">
                <a:ea typeface="Cambria Math" pitchFamily="18" charset="0"/>
              </a:rPr>
              <a:t>positive odd integers is </a:t>
            </a:r>
            <a:r>
              <a:rPr lang="en-US" i="1" dirty="0">
                <a:ea typeface="Cambria Math" pitchFamily="18" charset="0"/>
              </a:rPr>
              <a:t>n</a:t>
            </a:r>
            <a:r>
              <a:rPr lang="en-US" baseline="30000" dirty="0">
                <a:latin typeface="Cambria Math" pitchFamily="18" charset="0"/>
                <a:ea typeface="Cambria Math" pitchFamily="18" charset="0"/>
              </a:rPr>
              <a:t>2</a:t>
            </a:r>
            <a:r>
              <a:rPr lang="en-US" dirty="0">
                <a:ea typeface="Cambria Math" pitchFamily="18" charset="0"/>
              </a:rPr>
              <a:t>. </a:t>
            </a:r>
          </a:p>
        </p:txBody>
      </p:sp>
      <p:sp>
        <p:nvSpPr>
          <p:cNvPr id="4" name="TextBox 3"/>
          <p:cNvSpPr txBox="1"/>
          <p:nvPr/>
        </p:nvSpPr>
        <p:spPr>
          <a:xfrm>
            <a:off x="2590800" y="2567895"/>
            <a:ext cx="4419600" cy="307777"/>
          </a:xfrm>
          <a:prstGeom prst="rect">
            <a:avLst/>
          </a:prstGeom>
          <a:noFill/>
        </p:spPr>
        <p:txBody>
          <a:bodyPr wrap="square" rtlCol="0">
            <a:spAutoFit/>
          </a:bodyPr>
          <a:lstStyle/>
          <a:p>
            <a:r>
              <a:rPr lang="en-US" sz="1400" dirty="0">
                <a:latin typeface="Cambria Math" pitchFamily="18" charset="0"/>
                <a:ea typeface="Cambria Math" pitchFamily="18" charset="0"/>
              </a:rPr>
              <a:t>1 + 3 + 5 + </a:t>
            </a:r>
            <a:r>
              <a:rPr lang="en-US" sz="1400" dirty="0">
                <a:latin typeface="Cambria Math"/>
                <a:ea typeface="Cambria Math"/>
              </a:rPr>
              <a:t>∙∙∙</a:t>
            </a:r>
            <a:r>
              <a:rPr lang="en-US" sz="1400" dirty="0">
                <a:latin typeface="Cambria Math" pitchFamily="18" charset="0"/>
                <a:ea typeface="Cambria Math" pitchFamily="18" charset="0"/>
              </a:rPr>
              <a:t>+ (2</a:t>
            </a:r>
            <a:r>
              <a:rPr lang="en-US" sz="1400" i="1" dirty="0">
                <a:ea typeface="Cambria Math" pitchFamily="18" charset="0"/>
              </a:rPr>
              <a:t>n</a:t>
            </a:r>
            <a:r>
              <a:rPr lang="en-US" sz="1400" dirty="0">
                <a:latin typeface="Cambria Math" pitchFamily="18" charset="0"/>
                <a:ea typeface="Cambria Math" pitchFamily="18" charset="0"/>
              </a:rPr>
              <a:t>  </a:t>
            </a:r>
            <a:r>
              <a:rPr lang="en-US" sz="1400" dirty="0">
                <a:latin typeface="Cambria Math"/>
                <a:ea typeface="Cambria Math"/>
              </a:rPr>
              <a:t>−</a:t>
            </a:r>
            <a:r>
              <a:rPr lang="en-US" sz="1400" dirty="0">
                <a:latin typeface="Cambria Math" pitchFamily="18" charset="0"/>
                <a:ea typeface="Cambria Math" pitchFamily="18" charset="0"/>
              </a:rPr>
              <a:t> 1) + (2</a:t>
            </a:r>
            <a:r>
              <a:rPr lang="en-US" sz="1400" i="1" dirty="0">
                <a:ea typeface="Cambria Math" pitchFamily="18" charset="0"/>
              </a:rPr>
              <a:t>n</a:t>
            </a:r>
            <a:r>
              <a:rPr lang="en-US" sz="1400" dirty="0">
                <a:latin typeface="Cambria Math" pitchFamily="18" charset="0"/>
                <a:ea typeface="Cambria Math" pitchFamily="18" charset="0"/>
              </a:rPr>
              <a:t> + 1) =</a:t>
            </a:r>
            <a:r>
              <a:rPr lang="en-US" sz="1400" i="1" dirty="0">
                <a:ea typeface="Cambria Math" pitchFamily="18" charset="0"/>
              </a:rPr>
              <a:t>n</a:t>
            </a:r>
            <a:r>
              <a:rPr lang="en-US" sz="1400" baseline="30000" dirty="0">
                <a:latin typeface="Cambria Math" pitchFamily="18" charset="0"/>
                <a:ea typeface="Cambria Math" pitchFamily="18" charset="0"/>
              </a:rPr>
              <a:t>2 </a:t>
            </a:r>
            <a:r>
              <a:rPr lang="en-US" sz="1400" dirty="0">
                <a:latin typeface="Cambria Math" pitchFamily="18" charset="0"/>
                <a:ea typeface="Cambria Math" pitchFamily="18" charset="0"/>
              </a:rPr>
              <a:t>.  </a:t>
            </a:r>
            <a:endParaRPr lang="en-US" sz="1400" dirty="0"/>
          </a:p>
        </p:txBody>
      </p:sp>
      <p:sp>
        <p:nvSpPr>
          <p:cNvPr id="5" name="TextBox 4"/>
          <p:cNvSpPr txBox="1"/>
          <p:nvPr/>
        </p:nvSpPr>
        <p:spPr>
          <a:xfrm>
            <a:off x="2057400" y="3982329"/>
            <a:ext cx="4419600" cy="307777"/>
          </a:xfrm>
          <a:prstGeom prst="rect">
            <a:avLst/>
          </a:prstGeom>
          <a:noFill/>
          <a:ln>
            <a:solidFill>
              <a:schemeClr val="accent1"/>
            </a:solidFill>
          </a:ln>
        </p:spPr>
        <p:txBody>
          <a:bodyPr wrap="square" rtlCol="0">
            <a:spAutoFit/>
          </a:bodyPr>
          <a:lstStyle/>
          <a:p>
            <a:r>
              <a:rPr lang="en-US" sz="1400" b="1" dirty="0">
                <a:latin typeface="Cambria Math" pitchFamily="18" charset="0"/>
                <a:ea typeface="Cambria Math" pitchFamily="18" charset="0"/>
              </a:rPr>
              <a:t>Inductive Hypothesis</a:t>
            </a:r>
            <a:r>
              <a:rPr lang="en-US" sz="1400" dirty="0">
                <a:latin typeface="Cambria Math" pitchFamily="18" charset="0"/>
                <a:ea typeface="Cambria Math" pitchFamily="18" charset="0"/>
              </a:rPr>
              <a:t>: 1 + 3 + 5 + </a:t>
            </a:r>
            <a:r>
              <a:rPr lang="en-US" sz="1400" dirty="0">
                <a:latin typeface="Cambria Math"/>
                <a:ea typeface="Cambria Math"/>
              </a:rPr>
              <a:t>∙∙∙</a:t>
            </a:r>
            <a:r>
              <a:rPr lang="en-US" sz="1400" dirty="0">
                <a:latin typeface="Cambria Math" pitchFamily="18" charset="0"/>
                <a:ea typeface="Cambria Math" pitchFamily="18" charset="0"/>
              </a:rPr>
              <a:t>+ (2</a:t>
            </a:r>
            <a:r>
              <a:rPr lang="en-US" sz="1400" i="1" dirty="0">
                <a:ea typeface="Cambria Math" pitchFamily="18" charset="0"/>
              </a:rPr>
              <a:t>k</a:t>
            </a:r>
            <a:r>
              <a:rPr lang="en-US" sz="1400" dirty="0">
                <a:latin typeface="Cambria Math" pitchFamily="18" charset="0"/>
                <a:ea typeface="Cambria Math" pitchFamily="18" charset="0"/>
              </a:rPr>
              <a:t>  </a:t>
            </a:r>
            <a:r>
              <a:rPr lang="en-US" sz="1400" dirty="0">
                <a:latin typeface="Cambria Math"/>
                <a:ea typeface="Cambria Math"/>
              </a:rPr>
              <a:t>−</a:t>
            </a:r>
            <a:r>
              <a:rPr lang="en-US" sz="1400" dirty="0">
                <a:latin typeface="Cambria Math" pitchFamily="18" charset="0"/>
                <a:ea typeface="Cambria Math" pitchFamily="18" charset="0"/>
              </a:rPr>
              <a:t> 1)  =</a:t>
            </a:r>
            <a:r>
              <a:rPr lang="en-US" sz="1400" i="1" dirty="0">
                <a:ea typeface="Cambria Math" pitchFamily="18" charset="0"/>
              </a:rPr>
              <a:t>k</a:t>
            </a:r>
            <a:r>
              <a:rPr lang="en-US" sz="1400" baseline="30000" dirty="0">
                <a:latin typeface="Cambria Math" pitchFamily="18" charset="0"/>
                <a:ea typeface="Cambria Math" pitchFamily="18" charset="0"/>
              </a:rPr>
              <a:t>2</a:t>
            </a:r>
            <a:r>
              <a:rPr lang="en-US" sz="1400" dirty="0">
                <a:latin typeface="Cambria Math" pitchFamily="18" charset="0"/>
                <a:ea typeface="Cambria Math" pitchFamily="18" charset="0"/>
              </a:rPr>
              <a:t>  </a:t>
            </a:r>
            <a:endParaRPr lang="en-US" sz="1400" dirty="0"/>
          </a:p>
        </p:txBody>
      </p:sp>
      <p:sp>
        <p:nvSpPr>
          <p:cNvPr id="6" name="TextBox 5"/>
          <p:cNvSpPr txBox="1"/>
          <p:nvPr/>
        </p:nvSpPr>
        <p:spPr>
          <a:xfrm>
            <a:off x="1219200" y="4648200"/>
            <a:ext cx="7696200" cy="954107"/>
          </a:xfrm>
          <a:prstGeom prst="rect">
            <a:avLst/>
          </a:prstGeom>
          <a:noFill/>
        </p:spPr>
        <p:txBody>
          <a:bodyPr wrap="square" rtlCol="0">
            <a:spAutoFit/>
          </a:bodyPr>
          <a:lstStyle/>
          <a:p>
            <a:r>
              <a:rPr lang="en-US" sz="1400" dirty="0">
                <a:latin typeface="Cambria Math" pitchFamily="18" charset="0"/>
                <a:ea typeface="Cambria Math" pitchFamily="18" charset="0"/>
              </a:rPr>
              <a:t>1 + 3 + 5 + </a:t>
            </a:r>
            <a:r>
              <a:rPr lang="en-US" sz="1400" dirty="0">
                <a:latin typeface="Cambria Math"/>
                <a:ea typeface="Cambria Math"/>
              </a:rPr>
              <a:t>∙∙∙</a:t>
            </a:r>
            <a:r>
              <a:rPr lang="en-US" sz="1400" dirty="0">
                <a:latin typeface="Cambria Math" pitchFamily="18" charset="0"/>
                <a:ea typeface="Cambria Math" pitchFamily="18" charset="0"/>
              </a:rPr>
              <a:t>+ (2</a:t>
            </a:r>
            <a:r>
              <a:rPr lang="en-US" sz="1400" i="1" dirty="0">
                <a:ea typeface="Cambria Math" pitchFamily="18" charset="0"/>
              </a:rPr>
              <a:t>k</a:t>
            </a:r>
            <a:r>
              <a:rPr lang="en-US" sz="1400" dirty="0">
                <a:latin typeface="Cambria Math" pitchFamily="18" charset="0"/>
                <a:ea typeface="Cambria Math" pitchFamily="18" charset="0"/>
              </a:rPr>
              <a:t>  </a:t>
            </a:r>
            <a:r>
              <a:rPr lang="en-US" sz="1400" dirty="0">
                <a:latin typeface="Cambria Math"/>
                <a:ea typeface="Cambria Math"/>
              </a:rPr>
              <a:t>−</a:t>
            </a:r>
            <a:r>
              <a:rPr lang="en-US" sz="1400" dirty="0">
                <a:latin typeface="Cambria Math" pitchFamily="18" charset="0"/>
                <a:ea typeface="Cambria Math" pitchFamily="18" charset="0"/>
              </a:rPr>
              <a:t> 1) + (2</a:t>
            </a:r>
            <a:r>
              <a:rPr lang="en-US" sz="1400" i="1" dirty="0">
                <a:ea typeface="Cambria Math" pitchFamily="18" charset="0"/>
              </a:rPr>
              <a:t>k</a:t>
            </a:r>
            <a:r>
              <a:rPr lang="en-US" sz="1400" dirty="0">
                <a:latin typeface="Cambria Math" pitchFamily="18" charset="0"/>
                <a:ea typeface="Cambria Math" pitchFamily="18" charset="0"/>
              </a:rPr>
              <a:t> + 1) =[1 + 3 + 5 + </a:t>
            </a:r>
            <a:r>
              <a:rPr lang="en-US" sz="1400" dirty="0">
                <a:latin typeface="Cambria Math"/>
                <a:ea typeface="Cambria Math"/>
              </a:rPr>
              <a:t>∙∙∙</a:t>
            </a:r>
            <a:r>
              <a:rPr lang="en-US" sz="1400" dirty="0">
                <a:latin typeface="Cambria Math" pitchFamily="18" charset="0"/>
                <a:ea typeface="Cambria Math" pitchFamily="18" charset="0"/>
              </a:rPr>
              <a:t>+ (2</a:t>
            </a:r>
            <a:r>
              <a:rPr lang="en-US" sz="1400" i="1" dirty="0">
                <a:ea typeface="Cambria Math" pitchFamily="18" charset="0"/>
              </a:rPr>
              <a:t>k</a:t>
            </a:r>
            <a:r>
              <a:rPr lang="en-US" sz="1400" dirty="0">
                <a:latin typeface="Cambria Math" pitchFamily="18" charset="0"/>
                <a:ea typeface="Cambria Math" pitchFamily="18" charset="0"/>
              </a:rPr>
              <a:t>  </a:t>
            </a:r>
            <a:r>
              <a:rPr lang="en-US" sz="1400" dirty="0">
                <a:latin typeface="Cambria Math"/>
                <a:ea typeface="Cambria Math"/>
              </a:rPr>
              <a:t>−</a:t>
            </a:r>
            <a:r>
              <a:rPr lang="en-US" sz="1400" dirty="0">
                <a:latin typeface="Cambria Math" pitchFamily="18" charset="0"/>
                <a:ea typeface="Cambria Math" pitchFamily="18" charset="0"/>
              </a:rPr>
              <a:t> 1)] + (2</a:t>
            </a:r>
            <a:r>
              <a:rPr lang="en-US" sz="1400" i="1" dirty="0">
                <a:ea typeface="Cambria Math" pitchFamily="18" charset="0"/>
              </a:rPr>
              <a:t>k</a:t>
            </a:r>
            <a:r>
              <a:rPr lang="en-US" sz="1400" dirty="0">
                <a:latin typeface="Cambria Math" pitchFamily="18" charset="0"/>
                <a:ea typeface="Cambria Math" pitchFamily="18" charset="0"/>
              </a:rPr>
              <a:t> + 1)</a:t>
            </a:r>
          </a:p>
          <a:p>
            <a:r>
              <a:rPr lang="en-US" sz="1400" dirty="0">
                <a:latin typeface="Cambria Math" pitchFamily="18" charset="0"/>
                <a:ea typeface="Cambria Math" pitchFamily="18" charset="0"/>
              </a:rPr>
              <a:t>                                                                        =</a:t>
            </a:r>
            <a:r>
              <a:rPr lang="en-US" sz="1400" i="1" dirty="0">
                <a:ea typeface="Cambria Math" pitchFamily="18" charset="0"/>
              </a:rPr>
              <a:t> k</a:t>
            </a:r>
            <a:r>
              <a:rPr lang="en-US" sz="1400" baseline="30000" dirty="0">
                <a:latin typeface="Cambria Math" pitchFamily="18" charset="0"/>
                <a:ea typeface="Cambria Math" pitchFamily="18" charset="0"/>
              </a:rPr>
              <a:t>2 </a:t>
            </a:r>
            <a:r>
              <a:rPr lang="en-US" sz="1400" dirty="0">
                <a:latin typeface="Cambria Math" pitchFamily="18" charset="0"/>
                <a:ea typeface="Cambria Math" pitchFamily="18" charset="0"/>
              </a:rPr>
              <a:t>+ (2</a:t>
            </a:r>
            <a:r>
              <a:rPr lang="en-US" sz="1400" i="1" dirty="0">
                <a:ea typeface="Cambria Math" pitchFamily="18" charset="0"/>
              </a:rPr>
              <a:t>k</a:t>
            </a:r>
            <a:r>
              <a:rPr lang="en-US" sz="1400" dirty="0">
                <a:latin typeface="Cambria Math" pitchFamily="18" charset="0"/>
                <a:ea typeface="Cambria Math" pitchFamily="18" charset="0"/>
              </a:rPr>
              <a:t> + 1)  (</a:t>
            </a:r>
            <a:r>
              <a:rPr lang="en-US" sz="1400" i="1" dirty="0">
                <a:latin typeface="Cambria Math" pitchFamily="18" charset="0"/>
                <a:ea typeface="Cambria Math" pitchFamily="18" charset="0"/>
              </a:rPr>
              <a:t>by the inductive hypothesis</a:t>
            </a:r>
            <a:r>
              <a:rPr lang="en-US" sz="1400" dirty="0">
                <a:latin typeface="Cambria Math" pitchFamily="18" charset="0"/>
                <a:ea typeface="Cambria Math" pitchFamily="18" charset="0"/>
              </a:rPr>
              <a:t>)</a:t>
            </a:r>
          </a:p>
          <a:p>
            <a:r>
              <a:rPr lang="en-US" sz="1400" dirty="0">
                <a:latin typeface="Cambria Math" pitchFamily="18" charset="0"/>
                <a:ea typeface="Cambria Math" pitchFamily="18" charset="0"/>
              </a:rPr>
              <a:t>                                                                        = </a:t>
            </a:r>
            <a:r>
              <a:rPr lang="en-US" sz="1400" i="1" dirty="0">
                <a:ea typeface="Cambria Math" pitchFamily="18" charset="0"/>
              </a:rPr>
              <a:t>k</a:t>
            </a:r>
            <a:r>
              <a:rPr lang="en-US" sz="1400" baseline="30000" dirty="0">
                <a:latin typeface="Cambria Math" pitchFamily="18" charset="0"/>
                <a:ea typeface="Cambria Math" pitchFamily="18" charset="0"/>
              </a:rPr>
              <a:t>2 </a:t>
            </a:r>
            <a:r>
              <a:rPr lang="en-US" sz="1400" dirty="0">
                <a:latin typeface="Cambria Math" pitchFamily="18" charset="0"/>
                <a:ea typeface="Cambria Math" pitchFamily="18" charset="0"/>
              </a:rPr>
              <a:t>+ 2</a:t>
            </a:r>
            <a:r>
              <a:rPr lang="en-US" sz="1400" i="1" dirty="0">
                <a:ea typeface="Cambria Math" pitchFamily="18" charset="0"/>
              </a:rPr>
              <a:t>k</a:t>
            </a:r>
            <a:r>
              <a:rPr lang="en-US" sz="1400" dirty="0">
                <a:latin typeface="Cambria Math" pitchFamily="18" charset="0"/>
                <a:ea typeface="Cambria Math" pitchFamily="18" charset="0"/>
              </a:rPr>
              <a:t> + 1 </a:t>
            </a:r>
          </a:p>
          <a:p>
            <a:r>
              <a:rPr lang="en-US" sz="1400" dirty="0">
                <a:latin typeface="Cambria Math" pitchFamily="18" charset="0"/>
                <a:ea typeface="Cambria Math" pitchFamily="18" charset="0"/>
              </a:rPr>
              <a:t>                                                                         = (</a:t>
            </a:r>
            <a:r>
              <a:rPr lang="en-US" sz="1400" i="1" dirty="0">
                <a:ea typeface="Cambria Math" pitchFamily="18" charset="0"/>
              </a:rPr>
              <a:t>k</a:t>
            </a:r>
            <a:r>
              <a:rPr lang="en-US" sz="1400" dirty="0">
                <a:latin typeface="Cambria Math" pitchFamily="18" charset="0"/>
                <a:ea typeface="Cambria Math" pitchFamily="18" charset="0"/>
              </a:rPr>
              <a:t> + 1)</a:t>
            </a:r>
            <a:r>
              <a:rPr lang="en-US" sz="1400" baseline="30000" dirty="0">
                <a:latin typeface="Cambria Math" pitchFamily="18" charset="0"/>
                <a:ea typeface="Cambria Math" pitchFamily="18" charset="0"/>
              </a:rPr>
              <a:t> 2</a:t>
            </a:r>
            <a:r>
              <a:rPr lang="en-US" sz="1400" dirty="0">
                <a:latin typeface="Cambria Math" pitchFamily="18" charset="0"/>
                <a:ea typeface="Cambria Math" pitchFamily="18" charset="0"/>
              </a:rPr>
              <a:t> </a:t>
            </a:r>
            <a:endParaRPr lang="en-US" sz="1400" dirty="0"/>
          </a:p>
        </p:txBody>
      </p:sp>
    </p:spTree>
    <p:extLst>
      <p:ext uri="{BB962C8B-B14F-4D97-AF65-F5344CB8AC3E}">
        <p14:creationId xmlns:p14="http://schemas.microsoft.com/office/powerpoint/2010/main" val="521136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Proving Inequalities</a:t>
            </a:r>
          </a:p>
        </p:txBody>
      </p:sp>
      <p:sp>
        <p:nvSpPr>
          <p:cNvPr id="3" name="Content Placeholder 2"/>
          <p:cNvSpPr>
            <a:spLocks noGrp="1"/>
          </p:cNvSpPr>
          <p:nvPr>
            <p:ph idx="1"/>
          </p:nvPr>
        </p:nvSpPr>
        <p:spPr>
          <a:xfrm>
            <a:off x="0" y="1435134"/>
            <a:ext cx="9144000" cy="5346665"/>
          </a:xfrm>
        </p:spPr>
        <p:txBody>
          <a:bodyPr/>
          <a:lstStyle/>
          <a:p>
            <a:pPr>
              <a:buNone/>
            </a:pPr>
            <a:r>
              <a:rPr lang="en-US" b="1" dirty="0"/>
              <a:t>  Example</a:t>
            </a:r>
            <a:r>
              <a:rPr lang="en-US" dirty="0"/>
              <a:t>: Use mathematical induction to prove that      </a:t>
            </a:r>
            <a:r>
              <a:rPr lang="en-US" i="1" dirty="0"/>
              <a:t>n &lt; </a:t>
            </a:r>
            <a:r>
              <a:rPr lang="en-US" dirty="0">
                <a:latin typeface="Cambria Math" pitchFamily="18" charset="0"/>
                <a:ea typeface="Cambria Math" pitchFamily="18" charset="0"/>
              </a:rPr>
              <a:t>2</a:t>
            </a:r>
            <a:r>
              <a:rPr lang="en-US" i="1" baseline="30000" dirty="0"/>
              <a:t>n </a:t>
            </a:r>
            <a:r>
              <a:rPr lang="en-US" i="1" dirty="0"/>
              <a:t> </a:t>
            </a:r>
            <a:r>
              <a:rPr lang="en-US" dirty="0"/>
              <a:t>for all positive integers </a:t>
            </a:r>
            <a:r>
              <a:rPr lang="en-US" i="1" dirty="0"/>
              <a:t>n</a:t>
            </a:r>
            <a:r>
              <a:rPr lang="en-US" dirty="0"/>
              <a:t>.</a:t>
            </a:r>
          </a:p>
          <a:p>
            <a:pPr>
              <a:buNone/>
            </a:pPr>
            <a:r>
              <a:rPr lang="en-US" b="1" dirty="0"/>
              <a:t>   Solution</a:t>
            </a:r>
            <a:r>
              <a:rPr lang="en-US" dirty="0"/>
              <a:t>: Let </a:t>
            </a:r>
            <a:r>
              <a:rPr lang="en-US" i="1" dirty="0"/>
              <a:t>P</a:t>
            </a:r>
            <a:r>
              <a:rPr lang="en-US" dirty="0"/>
              <a:t>(</a:t>
            </a:r>
            <a:r>
              <a:rPr lang="en-US" i="1" dirty="0"/>
              <a:t>n</a:t>
            </a:r>
            <a:r>
              <a:rPr lang="en-US" dirty="0"/>
              <a:t>) be the proposition that </a:t>
            </a:r>
          </a:p>
          <a:p>
            <a:pPr>
              <a:buNone/>
            </a:pPr>
            <a:r>
              <a:rPr lang="en-US" i="1" dirty="0"/>
              <a:t>                                 n &lt; </a:t>
            </a:r>
            <a:r>
              <a:rPr lang="en-US" dirty="0">
                <a:latin typeface="Cambria Math" pitchFamily="18" charset="0"/>
                <a:ea typeface="Cambria Math" pitchFamily="18" charset="0"/>
              </a:rPr>
              <a:t>2</a:t>
            </a:r>
            <a:r>
              <a:rPr lang="en-US" i="1" baseline="30000" dirty="0"/>
              <a:t>n</a:t>
            </a:r>
            <a:r>
              <a:rPr lang="en-US" i="1" dirty="0"/>
              <a:t>.</a:t>
            </a:r>
            <a:r>
              <a:rPr lang="en-US" baseline="30000" dirty="0"/>
              <a:t> </a:t>
            </a:r>
          </a:p>
          <a:p>
            <a:pPr lvl="1"/>
            <a:r>
              <a:rPr lang="en-US" dirty="0"/>
              <a:t>BASIS STEP: </a:t>
            </a:r>
            <a:r>
              <a:rPr lang="en-US" i="1" dirty="0"/>
              <a:t>P</a:t>
            </a:r>
            <a:r>
              <a:rPr lang="en-US" dirty="0"/>
              <a:t>(</a:t>
            </a:r>
            <a:r>
              <a:rPr lang="en-US" dirty="0">
                <a:latin typeface="Cambria Math" pitchFamily="18" charset="0"/>
                <a:ea typeface="Cambria Math" pitchFamily="18" charset="0"/>
              </a:rPr>
              <a:t>1</a:t>
            </a:r>
            <a:r>
              <a:rPr lang="en-US" dirty="0"/>
              <a:t>) is true since </a:t>
            </a:r>
            <a:r>
              <a:rPr lang="en-US" dirty="0">
                <a:latin typeface="Cambria Math" pitchFamily="18" charset="0"/>
                <a:ea typeface="Cambria Math" pitchFamily="18" charset="0"/>
              </a:rPr>
              <a:t>1</a:t>
            </a:r>
            <a:r>
              <a:rPr lang="en-US" i="1" dirty="0"/>
              <a:t> &lt; </a:t>
            </a:r>
            <a:r>
              <a:rPr lang="en-US" dirty="0">
                <a:latin typeface="Cambria Math" pitchFamily="18" charset="0"/>
                <a:ea typeface="Cambria Math" pitchFamily="18" charset="0"/>
              </a:rPr>
              <a:t>2</a:t>
            </a:r>
            <a:r>
              <a:rPr lang="en-US" baseline="30000" dirty="0">
                <a:latin typeface="Cambria Math" pitchFamily="18" charset="0"/>
                <a:ea typeface="Cambria Math" pitchFamily="18" charset="0"/>
              </a:rPr>
              <a:t>1</a:t>
            </a:r>
            <a:r>
              <a:rPr lang="en-US" i="1" dirty="0"/>
              <a:t> = </a:t>
            </a:r>
            <a:r>
              <a:rPr lang="en-US" dirty="0">
                <a:latin typeface="Cambria Math" pitchFamily="18" charset="0"/>
                <a:ea typeface="Cambria Math" pitchFamily="18" charset="0"/>
              </a:rPr>
              <a:t>2</a:t>
            </a:r>
            <a:r>
              <a:rPr lang="en-US" i="1" dirty="0"/>
              <a:t>.</a:t>
            </a:r>
          </a:p>
          <a:p>
            <a:pPr lvl="1"/>
            <a:r>
              <a:rPr lang="en-US" dirty="0"/>
              <a:t>INDUCTIVE STEP: Assume </a:t>
            </a:r>
            <a:r>
              <a:rPr lang="en-US" i="1" dirty="0"/>
              <a:t>P</a:t>
            </a:r>
            <a:r>
              <a:rPr lang="en-US" dirty="0"/>
              <a:t>(</a:t>
            </a:r>
            <a:r>
              <a:rPr lang="en-US" i="1" dirty="0"/>
              <a:t>k</a:t>
            </a:r>
            <a:r>
              <a:rPr lang="en-US" dirty="0"/>
              <a:t>) holds, i.e., </a:t>
            </a:r>
            <a:r>
              <a:rPr lang="en-US" i="1" dirty="0"/>
              <a:t>k &lt; </a:t>
            </a:r>
            <a:r>
              <a:rPr lang="en-US" dirty="0">
                <a:latin typeface="Cambria Math" pitchFamily="18" charset="0"/>
                <a:ea typeface="Cambria Math" pitchFamily="18" charset="0"/>
              </a:rPr>
              <a:t>2</a:t>
            </a:r>
            <a:r>
              <a:rPr lang="en-US" i="1" baseline="30000" dirty="0"/>
              <a:t>k</a:t>
            </a:r>
            <a:r>
              <a:rPr lang="en-US" dirty="0"/>
              <a:t>, for an arbitrary positive integer </a:t>
            </a:r>
            <a:r>
              <a:rPr lang="en-US" i="1" dirty="0"/>
              <a:t>k</a:t>
            </a:r>
            <a:r>
              <a:rPr lang="en-US" dirty="0"/>
              <a:t>.</a:t>
            </a:r>
          </a:p>
          <a:p>
            <a:pPr lvl="1"/>
            <a:r>
              <a:rPr lang="en-US" dirty="0"/>
              <a:t>Must show that </a:t>
            </a:r>
            <a:r>
              <a:rPr lang="en-US" i="1" dirty="0"/>
              <a:t>P</a:t>
            </a:r>
            <a:r>
              <a:rPr lang="en-US" dirty="0"/>
              <a:t>(</a:t>
            </a:r>
            <a:r>
              <a:rPr lang="en-US" i="1" dirty="0"/>
              <a:t>k + </a:t>
            </a:r>
            <a:r>
              <a:rPr lang="en-US" dirty="0">
                <a:latin typeface="Cambria Math" pitchFamily="18" charset="0"/>
                <a:ea typeface="Cambria Math" pitchFamily="18" charset="0"/>
              </a:rPr>
              <a:t>1</a:t>
            </a:r>
            <a:r>
              <a:rPr lang="en-US" dirty="0"/>
              <a:t>)</a:t>
            </a:r>
            <a:r>
              <a:rPr lang="en-US" i="1" dirty="0"/>
              <a:t> </a:t>
            </a:r>
            <a:r>
              <a:rPr lang="en-US" dirty="0"/>
              <a:t>holds. Since by the inductive hypothesis, </a:t>
            </a:r>
            <a:r>
              <a:rPr lang="en-US" i="1" dirty="0"/>
              <a:t>k &lt; </a:t>
            </a:r>
            <a:r>
              <a:rPr lang="en-US" dirty="0">
                <a:latin typeface="Cambria Math" pitchFamily="18" charset="0"/>
                <a:ea typeface="Cambria Math" pitchFamily="18" charset="0"/>
              </a:rPr>
              <a:t>2</a:t>
            </a:r>
            <a:r>
              <a:rPr lang="en-US" i="1" baseline="30000" dirty="0"/>
              <a:t>k</a:t>
            </a:r>
            <a:r>
              <a:rPr lang="en-US" dirty="0"/>
              <a:t>, it follows that:</a:t>
            </a:r>
          </a:p>
          <a:p>
            <a:pPr lvl="1">
              <a:buNone/>
            </a:pPr>
            <a:r>
              <a:rPr lang="en-US" i="1" dirty="0"/>
              <a:t>       k</a:t>
            </a:r>
            <a:r>
              <a:rPr lang="en-US" dirty="0"/>
              <a:t> + </a:t>
            </a:r>
            <a:r>
              <a:rPr lang="en-US" dirty="0">
                <a:latin typeface="Cambria Math" pitchFamily="18" charset="0"/>
                <a:ea typeface="Cambria Math" pitchFamily="18" charset="0"/>
              </a:rPr>
              <a:t>1</a:t>
            </a:r>
            <a:r>
              <a:rPr lang="en-US" dirty="0"/>
              <a:t> &lt; </a:t>
            </a:r>
            <a:r>
              <a:rPr lang="en-US" dirty="0">
                <a:latin typeface="Cambria Math" pitchFamily="18" charset="0"/>
                <a:ea typeface="Cambria Math" pitchFamily="18" charset="0"/>
              </a:rPr>
              <a:t>2</a:t>
            </a:r>
            <a:r>
              <a:rPr lang="en-US" i="1" baseline="30000" dirty="0"/>
              <a:t>k</a:t>
            </a:r>
            <a:r>
              <a:rPr lang="en-US" i="1" dirty="0"/>
              <a:t> + </a:t>
            </a:r>
            <a:r>
              <a:rPr lang="en-US" dirty="0">
                <a:latin typeface="Cambria Math" pitchFamily="18" charset="0"/>
                <a:ea typeface="Cambria Math" pitchFamily="18" charset="0"/>
              </a:rPr>
              <a:t>1</a:t>
            </a:r>
            <a:r>
              <a:rPr lang="en-US" baseline="30000" dirty="0">
                <a:latin typeface="Cambria Math" pitchFamily="18" charset="0"/>
                <a:ea typeface="Cambria Math" pitchFamily="18" charset="0"/>
              </a:rPr>
              <a:t> </a:t>
            </a:r>
            <a:r>
              <a:rPr lang="en-US" i="1" dirty="0"/>
              <a:t> ≤ </a:t>
            </a:r>
            <a:r>
              <a:rPr lang="en-US" dirty="0">
                <a:latin typeface="Cambria Math" pitchFamily="18" charset="0"/>
                <a:ea typeface="Cambria Math" pitchFamily="18" charset="0"/>
              </a:rPr>
              <a:t>2</a:t>
            </a:r>
            <a:r>
              <a:rPr lang="en-US" i="1" baseline="30000" dirty="0"/>
              <a:t>k </a:t>
            </a:r>
            <a:r>
              <a:rPr lang="en-US" i="1" dirty="0"/>
              <a:t> + </a:t>
            </a:r>
            <a:r>
              <a:rPr lang="en-US" dirty="0">
                <a:latin typeface="Cambria Math" pitchFamily="18" charset="0"/>
                <a:ea typeface="Cambria Math" pitchFamily="18" charset="0"/>
              </a:rPr>
              <a:t>2</a:t>
            </a:r>
            <a:r>
              <a:rPr lang="en-US" i="1" baseline="30000" dirty="0"/>
              <a:t>k </a:t>
            </a:r>
            <a:r>
              <a:rPr lang="en-US" i="1" dirty="0"/>
              <a:t> = </a:t>
            </a:r>
            <a:r>
              <a:rPr lang="en-US" dirty="0">
                <a:latin typeface="Cambria Math" pitchFamily="18" charset="0"/>
                <a:ea typeface="Cambria Math" pitchFamily="18" charset="0"/>
              </a:rPr>
              <a:t>2</a:t>
            </a:r>
            <a:r>
              <a:rPr lang="en-US" i="1" dirty="0"/>
              <a:t> ∙ </a:t>
            </a:r>
            <a:r>
              <a:rPr lang="en-US" dirty="0">
                <a:latin typeface="Cambria Math" pitchFamily="18" charset="0"/>
                <a:ea typeface="Cambria Math" pitchFamily="18" charset="0"/>
              </a:rPr>
              <a:t>2</a:t>
            </a:r>
            <a:r>
              <a:rPr lang="en-US" i="1" baseline="30000" dirty="0"/>
              <a:t>k </a:t>
            </a:r>
            <a:r>
              <a:rPr lang="en-US" i="1" dirty="0"/>
              <a:t> = </a:t>
            </a:r>
            <a:r>
              <a:rPr lang="en-US" dirty="0">
                <a:latin typeface="Cambria Math" pitchFamily="18" charset="0"/>
                <a:ea typeface="Cambria Math" pitchFamily="18" charset="0"/>
              </a:rPr>
              <a:t>2</a:t>
            </a:r>
            <a:r>
              <a:rPr lang="en-US" i="1" baseline="30000" dirty="0"/>
              <a:t>k+</a:t>
            </a:r>
            <a:r>
              <a:rPr lang="en-US" baseline="30000" dirty="0">
                <a:latin typeface="Cambria Math" pitchFamily="18" charset="0"/>
                <a:ea typeface="Cambria Math" pitchFamily="18" charset="0"/>
              </a:rPr>
              <a:t>1</a:t>
            </a:r>
            <a:r>
              <a:rPr lang="en-US" i="1" baseline="30000" dirty="0"/>
              <a:t>  </a:t>
            </a:r>
          </a:p>
          <a:p>
            <a:pPr>
              <a:buNone/>
            </a:pPr>
            <a:r>
              <a:rPr lang="en-US" dirty="0"/>
              <a:t>    Therefore </a:t>
            </a:r>
            <a:r>
              <a:rPr lang="en-US" i="1" dirty="0"/>
              <a:t>n&lt;</a:t>
            </a:r>
            <a:r>
              <a:rPr lang="en-US" dirty="0">
                <a:latin typeface="Cambria Math" pitchFamily="18" charset="0"/>
                <a:ea typeface="Cambria Math" pitchFamily="18" charset="0"/>
              </a:rPr>
              <a:t>2</a:t>
            </a:r>
            <a:r>
              <a:rPr lang="en-US" i="1" baseline="30000" dirty="0"/>
              <a:t>n </a:t>
            </a:r>
            <a:r>
              <a:rPr lang="en-US" dirty="0"/>
              <a:t>holds</a:t>
            </a:r>
            <a:r>
              <a:rPr lang="en-US" i="1" dirty="0"/>
              <a:t> </a:t>
            </a:r>
            <a:r>
              <a:rPr lang="en-US" dirty="0"/>
              <a:t>for all positive integers </a:t>
            </a:r>
            <a:r>
              <a:rPr lang="en-US" i="1" dirty="0"/>
              <a:t>n.</a:t>
            </a:r>
            <a:endParaRPr lang="en-US" dirty="0"/>
          </a:p>
          <a:p>
            <a:endParaRPr lang="en-US" i="1" dirty="0"/>
          </a:p>
        </p:txBody>
      </p:sp>
    </p:spTree>
    <p:extLst>
      <p:ext uri="{BB962C8B-B14F-4D97-AF65-F5344CB8AC3E}">
        <p14:creationId xmlns:p14="http://schemas.microsoft.com/office/powerpoint/2010/main" val="42218287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Proving Inequalities</a:t>
            </a:r>
          </a:p>
        </p:txBody>
      </p:sp>
      <p:sp>
        <p:nvSpPr>
          <p:cNvPr id="3" name="Content Placeholder 2"/>
          <p:cNvSpPr>
            <a:spLocks noGrp="1"/>
          </p:cNvSpPr>
          <p:nvPr>
            <p:ph idx="1"/>
          </p:nvPr>
        </p:nvSpPr>
        <p:spPr>
          <a:xfrm>
            <a:off x="364435" y="1445150"/>
            <a:ext cx="8305800" cy="4389120"/>
          </a:xfrm>
        </p:spPr>
        <p:txBody>
          <a:bodyPr>
            <a:normAutofit fontScale="85000" lnSpcReduction="10000"/>
          </a:bodyPr>
          <a:lstStyle/>
          <a:p>
            <a:pPr>
              <a:buNone/>
            </a:pPr>
            <a:r>
              <a:rPr lang="en-US" b="1" dirty="0"/>
              <a:t>   Example</a:t>
            </a:r>
            <a:r>
              <a:rPr lang="en-US" dirty="0"/>
              <a:t>: Use mathematical induction to prove that </a:t>
            </a:r>
            <a:r>
              <a:rPr lang="en-US" dirty="0">
                <a:latin typeface="Cambria Math" pitchFamily="18" charset="0"/>
                <a:ea typeface="Cambria Math" pitchFamily="18" charset="0"/>
              </a:rPr>
              <a:t>2</a:t>
            </a:r>
            <a:r>
              <a:rPr lang="en-US" i="1" baseline="30000" dirty="0"/>
              <a:t>n </a:t>
            </a:r>
            <a:r>
              <a:rPr lang="en-US" i="1" dirty="0"/>
              <a:t>&lt; n</a:t>
            </a:r>
            <a:r>
              <a:rPr lang="en-US" dirty="0"/>
              <a:t>!</a:t>
            </a:r>
            <a:r>
              <a:rPr lang="en-US" i="1" dirty="0"/>
              <a:t>, </a:t>
            </a:r>
            <a:r>
              <a:rPr lang="en-US" dirty="0"/>
              <a:t>for every integer </a:t>
            </a:r>
            <a:r>
              <a:rPr lang="en-US" i="1" dirty="0"/>
              <a:t>n</a:t>
            </a:r>
            <a:r>
              <a:rPr lang="en-US" dirty="0"/>
              <a:t> ≥ </a:t>
            </a:r>
            <a:r>
              <a:rPr lang="en-US" dirty="0">
                <a:latin typeface="Cambria Math" pitchFamily="18" charset="0"/>
                <a:ea typeface="Cambria Math" pitchFamily="18" charset="0"/>
              </a:rPr>
              <a:t>4</a:t>
            </a:r>
            <a:r>
              <a:rPr lang="en-US" dirty="0"/>
              <a:t>.</a:t>
            </a:r>
          </a:p>
          <a:p>
            <a:pPr>
              <a:buNone/>
            </a:pPr>
            <a:r>
              <a:rPr lang="en-US" b="1" dirty="0"/>
              <a:t>   Solution</a:t>
            </a:r>
            <a:r>
              <a:rPr lang="en-US" dirty="0"/>
              <a:t>: Let </a:t>
            </a:r>
            <a:r>
              <a:rPr lang="en-US" i="1" dirty="0"/>
              <a:t>P</a:t>
            </a:r>
            <a:r>
              <a:rPr lang="en-US" dirty="0"/>
              <a:t>(</a:t>
            </a:r>
            <a:r>
              <a:rPr lang="en-US" i="1" dirty="0"/>
              <a:t>n</a:t>
            </a:r>
            <a:r>
              <a:rPr lang="en-US" dirty="0"/>
              <a:t>) be the proposition that </a:t>
            </a:r>
            <a:r>
              <a:rPr lang="en-US" dirty="0">
                <a:latin typeface="Cambria Math" pitchFamily="18" charset="0"/>
                <a:ea typeface="Cambria Math" pitchFamily="18" charset="0"/>
              </a:rPr>
              <a:t>2</a:t>
            </a:r>
            <a:r>
              <a:rPr lang="en-US" i="1" baseline="30000" dirty="0"/>
              <a:t>n </a:t>
            </a:r>
            <a:r>
              <a:rPr lang="en-US" i="1" dirty="0"/>
              <a:t> &lt; n</a:t>
            </a:r>
            <a:r>
              <a:rPr lang="en-US" dirty="0"/>
              <a:t>!</a:t>
            </a:r>
            <a:r>
              <a:rPr lang="en-US" i="1" dirty="0"/>
              <a:t>.</a:t>
            </a:r>
            <a:r>
              <a:rPr lang="en-US" baseline="30000" dirty="0"/>
              <a:t> </a:t>
            </a:r>
          </a:p>
          <a:p>
            <a:pPr lvl="1"/>
            <a:r>
              <a:rPr lang="en-US" dirty="0"/>
              <a:t>BASIS STEP: </a:t>
            </a:r>
            <a:r>
              <a:rPr lang="en-US" i="1" dirty="0"/>
              <a:t>P(</a:t>
            </a:r>
            <a:r>
              <a:rPr lang="en-US" dirty="0">
                <a:latin typeface="Cambria Math" pitchFamily="18" charset="0"/>
                <a:ea typeface="Cambria Math" pitchFamily="18" charset="0"/>
              </a:rPr>
              <a:t>4</a:t>
            </a:r>
            <a:r>
              <a:rPr lang="en-US" dirty="0"/>
              <a:t>) is true since </a:t>
            </a:r>
            <a:r>
              <a:rPr lang="en-US" dirty="0">
                <a:latin typeface="Cambria Math" pitchFamily="18" charset="0"/>
                <a:ea typeface="Cambria Math" pitchFamily="18" charset="0"/>
              </a:rPr>
              <a:t>2</a:t>
            </a:r>
            <a:r>
              <a:rPr lang="en-US" baseline="30000" dirty="0">
                <a:latin typeface="Cambria Math" pitchFamily="18" charset="0"/>
                <a:ea typeface="Cambria Math" pitchFamily="18" charset="0"/>
              </a:rPr>
              <a:t>4</a:t>
            </a:r>
            <a:r>
              <a:rPr lang="en-US" i="1" dirty="0"/>
              <a:t>  = </a:t>
            </a:r>
            <a:r>
              <a:rPr lang="en-US" dirty="0">
                <a:latin typeface="Cambria Math" pitchFamily="18" charset="0"/>
                <a:ea typeface="Cambria Math" pitchFamily="18" charset="0"/>
              </a:rPr>
              <a:t>16  &lt; 4! = 24</a:t>
            </a:r>
            <a:r>
              <a:rPr lang="en-US" i="1" dirty="0"/>
              <a:t>.</a:t>
            </a:r>
          </a:p>
          <a:p>
            <a:pPr lvl="1"/>
            <a:r>
              <a:rPr lang="en-US" dirty="0"/>
              <a:t>INDUCTIVE STEP: Assume </a:t>
            </a:r>
            <a:r>
              <a:rPr lang="en-US" i="1" dirty="0"/>
              <a:t>P</a:t>
            </a:r>
            <a:r>
              <a:rPr lang="en-US" dirty="0"/>
              <a:t>(</a:t>
            </a:r>
            <a:r>
              <a:rPr lang="en-US" i="1" dirty="0"/>
              <a:t>k</a:t>
            </a:r>
            <a:r>
              <a:rPr lang="en-US" dirty="0"/>
              <a:t>) holds, i.e., </a:t>
            </a:r>
            <a:r>
              <a:rPr lang="en-US" dirty="0">
                <a:latin typeface="Cambria Math" pitchFamily="18" charset="0"/>
                <a:ea typeface="Cambria Math" pitchFamily="18" charset="0"/>
              </a:rPr>
              <a:t>2</a:t>
            </a:r>
            <a:r>
              <a:rPr lang="en-US" i="1" baseline="30000" dirty="0"/>
              <a:t>k </a:t>
            </a:r>
            <a:r>
              <a:rPr lang="en-US" i="1" dirty="0"/>
              <a:t> &lt; k</a:t>
            </a:r>
            <a:r>
              <a:rPr lang="en-US" dirty="0"/>
              <a:t>! </a:t>
            </a:r>
            <a:r>
              <a:rPr lang="en-US" i="1" dirty="0"/>
              <a:t> </a:t>
            </a:r>
            <a:r>
              <a:rPr lang="en-US" dirty="0"/>
              <a:t>for an arbitrary integer </a:t>
            </a:r>
            <a:r>
              <a:rPr lang="en-US" i="1" dirty="0"/>
              <a:t>k</a:t>
            </a:r>
            <a:r>
              <a:rPr lang="en-US" dirty="0"/>
              <a:t> ≥ </a:t>
            </a:r>
            <a:r>
              <a:rPr lang="en-US" dirty="0">
                <a:latin typeface="Cambria Math" pitchFamily="18" charset="0"/>
                <a:ea typeface="Cambria Math" pitchFamily="18" charset="0"/>
              </a:rPr>
              <a:t>4</a:t>
            </a:r>
            <a:r>
              <a:rPr lang="en-US" dirty="0"/>
              <a:t>. To show that </a:t>
            </a:r>
            <a:r>
              <a:rPr lang="en-US" i="1" dirty="0"/>
              <a:t>P</a:t>
            </a:r>
            <a:r>
              <a:rPr lang="en-US" dirty="0"/>
              <a:t>(</a:t>
            </a:r>
            <a:r>
              <a:rPr lang="en-US" i="1" dirty="0"/>
              <a:t>k + </a:t>
            </a:r>
            <a:r>
              <a:rPr lang="en-US" dirty="0">
                <a:latin typeface="Cambria Math" pitchFamily="18" charset="0"/>
                <a:ea typeface="Cambria Math" pitchFamily="18" charset="0"/>
              </a:rPr>
              <a:t>1</a:t>
            </a:r>
            <a:r>
              <a:rPr lang="en-US" dirty="0"/>
              <a:t>)</a:t>
            </a:r>
            <a:r>
              <a:rPr lang="en-US" i="1" dirty="0"/>
              <a:t> </a:t>
            </a:r>
            <a:r>
              <a:rPr lang="en-US" dirty="0"/>
              <a:t>holds: </a:t>
            </a:r>
          </a:p>
          <a:p>
            <a:pPr lvl="1">
              <a:buNone/>
            </a:pPr>
            <a:r>
              <a:rPr lang="en-US" i="1" dirty="0"/>
              <a:t>                </a:t>
            </a:r>
            <a:r>
              <a:rPr lang="en-US" dirty="0">
                <a:latin typeface="Cambria Math" pitchFamily="18" charset="0"/>
                <a:ea typeface="Cambria Math" pitchFamily="18" charset="0"/>
              </a:rPr>
              <a:t>2</a:t>
            </a:r>
            <a:r>
              <a:rPr lang="en-US" i="1" baseline="30000" dirty="0"/>
              <a:t>k+</a:t>
            </a:r>
            <a:r>
              <a:rPr lang="en-US" baseline="30000" dirty="0">
                <a:latin typeface="Cambria Math" pitchFamily="18" charset="0"/>
                <a:ea typeface="Cambria Math" pitchFamily="18" charset="0"/>
              </a:rPr>
              <a:t>1</a:t>
            </a:r>
            <a:r>
              <a:rPr lang="en-US" i="1" dirty="0"/>
              <a:t> = </a:t>
            </a:r>
            <a:r>
              <a:rPr lang="en-US" dirty="0">
                <a:latin typeface="Cambria Math" pitchFamily="18" charset="0"/>
                <a:ea typeface="Cambria Math" pitchFamily="18" charset="0"/>
              </a:rPr>
              <a:t>2∙2</a:t>
            </a:r>
            <a:r>
              <a:rPr lang="en-US" i="1" baseline="30000" dirty="0"/>
              <a:t>k  </a:t>
            </a:r>
          </a:p>
          <a:p>
            <a:pPr lvl="1">
              <a:buNone/>
            </a:pPr>
            <a:r>
              <a:rPr lang="en-US" i="1" baseline="30000" dirty="0"/>
              <a:t>                                    </a:t>
            </a:r>
            <a:r>
              <a:rPr lang="en-US" i="1" dirty="0"/>
              <a:t>&lt; </a:t>
            </a:r>
            <a:r>
              <a:rPr lang="en-US" dirty="0">
                <a:latin typeface="Cambria Math" pitchFamily="18" charset="0"/>
                <a:ea typeface="Cambria Math" pitchFamily="18" charset="0"/>
              </a:rPr>
              <a:t>2</a:t>
            </a:r>
            <a:r>
              <a:rPr lang="en-US" i="1" dirty="0"/>
              <a:t>∙ k</a:t>
            </a:r>
            <a:r>
              <a:rPr lang="en-US" dirty="0"/>
              <a:t>!</a:t>
            </a:r>
            <a:r>
              <a:rPr lang="en-US" i="1" dirty="0"/>
              <a:t>      </a:t>
            </a:r>
            <a:r>
              <a:rPr lang="en-US" dirty="0"/>
              <a:t>(</a:t>
            </a:r>
            <a:r>
              <a:rPr lang="en-US" i="1" dirty="0"/>
              <a:t>by the inductive hypothesis)</a:t>
            </a:r>
          </a:p>
          <a:p>
            <a:pPr lvl="1">
              <a:buNone/>
            </a:pPr>
            <a:r>
              <a:rPr lang="en-US" i="1" baseline="30000" dirty="0"/>
              <a:t>                                    </a:t>
            </a:r>
            <a:r>
              <a:rPr lang="en-US" dirty="0"/>
              <a:t>&lt; (</a:t>
            </a:r>
            <a:r>
              <a:rPr lang="en-US" i="1" dirty="0"/>
              <a:t>k + </a:t>
            </a:r>
            <a:r>
              <a:rPr lang="en-US" dirty="0">
                <a:latin typeface="Cambria Math" pitchFamily="18" charset="0"/>
                <a:ea typeface="Cambria Math" pitchFamily="18" charset="0"/>
              </a:rPr>
              <a:t>1</a:t>
            </a:r>
            <a:r>
              <a:rPr lang="en-US" dirty="0"/>
              <a:t>)</a:t>
            </a:r>
            <a:r>
              <a:rPr lang="en-US" i="1" dirty="0"/>
              <a:t>k</a:t>
            </a:r>
            <a:r>
              <a:rPr lang="en-US" dirty="0"/>
              <a:t>!</a:t>
            </a:r>
          </a:p>
          <a:p>
            <a:pPr lvl="1">
              <a:buNone/>
            </a:pPr>
            <a:r>
              <a:rPr lang="en-US" i="1" dirty="0"/>
              <a:t>                        = </a:t>
            </a:r>
            <a:r>
              <a:rPr lang="en-US" dirty="0"/>
              <a:t>(</a:t>
            </a:r>
            <a:r>
              <a:rPr lang="en-US" i="1" dirty="0"/>
              <a:t>k + </a:t>
            </a:r>
            <a:r>
              <a:rPr lang="en-US" dirty="0">
                <a:latin typeface="Cambria Math" pitchFamily="18" charset="0"/>
                <a:ea typeface="Cambria Math" pitchFamily="18" charset="0"/>
              </a:rPr>
              <a:t>1</a:t>
            </a:r>
            <a:r>
              <a:rPr lang="en-US" dirty="0"/>
              <a:t>)!</a:t>
            </a:r>
          </a:p>
          <a:p>
            <a:pPr lvl="1">
              <a:buNone/>
            </a:pPr>
            <a:r>
              <a:rPr lang="en-US" dirty="0"/>
              <a:t> Therefore, </a:t>
            </a:r>
            <a:r>
              <a:rPr lang="en-US" dirty="0">
                <a:latin typeface="Cambria Math" pitchFamily="18" charset="0"/>
                <a:ea typeface="Cambria Math" pitchFamily="18" charset="0"/>
              </a:rPr>
              <a:t>2</a:t>
            </a:r>
            <a:r>
              <a:rPr lang="en-US" i="1" baseline="30000" dirty="0"/>
              <a:t>n </a:t>
            </a:r>
            <a:r>
              <a:rPr lang="en-US" i="1" dirty="0"/>
              <a:t> &lt; n</a:t>
            </a:r>
            <a:r>
              <a:rPr lang="en-US" dirty="0"/>
              <a:t>!</a:t>
            </a:r>
            <a:r>
              <a:rPr lang="en-US" i="1" dirty="0"/>
              <a:t>  </a:t>
            </a:r>
            <a:r>
              <a:rPr lang="en-US" dirty="0"/>
              <a:t>holds</a:t>
            </a:r>
            <a:r>
              <a:rPr lang="en-US" i="1" dirty="0"/>
              <a:t>, </a:t>
            </a:r>
            <a:r>
              <a:rPr lang="en-US" dirty="0"/>
              <a:t>for every integer </a:t>
            </a:r>
            <a:r>
              <a:rPr lang="en-US" i="1" dirty="0"/>
              <a:t>n</a:t>
            </a:r>
            <a:r>
              <a:rPr lang="en-US" dirty="0"/>
              <a:t> ≥ </a:t>
            </a:r>
            <a:r>
              <a:rPr lang="en-US" dirty="0">
                <a:latin typeface="Cambria Math" pitchFamily="18" charset="0"/>
                <a:ea typeface="Cambria Math" pitchFamily="18" charset="0"/>
              </a:rPr>
              <a:t>4</a:t>
            </a:r>
            <a:r>
              <a:rPr lang="en-US" dirty="0"/>
              <a:t>.</a:t>
            </a:r>
          </a:p>
          <a:p>
            <a:endParaRPr lang="en-US" i="1" dirty="0"/>
          </a:p>
        </p:txBody>
      </p:sp>
      <p:sp>
        <p:nvSpPr>
          <p:cNvPr id="5" name="TextBox 4"/>
          <p:cNvSpPr txBox="1"/>
          <p:nvPr/>
        </p:nvSpPr>
        <p:spPr>
          <a:xfrm>
            <a:off x="632791" y="5933856"/>
            <a:ext cx="8229599" cy="646331"/>
          </a:xfrm>
          <a:prstGeom prst="rect">
            <a:avLst/>
          </a:prstGeom>
          <a:noFill/>
          <a:ln>
            <a:solidFill>
              <a:schemeClr val="accent1"/>
            </a:solidFill>
          </a:ln>
        </p:spPr>
        <p:txBody>
          <a:bodyPr wrap="square" rtlCol="0">
            <a:spAutoFit/>
          </a:bodyPr>
          <a:lstStyle/>
          <a:p>
            <a:r>
              <a:rPr lang="en-US" dirty="0"/>
              <a:t>Note that here the basis step is </a:t>
            </a:r>
            <a:r>
              <a:rPr lang="en-US" i="1" dirty="0"/>
              <a:t>P</a:t>
            </a:r>
            <a:r>
              <a:rPr lang="en-US" dirty="0"/>
              <a:t>(</a:t>
            </a:r>
            <a:r>
              <a:rPr lang="en-US" dirty="0">
                <a:latin typeface="Cambria Math" pitchFamily="18" charset="0"/>
                <a:ea typeface="Cambria Math" pitchFamily="18" charset="0"/>
              </a:rPr>
              <a:t>4</a:t>
            </a:r>
            <a:r>
              <a:rPr lang="en-US" dirty="0"/>
              <a:t>), since</a:t>
            </a:r>
            <a:r>
              <a:rPr lang="en-US" i="1" dirty="0"/>
              <a:t> P</a:t>
            </a:r>
            <a:r>
              <a:rPr lang="en-US" dirty="0"/>
              <a:t>(</a:t>
            </a:r>
            <a:r>
              <a:rPr lang="en-US" dirty="0">
                <a:latin typeface="Cambria Math" pitchFamily="18" charset="0"/>
                <a:ea typeface="Cambria Math" pitchFamily="18" charset="0"/>
              </a:rPr>
              <a:t>0</a:t>
            </a:r>
            <a:r>
              <a:rPr lang="en-US" dirty="0"/>
              <a:t>), </a:t>
            </a:r>
            <a:r>
              <a:rPr lang="en-US" i="1" dirty="0"/>
              <a:t>P</a:t>
            </a:r>
            <a:r>
              <a:rPr lang="en-US" dirty="0"/>
              <a:t>(</a:t>
            </a:r>
            <a:r>
              <a:rPr lang="en-US" dirty="0">
                <a:latin typeface="Cambria Math" pitchFamily="18" charset="0"/>
                <a:ea typeface="Cambria Math" pitchFamily="18" charset="0"/>
              </a:rPr>
              <a:t>1</a:t>
            </a:r>
            <a:r>
              <a:rPr lang="en-US" dirty="0"/>
              <a:t>),</a:t>
            </a:r>
            <a:r>
              <a:rPr lang="en-US" i="1" dirty="0"/>
              <a:t> P</a:t>
            </a:r>
            <a:r>
              <a:rPr lang="en-US" dirty="0"/>
              <a:t>(</a:t>
            </a:r>
            <a:r>
              <a:rPr lang="en-US" dirty="0">
                <a:latin typeface="Cambria Math" pitchFamily="18" charset="0"/>
                <a:ea typeface="Cambria Math" pitchFamily="18" charset="0"/>
              </a:rPr>
              <a:t>2</a:t>
            </a:r>
            <a:r>
              <a:rPr lang="en-US" dirty="0"/>
              <a:t>),  and </a:t>
            </a:r>
            <a:r>
              <a:rPr lang="en-US" i="1" dirty="0"/>
              <a:t>P</a:t>
            </a:r>
            <a:r>
              <a:rPr lang="en-US" dirty="0"/>
              <a:t>(</a:t>
            </a:r>
            <a:r>
              <a:rPr lang="en-US" dirty="0">
                <a:latin typeface="Cambria Math" pitchFamily="18" charset="0"/>
                <a:ea typeface="Cambria Math" pitchFamily="18" charset="0"/>
              </a:rPr>
              <a:t>3</a:t>
            </a:r>
            <a:r>
              <a:rPr lang="en-US" dirty="0"/>
              <a:t>) are all false.  </a:t>
            </a:r>
          </a:p>
        </p:txBody>
      </p:sp>
    </p:spTree>
    <p:extLst>
      <p:ext uri="{BB962C8B-B14F-4D97-AF65-F5344CB8AC3E}">
        <p14:creationId xmlns:p14="http://schemas.microsoft.com/office/powerpoint/2010/main" val="34278281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Proving Divisibility Results</a:t>
            </a:r>
          </a:p>
        </p:txBody>
      </p:sp>
      <p:sp>
        <p:nvSpPr>
          <p:cNvPr id="3" name="Content Placeholder 2"/>
          <p:cNvSpPr>
            <a:spLocks noGrp="1"/>
          </p:cNvSpPr>
          <p:nvPr>
            <p:ph idx="1"/>
          </p:nvPr>
        </p:nvSpPr>
        <p:spPr>
          <a:xfrm>
            <a:off x="228600" y="1447455"/>
            <a:ext cx="8572500" cy="5257800"/>
          </a:xfrm>
        </p:spPr>
        <p:txBody>
          <a:bodyPr>
            <a:normAutofit fontScale="85000" lnSpcReduction="20000"/>
          </a:bodyPr>
          <a:lstStyle/>
          <a:p>
            <a:pPr>
              <a:buNone/>
            </a:pPr>
            <a:r>
              <a:rPr lang="en-US" b="1" dirty="0"/>
              <a:t>   Example</a:t>
            </a:r>
            <a:r>
              <a:rPr lang="en-US" dirty="0"/>
              <a:t>: Use mathematical induction to prove that </a:t>
            </a:r>
            <a:r>
              <a:rPr lang="en-US" i="1" dirty="0">
                <a:ea typeface="Cambria Math" pitchFamily="18" charset="0"/>
              </a:rPr>
              <a:t>n</a:t>
            </a:r>
            <a:r>
              <a:rPr lang="en-US" baseline="30000" dirty="0">
                <a:latin typeface="Cambria Math" pitchFamily="18" charset="0"/>
                <a:ea typeface="Cambria Math" pitchFamily="18" charset="0"/>
              </a:rPr>
              <a:t>3</a:t>
            </a:r>
            <a:r>
              <a:rPr lang="en-US" i="1" baseline="30000" dirty="0"/>
              <a:t> </a:t>
            </a:r>
            <a:r>
              <a:rPr lang="en-US" i="1" dirty="0">
                <a:latin typeface="Cambria Math"/>
                <a:ea typeface="Cambria Math"/>
              </a:rPr>
              <a:t>− </a:t>
            </a:r>
            <a:r>
              <a:rPr lang="en-US" i="1" dirty="0"/>
              <a:t>n </a:t>
            </a:r>
            <a:r>
              <a:rPr lang="en-US" dirty="0"/>
              <a:t>is divisible by </a:t>
            </a:r>
            <a:r>
              <a:rPr lang="en-US" dirty="0">
                <a:latin typeface="Cambria Math" pitchFamily="18" charset="0"/>
                <a:ea typeface="Cambria Math" pitchFamily="18" charset="0"/>
              </a:rPr>
              <a:t>3</a:t>
            </a:r>
            <a:r>
              <a:rPr lang="en-US" i="1" dirty="0"/>
              <a:t>, </a:t>
            </a:r>
            <a:r>
              <a:rPr lang="en-US" dirty="0"/>
              <a:t>for every positive integer </a:t>
            </a:r>
            <a:r>
              <a:rPr lang="en-US" i="1" dirty="0"/>
              <a:t>n</a:t>
            </a:r>
            <a:r>
              <a:rPr lang="en-US" dirty="0"/>
              <a:t>.</a:t>
            </a:r>
          </a:p>
          <a:p>
            <a:pPr>
              <a:buNone/>
            </a:pPr>
            <a:r>
              <a:rPr lang="en-US" b="1" dirty="0"/>
              <a:t>   Solution</a:t>
            </a:r>
            <a:r>
              <a:rPr lang="en-US" dirty="0"/>
              <a:t>: Let </a:t>
            </a:r>
            <a:r>
              <a:rPr lang="en-US" i="1" dirty="0"/>
              <a:t>P</a:t>
            </a:r>
            <a:r>
              <a:rPr lang="en-US" dirty="0"/>
              <a:t>(</a:t>
            </a:r>
            <a:r>
              <a:rPr lang="en-US" i="1" dirty="0"/>
              <a:t>n</a:t>
            </a:r>
            <a:r>
              <a:rPr lang="en-US" dirty="0"/>
              <a:t>) be the proposition that </a:t>
            </a:r>
            <a:r>
              <a:rPr lang="en-US" i="1" dirty="0">
                <a:ea typeface="Cambria Math" pitchFamily="18" charset="0"/>
              </a:rPr>
              <a:t>n</a:t>
            </a:r>
            <a:r>
              <a:rPr lang="en-US" baseline="30000" dirty="0">
                <a:latin typeface="Cambria Math" pitchFamily="18" charset="0"/>
                <a:ea typeface="Cambria Math" pitchFamily="18" charset="0"/>
              </a:rPr>
              <a:t>3</a:t>
            </a:r>
            <a:r>
              <a:rPr lang="en-US" i="1" baseline="30000" dirty="0"/>
              <a:t> </a:t>
            </a:r>
            <a:r>
              <a:rPr lang="en-US" i="1" dirty="0">
                <a:latin typeface="Cambria Math"/>
                <a:ea typeface="Cambria Math"/>
              </a:rPr>
              <a:t>− </a:t>
            </a:r>
            <a:r>
              <a:rPr lang="en-US" i="1" dirty="0"/>
              <a:t>n </a:t>
            </a:r>
            <a:r>
              <a:rPr lang="en-US" dirty="0"/>
              <a:t>is divisible by </a:t>
            </a:r>
            <a:r>
              <a:rPr lang="en-US" dirty="0">
                <a:latin typeface="Cambria Math" pitchFamily="18" charset="0"/>
                <a:ea typeface="Cambria Math" pitchFamily="18" charset="0"/>
              </a:rPr>
              <a:t>3</a:t>
            </a:r>
            <a:r>
              <a:rPr lang="en-US" i="1" dirty="0"/>
              <a:t>.</a:t>
            </a:r>
            <a:r>
              <a:rPr lang="en-US" baseline="30000" dirty="0"/>
              <a:t> </a:t>
            </a:r>
          </a:p>
          <a:p>
            <a:pPr lvl="1"/>
            <a:r>
              <a:rPr lang="en-US" dirty="0"/>
              <a:t>BASIS STEP: </a:t>
            </a:r>
            <a:r>
              <a:rPr lang="en-US" i="1" dirty="0"/>
              <a:t>P</a:t>
            </a:r>
            <a:r>
              <a:rPr lang="en-US" dirty="0"/>
              <a:t>(</a:t>
            </a:r>
            <a:r>
              <a:rPr lang="en-US" dirty="0">
                <a:latin typeface="Cambria Math" pitchFamily="18" charset="0"/>
                <a:ea typeface="Cambria Math" pitchFamily="18" charset="0"/>
              </a:rPr>
              <a:t>1</a:t>
            </a:r>
            <a:r>
              <a:rPr lang="en-US" dirty="0"/>
              <a:t>) is true since </a:t>
            </a:r>
            <a:r>
              <a:rPr lang="en-US" dirty="0">
                <a:latin typeface="Cambria Math" pitchFamily="18" charset="0"/>
                <a:ea typeface="Cambria Math" pitchFamily="18" charset="0"/>
              </a:rPr>
              <a:t>1</a:t>
            </a:r>
            <a:r>
              <a:rPr lang="en-US" baseline="30000" dirty="0">
                <a:latin typeface="Cambria Math" pitchFamily="18" charset="0"/>
                <a:ea typeface="Cambria Math" pitchFamily="18" charset="0"/>
              </a:rPr>
              <a:t>3</a:t>
            </a:r>
            <a:r>
              <a:rPr lang="en-US" i="1" dirty="0"/>
              <a:t> </a:t>
            </a:r>
            <a:r>
              <a:rPr lang="en-US" i="1" dirty="0">
                <a:latin typeface="Cambria Math"/>
                <a:ea typeface="Cambria Math"/>
              </a:rPr>
              <a:t>− </a:t>
            </a:r>
            <a:r>
              <a:rPr lang="en-US" dirty="0">
                <a:latin typeface="Cambria Math" pitchFamily="18" charset="0"/>
                <a:ea typeface="Cambria Math" pitchFamily="18" charset="0"/>
              </a:rPr>
              <a:t>1</a:t>
            </a:r>
            <a:r>
              <a:rPr lang="en-US" i="1" dirty="0">
                <a:latin typeface="Cambria Math"/>
                <a:ea typeface="Cambria Math"/>
              </a:rPr>
              <a:t> </a:t>
            </a:r>
            <a:r>
              <a:rPr lang="en-US" i="1" dirty="0"/>
              <a:t>= </a:t>
            </a:r>
            <a:r>
              <a:rPr lang="en-US" dirty="0">
                <a:latin typeface="Cambria Math" pitchFamily="18" charset="0"/>
                <a:ea typeface="Cambria Math" pitchFamily="18" charset="0"/>
              </a:rPr>
              <a:t>0, which is divisible by 3</a:t>
            </a:r>
            <a:r>
              <a:rPr lang="en-US" i="1" dirty="0"/>
              <a:t>.</a:t>
            </a:r>
          </a:p>
          <a:p>
            <a:pPr lvl="1"/>
            <a:r>
              <a:rPr lang="en-US" dirty="0"/>
              <a:t>INDUCTIVE STEP: Assume </a:t>
            </a:r>
            <a:r>
              <a:rPr lang="en-US" i="1" dirty="0"/>
              <a:t>P</a:t>
            </a:r>
            <a:r>
              <a:rPr lang="en-US" dirty="0"/>
              <a:t>(</a:t>
            </a:r>
            <a:r>
              <a:rPr lang="en-US" i="1" dirty="0"/>
              <a:t>k</a:t>
            </a:r>
            <a:r>
              <a:rPr lang="en-US" dirty="0"/>
              <a:t>) holds, i.e., </a:t>
            </a:r>
            <a:r>
              <a:rPr lang="en-US" i="1" dirty="0">
                <a:ea typeface="Cambria Math" pitchFamily="18" charset="0"/>
              </a:rPr>
              <a:t>k</a:t>
            </a:r>
            <a:r>
              <a:rPr lang="en-US" baseline="30000" dirty="0">
                <a:latin typeface="Cambria Math" pitchFamily="18" charset="0"/>
                <a:ea typeface="Cambria Math" pitchFamily="18" charset="0"/>
              </a:rPr>
              <a:t>3</a:t>
            </a:r>
            <a:r>
              <a:rPr lang="en-US" i="1" baseline="30000" dirty="0"/>
              <a:t> </a:t>
            </a:r>
            <a:r>
              <a:rPr lang="en-US" i="1" dirty="0">
                <a:latin typeface="Cambria Math"/>
                <a:ea typeface="Cambria Math"/>
              </a:rPr>
              <a:t>− </a:t>
            </a:r>
            <a:r>
              <a:rPr lang="en-US" i="1" dirty="0"/>
              <a:t>k </a:t>
            </a:r>
            <a:r>
              <a:rPr lang="en-US" dirty="0"/>
              <a:t>is divisible by </a:t>
            </a:r>
            <a:r>
              <a:rPr lang="en-US" dirty="0">
                <a:latin typeface="Cambria Math" pitchFamily="18" charset="0"/>
                <a:ea typeface="Cambria Math" pitchFamily="18" charset="0"/>
              </a:rPr>
              <a:t>3, for an arbitrary positive integer </a:t>
            </a:r>
            <a:r>
              <a:rPr lang="en-US" i="1" dirty="0">
                <a:ea typeface="Cambria Math" pitchFamily="18" charset="0"/>
              </a:rPr>
              <a:t>k</a:t>
            </a:r>
            <a:r>
              <a:rPr lang="en-US" i="1" dirty="0"/>
              <a:t>.</a:t>
            </a:r>
            <a:r>
              <a:rPr lang="en-US" baseline="30000" dirty="0"/>
              <a:t> </a:t>
            </a:r>
            <a:r>
              <a:rPr lang="en-US" dirty="0"/>
              <a:t>To show that </a:t>
            </a:r>
            <a:r>
              <a:rPr lang="en-US" i="1" dirty="0"/>
              <a:t>P</a:t>
            </a:r>
            <a:r>
              <a:rPr lang="en-US" dirty="0"/>
              <a:t>(</a:t>
            </a:r>
            <a:r>
              <a:rPr lang="en-US" i="1" dirty="0"/>
              <a:t>k + </a:t>
            </a:r>
            <a:r>
              <a:rPr lang="en-US" dirty="0">
                <a:latin typeface="Cambria Math" pitchFamily="18" charset="0"/>
                <a:ea typeface="Cambria Math" pitchFamily="18" charset="0"/>
              </a:rPr>
              <a:t>1</a:t>
            </a:r>
            <a:r>
              <a:rPr lang="en-US" dirty="0"/>
              <a:t>) follows: </a:t>
            </a:r>
          </a:p>
          <a:p>
            <a:pPr lvl="1">
              <a:buNone/>
            </a:pPr>
            <a:r>
              <a:rPr lang="en-US" i="1" dirty="0"/>
              <a:t>                </a:t>
            </a:r>
            <a:r>
              <a:rPr lang="en-US" dirty="0"/>
              <a:t>(</a:t>
            </a:r>
            <a:r>
              <a:rPr lang="en-US" i="1" dirty="0"/>
              <a:t>k + </a:t>
            </a:r>
            <a:r>
              <a:rPr lang="en-US" dirty="0">
                <a:latin typeface="Cambria Math" pitchFamily="18" charset="0"/>
                <a:ea typeface="Cambria Math" pitchFamily="18" charset="0"/>
              </a:rPr>
              <a:t>1</a:t>
            </a:r>
            <a:r>
              <a:rPr lang="en-US" dirty="0"/>
              <a:t>)</a:t>
            </a:r>
            <a:r>
              <a:rPr lang="en-US" baseline="30000" dirty="0">
                <a:latin typeface="Cambria Math" pitchFamily="18" charset="0"/>
                <a:ea typeface="Cambria Math" pitchFamily="18" charset="0"/>
              </a:rPr>
              <a:t>3</a:t>
            </a:r>
            <a:r>
              <a:rPr lang="en-US" i="1" dirty="0"/>
              <a:t> </a:t>
            </a:r>
            <a:r>
              <a:rPr lang="en-US" i="1" dirty="0">
                <a:latin typeface="Cambria Math"/>
                <a:ea typeface="Cambria Math"/>
              </a:rPr>
              <a:t>− </a:t>
            </a:r>
            <a:r>
              <a:rPr lang="en-US" dirty="0"/>
              <a:t>(</a:t>
            </a:r>
            <a:r>
              <a:rPr lang="en-US" i="1" dirty="0"/>
              <a:t>k + </a:t>
            </a:r>
            <a:r>
              <a:rPr lang="en-US" dirty="0">
                <a:latin typeface="Cambria Math" pitchFamily="18" charset="0"/>
                <a:ea typeface="Cambria Math" pitchFamily="18" charset="0"/>
              </a:rPr>
              <a:t>1</a:t>
            </a:r>
            <a:r>
              <a:rPr lang="en-US" dirty="0"/>
              <a:t>)</a:t>
            </a:r>
            <a:r>
              <a:rPr lang="en-US" i="1" dirty="0"/>
              <a:t> = </a:t>
            </a:r>
            <a:r>
              <a:rPr lang="en-US" dirty="0"/>
              <a:t>(</a:t>
            </a:r>
            <a:r>
              <a:rPr lang="en-US" i="1" dirty="0">
                <a:ea typeface="Cambria Math" pitchFamily="18" charset="0"/>
              </a:rPr>
              <a:t>k</a:t>
            </a:r>
            <a:r>
              <a:rPr lang="en-US" baseline="30000" dirty="0">
                <a:latin typeface="Cambria Math" pitchFamily="18" charset="0"/>
                <a:ea typeface="Cambria Math" pitchFamily="18" charset="0"/>
              </a:rPr>
              <a:t>3</a:t>
            </a:r>
            <a:r>
              <a:rPr lang="en-US" i="1" baseline="30000" dirty="0"/>
              <a:t> </a:t>
            </a:r>
            <a:r>
              <a:rPr lang="en-US" i="1" dirty="0"/>
              <a:t>+ </a:t>
            </a:r>
            <a:r>
              <a:rPr lang="en-US" dirty="0">
                <a:latin typeface="Cambria Math" pitchFamily="18" charset="0"/>
                <a:ea typeface="Cambria Math" pitchFamily="18" charset="0"/>
              </a:rPr>
              <a:t>3</a:t>
            </a:r>
            <a:r>
              <a:rPr lang="en-US" i="1" dirty="0">
                <a:ea typeface="Cambria Math" pitchFamily="18" charset="0"/>
              </a:rPr>
              <a:t>k</a:t>
            </a:r>
            <a:r>
              <a:rPr lang="en-US" baseline="30000" dirty="0">
                <a:latin typeface="Cambria Math" pitchFamily="18" charset="0"/>
                <a:ea typeface="Cambria Math" pitchFamily="18" charset="0"/>
              </a:rPr>
              <a:t>2 </a:t>
            </a:r>
            <a:r>
              <a:rPr lang="en-US" i="1" dirty="0"/>
              <a:t>+ </a:t>
            </a:r>
            <a:r>
              <a:rPr lang="en-US" dirty="0">
                <a:latin typeface="Cambria Math" pitchFamily="18" charset="0"/>
                <a:ea typeface="Cambria Math" pitchFamily="18" charset="0"/>
              </a:rPr>
              <a:t>3</a:t>
            </a:r>
            <a:r>
              <a:rPr lang="en-US" i="1" dirty="0">
                <a:ea typeface="Cambria Math" pitchFamily="18" charset="0"/>
              </a:rPr>
              <a:t>k</a:t>
            </a:r>
            <a:r>
              <a:rPr lang="en-US" baseline="30000" dirty="0">
                <a:latin typeface="Cambria Math" pitchFamily="18" charset="0"/>
                <a:ea typeface="Cambria Math" pitchFamily="18" charset="0"/>
              </a:rPr>
              <a:t> </a:t>
            </a:r>
            <a:r>
              <a:rPr lang="en-US" i="1" dirty="0"/>
              <a:t>+ </a:t>
            </a:r>
            <a:r>
              <a:rPr lang="en-US" dirty="0">
                <a:latin typeface="Cambria Math" pitchFamily="18" charset="0"/>
                <a:ea typeface="Cambria Math" pitchFamily="18" charset="0"/>
              </a:rPr>
              <a:t>1) </a:t>
            </a:r>
            <a:r>
              <a:rPr lang="en-US" i="1" dirty="0">
                <a:latin typeface="Cambria Math"/>
                <a:ea typeface="Cambria Math"/>
              </a:rPr>
              <a:t>−</a:t>
            </a:r>
            <a:r>
              <a:rPr lang="en-US" i="1" dirty="0"/>
              <a:t> </a:t>
            </a:r>
            <a:r>
              <a:rPr lang="en-US" dirty="0"/>
              <a:t>(</a:t>
            </a:r>
            <a:r>
              <a:rPr lang="en-US" i="1" dirty="0"/>
              <a:t>k + </a:t>
            </a:r>
            <a:r>
              <a:rPr lang="en-US" dirty="0">
                <a:latin typeface="Cambria Math" pitchFamily="18" charset="0"/>
                <a:ea typeface="Cambria Math" pitchFamily="18" charset="0"/>
              </a:rPr>
              <a:t>1</a:t>
            </a:r>
            <a:r>
              <a:rPr lang="en-US" dirty="0"/>
              <a:t>) </a:t>
            </a:r>
            <a:endParaRPr lang="en-US" i="1" baseline="30000" dirty="0"/>
          </a:p>
          <a:p>
            <a:pPr lvl="1">
              <a:buNone/>
            </a:pPr>
            <a:r>
              <a:rPr lang="en-US" i="1" dirty="0"/>
              <a:t>                                               = </a:t>
            </a:r>
            <a:r>
              <a:rPr lang="en-US" dirty="0"/>
              <a:t>(</a:t>
            </a:r>
            <a:r>
              <a:rPr lang="en-US" i="1" dirty="0">
                <a:ea typeface="Cambria Math" pitchFamily="18" charset="0"/>
              </a:rPr>
              <a:t>k</a:t>
            </a:r>
            <a:r>
              <a:rPr lang="en-US" baseline="30000" dirty="0">
                <a:latin typeface="Cambria Math" pitchFamily="18" charset="0"/>
                <a:ea typeface="Cambria Math" pitchFamily="18" charset="0"/>
              </a:rPr>
              <a:t>3</a:t>
            </a:r>
            <a:r>
              <a:rPr lang="en-US" i="1" dirty="0">
                <a:latin typeface="Cambria Math"/>
                <a:ea typeface="Cambria Math"/>
              </a:rPr>
              <a:t> − </a:t>
            </a:r>
            <a:r>
              <a:rPr lang="en-US" i="1" dirty="0"/>
              <a:t>k</a:t>
            </a:r>
            <a:r>
              <a:rPr lang="en-US" dirty="0"/>
              <a:t>) + </a:t>
            </a:r>
            <a:r>
              <a:rPr lang="en-US" dirty="0">
                <a:latin typeface="Cambria Math" pitchFamily="18" charset="0"/>
                <a:ea typeface="Cambria Math" pitchFamily="18" charset="0"/>
              </a:rPr>
              <a:t>3</a:t>
            </a:r>
            <a:r>
              <a:rPr lang="en-US" dirty="0"/>
              <a:t>(</a:t>
            </a:r>
            <a:r>
              <a:rPr lang="en-US" i="1" dirty="0">
                <a:ea typeface="Cambria Math" pitchFamily="18" charset="0"/>
              </a:rPr>
              <a:t>k</a:t>
            </a:r>
            <a:r>
              <a:rPr lang="en-US" baseline="30000" dirty="0">
                <a:latin typeface="Cambria Math" pitchFamily="18" charset="0"/>
                <a:ea typeface="Cambria Math" pitchFamily="18" charset="0"/>
              </a:rPr>
              <a:t>2 </a:t>
            </a:r>
            <a:r>
              <a:rPr lang="en-US" i="1" dirty="0"/>
              <a:t>+ </a:t>
            </a:r>
            <a:r>
              <a:rPr lang="en-US" i="1" dirty="0">
                <a:ea typeface="Cambria Math" pitchFamily="18" charset="0"/>
              </a:rPr>
              <a:t>k</a:t>
            </a:r>
            <a:r>
              <a:rPr lang="en-US" dirty="0">
                <a:ea typeface="Cambria Math" pitchFamily="18" charset="0"/>
              </a:rPr>
              <a:t>)</a:t>
            </a:r>
            <a:r>
              <a:rPr lang="en-US" dirty="0">
                <a:latin typeface="Cambria Math" pitchFamily="18" charset="0"/>
                <a:ea typeface="Cambria Math" pitchFamily="18" charset="0"/>
              </a:rPr>
              <a:t> </a:t>
            </a:r>
          </a:p>
          <a:p>
            <a:pPr lvl="1">
              <a:buNone/>
            </a:pPr>
            <a:r>
              <a:rPr lang="en-US" dirty="0">
                <a:latin typeface="Cambria Math" pitchFamily="18" charset="0"/>
                <a:ea typeface="Cambria Math" pitchFamily="18" charset="0"/>
              </a:rPr>
              <a:t>    </a:t>
            </a:r>
            <a:r>
              <a:rPr lang="en-US" dirty="0">
                <a:ea typeface="Cambria Math" pitchFamily="18" charset="0"/>
              </a:rPr>
              <a:t>By the inductive hypothesis, the first term </a:t>
            </a:r>
            <a:r>
              <a:rPr lang="en-US" dirty="0"/>
              <a:t>(</a:t>
            </a:r>
            <a:r>
              <a:rPr lang="en-US" i="1" dirty="0">
                <a:ea typeface="Cambria Math" pitchFamily="18" charset="0"/>
              </a:rPr>
              <a:t>k</a:t>
            </a:r>
            <a:r>
              <a:rPr lang="en-US" baseline="30000" dirty="0">
                <a:latin typeface="Cambria Math" pitchFamily="18" charset="0"/>
                <a:ea typeface="Cambria Math" pitchFamily="18" charset="0"/>
              </a:rPr>
              <a:t>3</a:t>
            </a:r>
            <a:r>
              <a:rPr lang="en-US" i="1" dirty="0">
                <a:latin typeface="Cambria Math"/>
                <a:ea typeface="Cambria Math"/>
              </a:rPr>
              <a:t> − </a:t>
            </a:r>
            <a:r>
              <a:rPr lang="en-US" i="1" dirty="0"/>
              <a:t>k</a:t>
            </a:r>
            <a:r>
              <a:rPr lang="en-US" dirty="0"/>
              <a:t>) is divisible by </a:t>
            </a:r>
            <a:r>
              <a:rPr lang="en-US" dirty="0">
                <a:latin typeface="Cambria Math" pitchFamily="18" charset="0"/>
                <a:ea typeface="Cambria Math" pitchFamily="18" charset="0"/>
              </a:rPr>
              <a:t>3</a:t>
            </a:r>
            <a:r>
              <a:rPr lang="en-US" dirty="0"/>
              <a:t> and the second term is divisible by </a:t>
            </a:r>
            <a:r>
              <a:rPr lang="en-US" dirty="0">
                <a:latin typeface="Cambria Math" pitchFamily="18" charset="0"/>
                <a:ea typeface="Cambria Math" pitchFamily="18" charset="0"/>
              </a:rPr>
              <a:t>3</a:t>
            </a:r>
            <a:r>
              <a:rPr lang="en-US" dirty="0"/>
              <a:t> since it is an integer multiplied by </a:t>
            </a:r>
            <a:r>
              <a:rPr lang="en-US" dirty="0">
                <a:latin typeface="Cambria Math" pitchFamily="18" charset="0"/>
                <a:ea typeface="Cambria Math" pitchFamily="18" charset="0"/>
              </a:rPr>
              <a:t>3</a:t>
            </a:r>
            <a:r>
              <a:rPr lang="en-US" dirty="0"/>
              <a:t>. So by part (</a:t>
            </a:r>
            <a:r>
              <a:rPr lang="en-US" dirty="0" err="1"/>
              <a:t>i</a:t>
            </a:r>
            <a:r>
              <a:rPr lang="en-US" dirty="0"/>
              <a:t>) of Theorem </a:t>
            </a:r>
            <a:r>
              <a:rPr lang="en-US" dirty="0">
                <a:latin typeface="Cambria Math" pitchFamily="18" charset="0"/>
                <a:ea typeface="Cambria Math" pitchFamily="18" charset="0"/>
              </a:rPr>
              <a:t>1</a:t>
            </a:r>
            <a:r>
              <a:rPr lang="en-US" dirty="0"/>
              <a:t> in Section </a:t>
            </a:r>
            <a:r>
              <a:rPr lang="en-US" dirty="0">
                <a:latin typeface="Cambria Math" pitchFamily="18" charset="0"/>
                <a:ea typeface="Cambria Math" pitchFamily="18" charset="0"/>
              </a:rPr>
              <a:t>4.1</a:t>
            </a:r>
            <a:r>
              <a:rPr lang="en-US" dirty="0"/>
              <a:t> , (</a:t>
            </a:r>
            <a:r>
              <a:rPr lang="en-US" i="1" dirty="0"/>
              <a:t>k + </a:t>
            </a:r>
            <a:r>
              <a:rPr lang="en-US" dirty="0">
                <a:latin typeface="Cambria Math" pitchFamily="18" charset="0"/>
                <a:ea typeface="Cambria Math" pitchFamily="18" charset="0"/>
              </a:rPr>
              <a:t>1</a:t>
            </a:r>
            <a:r>
              <a:rPr lang="en-US" dirty="0"/>
              <a:t>)</a:t>
            </a:r>
            <a:r>
              <a:rPr lang="en-US" baseline="30000" dirty="0">
                <a:latin typeface="Cambria Math" pitchFamily="18" charset="0"/>
                <a:ea typeface="Cambria Math" pitchFamily="18" charset="0"/>
              </a:rPr>
              <a:t>3</a:t>
            </a:r>
            <a:r>
              <a:rPr lang="en-US" i="1" dirty="0"/>
              <a:t> </a:t>
            </a:r>
            <a:r>
              <a:rPr lang="en-US" i="1" dirty="0">
                <a:latin typeface="Cambria Math"/>
                <a:ea typeface="Cambria Math"/>
              </a:rPr>
              <a:t>− </a:t>
            </a:r>
            <a:r>
              <a:rPr lang="en-US" dirty="0"/>
              <a:t>(</a:t>
            </a:r>
            <a:r>
              <a:rPr lang="en-US" i="1" dirty="0"/>
              <a:t>k + </a:t>
            </a:r>
            <a:r>
              <a:rPr lang="en-US" dirty="0">
                <a:latin typeface="Cambria Math" pitchFamily="18" charset="0"/>
                <a:ea typeface="Cambria Math" pitchFamily="18" charset="0"/>
              </a:rPr>
              <a:t>1</a:t>
            </a:r>
            <a:r>
              <a:rPr lang="en-US" dirty="0"/>
              <a:t>)</a:t>
            </a:r>
            <a:r>
              <a:rPr lang="en-US" dirty="0">
                <a:latin typeface="Cambria Math" pitchFamily="18" charset="0"/>
                <a:ea typeface="Cambria Math" pitchFamily="18" charset="0"/>
              </a:rPr>
              <a:t> </a:t>
            </a:r>
            <a:r>
              <a:rPr lang="en-US" dirty="0"/>
              <a:t> is divisible by </a:t>
            </a:r>
            <a:r>
              <a:rPr lang="en-US" dirty="0">
                <a:latin typeface="Cambria Math" pitchFamily="18" charset="0"/>
                <a:ea typeface="Cambria Math" pitchFamily="18" charset="0"/>
              </a:rPr>
              <a:t>3</a:t>
            </a:r>
            <a:r>
              <a:rPr lang="en-US" dirty="0"/>
              <a:t>. </a:t>
            </a:r>
          </a:p>
          <a:p>
            <a:pPr lvl="1">
              <a:buNone/>
            </a:pPr>
            <a:r>
              <a:rPr lang="en-US" dirty="0"/>
              <a:t> Therefore, </a:t>
            </a:r>
            <a:r>
              <a:rPr lang="en-US" i="1" dirty="0">
                <a:ea typeface="Cambria Math" pitchFamily="18" charset="0"/>
              </a:rPr>
              <a:t>n</a:t>
            </a:r>
            <a:r>
              <a:rPr lang="en-US" baseline="30000" dirty="0">
                <a:latin typeface="Cambria Math" pitchFamily="18" charset="0"/>
                <a:ea typeface="Cambria Math" pitchFamily="18" charset="0"/>
              </a:rPr>
              <a:t>3</a:t>
            </a:r>
            <a:r>
              <a:rPr lang="en-US" i="1" baseline="30000" dirty="0"/>
              <a:t> </a:t>
            </a:r>
            <a:r>
              <a:rPr lang="en-US" i="1" dirty="0">
                <a:latin typeface="Cambria Math"/>
                <a:ea typeface="Cambria Math"/>
              </a:rPr>
              <a:t>− </a:t>
            </a:r>
            <a:r>
              <a:rPr lang="en-US" i="1" dirty="0"/>
              <a:t>n </a:t>
            </a:r>
            <a:r>
              <a:rPr lang="en-US" dirty="0"/>
              <a:t>is divisible by </a:t>
            </a:r>
            <a:r>
              <a:rPr lang="en-US" dirty="0">
                <a:latin typeface="Cambria Math" pitchFamily="18" charset="0"/>
                <a:ea typeface="Cambria Math" pitchFamily="18" charset="0"/>
              </a:rPr>
              <a:t>3</a:t>
            </a:r>
            <a:r>
              <a:rPr lang="en-US" i="1" dirty="0"/>
              <a:t>, </a:t>
            </a:r>
            <a:r>
              <a:rPr lang="en-US" dirty="0"/>
              <a:t>for every integer positive integer </a:t>
            </a:r>
            <a:r>
              <a:rPr lang="en-US" i="1" dirty="0"/>
              <a:t>n</a:t>
            </a:r>
            <a:r>
              <a:rPr lang="en-US" dirty="0"/>
              <a:t>.</a:t>
            </a:r>
          </a:p>
        </p:txBody>
      </p:sp>
    </p:spTree>
    <p:extLst>
      <p:ext uri="{BB962C8B-B14F-4D97-AF65-F5344CB8AC3E}">
        <p14:creationId xmlns:p14="http://schemas.microsoft.com/office/powerpoint/2010/main" val="13564814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Number of Subsets of a Finite Set</a:t>
            </a:r>
          </a:p>
        </p:txBody>
      </p:sp>
      <p:sp>
        <p:nvSpPr>
          <p:cNvPr id="3" name="Content Placeholder 2"/>
          <p:cNvSpPr>
            <a:spLocks noGrp="1"/>
          </p:cNvSpPr>
          <p:nvPr>
            <p:ph idx="1"/>
          </p:nvPr>
        </p:nvSpPr>
        <p:spPr>
          <a:xfrm>
            <a:off x="381000" y="1453356"/>
            <a:ext cx="8534400" cy="5023644"/>
          </a:xfrm>
        </p:spPr>
        <p:txBody>
          <a:bodyPr/>
          <a:lstStyle/>
          <a:p>
            <a:pPr>
              <a:buNone/>
            </a:pPr>
            <a:r>
              <a:rPr lang="en-US" b="1" dirty="0"/>
              <a:t>   Example</a:t>
            </a:r>
            <a:r>
              <a:rPr lang="en-US" dirty="0"/>
              <a:t>: Use mathematical induction to show that if </a:t>
            </a:r>
            <a:r>
              <a:rPr lang="en-US" i="1" dirty="0"/>
              <a:t>S</a:t>
            </a:r>
            <a:r>
              <a:rPr lang="en-US" dirty="0"/>
              <a:t> is a finite set with n elements, where </a:t>
            </a:r>
            <a:r>
              <a:rPr lang="en-US" i="1" dirty="0"/>
              <a:t>n</a:t>
            </a:r>
            <a:r>
              <a:rPr lang="en-US" dirty="0"/>
              <a:t> is a nonnegative integer, then </a:t>
            </a:r>
            <a:r>
              <a:rPr lang="en-US" i="1" dirty="0"/>
              <a:t>S</a:t>
            </a:r>
            <a:r>
              <a:rPr lang="en-US" dirty="0"/>
              <a:t> has </a:t>
            </a:r>
            <a:r>
              <a:rPr lang="en-US" dirty="0">
                <a:latin typeface="Cambria Math" pitchFamily="18" charset="0"/>
                <a:ea typeface="Cambria Math" pitchFamily="18" charset="0"/>
              </a:rPr>
              <a:t>2</a:t>
            </a:r>
            <a:r>
              <a:rPr lang="en-US" i="1" baseline="30000" dirty="0"/>
              <a:t>n</a:t>
            </a:r>
            <a:r>
              <a:rPr lang="en-US" dirty="0"/>
              <a:t> subsets.</a:t>
            </a:r>
          </a:p>
          <a:p>
            <a:pPr>
              <a:buNone/>
            </a:pPr>
            <a:r>
              <a:rPr lang="en-US" sz="2000" dirty="0"/>
              <a:t>        (</a:t>
            </a:r>
            <a:r>
              <a:rPr lang="en-US" sz="2000" i="1" dirty="0"/>
              <a:t>Chapter </a:t>
            </a:r>
            <a:r>
              <a:rPr lang="en-US" sz="2000" dirty="0">
                <a:latin typeface="Cambria Math" pitchFamily="18" charset="0"/>
                <a:ea typeface="Cambria Math" pitchFamily="18" charset="0"/>
              </a:rPr>
              <a:t>6</a:t>
            </a:r>
            <a:r>
              <a:rPr lang="en-US" sz="2000" i="1" dirty="0"/>
              <a:t> uses combinatorial methods to prove this result.</a:t>
            </a:r>
            <a:r>
              <a:rPr lang="en-US" sz="2000" dirty="0"/>
              <a:t>)</a:t>
            </a:r>
          </a:p>
          <a:p>
            <a:pPr>
              <a:buNone/>
            </a:pPr>
            <a:r>
              <a:rPr lang="en-US" b="1" dirty="0"/>
              <a:t>   Solution</a:t>
            </a:r>
            <a:r>
              <a:rPr lang="en-US" dirty="0"/>
              <a:t>: Let </a:t>
            </a:r>
            <a:r>
              <a:rPr lang="en-US" i="1" dirty="0"/>
              <a:t>P</a:t>
            </a:r>
            <a:r>
              <a:rPr lang="en-US" dirty="0"/>
              <a:t>(</a:t>
            </a:r>
            <a:r>
              <a:rPr lang="en-US" i="1" dirty="0"/>
              <a:t>n</a:t>
            </a:r>
            <a:r>
              <a:rPr lang="en-US" dirty="0"/>
              <a:t>) be the proposition that a set with </a:t>
            </a:r>
            <a:r>
              <a:rPr lang="en-US" i="1" dirty="0"/>
              <a:t>n</a:t>
            </a:r>
            <a:r>
              <a:rPr lang="en-US" dirty="0"/>
              <a:t> elements has </a:t>
            </a:r>
            <a:r>
              <a:rPr lang="en-US" dirty="0">
                <a:latin typeface="Cambria Math" pitchFamily="18" charset="0"/>
                <a:ea typeface="Cambria Math" pitchFamily="18" charset="0"/>
              </a:rPr>
              <a:t>2</a:t>
            </a:r>
            <a:r>
              <a:rPr lang="en-US" i="1" baseline="30000" dirty="0"/>
              <a:t>n</a:t>
            </a:r>
            <a:r>
              <a:rPr lang="en-US" dirty="0"/>
              <a:t> subsets.</a:t>
            </a:r>
          </a:p>
          <a:p>
            <a:pPr lvl="1"/>
            <a:r>
              <a:rPr lang="en-US" dirty="0"/>
              <a:t>Basis Step: </a:t>
            </a:r>
            <a:r>
              <a:rPr lang="en-US" i="1" dirty="0"/>
              <a:t>P</a:t>
            </a:r>
            <a:r>
              <a:rPr lang="en-US" dirty="0"/>
              <a:t>(</a:t>
            </a:r>
            <a:r>
              <a:rPr lang="en-US" dirty="0">
                <a:latin typeface="Cambria Math" pitchFamily="18" charset="0"/>
                <a:ea typeface="Cambria Math" pitchFamily="18" charset="0"/>
              </a:rPr>
              <a:t>0</a:t>
            </a:r>
            <a:r>
              <a:rPr lang="en-US" dirty="0"/>
              <a:t>) is true, because the empty set has only itself as a subset and  </a:t>
            </a:r>
            <a:r>
              <a:rPr lang="en-US" dirty="0">
                <a:latin typeface="Cambria Math" pitchFamily="18" charset="0"/>
                <a:ea typeface="Cambria Math" pitchFamily="18" charset="0"/>
              </a:rPr>
              <a:t>2</a:t>
            </a:r>
            <a:r>
              <a:rPr lang="en-US" baseline="30000" dirty="0">
                <a:latin typeface="Cambria Math" pitchFamily="18" charset="0"/>
                <a:ea typeface="Cambria Math" pitchFamily="18" charset="0"/>
              </a:rPr>
              <a:t>0</a:t>
            </a:r>
            <a:r>
              <a:rPr lang="en-US" dirty="0"/>
              <a:t> = </a:t>
            </a:r>
            <a:r>
              <a:rPr lang="en-US" dirty="0">
                <a:latin typeface="Cambria Math" pitchFamily="18" charset="0"/>
                <a:ea typeface="Cambria Math" pitchFamily="18" charset="0"/>
              </a:rPr>
              <a:t>1</a:t>
            </a:r>
            <a:r>
              <a:rPr lang="en-US" dirty="0"/>
              <a:t>.</a:t>
            </a:r>
          </a:p>
          <a:p>
            <a:pPr lvl="1"/>
            <a:r>
              <a:rPr lang="en-US" dirty="0"/>
              <a:t>Inductive Step: Assume </a:t>
            </a:r>
            <a:r>
              <a:rPr lang="en-US" i="1" dirty="0"/>
              <a:t>P</a:t>
            </a:r>
            <a:r>
              <a:rPr lang="en-US" dirty="0"/>
              <a:t>(</a:t>
            </a:r>
            <a:r>
              <a:rPr lang="en-US" i="1" dirty="0"/>
              <a:t>k</a:t>
            </a:r>
            <a:r>
              <a:rPr lang="en-US" dirty="0"/>
              <a:t>) is true for an arbitrary nonnegative integer </a:t>
            </a:r>
            <a:r>
              <a:rPr lang="en-US" i="1" dirty="0"/>
              <a:t>k</a:t>
            </a:r>
            <a:r>
              <a:rPr lang="en-US" dirty="0"/>
              <a:t>.</a:t>
            </a:r>
          </a:p>
          <a:p>
            <a:pPr lvl="1"/>
            <a:endParaRPr lang="en-US" dirty="0"/>
          </a:p>
          <a:p>
            <a:pPr lvl="1">
              <a:buNone/>
            </a:pPr>
            <a:endParaRPr lang="en-US" dirty="0"/>
          </a:p>
          <a:p>
            <a:endParaRPr lang="en-US" dirty="0"/>
          </a:p>
        </p:txBody>
      </p:sp>
      <p:sp>
        <p:nvSpPr>
          <p:cNvPr id="4" name="TextBox 3"/>
          <p:cNvSpPr txBox="1"/>
          <p:nvPr/>
        </p:nvSpPr>
        <p:spPr>
          <a:xfrm>
            <a:off x="7159487" y="6292334"/>
            <a:ext cx="1524000" cy="369332"/>
          </a:xfrm>
          <a:prstGeom prst="rect">
            <a:avLst/>
          </a:prstGeom>
          <a:noFill/>
        </p:spPr>
        <p:txBody>
          <a:bodyPr wrap="square" rtlCol="0">
            <a:spAutoFit/>
          </a:bodyPr>
          <a:lstStyle/>
          <a:p>
            <a:r>
              <a:rPr lang="en-US" i="1" dirty="0"/>
              <a:t>continue</a:t>
            </a:r>
            <a:r>
              <a:rPr lang="en-US" dirty="0"/>
              <a:t> </a:t>
            </a:r>
            <a:r>
              <a:rPr lang="en-US" dirty="0">
                <a:latin typeface="Cambria Math"/>
                <a:ea typeface="Cambria Math"/>
              </a:rPr>
              <a:t>→</a:t>
            </a:r>
            <a:r>
              <a:rPr lang="en-US" dirty="0"/>
              <a:t> </a:t>
            </a:r>
          </a:p>
        </p:txBody>
      </p:sp>
    </p:spTree>
    <p:extLst>
      <p:ext uri="{BB962C8B-B14F-4D97-AF65-F5344CB8AC3E}">
        <p14:creationId xmlns:p14="http://schemas.microsoft.com/office/powerpoint/2010/main" val="22154843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Number of Subsets of a Finite Set</a:t>
            </a:r>
          </a:p>
        </p:txBody>
      </p:sp>
      <p:sp>
        <p:nvSpPr>
          <p:cNvPr id="3" name="Content Placeholder 2"/>
          <p:cNvSpPr>
            <a:spLocks noGrp="1"/>
          </p:cNvSpPr>
          <p:nvPr>
            <p:ph idx="1"/>
          </p:nvPr>
        </p:nvSpPr>
        <p:spPr>
          <a:xfrm>
            <a:off x="447261" y="1420951"/>
            <a:ext cx="8382000" cy="5363817"/>
          </a:xfrm>
        </p:spPr>
        <p:txBody>
          <a:bodyPr>
            <a:normAutofit lnSpcReduction="10000"/>
          </a:bodyPr>
          <a:lstStyle/>
          <a:p>
            <a:pPr lvl="1">
              <a:buNone/>
            </a:pPr>
            <a:endParaRPr lang="en-US" dirty="0"/>
          </a:p>
          <a:p>
            <a:pPr lvl="1">
              <a:buNone/>
            </a:pPr>
            <a:endParaRPr lang="en-US" dirty="0"/>
          </a:p>
          <a:p>
            <a:pPr lvl="2"/>
            <a:r>
              <a:rPr lang="en-US" dirty="0"/>
              <a:t>Let </a:t>
            </a:r>
            <a:r>
              <a:rPr lang="en-US" i="1" dirty="0"/>
              <a:t>T</a:t>
            </a:r>
            <a:r>
              <a:rPr lang="en-US" dirty="0"/>
              <a:t> be a set with </a:t>
            </a:r>
            <a:r>
              <a:rPr lang="en-US" i="1" dirty="0"/>
              <a:t>k</a:t>
            </a:r>
            <a:r>
              <a:rPr lang="en-US" dirty="0"/>
              <a:t> + </a:t>
            </a:r>
            <a:r>
              <a:rPr lang="en-US" dirty="0">
                <a:latin typeface="Cambria Math" pitchFamily="18" charset="0"/>
                <a:ea typeface="Cambria Math" pitchFamily="18" charset="0"/>
              </a:rPr>
              <a:t>1</a:t>
            </a:r>
            <a:r>
              <a:rPr lang="en-US" dirty="0"/>
              <a:t> elements. Then </a:t>
            </a:r>
            <a:r>
              <a:rPr lang="en-US" i="1" dirty="0"/>
              <a:t>T</a:t>
            </a:r>
            <a:r>
              <a:rPr lang="en-US" dirty="0"/>
              <a:t> = </a:t>
            </a:r>
            <a:r>
              <a:rPr lang="en-US" i="1" dirty="0"/>
              <a:t>S</a:t>
            </a:r>
            <a:r>
              <a:rPr lang="en-US" dirty="0"/>
              <a:t> </a:t>
            </a:r>
            <a:r>
              <a:rPr lang="en-US" dirty="0">
                <a:latin typeface="Cambria Math"/>
                <a:ea typeface="Cambria Math"/>
              </a:rPr>
              <a:t>∪</a:t>
            </a:r>
            <a:r>
              <a:rPr lang="en-US" dirty="0"/>
              <a:t> {</a:t>
            </a:r>
            <a:r>
              <a:rPr lang="en-US" i="1" dirty="0"/>
              <a:t>a</a:t>
            </a:r>
            <a:r>
              <a:rPr lang="en-US" dirty="0"/>
              <a:t>}, where </a:t>
            </a:r>
            <a:r>
              <a:rPr lang="en-US" i="1" dirty="0"/>
              <a:t>a</a:t>
            </a:r>
            <a:r>
              <a:rPr lang="en-US" dirty="0"/>
              <a:t> </a:t>
            </a:r>
            <a:r>
              <a:rPr lang="en-US" dirty="0">
                <a:latin typeface="Cambria Math"/>
                <a:ea typeface="Cambria Math"/>
              </a:rPr>
              <a:t>∈</a:t>
            </a:r>
            <a:r>
              <a:rPr lang="en-US" dirty="0"/>
              <a:t> </a:t>
            </a:r>
            <a:r>
              <a:rPr lang="en-US" i="1" dirty="0"/>
              <a:t>T</a:t>
            </a:r>
            <a:r>
              <a:rPr lang="en-US" dirty="0"/>
              <a:t> and </a:t>
            </a:r>
            <a:r>
              <a:rPr lang="en-US" i="1" dirty="0"/>
              <a:t>S</a:t>
            </a:r>
            <a:r>
              <a:rPr lang="en-US" dirty="0"/>
              <a:t> = </a:t>
            </a:r>
            <a:r>
              <a:rPr lang="en-US" i="1" dirty="0"/>
              <a:t>T </a:t>
            </a:r>
            <a:r>
              <a:rPr lang="en-US" i="1" dirty="0">
                <a:latin typeface="Cambria Math"/>
                <a:ea typeface="Cambria Math"/>
              </a:rPr>
              <a:t>−</a:t>
            </a:r>
            <a:r>
              <a:rPr lang="en-US" dirty="0"/>
              <a:t> {</a:t>
            </a:r>
            <a:r>
              <a:rPr lang="en-US" i="1" dirty="0"/>
              <a:t>a</a:t>
            </a:r>
            <a:r>
              <a:rPr lang="en-US" dirty="0"/>
              <a:t>}.  Hence |</a:t>
            </a:r>
            <a:r>
              <a:rPr lang="en-US" i="1" dirty="0"/>
              <a:t>T</a:t>
            </a:r>
            <a:r>
              <a:rPr lang="en-US" dirty="0"/>
              <a:t>| = </a:t>
            </a:r>
            <a:r>
              <a:rPr lang="en-US" i="1" dirty="0"/>
              <a:t>k</a:t>
            </a:r>
            <a:r>
              <a:rPr lang="en-US" dirty="0"/>
              <a:t>.</a:t>
            </a:r>
          </a:p>
          <a:p>
            <a:pPr lvl="2"/>
            <a:r>
              <a:rPr lang="en-US" dirty="0"/>
              <a:t>For each subset </a:t>
            </a:r>
            <a:r>
              <a:rPr lang="en-US" i="1" dirty="0"/>
              <a:t>X</a:t>
            </a:r>
            <a:r>
              <a:rPr lang="en-US" dirty="0"/>
              <a:t> of </a:t>
            </a:r>
            <a:r>
              <a:rPr lang="en-US" i="1" dirty="0"/>
              <a:t>S</a:t>
            </a:r>
            <a:r>
              <a:rPr lang="en-US" dirty="0"/>
              <a:t>, there are exactly two subsets of </a:t>
            </a:r>
            <a:r>
              <a:rPr lang="en-US" i="1" dirty="0"/>
              <a:t>T</a:t>
            </a:r>
            <a:r>
              <a:rPr lang="en-US" dirty="0"/>
              <a:t>, i.e., </a:t>
            </a:r>
            <a:r>
              <a:rPr lang="en-US" i="1" dirty="0"/>
              <a:t>X</a:t>
            </a:r>
            <a:r>
              <a:rPr lang="en-US" dirty="0"/>
              <a:t> and </a:t>
            </a:r>
            <a:r>
              <a:rPr lang="en-US" i="1" dirty="0"/>
              <a:t>X</a:t>
            </a:r>
            <a:r>
              <a:rPr lang="en-US" dirty="0"/>
              <a:t> </a:t>
            </a:r>
            <a:r>
              <a:rPr lang="en-US" dirty="0">
                <a:latin typeface="Cambria Math"/>
                <a:ea typeface="Cambria Math"/>
              </a:rPr>
              <a:t>∪ {</a:t>
            </a:r>
            <a:r>
              <a:rPr lang="en-US" i="1" dirty="0">
                <a:latin typeface="Cambria Math"/>
                <a:ea typeface="Cambria Math"/>
              </a:rPr>
              <a:t>a</a:t>
            </a:r>
            <a:r>
              <a:rPr lang="en-US" dirty="0">
                <a:latin typeface="Cambria Math"/>
                <a:ea typeface="Cambria Math"/>
              </a:rPr>
              <a:t>}. </a:t>
            </a:r>
          </a:p>
          <a:p>
            <a:pPr lvl="2"/>
            <a:endParaRPr lang="en-US" dirty="0">
              <a:latin typeface="Cambria Math"/>
              <a:ea typeface="Cambria Math"/>
            </a:endParaRPr>
          </a:p>
          <a:p>
            <a:pPr lvl="2"/>
            <a:endParaRPr lang="en-US" dirty="0">
              <a:latin typeface="Cambria Math"/>
              <a:ea typeface="Cambria Math"/>
            </a:endParaRPr>
          </a:p>
          <a:p>
            <a:pPr lvl="2"/>
            <a:endParaRPr lang="en-US" dirty="0">
              <a:latin typeface="Cambria Math"/>
              <a:ea typeface="Cambria Math"/>
            </a:endParaRPr>
          </a:p>
          <a:p>
            <a:pPr lvl="2"/>
            <a:endParaRPr lang="en-US" dirty="0">
              <a:latin typeface="Cambria Math"/>
              <a:ea typeface="Cambria Math"/>
            </a:endParaRPr>
          </a:p>
          <a:p>
            <a:pPr lvl="2">
              <a:buNone/>
            </a:pPr>
            <a:endParaRPr lang="en-US" dirty="0">
              <a:latin typeface="Cambria Math"/>
              <a:ea typeface="Cambria Math"/>
            </a:endParaRPr>
          </a:p>
          <a:p>
            <a:pPr lvl="2">
              <a:buNone/>
            </a:pPr>
            <a:endParaRPr lang="en-US" dirty="0">
              <a:latin typeface="Cambria Math"/>
              <a:ea typeface="Cambria Math"/>
            </a:endParaRPr>
          </a:p>
          <a:p>
            <a:pPr lvl="2"/>
            <a:r>
              <a:rPr lang="en-US" dirty="0">
                <a:latin typeface="Cambria Math"/>
                <a:ea typeface="Cambria Math"/>
              </a:rPr>
              <a:t>By the inductive hypothesis </a:t>
            </a:r>
            <a:r>
              <a:rPr lang="en-US" i="1" dirty="0">
                <a:latin typeface="Cambria Math"/>
                <a:ea typeface="Cambria Math"/>
              </a:rPr>
              <a:t>S </a:t>
            </a:r>
            <a:r>
              <a:rPr lang="en-US" dirty="0">
                <a:latin typeface="Cambria Math"/>
                <a:ea typeface="Cambria Math"/>
              </a:rPr>
              <a:t> has </a:t>
            </a:r>
            <a:r>
              <a:rPr lang="en-US" dirty="0">
                <a:latin typeface="Cambria Math" pitchFamily="18" charset="0"/>
                <a:ea typeface="Cambria Math" pitchFamily="18" charset="0"/>
              </a:rPr>
              <a:t>2</a:t>
            </a:r>
            <a:r>
              <a:rPr lang="en-US" i="1" baseline="30000" dirty="0"/>
              <a:t>k </a:t>
            </a:r>
            <a:r>
              <a:rPr lang="en-US" dirty="0"/>
              <a:t>subsets. Since there are two subsets of T  for each subset of </a:t>
            </a:r>
            <a:r>
              <a:rPr lang="en-US" i="1" dirty="0"/>
              <a:t>S</a:t>
            </a:r>
            <a:r>
              <a:rPr lang="en-US" dirty="0"/>
              <a:t>, the number of subsets of </a:t>
            </a:r>
            <a:r>
              <a:rPr lang="en-US" i="1" dirty="0"/>
              <a:t>T</a:t>
            </a:r>
            <a:r>
              <a:rPr lang="en-US" dirty="0"/>
              <a:t>  is  </a:t>
            </a:r>
            <a:r>
              <a:rPr lang="en-US" dirty="0">
                <a:latin typeface="Cambria Math" pitchFamily="18" charset="0"/>
                <a:ea typeface="Cambria Math" pitchFamily="18" charset="0"/>
              </a:rPr>
              <a:t>2</a:t>
            </a:r>
            <a:r>
              <a:rPr lang="en-US" i="1" baseline="30000" dirty="0"/>
              <a:t> </a:t>
            </a:r>
            <a:r>
              <a:rPr lang="en-US" dirty="0">
                <a:latin typeface="Cambria Math"/>
                <a:ea typeface="Cambria Math"/>
              </a:rPr>
              <a:t>∙</a:t>
            </a:r>
            <a:r>
              <a:rPr lang="en-US" dirty="0">
                <a:latin typeface="Cambria Math" pitchFamily="18" charset="0"/>
                <a:ea typeface="Cambria Math" pitchFamily="18" charset="0"/>
              </a:rPr>
              <a:t>2</a:t>
            </a:r>
            <a:r>
              <a:rPr lang="en-US" i="1" baseline="30000" dirty="0"/>
              <a:t>k </a:t>
            </a:r>
            <a:r>
              <a:rPr lang="en-US" dirty="0"/>
              <a:t>= </a:t>
            </a:r>
            <a:r>
              <a:rPr lang="en-US" dirty="0">
                <a:latin typeface="Cambria Math" pitchFamily="18" charset="0"/>
                <a:ea typeface="Cambria Math" pitchFamily="18" charset="0"/>
              </a:rPr>
              <a:t>2</a:t>
            </a:r>
            <a:r>
              <a:rPr lang="en-US" i="1" baseline="30000" dirty="0"/>
              <a:t>k+</a:t>
            </a:r>
            <a:r>
              <a:rPr lang="en-US" baseline="30000" dirty="0">
                <a:latin typeface="Cambria Math" pitchFamily="18" charset="0"/>
                <a:ea typeface="Cambria Math" pitchFamily="18" charset="0"/>
              </a:rPr>
              <a:t>1</a:t>
            </a:r>
            <a:r>
              <a:rPr lang="en-US" dirty="0"/>
              <a:t> .</a:t>
            </a:r>
          </a:p>
          <a:p>
            <a:pPr lvl="1"/>
            <a:endParaRPr lang="en-US" dirty="0"/>
          </a:p>
          <a:p>
            <a:endParaRPr lang="en-US" dirty="0"/>
          </a:p>
        </p:txBody>
      </p:sp>
      <p:sp>
        <p:nvSpPr>
          <p:cNvPr id="4" name="TextBox 3"/>
          <p:cNvSpPr txBox="1"/>
          <p:nvPr/>
        </p:nvSpPr>
        <p:spPr>
          <a:xfrm>
            <a:off x="685800" y="1417638"/>
            <a:ext cx="6629400" cy="646331"/>
          </a:xfrm>
          <a:prstGeom prst="rect">
            <a:avLst/>
          </a:prstGeom>
          <a:noFill/>
          <a:ln>
            <a:solidFill>
              <a:schemeClr val="accent1"/>
            </a:solidFill>
          </a:ln>
        </p:spPr>
        <p:txBody>
          <a:bodyPr wrap="square" rtlCol="0">
            <a:spAutoFit/>
          </a:bodyPr>
          <a:lstStyle/>
          <a:p>
            <a:r>
              <a:rPr lang="en-US" b="1" dirty="0"/>
              <a:t>Inductive Hypothesis</a:t>
            </a:r>
            <a:r>
              <a:rPr lang="en-US" dirty="0"/>
              <a:t>: For an arbitrary nonnegative integer </a:t>
            </a:r>
            <a:r>
              <a:rPr lang="en-US" i="1" dirty="0"/>
              <a:t>k</a:t>
            </a:r>
            <a:r>
              <a:rPr lang="en-US" dirty="0"/>
              <a:t>, every set with </a:t>
            </a:r>
            <a:r>
              <a:rPr lang="en-US" i="1" dirty="0"/>
              <a:t>k</a:t>
            </a:r>
            <a:r>
              <a:rPr lang="en-US" dirty="0"/>
              <a:t> elements has </a:t>
            </a:r>
            <a:r>
              <a:rPr lang="en-US" dirty="0">
                <a:latin typeface="Cambria Math" pitchFamily="18" charset="0"/>
                <a:ea typeface="Cambria Math" pitchFamily="18" charset="0"/>
              </a:rPr>
              <a:t>2</a:t>
            </a:r>
            <a:r>
              <a:rPr lang="en-US" i="1" baseline="30000" dirty="0"/>
              <a:t>k</a:t>
            </a:r>
            <a:r>
              <a:rPr lang="en-US" dirty="0"/>
              <a:t> subsets.</a:t>
            </a:r>
          </a:p>
        </p:txBody>
      </p:sp>
      <p:pic>
        <p:nvPicPr>
          <p:cNvPr id="6" name="Content Placeholder 3" descr="0404.jpg"/>
          <p:cNvPicPr>
            <a:picLocks noChangeAspect="1"/>
          </p:cNvPicPr>
          <p:nvPr/>
        </p:nvPicPr>
        <p:blipFill>
          <a:blip r:embed="rId2" cstate="print"/>
          <a:stretch>
            <a:fillRect/>
          </a:stretch>
        </p:blipFill>
        <p:spPr>
          <a:xfrm>
            <a:off x="2971800" y="3509968"/>
            <a:ext cx="2736677" cy="1828800"/>
          </a:xfrm>
          <a:prstGeom prst="rect">
            <a:avLst/>
          </a:prstGeom>
        </p:spPr>
      </p:pic>
    </p:spTree>
    <p:extLst>
      <p:ext uri="{BB962C8B-B14F-4D97-AF65-F5344CB8AC3E}">
        <p14:creationId xmlns:p14="http://schemas.microsoft.com/office/powerpoint/2010/main" val="3915306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Tiling Checkerboards</a:t>
            </a:r>
          </a:p>
        </p:txBody>
      </p:sp>
      <p:sp>
        <p:nvSpPr>
          <p:cNvPr id="3" name="Content Placeholder 2"/>
          <p:cNvSpPr>
            <a:spLocks noGrp="1"/>
          </p:cNvSpPr>
          <p:nvPr>
            <p:ph idx="1"/>
          </p:nvPr>
        </p:nvSpPr>
        <p:spPr>
          <a:xfrm>
            <a:off x="228600" y="1466850"/>
            <a:ext cx="8458200" cy="5181600"/>
          </a:xfrm>
        </p:spPr>
        <p:txBody>
          <a:bodyPr>
            <a:normAutofit fontScale="70000" lnSpcReduction="20000"/>
          </a:bodyPr>
          <a:lstStyle/>
          <a:p>
            <a:pPr>
              <a:buNone/>
            </a:pPr>
            <a:r>
              <a:rPr lang="en-US" b="1" dirty="0"/>
              <a:t>    Example</a:t>
            </a:r>
            <a:r>
              <a:rPr lang="en-US" dirty="0"/>
              <a:t>: Show that every </a:t>
            </a:r>
            <a:r>
              <a:rPr lang="en-US" dirty="0">
                <a:latin typeface="Cambria Math" pitchFamily="18" charset="0"/>
                <a:ea typeface="Cambria Math" pitchFamily="18" charset="0"/>
              </a:rPr>
              <a:t>2</a:t>
            </a:r>
            <a:r>
              <a:rPr lang="en-US" i="1" baseline="30000" dirty="0"/>
              <a:t>n</a:t>
            </a:r>
            <a:r>
              <a:rPr lang="en-US" dirty="0"/>
              <a:t> </a:t>
            </a:r>
            <a:r>
              <a:rPr lang="en-US" sz="2800" dirty="0">
                <a:ea typeface="Cambria Math" pitchFamily="18" charset="0"/>
              </a:rPr>
              <a:t>×</a:t>
            </a:r>
            <a:r>
              <a:rPr lang="en-US" dirty="0">
                <a:latin typeface="Cambria Math" pitchFamily="18" charset="0"/>
                <a:ea typeface="Cambria Math" pitchFamily="18" charset="0"/>
              </a:rPr>
              <a:t>2</a:t>
            </a:r>
            <a:r>
              <a:rPr lang="en-US" i="1" baseline="30000" dirty="0"/>
              <a:t>n</a:t>
            </a:r>
            <a:r>
              <a:rPr lang="en-US" dirty="0"/>
              <a:t> checkerboard with one square removed can be tiled using right </a:t>
            </a:r>
            <a:r>
              <a:rPr lang="en-US" dirty="0" err="1"/>
              <a:t>triominoes</a:t>
            </a:r>
            <a:r>
              <a:rPr lang="en-US" dirty="0"/>
              <a:t>.</a:t>
            </a:r>
          </a:p>
          <a:p>
            <a:pPr>
              <a:buNone/>
            </a:pPr>
            <a:endParaRPr lang="en-US" dirty="0"/>
          </a:p>
          <a:p>
            <a:pPr>
              <a:buNone/>
            </a:pPr>
            <a:endParaRPr lang="en-US" dirty="0"/>
          </a:p>
          <a:p>
            <a:pPr>
              <a:buNone/>
            </a:pPr>
            <a:r>
              <a:rPr lang="en-US" b="1" dirty="0"/>
              <a:t>    </a:t>
            </a:r>
          </a:p>
          <a:p>
            <a:pPr>
              <a:buNone/>
            </a:pPr>
            <a:r>
              <a:rPr lang="en-US" b="1" dirty="0"/>
              <a:t>     Solution</a:t>
            </a:r>
            <a:r>
              <a:rPr lang="en-US" dirty="0"/>
              <a:t>: Let </a:t>
            </a:r>
            <a:r>
              <a:rPr lang="en-US" i="1" dirty="0"/>
              <a:t>P</a:t>
            </a:r>
            <a:r>
              <a:rPr lang="en-US" dirty="0"/>
              <a:t>(</a:t>
            </a:r>
            <a:r>
              <a:rPr lang="en-US" i="1" dirty="0"/>
              <a:t>n</a:t>
            </a:r>
            <a:r>
              <a:rPr lang="en-US" dirty="0"/>
              <a:t>) be the proposition that every </a:t>
            </a:r>
            <a:r>
              <a:rPr lang="en-US" dirty="0">
                <a:latin typeface="Cambria Math" pitchFamily="18" charset="0"/>
                <a:ea typeface="Cambria Math" pitchFamily="18" charset="0"/>
              </a:rPr>
              <a:t>2</a:t>
            </a:r>
            <a:r>
              <a:rPr lang="en-US" i="1" baseline="30000" dirty="0"/>
              <a:t>n</a:t>
            </a:r>
            <a:r>
              <a:rPr lang="en-US" dirty="0"/>
              <a:t> </a:t>
            </a:r>
            <a:r>
              <a:rPr lang="en-US" sz="2800" dirty="0">
                <a:ea typeface="Cambria Math" pitchFamily="18" charset="0"/>
              </a:rPr>
              <a:t>×</a:t>
            </a:r>
            <a:r>
              <a:rPr lang="en-US" dirty="0">
                <a:latin typeface="Cambria Math" pitchFamily="18" charset="0"/>
                <a:ea typeface="Cambria Math" pitchFamily="18" charset="0"/>
              </a:rPr>
              <a:t>2</a:t>
            </a:r>
            <a:r>
              <a:rPr lang="en-US" i="1" baseline="30000" dirty="0"/>
              <a:t>n</a:t>
            </a:r>
            <a:r>
              <a:rPr lang="en-US" dirty="0"/>
              <a:t> checkerboard with one square removed can be tiled using right </a:t>
            </a:r>
            <a:r>
              <a:rPr lang="en-US" dirty="0" err="1"/>
              <a:t>triominoes</a:t>
            </a:r>
            <a:r>
              <a:rPr lang="en-US" dirty="0"/>
              <a:t>. Use mathematical induction to prove that </a:t>
            </a:r>
            <a:r>
              <a:rPr lang="en-US" i="1" dirty="0"/>
              <a:t>P</a:t>
            </a:r>
            <a:r>
              <a:rPr lang="en-US" dirty="0"/>
              <a:t>(</a:t>
            </a:r>
            <a:r>
              <a:rPr lang="en-US" i="1" dirty="0"/>
              <a:t>n</a:t>
            </a:r>
            <a:r>
              <a:rPr lang="en-US" dirty="0"/>
              <a:t>) is true for all positive integers </a:t>
            </a:r>
            <a:r>
              <a:rPr lang="en-US" i="1" dirty="0"/>
              <a:t>n</a:t>
            </a:r>
            <a:r>
              <a:rPr lang="en-US" dirty="0"/>
              <a:t>.</a:t>
            </a:r>
          </a:p>
          <a:p>
            <a:pPr lvl="1"/>
            <a:r>
              <a:rPr lang="en-US" dirty="0"/>
              <a:t>BASIS STEP:  P(</a:t>
            </a:r>
            <a:r>
              <a:rPr lang="en-US" dirty="0">
                <a:latin typeface="Cambria Math" pitchFamily="18" charset="0"/>
                <a:ea typeface="Cambria Math" pitchFamily="18" charset="0"/>
              </a:rPr>
              <a:t>1</a:t>
            </a:r>
            <a:r>
              <a:rPr lang="en-US" dirty="0"/>
              <a:t>) is true, because each of the four </a:t>
            </a:r>
            <a:r>
              <a:rPr lang="en-US" dirty="0">
                <a:latin typeface="Cambria Math" pitchFamily="18" charset="0"/>
                <a:ea typeface="Cambria Math" pitchFamily="18" charset="0"/>
              </a:rPr>
              <a:t>2</a:t>
            </a:r>
            <a:r>
              <a:rPr lang="en-US" dirty="0"/>
              <a:t> </a:t>
            </a:r>
            <a:r>
              <a:rPr lang="en-US" dirty="0">
                <a:ea typeface="Cambria Math" pitchFamily="18" charset="0"/>
              </a:rPr>
              <a:t>×</a:t>
            </a:r>
            <a:r>
              <a:rPr lang="en-US" dirty="0">
                <a:latin typeface="Cambria Math" pitchFamily="18" charset="0"/>
                <a:ea typeface="Cambria Math" pitchFamily="18" charset="0"/>
              </a:rPr>
              <a:t>2</a:t>
            </a:r>
            <a:r>
              <a:rPr lang="en-US" dirty="0"/>
              <a:t> checkerboards with one square removed can be tiled using one right </a:t>
            </a:r>
            <a:r>
              <a:rPr lang="en-US" dirty="0" err="1"/>
              <a:t>triomino</a:t>
            </a:r>
            <a:r>
              <a:rPr lang="en-US" dirty="0"/>
              <a:t>.</a:t>
            </a:r>
          </a:p>
          <a:p>
            <a:pPr lvl="1"/>
            <a:endParaRPr lang="en-US" dirty="0"/>
          </a:p>
          <a:p>
            <a:pPr lvl="1"/>
            <a:endParaRPr lang="en-US" dirty="0"/>
          </a:p>
          <a:p>
            <a:pPr lvl="1"/>
            <a:endParaRPr lang="en-US" dirty="0"/>
          </a:p>
          <a:p>
            <a:pPr lvl="1"/>
            <a:endParaRPr lang="en-US" dirty="0"/>
          </a:p>
          <a:p>
            <a:pPr lvl="1"/>
            <a:r>
              <a:rPr lang="en-US" dirty="0"/>
              <a:t>INDUCTIVE STEP:  Assume that  </a:t>
            </a:r>
            <a:r>
              <a:rPr lang="en-US" i="1" dirty="0"/>
              <a:t>P</a:t>
            </a:r>
            <a:r>
              <a:rPr lang="en-US" dirty="0"/>
              <a:t>(</a:t>
            </a:r>
            <a:r>
              <a:rPr lang="en-US" i="1" dirty="0"/>
              <a:t>k</a:t>
            </a:r>
            <a:r>
              <a:rPr lang="en-US" dirty="0"/>
              <a:t>) is true for every  </a:t>
            </a:r>
            <a:r>
              <a:rPr lang="en-US" dirty="0">
                <a:latin typeface="Cambria Math" pitchFamily="18" charset="0"/>
                <a:ea typeface="Cambria Math" pitchFamily="18" charset="0"/>
              </a:rPr>
              <a:t>2</a:t>
            </a:r>
            <a:r>
              <a:rPr lang="en-US" i="1" baseline="30000" dirty="0"/>
              <a:t>k</a:t>
            </a:r>
            <a:r>
              <a:rPr lang="en-US" dirty="0"/>
              <a:t> </a:t>
            </a:r>
            <a:r>
              <a:rPr lang="en-US" dirty="0">
                <a:ea typeface="Cambria Math" pitchFamily="18" charset="0"/>
              </a:rPr>
              <a:t>×</a:t>
            </a:r>
            <a:r>
              <a:rPr lang="en-US" dirty="0">
                <a:latin typeface="Cambria Math" pitchFamily="18" charset="0"/>
                <a:ea typeface="Cambria Math" pitchFamily="18" charset="0"/>
              </a:rPr>
              <a:t>2</a:t>
            </a:r>
            <a:r>
              <a:rPr lang="en-US" i="1" baseline="30000" dirty="0"/>
              <a:t>k</a:t>
            </a:r>
            <a:r>
              <a:rPr lang="en-US" dirty="0"/>
              <a:t> checkerboard, for some positive integer </a:t>
            </a:r>
            <a:r>
              <a:rPr lang="en-US" i="1" dirty="0"/>
              <a:t>k</a:t>
            </a:r>
            <a:r>
              <a:rPr lang="en-US" dirty="0"/>
              <a:t>.</a:t>
            </a:r>
          </a:p>
          <a:p>
            <a:pPr>
              <a:buNone/>
            </a:pPr>
            <a:r>
              <a:rPr lang="en-US" dirty="0"/>
              <a:t> </a:t>
            </a:r>
          </a:p>
        </p:txBody>
      </p:sp>
      <p:pic>
        <p:nvPicPr>
          <p:cNvPr id="5" name="Picture 4" descr="0406.jpg"/>
          <p:cNvPicPr>
            <a:picLocks noChangeAspect="1"/>
          </p:cNvPicPr>
          <p:nvPr/>
        </p:nvPicPr>
        <p:blipFill>
          <a:blip r:embed="rId2" cstate="print"/>
          <a:stretch>
            <a:fillRect/>
          </a:stretch>
        </p:blipFill>
        <p:spPr>
          <a:xfrm>
            <a:off x="2209800" y="4572000"/>
            <a:ext cx="4400550" cy="819150"/>
          </a:xfrm>
          <a:prstGeom prst="rect">
            <a:avLst/>
          </a:prstGeom>
        </p:spPr>
      </p:pic>
      <p:sp>
        <p:nvSpPr>
          <p:cNvPr id="8" name="TextBox 7"/>
          <p:cNvSpPr txBox="1"/>
          <p:nvPr/>
        </p:nvSpPr>
        <p:spPr>
          <a:xfrm>
            <a:off x="7162800" y="6395521"/>
            <a:ext cx="1879854" cy="369332"/>
          </a:xfrm>
          <a:prstGeom prst="rect">
            <a:avLst/>
          </a:prstGeom>
          <a:noFill/>
        </p:spPr>
        <p:txBody>
          <a:bodyPr wrap="square" rtlCol="0">
            <a:spAutoFit/>
          </a:bodyPr>
          <a:lstStyle/>
          <a:p>
            <a:r>
              <a:rPr lang="en-US" i="1" dirty="0"/>
              <a:t>continued</a:t>
            </a:r>
            <a:r>
              <a:rPr lang="en-US" dirty="0"/>
              <a:t> </a:t>
            </a:r>
            <a:r>
              <a:rPr lang="en-US" dirty="0">
                <a:latin typeface="Cambria Math"/>
                <a:ea typeface="Cambria Math"/>
              </a:rPr>
              <a:t>→</a:t>
            </a:r>
            <a:r>
              <a:rPr lang="en-US" dirty="0"/>
              <a:t> </a:t>
            </a:r>
          </a:p>
        </p:txBody>
      </p:sp>
      <p:pic>
        <p:nvPicPr>
          <p:cNvPr id="9" name="Content Placeholder 3" descr="0405.jpg"/>
          <p:cNvPicPr>
            <a:picLocks noChangeAspect="1"/>
          </p:cNvPicPr>
          <p:nvPr/>
        </p:nvPicPr>
        <p:blipFill>
          <a:blip r:embed="rId3" cstate="print"/>
          <a:stretch>
            <a:fillRect/>
          </a:stretch>
        </p:blipFill>
        <p:spPr>
          <a:xfrm>
            <a:off x="6244109" y="2039034"/>
            <a:ext cx="813054" cy="813054"/>
          </a:xfrm>
          <a:prstGeom prst="rect">
            <a:avLst/>
          </a:prstGeom>
        </p:spPr>
      </p:pic>
      <p:sp>
        <p:nvSpPr>
          <p:cNvPr id="10" name="TextBox 9"/>
          <p:cNvSpPr txBox="1"/>
          <p:nvPr/>
        </p:nvSpPr>
        <p:spPr>
          <a:xfrm>
            <a:off x="848818" y="2039034"/>
            <a:ext cx="5181600" cy="646331"/>
          </a:xfrm>
          <a:prstGeom prst="rect">
            <a:avLst/>
          </a:prstGeom>
          <a:noFill/>
        </p:spPr>
        <p:txBody>
          <a:bodyPr wrap="square" rtlCol="0">
            <a:spAutoFit/>
          </a:bodyPr>
          <a:lstStyle/>
          <a:p>
            <a:r>
              <a:rPr lang="en-US" dirty="0"/>
              <a:t>A right </a:t>
            </a:r>
            <a:r>
              <a:rPr lang="en-US" dirty="0" err="1"/>
              <a:t>triomino</a:t>
            </a:r>
            <a:r>
              <a:rPr lang="en-US" dirty="0"/>
              <a:t> is an L-shaped tile which covers three squares at a time.</a:t>
            </a:r>
          </a:p>
        </p:txBody>
      </p:sp>
      <p:pic>
        <p:nvPicPr>
          <p:cNvPr id="11" name="Content Placeholder 3" descr="0405.jpg"/>
          <p:cNvPicPr>
            <a:picLocks noChangeAspect="1"/>
          </p:cNvPicPr>
          <p:nvPr/>
        </p:nvPicPr>
        <p:blipFill>
          <a:blip r:embed="rId3" cstate="print"/>
          <a:stretch>
            <a:fillRect/>
          </a:stretch>
        </p:blipFill>
        <p:spPr>
          <a:xfrm rot="5400000">
            <a:off x="7645146" y="2072164"/>
            <a:ext cx="813054" cy="813054"/>
          </a:xfrm>
          <a:prstGeom prst="rect">
            <a:avLst/>
          </a:prstGeom>
        </p:spPr>
      </p:pic>
    </p:spTree>
    <p:extLst>
      <p:ext uri="{BB962C8B-B14F-4D97-AF65-F5344CB8AC3E}">
        <p14:creationId xmlns:p14="http://schemas.microsoft.com/office/powerpoint/2010/main" val="3977443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Tiling Checkerboards</a:t>
            </a:r>
          </a:p>
        </p:txBody>
      </p:sp>
      <p:sp>
        <p:nvSpPr>
          <p:cNvPr id="3" name="Content Placeholder 2"/>
          <p:cNvSpPr>
            <a:spLocks noGrp="1"/>
          </p:cNvSpPr>
          <p:nvPr>
            <p:ph idx="1"/>
          </p:nvPr>
        </p:nvSpPr>
        <p:spPr>
          <a:xfrm>
            <a:off x="228600" y="1417638"/>
            <a:ext cx="8763000" cy="5287962"/>
          </a:xfrm>
        </p:spPr>
        <p:txBody>
          <a:bodyPr>
            <a:normAutofit fontScale="77500" lnSpcReduction="20000"/>
          </a:bodyPr>
          <a:lstStyle/>
          <a:p>
            <a:pPr lvl="1"/>
            <a:endParaRPr lang="en-US" dirty="0"/>
          </a:p>
          <a:p>
            <a:pPr lvl="1">
              <a:buNone/>
            </a:pPr>
            <a:endParaRPr lang="en-US" dirty="0"/>
          </a:p>
          <a:p>
            <a:pPr lvl="1">
              <a:buNone/>
            </a:pPr>
            <a:endParaRPr lang="en-US" dirty="0"/>
          </a:p>
          <a:p>
            <a:pPr lvl="1">
              <a:buNone/>
            </a:pPr>
            <a:endParaRPr lang="en-US" dirty="0"/>
          </a:p>
          <a:p>
            <a:pPr lvl="2"/>
            <a:r>
              <a:rPr lang="en-US" dirty="0"/>
              <a:t>Consider a </a:t>
            </a:r>
            <a:r>
              <a:rPr lang="en-US" dirty="0">
                <a:latin typeface="Cambria Math" pitchFamily="18" charset="0"/>
                <a:ea typeface="Cambria Math" pitchFamily="18" charset="0"/>
              </a:rPr>
              <a:t>2</a:t>
            </a:r>
            <a:r>
              <a:rPr lang="en-US" i="1" baseline="30000" dirty="0"/>
              <a:t>k+</a:t>
            </a:r>
            <a:r>
              <a:rPr lang="en-US" baseline="30000" dirty="0">
                <a:latin typeface="Cambria Math" pitchFamily="18" charset="0"/>
                <a:ea typeface="Cambria Math" pitchFamily="18" charset="0"/>
              </a:rPr>
              <a:t>1</a:t>
            </a:r>
            <a:r>
              <a:rPr lang="en-US" dirty="0"/>
              <a:t> </a:t>
            </a:r>
            <a:r>
              <a:rPr lang="en-US" dirty="0">
                <a:ea typeface="Cambria Math" pitchFamily="18" charset="0"/>
              </a:rPr>
              <a:t>×</a:t>
            </a:r>
            <a:r>
              <a:rPr lang="en-US" dirty="0">
                <a:latin typeface="Cambria Math" pitchFamily="18" charset="0"/>
                <a:ea typeface="Cambria Math" pitchFamily="18" charset="0"/>
              </a:rPr>
              <a:t>2</a:t>
            </a:r>
            <a:r>
              <a:rPr lang="en-US" i="1" baseline="30000" dirty="0"/>
              <a:t>k+</a:t>
            </a:r>
            <a:r>
              <a:rPr lang="en-US" baseline="30000" dirty="0">
                <a:latin typeface="Cambria Math" pitchFamily="18" charset="0"/>
                <a:ea typeface="Cambria Math" pitchFamily="18" charset="0"/>
              </a:rPr>
              <a:t>1</a:t>
            </a:r>
            <a:r>
              <a:rPr lang="en-US" dirty="0"/>
              <a:t> checkerboard with one square removed. Split this checkerboard into four checkerboards of size </a:t>
            </a:r>
            <a:r>
              <a:rPr lang="en-US" dirty="0">
                <a:latin typeface="Cambria Math" pitchFamily="18" charset="0"/>
                <a:ea typeface="Cambria Math" pitchFamily="18" charset="0"/>
              </a:rPr>
              <a:t>2</a:t>
            </a:r>
            <a:r>
              <a:rPr lang="en-US" i="1" baseline="30000" dirty="0"/>
              <a:t>k</a:t>
            </a:r>
            <a:r>
              <a:rPr lang="en-US" dirty="0"/>
              <a:t> </a:t>
            </a:r>
            <a:r>
              <a:rPr lang="en-US" dirty="0">
                <a:ea typeface="Cambria Math" pitchFamily="18" charset="0"/>
              </a:rPr>
              <a:t>×</a:t>
            </a:r>
            <a:r>
              <a:rPr lang="en-US" dirty="0">
                <a:latin typeface="Cambria Math" pitchFamily="18" charset="0"/>
                <a:ea typeface="Cambria Math" pitchFamily="18" charset="0"/>
              </a:rPr>
              <a:t>2</a:t>
            </a:r>
            <a:r>
              <a:rPr lang="en-US" i="1" baseline="30000" dirty="0"/>
              <a:t>k</a:t>
            </a:r>
            <a:r>
              <a:rPr lang="en-US" dirty="0"/>
              <a:t>,by dividing it in half in both directions.</a:t>
            </a:r>
          </a:p>
          <a:p>
            <a:pPr lvl="2"/>
            <a:endParaRPr lang="en-US" dirty="0"/>
          </a:p>
          <a:p>
            <a:pPr lvl="2"/>
            <a:endParaRPr lang="en-US" dirty="0"/>
          </a:p>
          <a:p>
            <a:pPr lvl="2"/>
            <a:endParaRPr lang="en-US" dirty="0"/>
          </a:p>
          <a:p>
            <a:pPr lvl="2">
              <a:buNone/>
            </a:pPr>
            <a:endParaRPr lang="en-US" dirty="0"/>
          </a:p>
          <a:p>
            <a:pPr lvl="2">
              <a:buNone/>
            </a:pPr>
            <a:endParaRPr lang="en-US" dirty="0"/>
          </a:p>
          <a:p>
            <a:pPr lvl="2">
              <a:buNone/>
            </a:pPr>
            <a:endParaRPr lang="en-US" dirty="0"/>
          </a:p>
          <a:p>
            <a:pPr lvl="2"/>
            <a:endParaRPr lang="en-US" dirty="0"/>
          </a:p>
          <a:p>
            <a:pPr lvl="2"/>
            <a:r>
              <a:rPr lang="en-US" dirty="0"/>
              <a:t>Remove a square from one of the four</a:t>
            </a:r>
            <a:r>
              <a:rPr lang="en-US" dirty="0">
                <a:latin typeface="Cambria Math" pitchFamily="18" charset="0"/>
                <a:ea typeface="Cambria Math" pitchFamily="18" charset="0"/>
              </a:rPr>
              <a:t> 2</a:t>
            </a:r>
            <a:r>
              <a:rPr lang="en-US" i="1" baseline="30000" dirty="0"/>
              <a:t>k</a:t>
            </a:r>
            <a:r>
              <a:rPr lang="en-US" dirty="0"/>
              <a:t> </a:t>
            </a:r>
            <a:r>
              <a:rPr lang="en-US" dirty="0">
                <a:ea typeface="Cambria Math" pitchFamily="18" charset="0"/>
              </a:rPr>
              <a:t>×</a:t>
            </a:r>
            <a:r>
              <a:rPr lang="en-US" dirty="0">
                <a:latin typeface="Cambria Math" pitchFamily="18" charset="0"/>
                <a:ea typeface="Cambria Math" pitchFamily="18" charset="0"/>
              </a:rPr>
              <a:t>2</a:t>
            </a:r>
            <a:r>
              <a:rPr lang="en-US" i="1" baseline="30000" dirty="0"/>
              <a:t>k</a:t>
            </a:r>
            <a:r>
              <a:rPr lang="en-US" dirty="0"/>
              <a:t> checkerboards. By the inductive hypothesis, this board can be tiled.  Also by the inductive hypothesis, the other three boards can be tiled with the square from the corner of the center of the original board removed. We can then cover the three adjacent squares with a </a:t>
            </a:r>
            <a:r>
              <a:rPr lang="en-US" dirty="0" err="1"/>
              <a:t>triominoe</a:t>
            </a:r>
            <a:r>
              <a:rPr lang="en-US" dirty="0"/>
              <a:t>. </a:t>
            </a:r>
          </a:p>
          <a:p>
            <a:pPr lvl="2"/>
            <a:r>
              <a:rPr lang="en-US" dirty="0"/>
              <a:t>Hence, the entire </a:t>
            </a:r>
            <a:r>
              <a:rPr lang="en-US" dirty="0">
                <a:latin typeface="Cambria Math" pitchFamily="18" charset="0"/>
                <a:ea typeface="Cambria Math" pitchFamily="18" charset="0"/>
              </a:rPr>
              <a:t>2</a:t>
            </a:r>
            <a:r>
              <a:rPr lang="en-US" i="1" baseline="30000" dirty="0"/>
              <a:t>k+</a:t>
            </a:r>
            <a:r>
              <a:rPr lang="en-US" baseline="30000" dirty="0">
                <a:latin typeface="Cambria Math" pitchFamily="18" charset="0"/>
                <a:ea typeface="Cambria Math" pitchFamily="18" charset="0"/>
              </a:rPr>
              <a:t>1</a:t>
            </a:r>
            <a:r>
              <a:rPr lang="en-US" dirty="0"/>
              <a:t> </a:t>
            </a:r>
            <a:r>
              <a:rPr lang="en-US" dirty="0">
                <a:ea typeface="Cambria Math" pitchFamily="18" charset="0"/>
              </a:rPr>
              <a:t>×</a:t>
            </a:r>
            <a:r>
              <a:rPr lang="en-US" dirty="0">
                <a:latin typeface="Cambria Math" pitchFamily="18" charset="0"/>
                <a:ea typeface="Cambria Math" pitchFamily="18" charset="0"/>
              </a:rPr>
              <a:t>2</a:t>
            </a:r>
            <a:r>
              <a:rPr lang="en-US" i="1" baseline="30000" dirty="0"/>
              <a:t>k+</a:t>
            </a:r>
            <a:r>
              <a:rPr lang="en-US" baseline="30000" dirty="0">
                <a:latin typeface="Cambria Math" pitchFamily="18" charset="0"/>
                <a:ea typeface="Cambria Math" pitchFamily="18" charset="0"/>
              </a:rPr>
              <a:t>1</a:t>
            </a:r>
            <a:r>
              <a:rPr lang="en-US" dirty="0">
                <a:latin typeface="Cambria Math" pitchFamily="18" charset="0"/>
                <a:ea typeface="Cambria Math" pitchFamily="18" charset="0"/>
              </a:rPr>
              <a:t> </a:t>
            </a:r>
            <a:r>
              <a:rPr lang="en-US" dirty="0"/>
              <a:t>checkerboard with one square removed can be tiled using right </a:t>
            </a:r>
            <a:r>
              <a:rPr lang="en-US" dirty="0" err="1"/>
              <a:t>triominoes</a:t>
            </a:r>
            <a:r>
              <a:rPr lang="en-US" dirty="0"/>
              <a:t>.</a:t>
            </a:r>
          </a:p>
          <a:p>
            <a:pPr lvl="2"/>
            <a:endParaRPr lang="en-US" dirty="0"/>
          </a:p>
          <a:p>
            <a:pPr lvl="2"/>
            <a:endParaRPr lang="en-US" dirty="0"/>
          </a:p>
          <a:p>
            <a:pPr lvl="2"/>
            <a:endParaRPr lang="en-US" dirty="0"/>
          </a:p>
          <a:p>
            <a:pPr lvl="2"/>
            <a:endParaRPr lang="en-US" dirty="0"/>
          </a:p>
        </p:txBody>
      </p:sp>
      <p:sp>
        <p:nvSpPr>
          <p:cNvPr id="8" name="TextBox 7"/>
          <p:cNvSpPr txBox="1"/>
          <p:nvPr/>
        </p:nvSpPr>
        <p:spPr>
          <a:xfrm>
            <a:off x="762000" y="1493527"/>
            <a:ext cx="6629400" cy="923330"/>
          </a:xfrm>
          <a:prstGeom prst="rect">
            <a:avLst/>
          </a:prstGeom>
          <a:noFill/>
          <a:ln>
            <a:solidFill>
              <a:schemeClr val="accent1"/>
            </a:solidFill>
          </a:ln>
        </p:spPr>
        <p:txBody>
          <a:bodyPr wrap="square" rtlCol="0">
            <a:spAutoFit/>
          </a:bodyPr>
          <a:lstStyle/>
          <a:p>
            <a:r>
              <a:rPr lang="en-US" b="1" dirty="0"/>
              <a:t>Inductive Hypothesis</a:t>
            </a:r>
            <a:r>
              <a:rPr lang="en-US" dirty="0"/>
              <a:t>: Every </a:t>
            </a:r>
            <a:r>
              <a:rPr lang="en-US" dirty="0">
                <a:latin typeface="Cambria Math" pitchFamily="18" charset="0"/>
                <a:ea typeface="Cambria Math" pitchFamily="18" charset="0"/>
              </a:rPr>
              <a:t>2</a:t>
            </a:r>
            <a:r>
              <a:rPr lang="en-US" i="1" baseline="30000" dirty="0"/>
              <a:t>k</a:t>
            </a:r>
            <a:r>
              <a:rPr lang="en-US" dirty="0"/>
              <a:t> </a:t>
            </a:r>
            <a:r>
              <a:rPr lang="en-US" dirty="0">
                <a:ea typeface="Cambria Math" pitchFamily="18" charset="0"/>
              </a:rPr>
              <a:t>×</a:t>
            </a:r>
            <a:r>
              <a:rPr lang="en-US" dirty="0">
                <a:latin typeface="Cambria Math" pitchFamily="18" charset="0"/>
                <a:ea typeface="Cambria Math" pitchFamily="18" charset="0"/>
              </a:rPr>
              <a:t>2</a:t>
            </a:r>
            <a:r>
              <a:rPr lang="en-US" i="1" baseline="30000" dirty="0"/>
              <a:t>k</a:t>
            </a:r>
            <a:r>
              <a:rPr lang="en-US" dirty="0"/>
              <a:t> checkerboard, for some positive integer </a:t>
            </a:r>
            <a:r>
              <a:rPr lang="en-US" i="1" dirty="0"/>
              <a:t>k</a:t>
            </a:r>
            <a:r>
              <a:rPr lang="en-US" dirty="0"/>
              <a:t>,  with one square removed can be tiled using right </a:t>
            </a:r>
            <a:r>
              <a:rPr lang="en-US" dirty="0" err="1"/>
              <a:t>triominoes</a:t>
            </a:r>
            <a:r>
              <a:rPr lang="en-US" dirty="0"/>
              <a:t>.</a:t>
            </a:r>
          </a:p>
        </p:txBody>
      </p:sp>
      <p:pic>
        <p:nvPicPr>
          <p:cNvPr id="9" name="Picture 8" descr="0407.jpg"/>
          <p:cNvPicPr>
            <a:picLocks noChangeAspect="1"/>
          </p:cNvPicPr>
          <p:nvPr/>
        </p:nvPicPr>
        <p:blipFill>
          <a:blip r:embed="rId2" cstate="print"/>
          <a:stretch>
            <a:fillRect/>
          </a:stretch>
        </p:blipFill>
        <p:spPr>
          <a:xfrm>
            <a:off x="2590800" y="3301565"/>
            <a:ext cx="1371600" cy="1371600"/>
          </a:xfrm>
          <a:prstGeom prst="rect">
            <a:avLst/>
          </a:prstGeom>
        </p:spPr>
      </p:pic>
      <p:pic>
        <p:nvPicPr>
          <p:cNvPr id="10" name="Picture 9" descr="0408.jpg"/>
          <p:cNvPicPr>
            <a:picLocks noChangeAspect="1"/>
          </p:cNvPicPr>
          <p:nvPr/>
        </p:nvPicPr>
        <p:blipFill>
          <a:blip r:embed="rId3" cstate="print"/>
          <a:stretch>
            <a:fillRect/>
          </a:stretch>
        </p:blipFill>
        <p:spPr>
          <a:xfrm>
            <a:off x="4953001" y="3299918"/>
            <a:ext cx="1371599" cy="1371599"/>
          </a:xfrm>
          <a:prstGeom prst="rect">
            <a:avLst/>
          </a:prstGeom>
        </p:spPr>
      </p:pic>
    </p:spTree>
    <p:extLst>
      <p:ext uri="{BB962C8B-B14F-4D97-AF65-F5344CB8AC3E}">
        <p14:creationId xmlns:p14="http://schemas.microsoft.com/office/powerpoint/2010/main" val="1145455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4EC66E3D-D380-414B-A9A1-15A8AE8EBF15}"/>
              </a:ext>
            </a:extLst>
          </p:cNvPr>
          <p:cNvSpPr>
            <a:spLocks noGrp="1" noChangeArrowheads="1"/>
          </p:cNvSpPr>
          <p:nvPr>
            <p:ph type="ctrTitle"/>
          </p:nvPr>
        </p:nvSpPr>
        <p:spPr>
          <a:xfrm>
            <a:off x="381000" y="1752600"/>
            <a:ext cx="8229600" cy="3733800"/>
          </a:xfrm>
        </p:spPr>
        <p:txBody>
          <a:bodyPr/>
          <a:lstStyle/>
          <a:p>
            <a:pPr eaLnBrk="1" hangingPunct="1"/>
            <a:r>
              <a:rPr lang="en-US" altLang="zh-CN" sz="7100" b="1">
                <a:ea typeface="宋体" panose="02010600030101010101" pitchFamily="2" charset="-122"/>
              </a:rPr>
              <a:t>Welcome to</a:t>
            </a:r>
            <a:br>
              <a:rPr lang="en-US" altLang="zh-CN" sz="3900" b="1">
                <a:ea typeface="宋体" panose="02010600030101010101" pitchFamily="2" charset="-122"/>
              </a:rPr>
            </a:br>
            <a:r>
              <a:rPr lang="en-CA" altLang="zh-CN">
                <a:ea typeface="宋体" panose="02010600030101010101" pitchFamily="2" charset="-122"/>
              </a:rPr>
              <a:t>Discrete Mathematics</a:t>
            </a:r>
            <a:br>
              <a:rPr lang="en-CA" altLang="zh-CN">
                <a:ea typeface="宋体" panose="02010600030101010101" pitchFamily="2" charset="-122"/>
              </a:rPr>
            </a:br>
            <a:br>
              <a:rPr lang="en-US" altLang="zh-CN">
                <a:ea typeface="宋体" panose="02010600030101010101" pitchFamily="2" charset="-122"/>
              </a:rPr>
            </a:br>
            <a:r>
              <a:rPr lang="en-US" altLang="zh-CN">
                <a:ea typeface="宋体" panose="02010600030101010101" pitchFamily="2" charset="-122"/>
              </a:rPr>
              <a:t>Spring</a:t>
            </a:r>
            <a:r>
              <a:rPr lang="en-US" altLang="zh-CN" sz="4700">
                <a:ea typeface="宋体" panose="02010600030101010101" pitchFamily="2" charset="-122"/>
              </a:rPr>
              <a:t> 2018</a:t>
            </a:r>
            <a:endParaRPr lang="en-CA" altLang="zh-CN" sz="4700">
              <a:ea typeface="宋体" panose="02010600030101010101" pitchFamily="2" charset="-122"/>
            </a:endParaRPr>
          </a:p>
        </p:txBody>
      </p:sp>
      <p:sp>
        <p:nvSpPr>
          <p:cNvPr id="16387" name="Text Box 3">
            <a:extLst>
              <a:ext uri="{FF2B5EF4-FFF2-40B4-BE49-F238E27FC236}">
                <a16:creationId xmlns:a16="http://schemas.microsoft.com/office/drawing/2014/main" id="{294004A5-EFFB-46F3-8F80-B3A22D2F419F}"/>
              </a:ext>
            </a:extLst>
          </p:cNvPr>
          <p:cNvSpPr txBox="1">
            <a:spLocks noChangeArrowheads="1"/>
          </p:cNvSpPr>
          <p:nvPr/>
        </p:nvSpPr>
        <p:spPr bwMode="auto">
          <a:xfrm>
            <a:off x="990600" y="3429000"/>
            <a:ext cx="7162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eaLnBrk="1" hangingPunct="1">
              <a:spcBef>
                <a:spcPct val="50000"/>
              </a:spcBef>
              <a:buClrTx/>
              <a:buSzTx/>
              <a:buFontTx/>
              <a:buNone/>
            </a:pPr>
            <a:endParaRPr lang="zh-CN" altLang="en-US" sz="2400">
              <a:latin typeface="Times New Roman" panose="02020603050405020304" pitchFamily="18" charset="0"/>
              <a:ea typeface="宋体" panose="02010600030101010101" pitchFamily="2" charset="-122"/>
            </a:endParaRPr>
          </a:p>
        </p:txBody>
      </p:sp>
      <p:sp>
        <p:nvSpPr>
          <p:cNvPr id="16388" name="Text Box 4">
            <a:extLst>
              <a:ext uri="{FF2B5EF4-FFF2-40B4-BE49-F238E27FC236}">
                <a16:creationId xmlns:a16="http://schemas.microsoft.com/office/drawing/2014/main" id="{368A9793-BF57-4BD7-AAF2-0CBF85632F6D}"/>
              </a:ext>
            </a:extLst>
          </p:cNvPr>
          <p:cNvSpPr txBox="1">
            <a:spLocks noChangeArrowheads="1"/>
          </p:cNvSpPr>
          <p:nvPr/>
        </p:nvSpPr>
        <p:spPr bwMode="auto">
          <a:xfrm>
            <a:off x="457200" y="3886200"/>
            <a:ext cx="792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defRPr>
            </a:lvl9pPr>
          </a:lstStyle>
          <a:p>
            <a:pPr eaLnBrk="1" hangingPunct="1">
              <a:spcBef>
                <a:spcPct val="0"/>
              </a:spcBef>
              <a:buClrTx/>
              <a:buSzTx/>
              <a:buFontTx/>
              <a:buNone/>
            </a:pPr>
            <a:endParaRPr lang="zh-CN" altLang="en-US" sz="2400">
              <a:latin typeface="Times New Roman" panose="02020603050405020304" pitchFamily="18" charset="0"/>
              <a:ea typeface="宋体" panose="02010600030101010101" pitchFamily="2" charset="-122"/>
            </a:endParaRPr>
          </a:p>
        </p:txBody>
      </p:sp>
      <p:sp>
        <p:nvSpPr>
          <p:cNvPr id="121861" name="Text Box 5">
            <a:extLst>
              <a:ext uri="{FF2B5EF4-FFF2-40B4-BE49-F238E27FC236}">
                <a16:creationId xmlns:a16="http://schemas.microsoft.com/office/drawing/2014/main" id="{19FF532B-35FE-476B-8EE2-7998546C69A1}"/>
              </a:ext>
            </a:extLst>
          </p:cNvPr>
          <p:cNvSpPr txBox="1">
            <a:spLocks noChangeArrowheads="1"/>
          </p:cNvSpPr>
          <p:nvPr/>
        </p:nvSpPr>
        <p:spPr bwMode="auto">
          <a:xfrm>
            <a:off x="762000" y="5715000"/>
            <a:ext cx="7543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defRPr/>
            </a:pPr>
            <a:r>
              <a:rPr lang="zh-CN" altLang="en-US" sz="2400">
                <a:solidFill>
                  <a:srgbClr val="FFFF00"/>
                </a:solidFill>
                <a:effectLst>
                  <a:outerShdw blurRad="38100" dist="38100" dir="2700000" algn="tl">
                    <a:srgbClr val="C0C0C0"/>
                  </a:outerShdw>
                </a:effectLst>
                <a:latin typeface="Comic Sans MS" panose="030F0702030302020204" pitchFamily="66" charset="0"/>
                <a:ea typeface="宋体" panose="02010600030101010101" pitchFamily="2" charset="-122"/>
              </a:rPr>
              <a:t>   </a:t>
            </a:r>
            <a:r>
              <a:rPr lang="en-US" altLang="zh-CN" sz="2800">
                <a:effectLst>
                  <a:outerShdw blurRad="38100" dist="38100" dir="2700000" algn="tl">
                    <a:srgbClr val="C0C0C0"/>
                  </a:outerShdw>
                </a:effectLst>
                <a:latin typeface="Comic Sans MS" panose="030F0702030302020204" pitchFamily="66" charset="0"/>
                <a:ea typeface="宋体" panose="02010600030101010101" pitchFamily="2" charset="-122"/>
              </a:rPr>
              <a:t>Instructor: Niu Shao Zhang</a:t>
            </a:r>
            <a:endParaRPr lang="en-CA" altLang="zh-CN" sz="2800">
              <a:effectLst>
                <a:outerShdw blurRad="38100" dist="38100" dir="2700000" algn="tl">
                  <a:srgbClr val="C0C0C0"/>
                </a:outerShdw>
              </a:effectLst>
              <a:latin typeface="Comic Sans MS" panose="030F0702030302020204" pitchFamily="66" charset="0"/>
              <a:ea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 Incorrect “Proof” by Mathematical Induction</a:t>
            </a:r>
          </a:p>
        </p:txBody>
      </p:sp>
      <p:sp>
        <p:nvSpPr>
          <p:cNvPr id="3" name="Content Placeholder 2"/>
          <p:cNvSpPr>
            <a:spLocks noGrp="1"/>
          </p:cNvSpPr>
          <p:nvPr>
            <p:ph idx="1"/>
          </p:nvPr>
        </p:nvSpPr>
        <p:spPr>
          <a:xfrm>
            <a:off x="274983" y="1464747"/>
            <a:ext cx="8686800" cy="5164653"/>
          </a:xfrm>
        </p:spPr>
        <p:txBody>
          <a:bodyPr>
            <a:normAutofit fontScale="92500" lnSpcReduction="20000"/>
          </a:bodyPr>
          <a:lstStyle/>
          <a:p>
            <a:pPr>
              <a:buNone/>
            </a:pPr>
            <a:r>
              <a:rPr lang="en-US" b="1" dirty="0"/>
              <a:t>   Example</a:t>
            </a:r>
            <a:r>
              <a:rPr lang="en-US" dirty="0"/>
              <a:t>: Let </a:t>
            </a:r>
            <a:r>
              <a:rPr lang="en-US" i="1" dirty="0"/>
              <a:t>P</a:t>
            </a:r>
            <a:r>
              <a:rPr lang="en-US" dirty="0"/>
              <a:t>(</a:t>
            </a:r>
            <a:r>
              <a:rPr lang="en-US" i="1" dirty="0"/>
              <a:t>n</a:t>
            </a:r>
            <a:r>
              <a:rPr lang="en-US" dirty="0"/>
              <a:t>) be the statement that every set of </a:t>
            </a:r>
            <a:r>
              <a:rPr lang="en-US" i="1" dirty="0"/>
              <a:t>n</a:t>
            </a:r>
            <a:r>
              <a:rPr lang="en-US" dirty="0"/>
              <a:t> lines in the plane, no two of which are parallel, meet in a common point. Here is a “proof” that </a:t>
            </a:r>
            <a:r>
              <a:rPr lang="en-US" i="1" dirty="0"/>
              <a:t>P</a:t>
            </a:r>
            <a:r>
              <a:rPr lang="en-US" dirty="0"/>
              <a:t>(</a:t>
            </a:r>
            <a:r>
              <a:rPr lang="en-US" i="1" dirty="0"/>
              <a:t>n</a:t>
            </a:r>
            <a:r>
              <a:rPr lang="en-US" dirty="0"/>
              <a:t>) is true for all positive integers </a:t>
            </a:r>
            <a:r>
              <a:rPr lang="en-US" i="1" dirty="0"/>
              <a:t>n</a:t>
            </a:r>
            <a:r>
              <a:rPr lang="en-US" dirty="0"/>
              <a:t> </a:t>
            </a:r>
            <a:r>
              <a:rPr lang="en-US" dirty="0">
                <a:latin typeface="Cambria Math"/>
                <a:ea typeface="Cambria Math"/>
              </a:rPr>
              <a:t>≥ 2.  </a:t>
            </a:r>
            <a:endParaRPr lang="en-US" dirty="0">
              <a:ea typeface="Cambria Math"/>
            </a:endParaRPr>
          </a:p>
          <a:p>
            <a:pPr lvl="1"/>
            <a:r>
              <a:rPr lang="en-US" dirty="0">
                <a:ea typeface="Cambria Math"/>
              </a:rPr>
              <a:t>BASIS STEP: The statement </a:t>
            </a:r>
            <a:r>
              <a:rPr lang="en-US" i="1" dirty="0">
                <a:ea typeface="Cambria Math"/>
              </a:rPr>
              <a:t>P</a:t>
            </a:r>
            <a:r>
              <a:rPr lang="en-US" dirty="0">
                <a:ea typeface="Cambria Math"/>
              </a:rPr>
              <a:t>(</a:t>
            </a:r>
            <a:r>
              <a:rPr lang="en-US" dirty="0">
                <a:latin typeface="Cambria Math" pitchFamily="18" charset="0"/>
                <a:ea typeface="Cambria Math" pitchFamily="18" charset="0"/>
              </a:rPr>
              <a:t>2</a:t>
            </a:r>
            <a:r>
              <a:rPr lang="en-US" dirty="0">
                <a:ea typeface="Cambria Math"/>
              </a:rPr>
              <a:t>) is true because any two lines in the plane that are not parallel meet in a common point.</a:t>
            </a:r>
          </a:p>
          <a:p>
            <a:pPr lvl="1"/>
            <a:r>
              <a:rPr lang="en-US" dirty="0">
                <a:ea typeface="Cambria Math"/>
              </a:rPr>
              <a:t>INDUCTIVE STEP: The inductive hypothesis is the statement that </a:t>
            </a:r>
            <a:r>
              <a:rPr lang="en-US" i="1" dirty="0">
                <a:ea typeface="Cambria Math"/>
              </a:rPr>
              <a:t>P</a:t>
            </a:r>
            <a:r>
              <a:rPr lang="en-US" dirty="0">
                <a:ea typeface="Cambria Math"/>
              </a:rPr>
              <a:t>(</a:t>
            </a:r>
            <a:r>
              <a:rPr lang="en-US" i="1" dirty="0">
                <a:ea typeface="Cambria Math"/>
              </a:rPr>
              <a:t>k</a:t>
            </a:r>
            <a:r>
              <a:rPr lang="en-US" dirty="0">
                <a:ea typeface="Cambria Math"/>
              </a:rPr>
              <a:t>) is true for the positive integer </a:t>
            </a:r>
            <a:r>
              <a:rPr lang="en-US" i="1" dirty="0">
                <a:ea typeface="Cambria Math"/>
              </a:rPr>
              <a:t> k</a:t>
            </a:r>
            <a:r>
              <a:rPr lang="en-US" dirty="0">
                <a:ea typeface="Cambria Math"/>
              </a:rPr>
              <a:t> </a:t>
            </a:r>
            <a:r>
              <a:rPr lang="en-US" dirty="0">
                <a:latin typeface="Cambria Math"/>
                <a:ea typeface="Cambria Math"/>
              </a:rPr>
              <a:t>≥ 2</a:t>
            </a:r>
            <a:r>
              <a:rPr lang="en-US" dirty="0">
                <a:ea typeface="Cambria Math"/>
              </a:rPr>
              <a:t>, i.e., every set of </a:t>
            </a:r>
            <a:r>
              <a:rPr lang="en-US" i="1" dirty="0">
                <a:ea typeface="Cambria Math"/>
              </a:rPr>
              <a:t>k</a:t>
            </a:r>
            <a:r>
              <a:rPr lang="en-US" dirty="0">
                <a:ea typeface="Cambria Math"/>
              </a:rPr>
              <a:t> lines in the plane, no two of which are parallel, meet in a common point.</a:t>
            </a:r>
          </a:p>
          <a:p>
            <a:pPr lvl="1"/>
            <a:r>
              <a:rPr lang="en-US" dirty="0">
                <a:ea typeface="Cambria Math"/>
              </a:rPr>
              <a:t>We must show that if </a:t>
            </a:r>
            <a:r>
              <a:rPr lang="en-US" i="1" dirty="0">
                <a:ea typeface="Cambria Math"/>
              </a:rPr>
              <a:t>P</a:t>
            </a:r>
            <a:r>
              <a:rPr lang="en-US" dirty="0">
                <a:ea typeface="Cambria Math"/>
              </a:rPr>
              <a:t>(</a:t>
            </a:r>
            <a:r>
              <a:rPr lang="en-US" i="1" dirty="0">
                <a:ea typeface="Cambria Math"/>
              </a:rPr>
              <a:t>k</a:t>
            </a:r>
            <a:r>
              <a:rPr lang="en-US" dirty="0">
                <a:ea typeface="Cambria Math"/>
              </a:rPr>
              <a:t>) holds, then </a:t>
            </a:r>
            <a:r>
              <a:rPr lang="en-US" i="1" dirty="0">
                <a:ea typeface="Cambria Math"/>
              </a:rPr>
              <a:t>P</a:t>
            </a:r>
            <a:r>
              <a:rPr lang="en-US" dirty="0">
                <a:ea typeface="Cambria Math"/>
              </a:rPr>
              <a:t>(</a:t>
            </a:r>
            <a:r>
              <a:rPr lang="en-US" i="1" dirty="0">
                <a:ea typeface="Cambria Math"/>
              </a:rPr>
              <a:t>k</a:t>
            </a:r>
            <a:r>
              <a:rPr lang="en-US" dirty="0">
                <a:ea typeface="Cambria Math"/>
              </a:rPr>
              <a:t> + </a:t>
            </a:r>
            <a:r>
              <a:rPr lang="en-US" dirty="0">
                <a:latin typeface="Cambria Math" pitchFamily="18" charset="0"/>
                <a:ea typeface="Cambria Math" pitchFamily="18" charset="0"/>
              </a:rPr>
              <a:t>1</a:t>
            </a:r>
            <a:r>
              <a:rPr lang="en-US" dirty="0">
                <a:ea typeface="Cambria Math"/>
              </a:rPr>
              <a:t>) holds, i.e.,  if every set of </a:t>
            </a:r>
            <a:r>
              <a:rPr lang="en-US" i="1" dirty="0">
                <a:ea typeface="Cambria Math"/>
              </a:rPr>
              <a:t>k</a:t>
            </a:r>
            <a:r>
              <a:rPr lang="en-US" dirty="0">
                <a:ea typeface="Cambria Math"/>
              </a:rPr>
              <a:t> lines in the plane, no two of which are parallel, </a:t>
            </a:r>
            <a:r>
              <a:rPr lang="en-US" i="1" dirty="0">
                <a:ea typeface="Cambria Math"/>
              </a:rPr>
              <a:t>k</a:t>
            </a:r>
            <a:r>
              <a:rPr lang="en-US" dirty="0">
                <a:ea typeface="Cambria Math"/>
              </a:rPr>
              <a:t> </a:t>
            </a:r>
            <a:r>
              <a:rPr lang="en-US" dirty="0">
                <a:latin typeface="Cambria Math"/>
                <a:ea typeface="Cambria Math"/>
              </a:rPr>
              <a:t>≥ 2, </a:t>
            </a:r>
            <a:r>
              <a:rPr lang="en-US" dirty="0">
                <a:ea typeface="Cambria Math"/>
              </a:rPr>
              <a:t>meet in a common point, then every set of k + </a:t>
            </a:r>
            <a:r>
              <a:rPr lang="en-US" dirty="0">
                <a:latin typeface="Cambria Math" pitchFamily="18" charset="0"/>
                <a:ea typeface="Cambria Math" pitchFamily="18" charset="0"/>
              </a:rPr>
              <a:t>1</a:t>
            </a:r>
            <a:r>
              <a:rPr lang="en-US" dirty="0">
                <a:ea typeface="Cambria Math"/>
              </a:rPr>
              <a:t> lines in the plane, no two of which are parallel, meet in a common point. </a:t>
            </a:r>
          </a:p>
          <a:p>
            <a:pPr lvl="1"/>
            <a:endParaRPr lang="en-US" dirty="0">
              <a:ea typeface="Cambria Math"/>
            </a:endParaRPr>
          </a:p>
          <a:p>
            <a:pPr>
              <a:buNone/>
            </a:pPr>
            <a:endParaRPr lang="en-US" dirty="0"/>
          </a:p>
        </p:txBody>
      </p:sp>
      <p:sp>
        <p:nvSpPr>
          <p:cNvPr id="4" name="TextBox 3"/>
          <p:cNvSpPr txBox="1"/>
          <p:nvPr/>
        </p:nvSpPr>
        <p:spPr>
          <a:xfrm>
            <a:off x="6997147" y="6395521"/>
            <a:ext cx="1905000" cy="369332"/>
          </a:xfrm>
          <a:prstGeom prst="rect">
            <a:avLst/>
          </a:prstGeom>
          <a:noFill/>
        </p:spPr>
        <p:txBody>
          <a:bodyPr wrap="square" rtlCol="0">
            <a:spAutoFit/>
          </a:bodyPr>
          <a:lstStyle/>
          <a:p>
            <a:r>
              <a:rPr lang="en-US" i="1" dirty="0"/>
              <a:t>continued</a:t>
            </a:r>
            <a:r>
              <a:rPr lang="en-US" dirty="0"/>
              <a:t> </a:t>
            </a:r>
            <a:r>
              <a:rPr lang="en-US" dirty="0">
                <a:latin typeface="Cambria Math"/>
                <a:ea typeface="Cambria Math"/>
              </a:rPr>
              <a:t>→</a:t>
            </a:r>
            <a:r>
              <a:rPr lang="en-US" dirty="0"/>
              <a:t> </a:t>
            </a:r>
          </a:p>
        </p:txBody>
      </p:sp>
    </p:spTree>
    <p:extLst>
      <p:ext uri="{BB962C8B-B14F-4D97-AF65-F5344CB8AC3E}">
        <p14:creationId xmlns:p14="http://schemas.microsoft.com/office/powerpoint/2010/main" val="41543644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 Incorrect “Proof” by Mathematical Induction</a:t>
            </a:r>
          </a:p>
        </p:txBody>
      </p:sp>
      <p:sp>
        <p:nvSpPr>
          <p:cNvPr id="3" name="Content Placeholder 2"/>
          <p:cNvSpPr>
            <a:spLocks noGrp="1"/>
          </p:cNvSpPr>
          <p:nvPr>
            <p:ph idx="1"/>
          </p:nvPr>
        </p:nvSpPr>
        <p:spPr>
          <a:xfrm>
            <a:off x="457200" y="1600200"/>
            <a:ext cx="8534400" cy="5181600"/>
          </a:xfrm>
        </p:spPr>
        <p:txBody>
          <a:bodyPr>
            <a:normAutofit fontScale="77500" lnSpcReduction="20000"/>
          </a:bodyPr>
          <a:lstStyle/>
          <a:p>
            <a:pPr lvl="1"/>
            <a:endParaRPr lang="en-US" dirty="0">
              <a:ea typeface="Cambria Math"/>
            </a:endParaRPr>
          </a:p>
          <a:p>
            <a:pPr lvl="1">
              <a:buNone/>
            </a:pPr>
            <a:endParaRPr lang="en-US" dirty="0">
              <a:ea typeface="Cambria Math"/>
            </a:endParaRPr>
          </a:p>
          <a:p>
            <a:pPr lvl="1">
              <a:buNone/>
            </a:pPr>
            <a:endParaRPr lang="en-US" dirty="0">
              <a:ea typeface="Cambria Math"/>
            </a:endParaRPr>
          </a:p>
          <a:p>
            <a:pPr lvl="1"/>
            <a:r>
              <a:rPr lang="en-US" dirty="0">
                <a:ea typeface="Cambria Math"/>
              </a:rPr>
              <a:t>Consider a set  of </a:t>
            </a:r>
            <a:r>
              <a:rPr lang="en-US" i="1" dirty="0">
                <a:ea typeface="Cambria Math"/>
              </a:rPr>
              <a:t>k</a:t>
            </a:r>
            <a:r>
              <a:rPr lang="en-US" dirty="0">
                <a:ea typeface="Cambria Math"/>
              </a:rPr>
              <a:t> + </a:t>
            </a:r>
            <a:r>
              <a:rPr lang="en-US" dirty="0">
                <a:latin typeface="Cambria Math" pitchFamily="18" charset="0"/>
                <a:ea typeface="Cambria Math" pitchFamily="18" charset="0"/>
              </a:rPr>
              <a:t>1</a:t>
            </a:r>
            <a:r>
              <a:rPr lang="en-US" dirty="0">
                <a:ea typeface="Cambria Math"/>
              </a:rPr>
              <a:t> distinct lines in the plane, no two parallel. By the inductive hypothesis, the first </a:t>
            </a:r>
            <a:r>
              <a:rPr lang="en-US" i="1" dirty="0">
                <a:ea typeface="Cambria Math"/>
              </a:rPr>
              <a:t>k</a:t>
            </a:r>
            <a:r>
              <a:rPr lang="en-US" dirty="0">
                <a:ea typeface="Cambria Math"/>
              </a:rPr>
              <a:t> of these lines must meet in a common point </a:t>
            </a:r>
            <a:r>
              <a:rPr lang="en-US" i="1" dirty="0">
                <a:ea typeface="Cambria Math"/>
              </a:rPr>
              <a:t>p</a:t>
            </a:r>
            <a:r>
              <a:rPr lang="en-US" baseline="-25000" dirty="0">
                <a:latin typeface="Cambria Math" pitchFamily="18" charset="0"/>
                <a:ea typeface="Cambria Math" pitchFamily="18" charset="0"/>
              </a:rPr>
              <a:t>1</a:t>
            </a:r>
            <a:r>
              <a:rPr lang="en-US" dirty="0">
                <a:ea typeface="Cambria Math"/>
              </a:rPr>
              <a:t>. By the inductive hypothesis, the last </a:t>
            </a:r>
            <a:r>
              <a:rPr lang="en-US" i="1" dirty="0">
                <a:ea typeface="Cambria Math"/>
              </a:rPr>
              <a:t>k</a:t>
            </a:r>
            <a:r>
              <a:rPr lang="en-US" dirty="0">
                <a:ea typeface="Cambria Math"/>
              </a:rPr>
              <a:t> of these lines meet in a common point </a:t>
            </a:r>
            <a:r>
              <a:rPr lang="en-US" i="1" dirty="0">
                <a:ea typeface="Cambria Math"/>
              </a:rPr>
              <a:t>p</a:t>
            </a:r>
            <a:r>
              <a:rPr lang="en-US" baseline="-25000" dirty="0">
                <a:latin typeface="Cambria Math" pitchFamily="18" charset="0"/>
                <a:ea typeface="Cambria Math" pitchFamily="18" charset="0"/>
              </a:rPr>
              <a:t>2</a:t>
            </a:r>
            <a:r>
              <a:rPr lang="en-US" dirty="0">
                <a:ea typeface="Cambria Math"/>
              </a:rPr>
              <a:t>. </a:t>
            </a:r>
          </a:p>
          <a:p>
            <a:pPr lvl="1"/>
            <a:r>
              <a:rPr lang="en-US" dirty="0">
                <a:ea typeface="Cambria Math"/>
              </a:rPr>
              <a:t>If </a:t>
            </a:r>
            <a:r>
              <a:rPr lang="en-US" i="1" dirty="0">
                <a:ea typeface="Cambria Math"/>
              </a:rPr>
              <a:t>p</a:t>
            </a:r>
            <a:r>
              <a:rPr lang="en-US" baseline="-25000" dirty="0">
                <a:latin typeface="Cambria Math" pitchFamily="18" charset="0"/>
                <a:ea typeface="Cambria Math" pitchFamily="18" charset="0"/>
              </a:rPr>
              <a:t>1</a:t>
            </a:r>
            <a:r>
              <a:rPr lang="en-US" dirty="0">
                <a:ea typeface="Cambria Math"/>
              </a:rPr>
              <a:t>  and </a:t>
            </a:r>
            <a:r>
              <a:rPr lang="en-US" i="1" dirty="0">
                <a:ea typeface="Cambria Math"/>
              </a:rPr>
              <a:t>p</a:t>
            </a:r>
            <a:r>
              <a:rPr lang="en-US" baseline="-25000" dirty="0">
                <a:latin typeface="Cambria Math" pitchFamily="18" charset="0"/>
                <a:ea typeface="Cambria Math" pitchFamily="18" charset="0"/>
              </a:rPr>
              <a:t>2</a:t>
            </a:r>
            <a:r>
              <a:rPr lang="en-US" dirty="0">
                <a:ea typeface="Cambria Math"/>
              </a:rPr>
              <a:t> are different points, all lines containing both of them must be the same line since two points determine a line. This contradicts the assumption that the lines are distinct. Hence, </a:t>
            </a:r>
            <a:r>
              <a:rPr lang="en-US" i="1" dirty="0">
                <a:ea typeface="Cambria Math"/>
              </a:rPr>
              <a:t>p</a:t>
            </a:r>
            <a:r>
              <a:rPr lang="en-US" baseline="-25000" dirty="0">
                <a:latin typeface="Cambria Math" pitchFamily="18" charset="0"/>
                <a:ea typeface="Cambria Math" pitchFamily="18" charset="0"/>
              </a:rPr>
              <a:t>1</a:t>
            </a:r>
            <a:r>
              <a:rPr lang="en-US" dirty="0">
                <a:ea typeface="Cambria Math"/>
              </a:rPr>
              <a:t> = </a:t>
            </a:r>
            <a:r>
              <a:rPr lang="en-US" i="1" dirty="0">
                <a:ea typeface="Cambria Math"/>
              </a:rPr>
              <a:t>p</a:t>
            </a:r>
            <a:r>
              <a:rPr lang="en-US" baseline="-25000" dirty="0">
                <a:latin typeface="Cambria Math" pitchFamily="18" charset="0"/>
                <a:ea typeface="Cambria Math" pitchFamily="18" charset="0"/>
              </a:rPr>
              <a:t>2</a:t>
            </a:r>
            <a:r>
              <a:rPr lang="en-US" dirty="0">
                <a:ea typeface="Cambria Math"/>
              </a:rPr>
              <a:t>   lies on all </a:t>
            </a:r>
            <a:r>
              <a:rPr lang="en-US" i="1" dirty="0">
                <a:ea typeface="Cambria Math"/>
              </a:rPr>
              <a:t>k</a:t>
            </a:r>
            <a:r>
              <a:rPr lang="en-US" dirty="0">
                <a:ea typeface="Cambria Math"/>
              </a:rPr>
              <a:t> + </a:t>
            </a:r>
            <a:r>
              <a:rPr lang="en-US" dirty="0">
                <a:latin typeface="Cambria Math" pitchFamily="18" charset="0"/>
                <a:ea typeface="Cambria Math" pitchFamily="18" charset="0"/>
              </a:rPr>
              <a:t>1</a:t>
            </a:r>
            <a:r>
              <a:rPr lang="en-US" dirty="0">
                <a:ea typeface="Cambria Math"/>
              </a:rPr>
              <a:t> distinct lines, and therefore </a:t>
            </a:r>
            <a:r>
              <a:rPr lang="en-US" i="1" dirty="0">
                <a:ea typeface="Cambria Math"/>
              </a:rPr>
              <a:t>P</a:t>
            </a:r>
            <a:r>
              <a:rPr lang="en-US" dirty="0">
                <a:ea typeface="Cambria Math"/>
              </a:rPr>
              <a:t>(</a:t>
            </a:r>
            <a:r>
              <a:rPr lang="en-US" i="1" dirty="0">
                <a:ea typeface="Cambria Math"/>
              </a:rPr>
              <a:t>k</a:t>
            </a:r>
            <a:r>
              <a:rPr lang="en-US" dirty="0">
                <a:ea typeface="Cambria Math"/>
              </a:rPr>
              <a:t> + </a:t>
            </a:r>
            <a:r>
              <a:rPr lang="en-US" dirty="0">
                <a:latin typeface="Cambria Math" pitchFamily="18" charset="0"/>
                <a:ea typeface="Cambria Math" pitchFamily="18" charset="0"/>
              </a:rPr>
              <a:t>1</a:t>
            </a:r>
            <a:r>
              <a:rPr lang="en-US" dirty="0">
                <a:ea typeface="Cambria Math"/>
              </a:rPr>
              <a:t>) holds. A</a:t>
            </a:r>
          </a:p>
          <a:p>
            <a:pPr lvl="1"/>
            <a:r>
              <a:rPr lang="en-US" dirty="0" err="1">
                <a:ea typeface="Cambria Math"/>
              </a:rPr>
              <a:t>ssuming</a:t>
            </a:r>
            <a:r>
              <a:rPr lang="en-US" dirty="0">
                <a:ea typeface="Cambria Math"/>
              </a:rPr>
              <a:t> that  </a:t>
            </a:r>
            <a:r>
              <a:rPr lang="en-US" i="1" dirty="0">
                <a:ea typeface="Cambria Math"/>
              </a:rPr>
              <a:t>k</a:t>
            </a:r>
            <a:r>
              <a:rPr lang="en-US" dirty="0">
                <a:ea typeface="Cambria Math"/>
              </a:rPr>
              <a:t> </a:t>
            </a:r>
            <a:r>
              <a:rPr lang="en-US" dirty="0">
                <a:latin typeface="Cambria Math"/>
                <a:ea typeface="Cambria Math"/>
              </a:rPr>
              <a:t>≥2, distinct lines meet in a common point, then every </a:t>
            </a:r>
            <a:r>
              <a:rPr lang="en-US" dirty="0">
                <a:ea typeface="Cambria Math"/>
              </a:rPr>
              <a:t>  </a:t>
            </a:r>
            <a:r>
              <a:rPr lang="en-US" i="1" dirty="0">
                <a:ea typeface="Cambria Math"/>
              </a:rPr>
              <a:t>k</a:t>
            </a:r>
            <a:r>
              <a:rPr lang="en-US" dirty="0">
                <a:ea typeface="Cambria Math"/>
              </a:rPr>
              <a:t> + </a:t>
            </a:r>
            <a:r>
              <a:rPr lang="en-US" dirty="0">
                <a:latin typeface="Cambria Math" pitchFamily="18" charset="0"/>
                <a:ea typeface="Cambria Math" pitchFamily="18" charset="0"/>
              </a:rPr>
              <a:t>1</a:t>
            </a:r>
            <a:r>
              <a:rPr lang="en-US" dirty="0">
                <a:latin typeface="Cambria Math"/>
                <a:ea typeface="Cambria Math"/>
              </a:rPr>
              <a:t> lines meet in a common point.</a:t>
            </a:r>
          </a:p>
          <a:p>
            <a:pPr lvl="1"/>
            <a:r>
              <a:rPr lang="en-US" dirty="0">
                <a:latin typeface="Cambria Math"/>
                <a:ea typeface="Cambria Math"/>
              </a:rPr>
              <a:t>There must be an error in this proof  since the conclusion is absurd. But where is the error?</a:t>
            </a:r>
          </a:p>
          <a:p>
            <a:pPr lvl="2"/>
            <a:r>
              <a:rPr lang="en-US" b="1" dirty="0">
                <a:ea typeface="Cambria Math"/>
              </a:rPr>
              <a:t>Answer</a:t>
            </a:r>
            <a:r>
              <a:rPr lang="en-US" dirty="0">
                <a:ea typeface="Cambria Math"/>
              </a:rPr>
              <a:t>: </a:t>
            </a:r>
            <a:r>
              <a:rPr lang="en-US" i="1" dirty="0">
                <a:ea typeface="Cambria Math"/>
              </a:rPr>
              <a:t>P</a:t>
            </a:r>
            <a:r>
              <a:rPr lang="en-US" dirty="0">
                <a:ea typeface="Cambria Math"/>
              </a:rPr>
              <a:t>(</a:t>
            </a:r>
            <a:r>
              <a:rPr lang="en-US" i="1" dirty="0">
                <a:ea typeface="Cambria Math"/>
              </a:rPr>
              <a:t>k</a:t>
            </a:r>
            <a:r>
              <a:rPr lang="en-US" dirty="0">
                <a:ea typeface="Cambria Math"/>
              </a:rPr>
              <a:t>)</a:t>
            </a:r>
            <a:r>
              <a:rPr lang="en-US" dirty="0">
                <a:latin typeface="Cambria Math"/>
                <a:ea typeface="Cambria Math"/>
              </a:rPr>
              <a:t>→</a:t>
            </a:r>
            <a:r>
              <a:rPr lang="en-US" i="1" dirty="0">
                <a:ea typeface="Cambria Math"/>
              </a:rPr>
              <a:t> P</a:t>
            </a:r>
            <a:r>
              <a:rPr lang="en-US" dirty="0">
                <a:ea typeface="Cambria Math"/>
              </a:rPr>
              <a:t>(</a:t>
            </a:r>
            <a:r>
              <a:rPr lang="en-US" i="1" dirty="0">
                <a:ea typeface="Cambria Math"/>
              </a:rPr>
              <a:t>k</a:t>
            </a:r>
            <a:r>
              <a:rPr lang="en-US" dirty="0">
                <a:ea typeface="Cambria Math"/>
              </a:rPr>
              <a:t> + </a:t>
            </a:r>
            <a:r>
              <a:rPr lang="en-US" dirty="0">
                <a:latin typeface="Cambria Math" pitchFamily="18" charset="0"/>
                <a:ea typeface="Cambria Math" pitchFamily="18" charset="0"/>
              </a:rPr>
              <a:t>1</a:t>
            </a:r>
            <a:r>
              <a:rPr lang="en-US" dirty="0">
                <a:ea typeface="Cambria Math"/>
              </a:rPr>
              <a:t>) only holds for  </a:t>
            </a:r>
            <a:r>
              <a:rPr lang="en-US" i="1" dirty="0">
                <a:ea typeface="Cambria Math"/>
              </a:rPr>
              <a:t>k</a:t>
            </a:r>
            <a:r>
              <a:rPr lang="en-US" dirty="0">
                <a:ea typeface="Cambria Math"/>
              </a:rPr>
              <a:t> </a:t>
            </a:r>
            <a:r>
              <a:rPr lang="en-US" dirty="0">
                <a:latin typeface="Cambria Math"/>
                <a:ea typeface="Cambria Math"/>
              </a:rPr>
              <a:t>≥3. </a:t>
            </a:r>
            <a:r>
              <a:rPr lang="en-US" dirty="0">
                <a:ea typeface="Cambria Math"/>
              </a:rPr>
              <a:t>It is not the case that </a:t>
            </a:r>
            <a:r>
              <a:rPr lang="en-US" i="1" dirty="0">
                <a:ea typeface="Cambria Math"/>
              </a:rPr>
              <a:t>P</a:t>
            </a:r>
            <a:r>
              <a:rPr lang="en-US" dirty="0">
                <a:ea typeface="Cambria Math"/>
              </a:rPr>
              <a:t>(</a:t>
            </a:r>
            <a:r>
              <a:rPr lang="en-US" dirty="0">
                <a:latin typeface="Cambria Math" pitchFamily="18" charset="0"/>
                <a:ea typeface="Cambria Math" pitchFamily="18" charset="0"/>
              </a:rPr>
              <a:t>2</a:t>
            </a:r>
            <a:r>
              <a:rPr lang="en-US" dirty="0">
                <a:ea typeface="Cambria Math"/>
              </a:rPr>
              <a:t>) implies </a:t>
            </a:r>
            <a:r>
              <a:rPr lang="en-US" i="1" dirty="0">
                <a:ea typeface="Cambria Math"/>
              </a:rPr>
              <a:t>P</a:t>
            </a:r>
            <a:r>
              <a:rPr lang="en-US" dirty="0">
                <a:ea typeface="Cambria Math"/>
              </a:rPr>
              <a:t>(</a:t>
            </a:r>
            <a:r>
              <a:rPr lang="en-US" dirty="0">
                <a:latin typeface="Cambria Math" pitchFamily="18" charset="0"/>
                <a:ea typeface="Cambria Math" pitchFamily="18" charset="0"/>
              </a:rPr>
              <a:t>3</a:t>
            </a:r>
            <a:r>
              <a:rPr lang="en-US" dirty="0">
                <a:ea typeface="Cambria Math"/>
              </a:rPr>
              <a:t>). The first two lines must meet in a common point </a:t>
            </a:r>
            <a:r>
              <a:rPr lang="en-US" i="1" dirty="0">
                <a:ea typeface="Cambria Math"/>
              </a:rPr>
              <a:t>p</a:t>
            </a:r>
            <a:r>
              <a:rPr lang="en-US" baseline="-25000" dirty="0">
                <a:latin typeface="Cambria Math" pitchFamily="18" charset="0"/>
                <a:ea typeface="Cambria Math" pitchFamily="18" charset="0"/>
              </a:rPr>
              <a:t>1</a:t>
            </a:r>
            <a:r>
              <a:rPr lang="en-US" dirty="0">
                <a:ea typeface="Cambria Math"/>
              </a:rPr>
              <a:t> and the second two must meet in a common point </a:t>
            </a:r>
            <a:r>
              <a:rPr lang="en-US" i="1" dirty="0">
                <a:ea typeface="Cambria Math"/>
              </a:rPr>
              <a:t>p</a:t>
            </a:r>
            <a:r>
              <a:rPr lang="en-US" baseline="-25000" dirty="0">
                <a:latin typeface="Cambria Math" pitchFamily="18" charset="0"/>
                <a:ea typeface="Cambria Math" pitchFamily="18" charset="0"/>
              </a:rPr>
              <a:t>2</a:t>
            </a:r>
            <a:r>
              <a:rPr lang="en-US" dirty="0">
                <a:ea typeface="Cambria Math"/>
              </a:rPr>
              <a:t>. They do not have to be the same point since only the second line is common to both sets of lines.</a:t>
            </a:r>
          </a:p>
        </p:txBody>
      </p:sp>
      <p:sp>
        <p:nvSpPr>
          <p:cNvPr id="6" name="TextBox 5"/>
          <p:cNvSpPr txBox="1"/>
          <p:nvPr/>
        </p:nvSpPr>
        <p:spPr>
          <a:xfrm>
            <a:off x="762000" y="1417638"/>
            <a:ext cx="6629400" cy="646331"/>
          </a:xfrm>
          <a:prstGeom prst="rect">
            <a:avLst/>
          </a:prstGeom>
          <a:noFill/>
          <a:ln>
            <a:solidFill>
              <a:schemeClr val="accent1"/>
            </a:solidFill>
          </a:ln>
        </p:spPr>
        <p:txBody>
          <a:bodyPr wrap="square" rtlCol="0">
            <a:spAutoFit/>
          </a:bodyPr>
          <a:lstStyle/>
          <a:p>
            <a:r>
              <a:rPr lang="en-US" b="1" dirty="0"/>
              <a:t>Inductive Hypothesis</a:t>
            </a:r>
            <a:r>
              <a:rPr lang="en-US" dirty="0"/>
              <a:t>: Every </a:t>
            </a:r>
            <a:r>
              <a:rPr lang="en-US" dirty="0">
                <a:ea typeface="Cambria Math" pitchFamily="18" charset="0"/>
              </a:rPr>
              <a:t>set of </a:t>
            </a:r>
            <a:r>
              <a:rPr lang="en-US" i="1" dirty="0">
                <a:ea typeface="Cambria Math" pitchFamily="18" charset="0"/>
              </a:rPr>
              <a:t>k</a:t>
            </a:r>
            <a:r>
              <a:rPr lang="en-US" dirty="0">
                <a:ea typeface="Cambria Math" pitchFamily="18" charset="0"/>
              </a:rPr>
              <a:t> lines in the plane, where   </a:t>
            </a:r>
            <a:r>
              <a:rPr lang="en-US" i="1" dirty="0">
                <a:ea typeface="Cambria Math"/>
              </a:rPr>
              <a:t> k</a:t>
            </a:r>
            <a:r>
              <a:rPr lang="en-US" dirty="0">
                <a:ea typeface="Cambria Math"/>
              </a:rPr>
              <a:t> </a:t>
            </a:r>
            <a:r>
              <a:rPr lang="en-US" dirty="0">
                <a:latin typeface="Cambria Math"/>
                <a:ea typeface="Cambria Math"/>
              </a:rPr>
              <a:t>≥ 2,</a:t>
            </a:r>
            <a:r>
              <a:rPr lang="en-US" dirty="0">
                <a:ea typeface="Cambria Math" pitchFamily="18" charset="0"/>
              </a:rPr>
              <a:t> no two of which are parallel, meet in a common point.</a:t>
            </a:r>
            <a:endParaRPr lang="en-US" dirty="0"/>
          </a:p>
        </p:txBody>
      </p:sp>
    </p:spTree>
    <p:extLst>
      <p:ext uri="{BB962C8B-B14F-4D97-AF65-F5344CB8AC3E}">
        <p14:creationId xmlns:p14="http://schemas.microsoft.com/office/powerpoint/2010/main" val="3140748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                      </a:t>
            </a:r>
            <a:r>
              <a:rPr lang="en-US" sz="4000" dirty="0"/>
              <a:t>Guidelines:</a:t>
            </a:r>
            <a:br>
              <a:rPr lang="en-US" sz="4000" dirty="0"/>
            </a:br>
            <a:r>
              <a:rPr lang="en-US" sz="4000" dirty="0"/>
              <a:t>     Mathematical Induction Proofs</a:t>
            </a:r>
          </a:p>
        </p:txBody>
      </p:sp>
      <p:pic>
        <p:nvPicPr>
          <p:cNvPr id="4" name="Content Placeholder 3" descr="Rosen_page_329_tempate_for_proofs.jpg"/>
          <p:cNvPicPr>
            <a:picLocks noGrp="1" noChangeAspect="1"/>
          </p:cNvPicPr>
          <p:nvPr>
            <p:ph idx="1"/>
          </p:nvPr>
        </p:nvPicPr>
        <p:blipFill>
          <a:blip r:embed="rId2" cstate="print"/>
          <a:stretch>
            <a:fillRect/>
          </a:stretch>
        </p:blipFill>
        <p:spPr>
          <a:xfrm>
            <a:off x="228600" y="1417638"/>
            <a:ext cx="8839822" cy="5253579"/>
          </a:xfrm>
        </p:spPr>
      </p:pic>
    </p:spTree>
    <p:extLst>
      <p:ext uri="{BB962C8B-B14F-4D97-AF65-F5344CB8AC3E}">
        <p14:creationId xmlns:p14="http://schemas.microsoft.com/office/powerpoint/2010/main" val="30095861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日期占位符 4">
            <a:extLst>
              <a:ext uri="{FF2B5EF4-FFF2-40B4-BE49-F238E27FC236}">
                <a16:creationId xmlns:a16="http://schemas.microsoft.com/office/drawing/2014/main" id="{AA74F58E-1D0F-402F-9D7C-267B097936C5}"/>
              </a:ext>
            </a:extLst>
          </p:cNvPr>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fld id="{C113AFEE-FFAD-4BCF-ADC9-AEE3200E0850}" type="datetime1">
              <a:rPr kumimoji="0" lang="zh-CN" altLang="en-US" sz="1000" smtClean="0">
                <a:solidFill>
                  <a:srgbClr val="009999"/>
                </a:solidFill>
                <a:latin typeface="Arial Narrow" panose="020B0606020202030204" pitchFamily="34" charset="0"/>
              </a:rPr>
              <a:pPr>
                <a:spcBef>
                  <a:spcPct val="0"/>
                </a:spcBef>
                <a:buClrTx/>
                <a:buSzTx/>
                <a:buFontTx/>
                <a:buNone/>
              </a:pPr>
              <a:t>2019/6/22</a:t>
            </a:fld>
            <a:endParaRPr kumimoji="0" lang="en-US" altLang="zh-CN" sz="1000">
              <a:solidFill>
                <a:srgbClr val="009999"/>
              </a:solidFill>
              <a:latin typeface="Arial Narrow" panose="020B0606020202030204" pitchFamily="34" charset="0"/>
            </a:endParaRPr>
          </a:p>
        </p:txBody>
      </p:sp>
      <p:sp>
        <p:nvSpPr>
          <p:cNvPr id="15363" name="页脚占位符 5">
            <a:extLst>
              <a:ext uri="{FF2B5EF4-FFF2-40B4-BE49-F238E27FC236}">
                <a16:creationId xmlns:a16="http://schemas.microsoft.com/office/drawing/2014/main" id="{8B5B57E6-0724-4A1A-863A-B0360FBCCD06}"/>
              </a:ext>
            </a:extLst>
          </p:cNvPr>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200">
                <a:solidFill>
                  <a:srgbClr val="009999"/>
                </a:solidFill>
                <a:latin typeface="Arial Narrow" panose="020B0606020202030204" pitchFamily="34" charset="0"/>
              </a:rPr>
              <a:t>College of Computer Science &amp; Technology, BUPT -- © Copyright  Yang Juan</a:t>
            </a:r>
          </a:p>
        </p:txBody>
      </p:sp>
      <p:sp>
        <p:nvSpPr>
          <p:cNvPr id="15364" name="Rectangle 2">
            <a:extLst>
              <a:ext uri="{FF2B5EF4-FFF2-40B4-BE49-F238E27FC236}">
                <a16:creationId xmlns:a16="http://schemas.microsoft.com/office/drawing/2014/main" id="{CE6C4139-78E1-40F5-99DF-D3C29D377AC0}"/>
              </a:ext>
            </a:extLst>
          </p:cNvPr>
          <p:cNvSpPr>
            <a:spLocks noGrp="1" noChangeArrowheads="1"/>
          </p:cNvSpPr>
          <p:nvPr>
            <p:ph type="title"/>
          </p:nvPr>
        </p:nvSpPr>
        <p:spPr/>
        <p:txBody>
          <a:bodyPr/>
          <a:lstStyle/>
          <a:p>
            <a:pPr eaLnBrk="1" hangingPunct="1"/>
            <a:r>
              <a:rPr lang="en-US" altLang="zh-CN"/>
              <a:t>Homework</a:t>
            </a:r>
          </a:p>
        </p:txBody>
      </p:sp>
      <p:sp>
        <p:nvSpPr>
          <p:cNvPr id="15365" name="Rectangle 3">
            <a:extLst>
              <a:ext uri="{FF2B5EF4-FFF2-40B4-BE49-F238E27FC236}">
                <a16:creationId xmlns:a16="http://schemas.microsoft.com/office/drawing/2014/main" id="{517E414A-9996-4610-B2D0-862AE951709A}"/>
              </a:ext>
            </a:extLst>
          </p:cNvPr>
          <p:cNvSpPr>
            <a:spLocks noGrp="1" noChangeArrowheads="1"/>
          </p:cNvSpPr>
          <p:nvPr>
            <p:ph type="body" idx="1"/>
          </p:nvPr>
        </p:nvSpPr>
        <p:spPr/>
        <p:txBody>
          <a:bodyPr/>
          <a:lstStyle/>
          <a:p>
            <a:pPr algn="just" eaLnBrk="1" hangingPunct="1"/>
            <a:r>
              <a:rPr lang="en-US" altLang="zh-CN" dirty="0"/>
              <a:t>§5.1 </a:t>
            </a:r>
          </a:p>
          <a:p>
            <a:pPr lvl="1" algn="just" eaLnBrk="1" hangingPunct="1"/>
            <a:r>
              <a:rPr lang="en-US" altLang="zh-CN" dirty="0"/>
              <a:t> 32, 44, 54</a:t>
            </a:r>
          </a:p>
          <a:p>
            <a:pPr lvl="1" algn="just" eaLnBrk="1" hangingPunct="1"/>
            <a:endParaRPr lang="en-US" altLang="zh-CN" dirty="0"/>
          </a:p>
        </p:txBody>
      </p:sp>
    </p:spTree>
    <p:extLst>
      <p:ext uri="{BB962C8B-B14F-4D97-AF65-F5344CB8AC3E}">
        <p14:creationId xmlns:p14="http://schemas.microsoft.com/office/powerpoint/2010/main" val="3031153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5 </a:t>
            </a:r>
            <a:r>
              <a:rPr lang="en-US" altLang="zh-CN" dirty="0"/>
              <a:t>Induction and recursion</a:t>
            </a:r>
            <a:br>
              <a:rPr lang="en-US" altLang="zh-CN" dirty="0"/>
            </a:br>
            <a:r>
              <a:rPr lang="en-US" altLang="zh-CN" dirty="0"/>
              <a:t>[</a:t>
            </a:r>
            <a:r>
              <a:rPr lang="en-US" altLang="zh-CN" dirty="0" err="1"/>
              <a:t>ɪnˈdʌkʃn</a:t>
            </a:r>
            <a:r>
              <a:rPr lang="en-US" altLang="zh-CN" dirty="0"/>
              <a:t>]</a:t>
            </a:r>
            <a:r>
              <a:rPr lang="zh-CN" altLang="en-US" dirty="0"/>
              <a:t>归纳</a:t>
            </a:r>
            <a:r>
              <a:rPr lang="en-US" altLang="zh-CN" dirty="0"/>
              <a:t>  [</a:t>
            </a:r>
            <a:r>
              <a:rPr lang="en-US" altLang="zh-CN" dirty="0" err="1"/>
              <a:t>rɪˈkɜ:ʃn</a:t>
            </a:r>
            <a:r>
              <a:rPr lang="en-US" altLang="zh-CN" dirty="0"/>
              <a:t>]</a:t>
            </a:r>
            <a:r>
              <a:rPr lang="zh-CN" altLang="en-US" dirty="0"/>
              <a:t>回归</a:t>
            </a:r>
            <a:endParaRPr lang="en-US" dirty="0"/>
          </a:p>
        </p:txBody>
      </p:sp>
      <p:sp>
        <p:nvSpPr>
          <p:cNvPr id="3" name="Content Placeholder 2"/>
          <p:cNvSpPr>
            <a:spLocks noGrp="1"/>
          </p:cNvSpPr>
          <p:nvPr>
            <p:ph idx="1"/>
          </p:nvPr>
        </p:nvSpPr>
        <p:spPr>
          <a:xfrm>
            <a:off x="228600" y="1417638"/>
            <a:ext cx="8686800" cy="5440362"/>
          </a:xfrm>
        </p:spPr>
        <p:txBody>
          <a:bodyPr>
            <a:normAutofit/>
          </a:bodyPr>
          <a:lstStyle/>
          <a:p>
            <a:pPr algn="just"/>
            <a:r>
              <a:rPr lang="en-US" altLang="zh-CN" sz="4400" dirty="0">
                <a:solidFill>
                  <a:schemeClr val="tx2"/>
                </a:solidFill>
                <a:latin typeface="+mj-lt"/>
                <a:ea typeface="+mj-ea"/>
                <a:cs typeface="+mj-cs"/>
              </a:rPr>
              <a:t>Chapter Summary</a:t>
            </a:r>
            <a:endParaRPr lang="en-US" sz="4400" dirty="0">
              <a:solidFill>
                <a:schemeClr val="tx2"/>
              </a:solidFill>
              <a:latin typeface="+mj-lt"/>
              <a:ea typeface="+mj-ea"/>
              <a:cs typeface="+mj-cs"/>
            </a:endParaRPr>
          </a:p>
          <a:p>
            <a:r>
              <a:rPr lang="en-US" altLang="zh-CN" dirty="0"/>
              <a:t>Mathematical Induction</a:t>
            </a:r>
          </a:p>
          <a:p>
            <a:r>
              <a:rPr lang="en-US" altLang="zh-CN" dirty="0"/>
              <a:t>Strong Induction</a:t>
            </a:r>
          </a:p>
          <a:p>
            <a:r>
              <a:rPr lang="en-US" altLang="zh-CN" dirty="0"/>
              <a:t>Well-Ordering</a:t>
            </a:r>
          </a:p>
          <a:p>
            <a:r>
              <a:rPr lang="en-US" altLang="zh-CN" dirty="0"/>
              <a:t>Recursive Definitions</a:t>
            </a:r>
          </a:p>
          <a:p>
            <a:r>
              <a:rPr lang="en-US" altLang="zh-CN" dirty="0"/>
              <a:t>Structural Induction</a:t>
            </a:r>
          </a:p>
          <a:p>
            <a:r>
              <a:rPr lang="en-US" altLang="zh-CN" dirty="0"/>
              <a:t>Recursive Algorithms</a:t>
            </a:r>
          </a:p>
          <a:p>
            <a:r>
              <a:rPr lang="en-US" altLang="zh-CN" dirty="0"/>
              <a:t>Program Correctness (</a:t>
            </a:r>
            <a:r>
              <a:rPr lang="en-US" altLang="zh-CN" i="1" dirty="0"/>
              <a:t>not yet included in overheads</a:t>
            </a:r>
            <a:r>
              <a:rPr lang="en-US" altLang="zh-CN" dirty="0"/>
              <a:t>)</a:t>
            </a:r>
          </a:p>
        </p:txBody>
      </p:sp>
    </p:spTree>
    <p:extLst>
      <p:ext uri="{BB962C8B-B14F-4D97-AF65-F5344CB8AC3E}">
        <p14:creationId xmlns:p14="http://schemas.microsoft.com/office/powerpoint/2010/main" val="2809911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7813"/>
            <a:ext cx="9067800" cy="1139825"/>
          </a:xfrm>
        </p:spPr>
        <p:txBody>
          <a:bodyPr/>
          <a:lstStyle/>
          <a:p>
            <a:r>
              <a:rPr lang="en-US" altLang="zh-CN" dirty="0">
                <a:latin typeface="Times New Roman" panose="02020603050405020304" pitchFamily="18" charset="0"/>
              </a:rPr>
              <a:t>§5.1 </a:t>
            </a:r>
            <a:r>
              <a:rPr lang="en-US" altLang="zh-CN" dirty="0"/>
              <a:t>Mathematical Induction</a:t>
            </a:r>
            <a:endParaRPr lang="en-US" dirty="0"/>
          </a:p>
        </p:txBody>
      </p:sp>
      <p:sp>
        <p:nvSpPr>
          <p:cNvPr id="3" name="Content Placeholder 2"/>
          <p:cNvSpPr>
            <a:spLocks noGrp="1"/>
          </p:cNvSpPr>
          <p:nvPr>
            <p:ph idx="1"/>
          </p:nvPr>
        </p:nvSpPr>
        <p:spPr/>
        <p:txBody>
          <a:bodyPr>
            <a:normAutofit/>
          </a:bodyPr>
          <a:lstStyle/>
          <a:p>
            <a:pPr marL="0" indent="0">
              <a:buNone/>
            </a:pPr>
            <a:r>
              <a:rPr lang="en-US" altLang="zh-CN" sz="4400" dirty="0">
                <a:solidFill>
                  <a:schemeClr val="tx2"/>
                </a:solidFill>
                <a:latin typeface="Times New Roman" panose="02020603050405020304" pitchFamily="18" charset="0"/>
                <a:ea typeface="+mj-ea"/>
                <a:cs typeface="+mj-cs"/>
              </a:rPr>
              <a:t>Section</a:t>
            </a:r>
            <a:r>
              <a:rPr lang="en-US" altLang="zh-CN" dirty="0"/>
              <a:t> </a:t>
            </a:r>
            <a:r>
              <a:rPr lang="en-US" altLang="zh-CN" sz="4400" dirty="0">
                <a:solidFill>
                  <a:schemeClr val="tx2"/>
                </a:solidFill>
                <a:latin typeface="Times New Roman" panose="02020603050405020304" pitchFamily="18" charset="0"/>
                <a:ea typeface="+mj-ea"/>
                <a:cs typeface="+mj-cs"/>
              </a:rPr>
              <a:t>Summary</a:t>
            </a:r>
            <a:endParaRPr lang="en-US" sz="4400" dirty="0">
              <a:solidFill>
                <a:schemeClr val="tx2"/>
              </a:solidFill>
              <a:latin typeface="Times New Roman" panose="02020603050405020304" pitchFamily="18" charset="0"/>
              <a:ea typeface="+mj-ea"/>
              <a:cs typeface="+mj-cs"/>
            </a:endParaRPr>
          </a:p>
          <a:p>
            <a:r>
              <a:rPr lang="en-US" altLang="zh-CN" dirty="0"/>
              <a:t>Mathematical Induction</a:t>
            </a:r>
          </a:p>
          <a:p>
            <a:r>
              <a:rPr lang="en-US" altLang="zh-CN" dirty="0"/>
              <a:t>Examples of Proof by Mathematical Induction</a:t>
            </a:r>
          </a:p>
          <a:p>
            <a:r>
              <a:rPr lang="en-US" altLang="zh-CN" dirty="0"/>
              <a:t>Mistaken Proofs by Mathematical Induction</a:t>
            </a:r>
          </a:p>
          <a:p>
            <a:r>
              <a:rPr lang="en-US" altLang="zh-CN" dirty="0"/>
              <a:t>Guidelines for Proofs by Mathematical Induction</a:t>
            </a:r>
          </a:p>
        </p:txBody>
      </p:sp>
    </p:spTree>
    <p:extLst>
      <p:ext uri="{BB962C8B-B14F-4D97-AF65-F5344CB8AC3E}">
        <p14:creationId xmlns:p14="http://schemas.microsoft.com/office/powerpoint/2010/main" val="1257937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Climbing an </a:t>
            </a:r>
            <a:br>
              <a:rPr lang="en-US" dirty="0"/>
            </a:br>
            <a:r>
              <a:rPr lang="en-US" dirty="0"/>
              <a:t>Infinite Ladder</a:t>
            </a:r>
          </a:p>
        </p:txBody>
      </p:sp>
      <p:pic>
        <p:nvPicPr>
          <p:cNvPr id="4" name="Content Placeholder 3" descr="0401.jpg"/>
          <p:cNvPicPr>
            <a:picLocks noGrp="1" noChangeAspect="1"/>
          </p:cNvPicPr>
          <p:nvPr>
            <p:ph idx="1"/>
          </p:nvPr>
        </p:nvPicPr>
        <p:blipFill>
          <a:blip r:embed="rId2" cstate="print"/>
          <a:stretch>
            <a:fillRect/>
          </a:stretch>
        </p:blipFill>
        <p:spPr>
          <a:xfrm>
            <a:off x="5791200" y="457200"/>
            <a:ext cx="3455263" cy="6199187"/>
          </a:xfrm>
        </p:spPr>
      </p:pic>
      <p:sp>
        <p:nvSpPr>
          <p:cNvPr id="5" name="TextBox 4"/>
          <p:cNvSpPr txBox="1"/>
          <p:nvPr/>
        </p:nvSpPr>
        <p:spPr>
          <a:xfrm>
            <a:off x="479980" y="1581834"/>
            <a:ext cx="6301819" cy="1323439"/>
          </a:xfrm>
          <a:prstGeom prst="rect">
            <a:avLst/>
          </a:prstGeom>
          <a:noFill/>
        </p:spPr>
        <p:txBody>
          <a:bodyPr wrap="square" rtlCol="0">
            <a:spAutoFit/>
          </a:bodyPr>
          <a:lstStyle/>
          <a:p>
            <a:r>
              <a:rPr lang="en-US" sz="2000" dirty="0"/>
              <a:t>Suppose we have an infinite ladder:</a:t>
            </a:r>
          </a:p>
          <a:p>
            <a:pPr marL="342900" indent="-342900">
              <a:buFont typeface="+mj-lt"/>
              <a:buAutoNum type="arabicPeriod"/>
            </a:pPr>
            <a:r>
              <a:rPr lang="en-US" sz="2000" dirty="0"/>
              <a:t>We can reach the first rung of the ladder.</a:t>
            </a:r>
          </a:p>
          <a:p>
            <a:pPr marL="342900" indent="-342900">
              <a:buFont typeface="+mj-lt"/>
              <a:buAutoNum type="arabicPeriod"/>
            </a:pPr>
            <a:r>
              <a:rPr lang="en-US" sz="2000" dirty="0"/>
              <a:t>If we can reach a particular rung of the ladder, then we can reach the next rung.</a:t>
            </a:r>
          </a:p>
        </p:txBody>
      </p:sp>
      <p:sp>
        <p:nvSpPr>
          <p:cNvPr id="6" name="TextBox 5"/>
          <p:cNvSpPr txBox="1"/>
          <p:nvPr/>
        </p:nvSpPr>
        <p:spPr>
          <a:xfrm>
            <a:off x="557851" y="3011699"/>
            <a:ext cx="4969497" cy="2246769"/>
          </a:xfrm>
          <a:prstGeom prst="rect">
            <a:avLst/>
          </a:prstGeom>
          <a:noFill/>
        </p:spPr>
        <p:txBody>
          <a:bodyPr wrap="square" rtlCol="0">
            <a:spAutoFit/>
          </a:bodyPr>
          <a:lstStyle/>
          <a:p>
            <a:r>
              <a:rPr lang="en-US" sz="2000" dirty="0"/>
              <a:t>From (1), we can reach the first rung. Then by applying (2), we can reach the second rung. Applying (2) again, the third rung. And so on.  We can apply (2) any number of times to reach any particular rung, no matter how high up.</a:t>
            </a:r>
          </a:p>
        </p:txBody>
      </p:sp>
      <p:sp>
        <p:nvSpPr>
          <p:cNvPr id="7" name="TextBox 6"/>
          <p:cNvSpPr txBox="1"/>
          <p:nvPr/>
        </p:nvSpPr>
        <p:spPr>
          <a:xfrm>
            <a:off x="595558" y="5638800"/>
            <a:ext cx="4191000" cy="707886"/>
          </a:xfrm>
          <a:prstGeom prst="rect">
            <a:avLst/>
          </a:prstGeom>
          <a:noFill/>
        </p:spPr>
        <p:txBody>
          <a:bodyPr wrap="square" rtlCol="0">
            <a:spAutoFit/>
          </a:bodyPr>
          <a:lstStyle/>
          <a:p>
            <a:r>
              <a:rPr lang="en-US" sz="2000" dirty="0"/>
              <a:t>This example motivates proof by mathematical induction.</a:t>
            </a:r>
          </a:p>
        </p:txBody>
      </p:sp>
    </p:spTree>
    <p:extLst>
      <p:ext uri="{BB962C8B-B14F-4D97-AF65-F5344CB8AC3E}">
        <p14:creationId xmlns:p14="http://schemas.microsoft.com/office/powerpoint/2010/main" val="3220841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Principle of Mathematical Induction</a:t>
            </a:r>
          </a:p>
        </p:txBody>
      </p:sp>
      <p:sp>
        <p:nvSpPr>
          <p:cNvPr id="3" name="Content Placeholder 2"/>
          <p:cNvSpPr>
            <a:spLocks noGrp="1"/>
          </p:cNvSpPr>
          <p:nvPr>
            <p:ph idx="1"/>
          </p:nvPr>
        </p:nvSpPr>
        <p:spPr>
          <a:xfrm>
            <a:off x="429704" y="1474786"/>
            <a:ext cx="8485695" cy="5105401"/>
          </a:xfrm>
        </p:spPr>
        <p:txBody>
          <a:bodyPr>
            <a:normAutofit fontScale="77500" lnSpcReduction="20000"/>
          </a:bodyPr>
          <a:lstStyle/>
          <a:p>
            <a:pPr>
              <a:buNone/>
            </a:pPr>
            <a:r>
              <a:rPr lang="en-US" b="1" dirty="0"/>
              <a:t>     </a:t>
            </a:r>
            <a:r>
              <a:rPr lang="en-US" i="1" dirty="0"/>
              <a:t>Principle of Mathematical Induction</a:t>
            </a:r>
            <a:r>
              <a:rPr lang="en-US" dirty="0"/>
              <a:t>: To prove that </a:t>
            </a:r>
            <a:r>
              <a:rPr lang="en-US" i="1" dirty="0"/>
              <a:t>P</a:t>
            </a:r>
            <a:r>
              <a:rPr lang="en-US" dirty="0"/>
              <a:t>(</a:t>
            </a:r>
            <a:r>
              <a:rPr lang="en-US" i="1" dirty="0"/>
              <a:t>n</a:t>
            </a:r>
            <a:r>
              <a:rPr lang="en-US" dirty="0"/>
              <a:t>) is true for all positive integers </a:t>
            </a:r>
            <a:r>
              <a:rPr lang="en-US" i="1" dirty="0"/>
              <a:t>n</a:t>
            </a:r>
            <a:r>
              <a:rPr lang="en-US" dirty="0"/>
              <a:t>, we complete these steps:</a:t>
            </a:r>
          </a:p>
          <a:p>
            <a:pPr lvl="1"/>
            <a:r>
              <a:rPr lang="en-US" i="1" dirty="0"/>
              <a:t>Basis Step</a:t>
            </a:r>
            <a:r>
              <a:rPr lang="en-US" dirty="0"/>
              <a:t>: Show that </a:t>
            </a:r>
            <a:r>
              <a:rPr lang="en-US" i="1" dirty="0"/>
              <a:t>P</a:t>
            </a:r>
            <a:r>
              <a:rPr lang="en-US" dirty="0"/>
              <a:t>(</a:t>
            </a:r>
            <a:r>
              <a:rPr lang="en-US" dirty="0">
                <a:latin typeface="Cambria Math" pitchFamily="18" charset="0"/>
                <a:ea typeface="Cambria Math" pitchFamily="18" charset="0"/>
              </a:rPr>
              <a:t>1</a:t>
            </a:r>
            <a:r>
              <a:rPr lang="en-US" dirty="0"/>
              <a:t>) is true.</a:t>
            </a:r>
          </a:p>
          <a:p>
            <a:pPr lvl="1"/>
            <a:r>
              <a:rPr lang="en-US" i="1" dirty="0"/>
              <a:t>Inductive Step</a:t>
            </a:r>
            <a:r>
              <a:rPr lang="en-US" dirty="0"/>
              <a:t>: Show that </a:t>
            </a:r>
            <a:r>
              <a:rPr lang="en-US" i="1" dirty="0"/>
              <a:t>P</a:t>
            </a:r>
            <a:r>
              <a:rPr lang="en-US" dirty="0"/>
              <a:t>(</a:t>
            </a:r>
            <a:r>
              <a:rPr lang="en-US" i="1" dirty="0"/>
              <a:t>k</a:t>
            </a:r>
            <a:r>
              <a:rPr lang="en-US" dirty="0"/>
              <a:t>)</a:t>
            </a:r>
            <a:r>
              <a:rPr lang="en-US" i="1" dirty="0"/>
              <a:t> </a:t>
            </a:r>
            <a:r>
              <a:rPr lang="en-US" i="1" dirty="0">
                <a:latin typeface="Cambria Math"/>
                <a:ea typeface="Cambria Math"/>
                <a:sym typeface="Wingdings" pitchFamily="2" charset="2"/>
              </a:rPr>
              <a:t>→</a:t>
            </a:r>
            <a:r>
              <a:rPr lang="en-US" i="1" dirty="0">
                <a:sym typeface="Wingdings" pitchFamily="2" charset="2"/>
              </a:rPr>
              <a:t> P</a:t>
            </a:r>
            <a:r>
              <a:rPr lang="en-US" dirty="0">
                <a:sym typeface="Wingdings" pitchFamily="2" charset="2"/>
              </a:rPr>
              <a:t>(</a:t>
            </a:r>
            <a:r>
              <a:rPr lang="en-US" i="1" dirty="0">
                <a:sym typeface="Wingdings" pitchFamily="2" charset="2"/>
              </a:rPr>
              <a:t>k + </a:t>
            </a:r>
            <a:r>
              <a:rPr lang="en-US" dirty="0">
                <a:latin typeface="Cambria Math" pitchFamily="18" charset="0"/>
                <a:ea typeface="Cambria Math" pitchFamily="18" charset="0"/>
                <a:sym typeface="Wingdings" pitchFamily="2" charset="2"/>
              </a:rPr>
              <a:t>1</a:t>
            </a:r>
            <a:r>
              <a:rPr lang="en-US" dirty="0">
                <a:sym typeface="Wingdings" pitchFamily="2" charset="2"/>
              </a:rPr>
              <a:t>) </a:t>
            </a:r>
            <a:r>
              <a:rPr lang="en-US" i="1" dirty="0">
                <a:sym typeface="Wingdings" pitchFamily="2" charset="2"/>
              </a:rPr>
              <a:t> </a:t>
            </a:r>
            <a:r>
              <a:rPr lang="en-US" dirty="0">
                <a:sym typeface="Wingdings" pitchFamily="2" charset="2"/>
              </a:rPr>
              <a:t>is true for all positive integers </a:t>
            </a:r>
            <a:r>
              <a:rPr lang="en-US" i="1" dirty="0">
                <a:sym typeface="Wingdings" pitchFamily="2" charset="2"/>
              </a:rPr>
              <a:t>k</a:t>
            </a:r>
            <a:r>
              <a:rPr lang="en-US" dirty="0">
                <a:sym typeface="Wingdings" pitchFamily="2" charset="2"/>
              </a:rPr>
              <a:t>.</a:t>
            </a:r>
          </a:p>
          <a:p>
            <a:pPr>
              <a:buNone/>
            </a:pPr>
            <a:r>
              <a:rPr lang="en-US" dirty="0"/>
              <a:t>     To complete the inductive step, assuming the </a:t>
            </a:r>
            <a:r>
              <a:rPr lang="en-US" i="1" dirty="0"/>
              <a:t>inductive hypothesis </a:t>
            </a:r>
            <a:r>
              <a:rPr lang="en-US" dirty="0"/>
              <a:t>that </a:t>
            </a:r>
            <a:r>
              <a:rPr lang="en-US" i="1" dirty="0"/>
              <a:t>P</a:t>
            </a:r>
            <a:r>
              <a:rPr lang="en-US" dirty="0"/>
              <a:t>(</a:t>
            </a:r>
            <a:r>
              <a:rPr lang="en-US" i="1" dirty="0"/>
              <a:t>k</a:t>
            </a:r>
            <a:r>
              <a:rPr lang="en-US" dirty="0"/>
              <a:t>)</a:t>
            </a:r>
            <a:r>
              <a:rPr lang="en-US" i="1" dirty="0"/>
              <a:t> </a:t>
            </a:r>
            <a:r>
              <a:rPr lang="en-US" dirty="0"/>
              <a:t>holds for an arbitrary integer </a:t>
            </a:r>
            <a:r>
              <a:rPr lang="en-US" i="1" dirty="0"/>
              <a:t>k</a:t>
            </a:r>
            <a:r>
              <a:rPr lang="en-US" dirty="0"/>
              <a:t>, show that  must </a:t>
            </a:r>
            <a:r>
              <a:rPr lang="en-US" i="1" dirty="0">
                <a:sym typeface="Wingdings" pitchFamily="2" charset="2"/>
              </a:rPr>
              <a:t>P</a:t>
            </a:r>
            <a:r>
              <a:rPr lang="en-US" dirty="0">
                <a:sym typeface="Wingdings" pitchFamily="2" charset="2"/>
              </a:rPr>
              <a:t>(</a:t>
            </a:r>
            <a:r>
              <a:rPr lang="en-US" i="1" dirty="0">
                <a:sym typeface="Wingdings" pitchFamily="2" charset="2"/>
              </a:rPr>
              <a:t>k + </a:t>
            </a:r>
            <a:r>
              <a:rPr lang="en-US" dirty="0">
                <a:latin typeface="Cambria Math" pitchFamily="18" charset="0"/>
                <a:ea typeface="Cambria Math" pitchFamily="18" charset="0"/>
                <a:sym typeface="Wingdings" pitchFamily="2" charset="2"/>
              </a:rPr>
              <a:t>1</a:t>
            </a:r>
            <a:r>
              <a:rPr lang="en-US" dirty="0">
                <a:sym typeface="Wingdings" pitchFamily="2" charset="2"/>
              </a:rPr>
              <a:t>)</a:t>
            </a:r>
            <a:r>
              <a:rPr lang="en-US" dirty="0"/>
              <a:t> be true.</a:t>
            </a:r>
          </a:p>
          <a:p>
            <a:pPr>
              <a:buNone/>
            </a:pPr>
            <a:r>
              <a:rPr lang="en-US" dirty="0"/>
              <a:t>    </a:t>
            </a:r>
          </a:p>
          <a:p>
            <a:pPr>
              <a:buNone/>
            </a:pPr>
            <a:r>
              <a:rPr lang="en-US" b="1" dirty="0"/>
              <a:t>     Climbing an Infinite Ladder Example</a:t>
            </a:r>
            <a:r>
              <a:rPr lang="en-US" dirty="0"/>
              <a:t>:</a:t>
            </a:r>
          </a:p>
          <a:p>
            <a:pPr lvl="1"/>
            <a:r>
              <a:rPr lang="en-US" dirty="0"/>
              <a:t>BASIS STEP: By (</a:t>
            </a:r>
            <a:r>
              <a:rPr lang="en-US" dirty="0">
                <a:latin typeface="Cambria Math" pitchFamily="18" charset="0"/>
                <a:ea typeface="Cambria Math" pitchFamily="18" charset="0"/>
              </a:rPr>
              <a:t>1</a:t>
            </a:r>
            <a:r>
              <a:rPr lang="en-US" dirty="0"/>
              <a:t>), we can reach rung </a:t>
            </a:r>
            <a:r>
              <a:rPr lang="en-US" dirty="0">
                <a:latin typeface="Cambria Math" pitchFamily="18" charset="0"/>
                <a:ea typeface="Cambria Math" pitchFamily="18" charset="0"/>
              </a:rPr>
              <a:t>1</a:t>
            </a:r>
            <a:r>
              <a:rPr lang="en-US" dirty="0"/>
              <a:t>.</a:t>
            </a:r>
          </a:p>
          <a:p>
            <a:pPr lvl="1"/>
            <a:r>
              <a:rPr lang="en-US" dirty="0"/>
              <a:t>INDUCTIVE STEP: Assume the inductive hypothesis that we can reach rung </a:t>
            </a:r>
            <a:r>
              <a:rPr lang="en-US" i="1" dirty="0"/>
              <a:t>k</a:t>
            </a:r>
            <a:r>
              <a:rPr lang="en-US" dirty="0"/>
              <a:t>. Then by (</a:t>
            </a:r>
            <a:r>
              <a:rPr lang="en-US" dirty="0">
                <a:latin typeface="Cambria Math" pitchFamily="18" charset="0"/>
                <a:ea typeface="Cambria Math" pitchFamily="18" charset="0"/>
              </a:rPr>
              <a:t>2</a:t>
            </a:r>
            <a:r>
              <a:rPr lang="en-US" dirty="0"/>
              <a:t>), we can reach rung </a:t>
            </a:r>
            <a:r>
              <a:rPr lang="en-US" i="1" dirty="0"/>
              <a:t>k </a:t>
            </a:r>
            <a:r>
              <a:rPr lang="en-US" dirty="0"/>
              <a:t>+ </a:t>
            </a:r>
            <a:r>
              <a:rPr lang="en-US" dirty="0">
                <a:latin typeface="Cambria Math" pitchFamily="18" charset="0"/>
                <a:ea typeface="Cambria Math" pitchFamily="18" charset="0"/>
              </a:rPr>
              <a:t>1</a:t>
            </a:r>
            <a:r>
              <a:rPr lang="en-US" dirty="0"/>
              <a:t>.</a:t>
            </a:r>
          </a:p>
          <a:p>
            <a:pPr>
              <a:buNone/>
            </a:pPr>
            <a:r>
              <a:rPr lang="en-US" dirty="0"/>
              <a:t>     Hence, </a:t>
            </a:r>
            <a:r>
              <a:rPr lang="en-US" i="1" dirty="0"/>
              <a:t>P</a:t>
            </a:r>
            <a:r>
              <a:rPr lang="en-US" dirty="0"/>
              <a:t>(</a:t>
            </a:r>
            <a:r>
              <a:rPr lang="en-US" i="1" dirty="0"/>
              <a:t>k</a:t>
            </a:r>
            <a:r>
              <a:rPr lang="en-US" dirty="0"/>
              <a:t>)</a:t>
            </a:r>
            <a:r>
              <a:rPr lang="en-US" i="1" dirty="0"/>
              <a:t> </a:t>
            </a:r>
            <a:r>
              <a:rPr lang="en-US" i="1" dirty="0">
                <a:latin typeface="Cambria Math"/>
                <a:ea typeface="Cambria Math"/>
                <a:sym typeface="Wingdings" pitchFamily="2" charset="2"/>
              </a:rPr>
              <a:t>→</a:t>
            </a:r>
            <a:r>
              <a:rPr lang="en-US" i="1" dirty="0">
                <a:sym typeface="Wingdings" pitchFamily="2" charset="2"/>
              </a:rPr>
              <a:t> P</a:t>
            </a:r>
            <a:r>
              <a:rPr lang="en-US" dirty="0">
                <a:sym typeface="Wingdings" pitchFamily="2" charset="2"/>
              </a:rPr>
              <a:t>(</a:t>
            </a:r>
            <a:r>
              <a:rPr lang="en-US" i="1" dirty="0">
                <a:sym typeface="Wingdings" pitchFamily="2" charset="2"/>
              </a:rPr>
              <a:t>k + </a:t>
            </a:r>
            <a:r>
              <a:rPr lang="en-US" dirty="0">
                <a:latin typeface="Cambria Math" pitchFamily="18" charset="0"/>
                <a:ea typeface="Cambria Math" pitchFamily="18" charset="0"/>
                <a:sym typeface="Wingdings" pitchFamily="2" charset="2"/>
              </a:rPr>
              <a:t>1</a:t>
            </a:r>
            <a:r>
              <a:rPr lang="en-US" dirty="0">
                <a:sym typeface="Wingdings" pitchFamily="2" charset="2"/>
              </a:rPr>
              <a:t>) is true for all positive integers </a:t>
            </a:r>
            <a:r>
              <a:rPr lang="en-US" i="1" dirty="0">
                <a:sym typeface="Wingdings" pitchFamily="2" charset="2"/>
              </a:rPr>
              <a:t>k. </a:t>
            </a:r>
            <a:r>
              <a:rPr lang="en-US" dirty="0">
                <a:sym typeface="Wingdings" pitchFamily="2" charset="2"/>
              </a:rPr>
              <a:t>We can reach every rung on the ladder.</a:t>
            </a:r>
            <a:endParaRPr lang="en-US" dirty="0"/>
          </a:p>
        </p:txBody>
      </p:sp>
    </p:spTree>
    <p:extLst>
      <p:ext uri="{BB962C8B-B14F-4D97-AF65-F5344CB8AC3E}">
        <p14:creationId xmlns:p14="http://schemas.microsoft.com/office/powerpoint/2010/main" val="1756874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a:t>Important Points About Using Mathematical  Induction</a:t>
            </a:r>
          </a:p>
        </p:txBody>
      </p:sp>
      <p:sp>
        <p:nvSpPr>
          <p:cNvPr id="3" name="Content Placeholder 2"/>
          <p:cNvSpPr>
            <a:spLocks noGrp="1"/>
          </p:cNvSpPr>
          <p:nvPr>
            <p:ph idx="1"/>
          </p:nvPr>
        </p:nvSpPr>
        <p:spPr>
          <a:xfrm>
            <a:off x="457200" y="1417638"/>
            <a:ext cx="8534400" cy="5516562"/>
          </a:xfrm>
        </p:spPr>
        <p:txBody>
          <a:bodyPr>
            <a:normAutofit fontScale="92500" lnSpcReduction="20000"/>
          </a:bodyPr>
          <a:lstStyle/>
          <a:p>
            <a:r>
              <a:rPr lang="en-US" sz="2900" dirty="0"/>
              <a:t>Mathematical induction can be expressed  as the rule of inference</a:t>
            </a:r>
          </a:p>
          <a:p>
            <a:pPr>
              <a:buNone/>
            </a:pPr>
            <a:r>
              <a:rPr lang="en-US" dirty="0"/>
              <a:t>     </a:t>
            </a:r>
          </a:p>
          <a:p>
            <a:pPr>
              <a:buNone/>
            </a:pPr>
            <a:r>
              <a:rPr lang="en-US" dirty="0"/>
              <a:t>    </a:t>
            </a:r>
            <a:r>
              <a:rPr lang="en-US" sz="2900" dirty="0"/>
              <a:t>where the domain is the set of positive integers</a:t>
            </a:r>
            <a:r>
              <a:rPr lang="en-US" dirty="0"/>
              <a:t>.</a:t>
            </a:r>
          </a:p>
          <a:p>
            <a:r>
              <a:rPr lang="en-US" sz="2900" dirty="0"/>
              <a:t>In a proof by mathematical induction, we don’t assume that </a:t>
            </a:r>
            <a:r>
              <a:rPr lang="en-US" sz="2900" i="1" dirty="0"/>
              <a:t>P</a:t>
            </a:r>
            <a:r>
              <a:rPr lang="en-US" sz="2900" dirty="0"/>
              <a:t>(</a:t>
            </a:r>
            <a:r>
              <a:rPr lang="en-US" sz="2900" i="1" dirty="0"/>
              <a:t>k</a:t>
            </a:r>
            <a:r>
              <a:rPr lang="en-US" sz="2900" dirty="0"/>
              <a:t>) is true for all positive integers! We show that if we assume that </a:t>
            </a:r>
            <a:r>
              <a:rPr lang="en-US" sz="2900" i="1" dirty="0"/>
              <a:t>P</a:t>
            </a:r>
            <a:r>
              <a:rPr lang="en-US" sz="2900" dirty="0"/>
              <a:t>(</a:t>
            </a:r>
            <a:r>
              <a:rPr lang="en-US" sz="2900" i="1" dirty="0"/>
              <a:t>k</a:t>
            </a:r>
            <a:r>
              <a:rPr lang="en-US" sz="2900" dirty="0"/>
              <a:t>) is true, then  </a:t>
            </a:r>
            <a:r>
              <a:rPr lang="en-US" sz="2900" i="1" dirty="0">
                <a:sym typeface="Wingdings" pitchFamily="2" charset="2"/>
              </a:rPr>
              <a:t>P</a:t>
            </a:r>
            <a:r>
              <a:rPr lang="en-US" sz="2900" dirty="0">
                <a:sym typeface="Wingdings" pitchFamily="2" charset="2"/>
              </a:rPr>
              <a:t>(</a:t>
            </a:r>
            <a:r>
              <a:rPr lang="en-US" sz="2900" i="1" dirty="0">
                <a:sym typeface="Wingdings" pitchFamily="2" charset="2"/>
              </a:rPr>
              <a:t>k + </a:t>
            </a:r>
            <a:r>
              <a:rPr lang="en-US" sz="2900" dirty="0">
                <a:latin typeface="Cambria Math" pitchFamily="18" charset="0"/>
                <a:ea typeface="Cambria Math" pitchFamily="18" charset="0"/>
                <a:sym typeface="Wingdings" pitchFamily="2" charset="2"/>
              </a:rPr>
              <a:t>1</a:t>
            </a:r>
            <a:r>
              <a:rPr lang="en-US" sz="2900" dirty="0">
                <a:ea typeface="Cambria Math" pitchFamily="18" charset="0"/>
                <a:sym typeface="Wingdings" pitchFamily="2" charset="2"/>
              </a:rPr>
              <a:t>) must also  be true. </a:t>
            </a:r>
          </a:p>
          <a:p>
            <a:r>
              <a:rPr lang="en-US" sz="2900" dirty="0">
                <a:ea typeface="Cambria Math" pitchFamily="18" charset="0"/>
                <a:sym typeface="Wingdings" pitchFamily="2" charset="2"/>
              </a:rPr>
              <a:t>Proofs by mathematical induction do not always start at the integer </a:t>
            </a:r>
            <a:r>
              <a:rPr lang="en-US" sz="2900" dirty="0">
                <a:latin typeface="Cambria Math" pitchFamily="18" charset="0"/>
                <a:ea typeface="Cambria Math" pitchFamily="18" charset="0"/>
                <a:sym typeface="Wingdings" pitchFamily="2" charset="2"/>
              </a:rPr>
              <a:t>1</a:t>
            </a:r>
            <a:r>
              <a:rPr lang="en-US" sz="2900" dirty="0">
                <a:ea typeface="Cambria Math" pitchFamily="18" charset="0"/>
                <a:sym typeface="Wingdings" pitchFamily="2" charset="2"/>
              </a:rPr>
              <a:t>. In such a case, </a:t>
            </a:r>
            <a:r>
              <a:rPr lang="en-US" sz="2900" b="1" dirty="0">
                <a:solidFill>
                  <a:srgbClr val="FF0000"/>
                </a:solidFill>
                <a:ea typeface="Cambria Math" pitchFamily="18" charset="0"/>
                <a:sym typeface="Wingdings" pitchFamily="2" charset="2"/>
              </a:rPr>
              <a:t>the basis step begins at a starting point </a:t>
            </a:r>
            <a:r>
              <a:rPr lang="en-US" sz="2900" b="1" i="1" dirty="0">
                <a:solidFill>
                  <a:srgbClr val="FF0000"/>
                </a:solidFill>
                <a:ea typeface="Cambria Math" pitchFamily="18" charset="0"/>
                <a:sym typeface="Wingdings" pitchFamily="2" charset="2"/>
              </a:rPr>
              <a:t>b</a:t>
            </a:r>
            <a:r>
              <a:rPr lang="en-US" sz="2900" b="1" dirty="0">
                <a:solidFill>
                  <a:srgbClr val="FF0000"/>
                </a:solidFill>
                <a:ea typeface="Cambria Math" pitchFamily="18" charset="0"/>
                <a:sym typeface="Wingdings" pitchFamily="2" charset="2"/>
              </a:rPr>
              <a:t> where </a:t>
            </a:r>
            <a:r>
              <a:rPr lang="en-US" sz="2900" b="1" i="1" dirty="0">
                <a:solidFill>
                  <a:srgbClr val="FF0000"/>
                </a:solidFill>
                <a:ea typeface="Cambria Math" pitchFamily="18" charset="0"/>
                <a:sym typeface="Wingdings" pitchFamily="2" charset="2"/>
              </a:rPr>
              <a:t>b</a:t>
            </a:r>
            <a:r>
              <a:rPr lang="en-US" sz="2900" b="1" dirty="0">
                <a:solidFill>
                  <a:srgbClr val="FF0000"/>
                </a:solidFill>
                <a:ea typeface="Cambria Math" pitchFamily="18" charset="0"/>
                <a:sym typeface="Wingdings" pitchFamily="2" charset="2"/>
              </a:rPr>
              <a:t> is an integer. </a:t>
            </a:r>
            <a:r>
              <a:rPr lang="en-US" sz="2900" dirty="0">
                <a:ea typeface="Cambria Math" pitchFamily="18" charset="0"/>
                <a:sym typeface="Wingdings" pitchFamily="2" charset="2"/>
              </a:rPr>
              <a:t>We will see examples of this soon.</a:t>
            </a:r>
          </a:p>
        </p:txBody>
      </p:sp>
      <p:sp>
        <p:nvSpPr>
          <p:cNvPr id="5" name="TextBox 4"/>
          <p:cNvSpPr txBox="1"/>
          <p:nvPr/>
        </p:nvSpPr>
        <p:spPr>
          <a:xfrm>
            <a:off x="1143000" y="2034243"/>
            <a:ext cx="7239000" cy="523220"/>
          </a:xfrm>
          <a:prstGeom prst="rect">
            <a:avLst/>
          </a:prstGeom>
          <a:noFill/>
        </p:spPr>
        <p:txBody>
          <a:bodyPr wrap="square" rtlCol="0">
            <a:spAutoFit/>
          </a:bodyPr>
          <a:lstStyle/>
          <a:p>
            <a:r>
              <a:rPr lang="en-US" sz="2800" dirty="0"/>
              <a:t>  </a:t>
            </a:r>
            <a:r>
              <a:rPr lang="en-US" sz="2400" dirty="0"/>
              <a:t>(</a:t>
            </a:r>
            <a:r>
              <a:rPr lang="en-US" sz="2400" i="1" dirty="0"/>
              <a:t>P</a:t>
            </a:r>
            <a:r>
              <a:rPr lang="en-US" sz="2400" dirty="0"/>
              <a:t>(</a:t>
            </a:r>
            <a:r>
              <a:rPr lang="en-US" sz="2400" dirty="0">
                <a:latin typeface="Cambria Math" pitchFamily="18" charset="0"/>
                <a:ea typeface="Cambria Math" pitchFamily="18" charset="0"/>
              </a:rPr>
              <a:t>1</a:t>
            </a:r>
            <a:r>
              <a:rPr lang="en-US" sz="2400" dirty="0"/>
              <a:t>) </a:t>
            </a:r>
            <a:r>
              <a:rPr lang="en-US" sz="2400" dirty="0">
                <a:latin typeface="Cambria Math"/>
                <a:ea typeface="Cambria Math"/>
              </a:rPr>
              <a:t> ∧ ∀</a:t>
            </a:r>
            <a:r>
              <a:rPr lang="en-US" sz="2400" i="1" dirty="0">
                <a:ea typeface="Cambria Math"/>
              </a:rPr>
              <a:t>k </a:t>
            </a:r>
            <a:r>
              <a:rPr lang="en-US" sz="2400" dirty="0"/>
              <a:t>(</a:t>
            </a:r>
            <a:r>
              <a:rPr lang="en-US" sz="2400" i="1" dirty="0"/>
              <a:t>P</a:t>
            </a:r>
            <a:r>
              <a:rPr lang="en-US" sz="2400" dirty="0"/>
              <a:t>(</a:t>
            </a:r>
            <a:r>
              <a:rPr lang="en-US" sz="2400" i="1" dirty="0"/>
              <a:t>k</a:t>
            </a:r>
            <a:r>
              <a:rPr lang="en-US" sz="2400" dirty="0"/>
              <a:t>)</a:t>
            </a:r>
            <a:r>
              <a:rPr lang="en-US" sz="2400" i="1" dirty="0"/>
              <a:t> </a:t>
            </a:r>
            <a:r>
              <a:rPr lang="en-US" sz="2400" dirty="0">
                <a:latin typeface="Cambria Math"/>
                <a:ea typeface="Cambria Math"/>
                <a:sym typeface="Wingdings" pitchFamily="2" charset="2"/>
              </a:rPr>
              <a:t>→</a:t>
            </a:r>
            <a:r>
              <a:rPr lang="en-US" sz="2400" i="1" dirty="0">
                <a:sym typeface="Wingdings" pitchFamily="2" charset="2"/>
              </a:rPr>
              <a:t> P</a:t>
            </a:r>
            <a:r>
              <a:rPr lang="en-US" sz="2400" dirty="0">
                <a:sym typeface="Wingdings" pitchFamily="2" charset="2"/>
              </a:rPr>
              <a:t>(</a:t>
            </a:r>
            <a:r>
              <a:rPr lang="en-US" sz="2400" i="1" dirty="0">
                <a:sym typeface="Wingdings" pitchFamily="2" charset="2"/>
              </a:rPr>
              <a:t>k + </a:t>
            </a:r>
            <a:r>
              <a:rPr lang="en-US" sz="2400" dirty="0">
                <a:latin typeface="Cambria Math" pitchFamily="18" charset="0"/>
                <a:ea typeface="Cambria Math" pitchFamily="18" charset="0"/>
                <a:sym typeface="Wingdings" pitchFamily="2" charset="2"/>
              </a:rPr>
              <a:t>1</a:t>
            </a:r>
            <a:r>
              <a:rPr lang="en-US" sz="2400" dirty="0">
                <a:sym typeface="Wingdings" pitchFamily="2" charset="2"/>
              </a:rPr>
              <a:t>)))</a:t>
            </a:r>
            <a:r>
              <a:rPr lang="en-US" sz="2400" dirty="0">
                <a:latin typeface="Cambria Math"/>
                <a:ea typeface="Cambria Math"/>
                <a:sym typeface="Wingdings" pitchFamily="2" charset="2"/>
              </a:rPr>
              <a:t> → </a:t>
            </a:r>
            <a:r>
              <a:rPr lang="en-US" sz="2400" dirty="0">
                <a:latin typeface="Cambria Math"/>
                <a:ea typeface="Cambria Math"/>
              </a:rPr>
              <a:t> ∀</a:t>
            </a:r>
            <a:r>
              <a:rPr lang="en-US" sz="2400" i="1" dirty="0">
                <a:ea typeface="Cambria Math"/>
              </a:rPr>
              <a:t>n P</a:t>
            </a:r>
            <a:r>
              <a:rPr lang="en-US" sz="2400" dirty="0">
                <a:ea typeface="Cambria Math"/>
              </a:rPr>
              <a:t>(</a:t>
            </a:r>
            <a:r>
              <a:rPr lang="en-US" sz="2400" i="1" dirty="0">
                <a:ea typeface="Cambria Math"/>
              </a:rPr>
              <a:t>n</a:t>
            </a:r>
            <a:r>
              <a:rPr lang="en-US" sz="2400" dirty="0">
                <a:ea typeface="Cambria Math"/>
              </a:rPr>
              <a:t>),</a:t>
            </a:r>
            <a:r>
              <a:rPr lang="en-US" sz="2400" dirty="0">
                <a:sym typeface="Wingdings" pitchFamily="2" charset="2"/>
              </a:rPr>
              <a:t> </a:t>
            </a:r>
            <a:endParaRPr lang="en-US" sz="2400" dirty="0"/>
          </a:p>
        </p:txBody>
      </p:sp>
    </p:spTree>
    <p:extLst>
      <p:ext uri="{BB962C8B-B14F-4D97-AF65-F5344CB8AC3E}">
        <p14:creationId xmlns:p14="http://schemas.microsoft.com/office/powerpoint/2010/main" val="4287875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a:t>Validity of Mathematical Induction</a:t>
            </a:r>
          </a:p>
        </p:txBody>
      </p:sp>
      <p:sp>
        <p:nvSpPr>
          <p:cNvPr id="3" name="Content Placeholder 2"/>
          <p:cNvSpPr>
            <a:spLocks noGrp="1"/>
          </p:cNvSpPr>
          <p:nvPr>
            <p:ph idx="1"/>
          </p:nvPr>
        </p:nvSpPr>
        <p:spPr>
          <a:xfrm>
            <a:off x="304800" y="1430682"/>
            <a:ext cx="8839200" cy="3827118"/>
          </a:xfrm>
        </p:spPr>
        <p:txBody>
          <a:bodyPr>
            <a:normAutofit fontScale="77500" lnSpcReduction="20000"/>
          </a:bodyPr>
          <a:lstStyle/>
          <a:p>
            <a:r>
              <a:rPr lang="en-US" sz="2900" dirty="0">
                <a:ea typeface="Cambria Math" pitchFamily="18" charset="0"/>
                <a:sym typeface="Wingdings" pitchFamily="2" charset="2"/>
              </a:rPr>
              <a:t>Mathematical induction is valid because of the </a:t>
            </a:r>
            <a:r>
              <a:rPr lang="en-US" sz="2900" b="1" dirty="0">
                <a:solidFill>
                  <a:srgbClr val="FF0000"/>
                </a:solidFill>
                <a:ea typeface="Cambria Math" pitchFamily="18" charset="0"/>
                <a:sym typeface="Wingdings" pitchFamily="2" charset="2"/>
              </a:rPr>
              <a:t>well ordering property</a:t>
            </a:r>
            <a:r>
              <a:rPr lang="en-US" sz="2900" dirty="0">
                <a:ea typeface="Cambria Math" pitchFamily="18" charset="0"/>
                <a:sym typeface="Wingdings" pitchFamily="2" charset="2"/>
              </a:rPr>
              <a:t>, which states that every nonempty subset of the set of positive integers has a least element (</a:t>
            </a:r>
            <a:r>
              <a:rPr lang="en-US" sz="2900" i="1" dirty="0">
                <a:ea typeface="Cambria Math" pitchFamily="18" charset="0"/>
                <a:sym typeface="Wingdings" pitchFamily="2" charset="2"/>
              </a:rPr>
              <a:t>see Section </a:t>
            </a:r>
            <a:r>
              <a:rPr lang="en-US" sz="2900" dirty="0">
                <a:latin typeface="Cambria Math" pitchFamily="18" charset="0"/>
                <a:ea typeface="Cambria Math" pitchFamily="18" charset="0"/>
                <a:sym typeface="Wingdings" pitchFamily="2" charset="2"/>
              </a:rPr>
              <a:t>5.2</a:t>
            </a:r>
            <a:r>
              <a:rPr lang="en-US" sz="2900" dirty="0">
                <a:ea typeface="Cambria Math" pitchFamily="18" charset="0"/>
                <a:sym typeface="Wingdings" pitchFamily="2" charset="2"/>
              </a:rPr>
              <a:t> </a:t>
            </a:r>
            <a:r>
              <a:rPr lang="en-US" sz="2900" i="1" dirty="0">
                <a:ea typeface="Cambria Math" pitchFamily="18" charset="0"/>
                <a:sym typeface="Wingdings" pitchFamily="2" charset="2"/>
              </a:rPr>
              <a:t>and Appendix </a:t>
            </a:r>
            <a:r>
              <a:rPr lang="en-US" sz="2900" dirty="0">
                <a:latin typeface="Cambria Math" pitchFamily="18" charset="0"/>
                <a:ea typeface="Cambria Math" pitchFamily="18" charset="0"/>
                <a:sym typeface="Wingdings" pitchFamily="2" charset="2"/>
              </a:rPr>
              <a:t>1</a:t>
            </a:r>
            <a:r>
              <a:rPr lang="en-US" sz="2900" dirty="0">
                <a:ea typeface="Cambria Math" pitchFamily="18" charset="0"/>
                <a:sym typeface="Wingdings" pitchFamily="2" charset="2"/>
              </a:rPr>
              <a:t>). Here is the proof:</a:t>
            </a:r>
          </a:p>
          <a:p>
            <a:pPr lvl="1"/>
            <a:r>
              <a:rPr lang="en-US" sz="2900" dirty="0">
                <a:ea typeface="Cambria Math" pitchFamily="18" charset="0"/>
                <a:sym typeface="Wingdings" pitchFamily="2" charset="2"/>
              </a:rPr>
              <a:t>Suppose that </a:t>
            </a:r>
            <a:r>
              <a:rPr lang="en-US" sz="2900" i="1" dirty="0"/>
              <a:t>P</a:t>
            </a:r>
            <a:r>
              <a:rPr lang="en-US" sz="2900" dirty="0"/>
              <a:t>(</a:t>
            </a:r>
            <a:r>
              <a:rPr lang="en-US" sz="2900" dirty="0">
                <a:latin typeface="Cambria Math" pitchFamily="18" charset="0"/>
                <a:ea typeface="Cambria Math" pitchFamily="18" charset="0"/>
              </a:rPr>
              <a:t>1</a:t>
            </a:r>
            <a:r>
              <a:rPr lang="en-US" sz="2900" dirty="0"/>
              <a:t>) holds and </a:t>
            </a:r>
            <a:r>
              <a:rPr lang="en-US" sz="2900" i="1" dirty="0"/>
              <a:t>P</a:t>
            </a:r>
            <a:r>
              <a:rPr lang="en-US" sz="2900" dirty="0"/>
              <a:t>(</a:t>
            </a:r>
            <a:r>
              <a:rPr lang="en-US" sz="2900" i="1" dirty="0"/>
              <a:t>k</a:t>
            </a:r>
            <a:r>
              <a:rPr lang="en-US" sz="2900" dirty="0"/>
              <a:t>)</a:t>
            </a:r>
            <a:r>
              <a:rPr lang="en-US" sz="2900" i="1" dirty="0"/>
              <a:t> </a:t>
            </a:r>
            <a:r>
              <a:rPr lang="en-US" sz="2900" dirty="0">
                <a:ea typeface="Cambria Math"/>
                <a:sym typeface="Wingdings" pitchFamily="2" charset="2"/>
              </a:rPr>
              <a:t>→</a:t>
            </a:r>
            <a:r>
              <a:rPr lang="en-US" sz="2900" i="1" dirty="0">
                <a:sym typeface="Wingdings" pitchFamily="2" charset="2"/>
              </a:rPr>
              <a:t> P</a:t>
            </a:r>
            <a:r>
              <a:rPr lang="en-US" sz="2900" dirty="0">
                <a:sym typeface="Wingdings" pitchFamily="2" charset="2"/>
              </a:rPr>
              <a:t>(</a:t>
            </a:r>
            <a:r>
              <a:rPr lang="en-US" sz="2900" i="1" dirty="0">
                <a:sym typeface="Wingdings" pitchFamily="2" charset="2"/>
              </a:rPr>
              <a:t>k + </a:t>
            </a:r>
            <a:r>
              <a:rPr lang="en-US" sz="2900" dirty="0">
                <a:latin typeface="Cambria Math" pitchFamily="18" charset="0"/>
                <a:ea typeface="Cambria Math" pitchFamily="18" charset="0"/>
                <a:sym typeface="Wingdings" pitchFamily="2" charset="2"/>
              </a:rPr>
              <a:t>1</a:t>
            </a:r>
            <a:r>
              <a:rPr lang="en-US" sz="2900" dirty="0">
                <a:sym typeface="Wingdings" pitchFamily="2" charset="2"/>
              </a:rPr>
              <a:t>)</a:t>
            </a:r>
            <a:r>
              <a:rPr lang="en-US" sz="2900" dirty="0">
                <a:ea typeface="Cambria Math"/>
                <a:sym typeface="Wingdings" pitchFamily="2" charset="2"/>
              </a:rPr>
              <a:t> is true for all positive integers </a:t>
            </a:r>
            <a:r>
              <a:rPr lang="en-US" sz="2900" i="1" dirty="0">
                <a:ea typeface="Cambria Math"/>
                <a:sym typeface="Wingdings" pitchFamily="2" charset="2"/>
              </a:rPr>
              <a:t>k</a:t>
            </a:r>
            <a:r>
              <a:rPr lang="en-US" sz="2900" dirty="0">
                <a:ea typeface="Cambria Math"/>
                <a:sym typeface="Wingdings" pitchFamily="2" charset="2"/>
              </a:rPr>
              <a:t>. </a:t>
            </a:r>
          </a:p>
          <a:p>
            <a:pPr lvl="1"/>
            <a:r>
              <a:rPr lang="en-US" sz="2900" dirty="0">
                <a:ea typeface="Cambria Math"/>
                <a:sym typeface="Wingdings" pitchFamily="2" charset="2"/>
              </a:rPr>
              <a:t>Assume there is at least one positive integer </a:t>
            </a:r>
            <a:r>
              <a:rPr lang="en-US" sz="2900" i="1" dirty="0">
                <a:ea typeface="Cambria Math"/>
                <a:sym typeface="Wingdings" pitchFamily="2" charset="2"/>
              </a:rPr>
              <a:t>n</a:t>
            </a:r>
            <a:r>
              <a:rPr lang="en-US" sz="2900" dirty="0">
                <a:ea typeface="Cambria Math"/>
                <a:sym typeface="Wingdings" pitchFamily="2" charset="2"/>
              </a:rPr>
              <a:t> for which P(</a:t>
            </a:r>
            <a:r>
              <a:rPr lang="en-US" sz="2900" i="1" dirty="0">
                <a:ea typeface="Cambria Math"/>
                <a:sym typeface="Wingdings" pitchFamily="2" charset="2"/>
              </a:rPr>
              <a:t>n</a:t>
            </a:r>
            <a:r>
              <a:rPr lang="en-US" sz="2900" dirty="0">
                <a:ea typeface="Cambria Math"/>
                <a:sym typeface="Wingdings" pitchFamily="2" charset="2"/>
              </a:rPr>
              <a:t>) is false. Then the set </a:t>
            </a:r>
            <a:r>
              <a:rPr lang="en-US" sz="2900" i="1" dirty="0">
                <a:ea typeface="Cambria Math"/>
                <a:sym typeface="Wingdings" pitchFamily="2" charset="2"/>
              </a:rPr>
              <a:t>S</a:t>
            </a:r>
            <a:r>
              <a:rPr lang="en-US" sz="2900" dirty="0">
                <a:ea typeface="Cambria Math"/>
                <a:sym typeface="Wingdings" pitchFamily="2" charset="2"/>
              </a:rPr>
              <a:t> of positive integers for which P(</a:t>
            </a:r>
            <a:r>
              <a:rPr lang="en-US" sz="2900" i="1" dirty="0">
                <a:ea typeface="Cambria Math"/>
                <a:sym typeface="Wingdings" pitchFamily="2" charset="2"/>
              </a:rPr>
              <a:t>n</a:t>
            </a:r>
            <a:r>
              <a:rPr lang="en-US" sz="2900" dirty="0">
                <a:ea typeface="Cambria Math"/>
                <a:sym typeface="Wingdings" pitchFamily="2" charset="2"/>
              </a:rPr>
              <a:t>) is false is nonempty. </a:t>
            </a:r>
          </a:p>
          <a:p>
            <a:pPr lvl="1"/>
            <a:r>
              <a:rPr lang="en-US" sz="2900" dirty="0">
                <a:ea typeface="Cambria Math"/>
                <a:sym typeface="Wingdings" pitchFamily="2" charset="2"/>
              </a:rPr>
              <a:t>By the well-ordering property, </a:t>
            </a:r>
            <a:r>
              <a:rPr lang="en-US" sz="2900" i="1" dirty="0">
                <a:ea typeface="Cambria Math"/>
                <a:sym typeface="Wingdings" pitchFamily="2" charset="2"/>
              </a:rPr>
              <a:t>S</a:t>
            </a:r>
            <a:r>
              <a:rPr lang="en-US" sz="2900" dirty="0">
                <a:ea typeface="Cambria Math"/>
                <a:sym typeface="Wingdings" pitchFamily="2" charset="2"/>
              </a:rPr>
              <a:t> has a least element, say .</a:t>
            </a:r>
          </a:p>
          <a:p>
            <a:pPr lvl="1"/>
            <a:r>
              <a:rPr lang="en-US" sz="2900" dirty="0">
                <a:ea typeface="Cambria Math"/>
                <a:sym typeface="Wingdings" pitchFamily="2" charset="2"/>
              </a:rPr>
              <a:t>We know that </a:t>
            </a:r>
            <a:r>
              <a:rPr lang="en-US" sz="2900" i="1" dirty="0">
                <a:ea typeface="Cambria Math"/>
                <a:sym typeface="Wingdings" pitchFamily="2" charset="2"/>
              </a:rPr>
              <a:t>m</a:t>
            </a:r>
            <a:r>
              <a:rPr lang="en-US" sz="2900" dirty="0">
                <a:ea typeface="Cambria Math"/>
                <a:sym typeface="Wingdings" pitchFamily="2" charset="2"/>
              </a:rPr>
              <a:t> can not be </a:t>
            </a:r>
            <a:r>
              <a:rPr lang="en-US" sz="2900" dirty="0">
                <a:latin typeface="Cambria Math" pitchFamily="18" charset="0"/>
                <a:ea typeface="Cambria Math" pitchFamily="18" charset="0"/>
              </a:rPr>
              <a:t>1</a:t>
            </a:r>
            <a:r>
              <a:rPr lang="en-US" sz="2900" dirty="0">
                <a:ea typeface="Cambria Math" pitchFamily="18" charset="0"/>
              </a:rPr>
              <a:t> </a:t>
            </a:r>
            <a:r>
              <a:rPr lang="en-US" sz="2900" dirty="0">
                <a:ea typeface="Cambria Math" pitchFamily="18" charset="0"/>
                <a:sym typeface="Wingdings" pitchFamily="2" charset="2"/>
              </a:rPr>
              <a:t>since  </a:t>
            </a:r>
            <a:r>
              <a:rPr lang="en-US" sz="2900" i="1" dirty="0"/>
              <a:t>P</a:t>
            </a:r>
            <a:r>
              <a:rPr lang="en-US" sz="2900" dirty="0"/>
              <a:t>(</a:t>
            </a:r>
            <a:r>
              <a:rPr lang="en-US" sz="2900" dirty="0">
                <a:latin typeface="Cambria Math" pitchFamily="18" charset="0"/>
                <a:ea typeface="Cambria Math" pitchFamily="18" charset="0"/>
              </a:rPr>
              <a:t>1</a:t>
            </a:r>
            <a:r>
              <a:rPr lang="en-US" sz="2900" dirty="0"/>
              <a:t>) holds. </a:t>
            </a:r>
          </a:p>
          <a:p>
            <a:pPr lvl="1"/>
            <a:endParaRPr lang="en-US" sz="2900" dirty="0"/>
          </a:p>
        </p:txBody>
      </p:sp>
      <p:sp>
        <p:nvSpPr>
          <p:cNvPr id="4" name="椭圆 3">
            <a:extLst>
              <a:ext uri="{FF2B5EF4-FFF2-40B4-BE49-F238E27FC236}">
                <a16:creationId xmlns:a16="http://schemas.microsoft.com/office/drawing/2014/main" id="{055B3096-A0F1-471B-B3AC-A8E06DC5D4D1}"/>
              </a:ext>
            </a:extLst>
          </p:cNvPr>
          <p:cNvSpPr/>
          <p:nvPr/>
        </p:nvSpPr>
        <p:spPr bwMode="auto">
          <a:xfrm>
            <a:off x="5270829" y="5468422"/>
            <a:ext cx="2743200" cy="990600"/>
          </a:xfrm>
          <a:prstGeom prst="ellipse">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panose="020B0604030504040204" pitchFamily="34" charset="0"/>
            </a:endParaRPr>
          </a:p>
        </p:txBody>
      </p:sp>
      <p:sp>
        <p:nvSpPr>
          <p:cNvPr id="5" name="矩形 4">
            <a:extLst>
              <a:ext uri="{FF2B5EF4-FFF2-40B4-BE49-F238E27FC236}">
                <a16:creationId xmlns:a16="http://schemas.microsoft.com/office/drawing/2014/main" id="{8E006D70-6D3D-4BFC-B67E-58B75D7B2785}"/>
              </a:ext>
            </a:extLst>
          </p:cNvPr>
          <p:cNvSpPr/>
          <p:nvPr/>
        </p:nvSpPr>
        <p:spPr>
          <a:xfrm>
            <a:off x="5270829" y="5062699"/>
            <a:ext cx="3124200" cy="369332"/>
          </a:xfrm>
          <a:prstGeom prst="rect">
            <a:avLst/>
          </a:prstGeom>
        </p:spPr>
        <p:txBody>
          <a:bodyPr wrap="square">
            <a:spAutoFit/>
          </a:bodyPr>
          <a:lstStyle/>
          <a:p>
            <a:r>
              <a:rPr lang="en-US" altLang="zh-CN" i="1" dirty="0">
                <a:ea typeface="Cambria Math"/>
                <a:sym typeface="Wingdings" pitchFamily="2" charset="2"/>
              </a:rPr>
              <a:t>S=</a:t>
            </a:r>
            <a:r>
              <a:rPr lang="en-US" altLang="zh-CN" dirty="0">
                <a:ea typeface="Cambria Math"/>
                <a:sym typeface="Wingdings" pitchFamily="2" charset="2"/>
              </a:rPr>
              <a:t>{</a:t>
            </a:r>
            <a:r>
              <a:rPr lang="en-US" altLang="zh-CN" i="1" dirty="0" err="1">
                <a:ea typeface="Cambria Math"/>
                <a:sym typeface="Wingdings" pitchFamily="2" charset="2"/>
              </a:rPr>
              <a:t>n|</a:t>
            </a:r>
            <a:r>
              <a:rPr lang="en-US" altLang="zh-CN" dirty="0" err="1">
                <a:ea typeface="Cambria Math"/>
                <a:sym typeface="Wingdings" pitchFamily="2" charset="2"/>
              </a:rPr>
              <a:t>P</a:t>
            </a:r>
            <a:r>
              <a:rPr lang="en-US" altLang="zh-CN" dirty="0">
                <a:ea typeface="Cambria Math"/>
                <a:sym typeface="Wingdings" pitchFamily="2" charset="2"/>
              </a:rPr>
              <a:t>(</a:t>
            </a:r>
            <a:r>
              <a:rPr lang="en-US" altLang="zh-CN" i="1" dirty="0">
                <a:ea typeface="Cambria Math"/>
                <a:sym typeface="Wingdings" pitchFamily="2" charset="2"/>
              </a:rPr>
              <a:t>n</a:t>
            </a:r>
            <a:r>
              <a:rPr lang="en-US" altLang="zh-CN" dirty="0">
                <a:ea typeface="Cambria Math"/>
                <a:sym typeface="Wingdings" pitchFamily="2" charset="2"/>
              </a:rPr>
              <a:t>) is false }</a:t>
            </a:r>
            <a:endParaRPr lang="zh-CN" altLang="en-US" dirty="0"/>
          </a:p>
        </p:txBody>
      </p:sp>
      <p:sp>
        <p:nvSpPr>
          <p:cNvPr id="6" name="矩形 5">
            <a:extLst>
              <a:ext uri="{FF2B5EF4-FFF2-40B4-BE49-F238E27FC236}">
                <a16:creationId xmlns:a16="http://schemas.microsoft.com/office/drawing/2014/main" id="{7C85807F-CC61-4A3E-8B42-CF2319E1DBFA}"/>
              </a:ext>
            </a:extLst>
          </p:cNvPr>
          <p:cNvSpPr/>
          <p:nvPr/>
        </p:nvSpPr>
        <p:spPr>
          <a:xfrm>
            <a:off x="1371600" y="5667146"/>
            <a:ext cx="1122423" cy="369332"/>
          </a:xfrm>
          <a:prstGeom prst="rect">
            <a:avLst/>
          </a:prstGeom>
        </p:spPr>
        <p:txBody>
          <a:bodyPr wrap="none">
            <a:spAutoFit/>
          </a:bodyPr>
          <a:lstStyle/>
          <a:p>
            <a:r>
              <a:rPr lang="en-US" altLang="zh-CN" i="1" dirty="0"/>
              <a:t>P</a:t>
            </a:r>
            <a:r>
              <a:rPr lang="en-US" altLang="zh-CN" dirty="0"/>
              <a:t>(</a:t>
            </a:r>
            <a:r>
              <a:rPr lang="en-US" altLang="zh-CN" dirty="0">
                <a:latin typeface="Cambria Math" pitchFamily="18" charset="0"/>
                <a:ea typeface="Cambria Math" pitchFamily="18" charset="0"/>
              </a:rPr>
              <a:t>1</a:t>
            </a:r>
            <a:r>
              <a:rPr lang="en-US" altLang="zh-CN" dirty="0"/>
              <a:t>)</a:t>
            </a:r>
            <a:r>
              <a:rPr lang="zh-CN" altLang="en-US" dirty="0"/>
              <a:t>为真</a:t>
            </a:r>
          </a:p>
        </p:txBody>
      </p:sp>
      <p:sp>
        <p:nvSpPr>
          <p:cNvPr id="8" name="矩形 7">
            <a:extLst>
              <a:ext uri="{FF2B5EF4-FFF2-40B4-BE49-F238E27FC236}">
                <a16:creationId xmlns:a16="http://schemas.microsoft.com/office/drawing/2014/main" id="{0310A765-FF47-4D9C-A7F1-AE5B89DA1CFF}"/>
              </a:ext>
            </a:extLst>
          </p:cNvPr>
          <p:cNvSpPr/>
          <p:nvPr/>
        </p:nvSpPr>
        <p:spPr>
          <a:xfrm>
            <a:off x="5490248" y="5716776"/>
            <a:ext cx="409086" cy="369332"/>
          </a:xfrm>
          <a:prstGeom prst="rect">
            <a:avLst/>
          </a:prstGeom>
        </p:spPr>
        <p:txBody>
          <a:bodyPr wrap="none">
            <a:spAutoFit/>
          </a:bodyPr>
          <a:lstStyle/>
          <a:p>
            <a:r>
              <a:rPr lang="en-US" altLang="zh-CN" i="1" dirty="0">
                <a:ea typeface="Cambria Math"/>
                <a:sym typeface="Wingdings" pitchFamily="2" charset="2"/>
              </a:rPr>
              <a:t>m</a:t>
            </a:r>
            <a:endParaRPr lang="zh-CN" altLang="en-US" dirty="0"/>
          </a:p>
        </p:txBody>
      </p:sp>
      <p:sp>
        <p:nvSpPr>
          <p:cNvPr id="9" name="矩形 8">
            <a:extLst>
              <a:ext uri="{FF2B5EF4-FFF2-40B4-BE49-F238E27FC236}">
                <a16:creationId xmlns:a16="http://schemas.microsoft.com/office/drawing/2014/main" id="{C21F42D6-5FEE-40E9-AB9E-E9126D1774D9}"/>
              </a:ext>
            </a:extLst>
          </p:cNvPr>
          <p:cNvSpPr/>
          <p:nvPr/>
        </p:nvSpPr>
        <p:spPr>
          <a:xfrm>
            <a:off x="6005424" y="5716776"/>
            <a:ext cx="745717" cy="369332"/>
          </a:xfrm>
          <a:prstGeom prst="rect">
            <a:avLst/>
          </a:prstGeom>
        </p:spPr>
        <p:txBody>
          <a:bodyPr wrap="none">
            <a:spAutoFit/>
          </a:bodyPr>
          <a:lstStyle/>
          <a:p>
            <a:r>
              <a:rPr lang="en-US" altLang="zh-CN" i="1" dirty="0">
                <a:ea typeface="Cambria Math"/>
                <a:sym typeface="Wingdings" pitchFamily="2" charset="2"/>
              </a:rPr>
              <a:t>m+1</a:t>
            </a:r>
            <a:endParaRPr lang="zh-CN" altLang="en-US" dirty="0"/>
          </a:p>
        </p:txBody>
      </p:sp>
      <p:sp>
        <p:nvSpPr>
          <p:cNvPr id="10" name="矩形 9">
            <a:extLst>
              <a:ext uri="{FF2B5EF4-FFF2-40B4-BE49-F238E27FC236}">
                <a16:creationId xmlns:a16="http://schemas.microsoft.com/office/drawing/2014/main" id="{93919CE8-1D36-4BB4-85E6-C7C3AE241752}"/>
              </a:ext>
            </a:extLst>
          </p:cNvPr>
          <p:cNvSpPr/>
          <p:nvPr/>
        </p:nvSpPr>
        <p:spPr>
          <a:xfrm>
            <a:off x="6857231" y="5669667"/>
            <a:ext cx="562975" cy="369332"/>
          </a:xfrm>
          <a:prstGeom prst="rect">
            <a:avLst/>
          </a:prstGeom>
        </p:spPr>
        <p:txBody>
          <a:bodyPr wrap="none">
            <a:spAutoFit/>
          </a:bodyPr>
          <a:lstStyle/>
          <a:p>
            <a:r>
              <a:rPr lang="en-US" altLang="zh-CN" i="1" dirty="0">
                <a:ea typeface="Cambria Math"/>
                <a:sym typeface="Wingdings" pitchFamily="2" charset="2"/>
              </a:rPr>
              <a:t>……</a:t>
            </a:r>
            <a:endParaRPr lang="zh-CN" altLang="en-US" dirty="0"/>
          </a:p>
        </p:txBody>
      </p:sp>
      <p:sp>
        <p:nvSpPr>
          <p:cNvPr id="11" name="矩形 10">
            <a:extLst>
              <a:ext uri="{FF2B5EF4-FFF2-40B4-BE49-F238E27FC236}">
                <a16:creationId xmlns:a16="http://schemas.microsoft.com/office/drawing/2014/main" id="{D2BC7601-6907-4027-AFEF-C81706F7B1C9}"/>
              </a:ext>
            </a:extLst>
          </p:cNvPr>
          <p:cNvSpPr/>
          <p:nvPr/>
        </p:nvSpPr>
        <p:spPr>
          <a:xfrm>
            <a:off x="3429000" y="6310747"/>
            <a:ext cx="3124200" cy="369332"/>
          </a:xfrm>
          <a:prstGeom prst="rect">
            <a:avLst/>
          </a:prstGeom>
        </p:spPr>
        <p:txBody>
          <a:bodyPr wrap="square">
            <a:spAutoFit/>
          </a:bodyPr>
          <a:lstStyle/>
          <a:p>
            <a:r>
              <a:rPr lang="en-US" altLang="zh-CN" dirty="0">
                <a:ea typeface="Cambria Math"/>
                <a:sym typeface="Wingdings" pitchFamily="2" charset="2"/>
              </a:rPr>
              <a:t>m</a:t>
            </a:r>
            <a:r>
              <a:rPr lang="zh-CN" altLang="en-US" dirty="0">
                <a:ea typeface="Cambria Math"/>
                <a:sym typeface="Wingdings" pitchFamily="2" charset="2"/>
              </a:rPr>
              <a:t>是使</a:t>
            </a:r>
            <a:r>
              <a:rPr lang="en-US" altLang="zh-CN" dirty="0">
                <a:ea typeface="Cambria Math"/>
                <a:sym typeface="Wingdings" pitchFamily="2" charset="2"/>
              </a:rPr>
              <a:t>P(</a:t>
            </a:r>
            <a:r>
              <a:rPr lang="en-US" altLang="zh-CN" i="1" dirty="0">
                <a:ea typeface="Cambria Math"/>
                <a:sym typeface="Wingdings" pitchFamily="2" charset="2"/>
              </a:rPr>
              <a:t>n</a:t>
            </a:r>
            <a:r>
              <a:rPr lang="en-US" altLang="zh-CN" dirty="0">
                <a:ea typeface="Cambria Math"/>
                <a:sym typeface="Wingdings" pitchFamily="2" charset="2"/>
              </a:rPr>
              <a:t>)</a:t>
            </a:r>
            <a:r>
              <a:rPr lang="zh-CN" altLang="en-US" dirty="0">
                <a:ea typeface="Cambria Math"/>
                <a:sym typeface="Wingdings" pitchFamily="2" charset="2"/>
              </a:rPr>
              <a:t>为假中最小的</a:t>
            </a:r>
            <a:endParaRPr lang="zh-CN" altLang="en-US" dirty="0"/>
          </a:p>
        </p:txBody>
      </p:sp>
    </p:spTree>
    <p:extLst>
      <p:ext uri="{BB962C8B-B14F-4D97-AF65-F5344CB8AC3E}">
        <p14:creationId xmlns:p14="http://schemas.microsoft.com/office/powerpoint/2010/main" val="2631509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a:t>Validity of Mathematical Induction</a:t>
            </a:r>
          </a:p>
        </p:txBody>
      </p:sp>
      <p:sp>
        <p:nvSpPr>
          <p:cNvPr id="3" name="Content Placeholder 2"/>
          <p:cNvSpPr>
            <a:spLocks noGrp="1"/>
          </p:cNvSpPr>
          <p:nvPr>
            <p:ph idx="1"/>
          </p:nvPr>
        </p:nvSpPr>
        <p:spPr>
          <a:xfrm>
            <a:off x="228600" y="1421255"/>
            <a:ext cx="8686800" cy="3455545"/>
          </a:xfrm>
        </p:spPr>
        <p:txBody>
          <a:bodyPr>
            <a:normAutofit fontScale="92500" lnSpcReduction="20000"/>
          </a:bodyPr>
          <a:lstStyle/>
          <a:p>
            <a:pPr lvl="1"/>
            <a:r>
              <a:rPr lang="en-US" sz="2900" dirty="0"/>
              <a:t>Since </a:t>
            </a:r>
            <a:r>
              <a:rPr lang="en-US" sz="2900" i="1" dirty="0"/>
              <a:t>m</a:t>
            </a:r>
            <a:r>
              <a:rPr lang="en-US" sz="2900" dirty="0"/>
              <a:t> is positive and greater than </a:t>
            </a:r>
            <a:r>
              <a:rPr lang="en-US" sz="2900" dirty="0">
                <a:latin typeface="Cambria Math" pitchFamily="18" charset="0"/>
                <a:ea typeface="Cambria Math" pitchFamily="18" charset="0"/>
              </a:rPr>
              <a:t>1</a:t>
            </a:r>
            <a:r>
              <a:rPr lang="en-US" sz="2900" dirty="0"/>
              <a:t>, </a:t>
            </a:r>
            <a:r>
              <a:rPr lang="en-US" sz="2900" i="1" dirty="0"/>
              <a:t>m</a:t>
            </a:r>
            <a:r>
              <a:rPr lang="en-US" sz="2900" dirty="0"/>
              <a:t> </a:t>
            </a:r>
            <a:r>
              <a:rPr lang="en-US" sz="2900" dirty="0">
                <a:ea typeface="Cambria Math"/>
              </a:rPr>
              <a:t>− </a:t>
            </a:r>
            <a:r>
              <a:rPr lang="en-US" sz="2900" dirty="0">
                <a:latin typeface="Cambria Math" pitchFamily="18" charset="0"/>
                <a:ea typeface="Cambria Math" pitchFamily="18" charset="0"/>
              </a:rPr>
              <a:t>1</a:t>
            </a:r>
            <a:r>
              <a:rPr lang="en-US" sz="2900" dirty="0">
                <a:ea typeface="Cambria Math"/>
              </a:rPr>
              <a:t> must be a positive integer. Since </a:t>
            </a:r>
            <a:r>
              <a:rPr lang="en-US" sz="2900" i="1" dirty="0"/>
              <a:t>m</a:t>
            </a:r>
            <a:r>
              <a:rPr lang="en-US" sz="2900" dirty="0"/>
              <a:t> </a:t>
            </a:r>
            <a:r>
              <a:rPr lang="en-US" sz="2900" dirty="0">
                <a:ea typeface="Cambria Math"/>
              </a:rPr>
              <a:t>− </a:t>
            </a:r>
            <a:r>
              <a:rPr lang="en-US" sz="2900" dirty="0">
                <a:latin typeface="Cambria Math" pitchFamily="18" charset="0"/>
                <a:ea typeface="Cambria Math" pitchFamily="18" charset="0"/>
              </a:rPr>
              <a:t>1</a:t>
            </a:r>
            <a:r>
              <a:rPr lang="en-US" sz="2900" dirty="0">
                <a:ea typeface="Cambria Math"/>
              </a:rPr>
              <a:t> &lt; </a:t>
            </a:r>
            <a:r>
              <a:rPr lang="en-US" sz="2900" i="1" dirty="0">
                <a:ea typeface="Cambria Math"/>
              </a:rPr>
              <a:t>m</a:t>
            </a:r>
            <a:r>
              <a:rPr lang="en-US" sz="2900" dirty="0">
                <a:ea typeface="Cambria Math"/>
              </a:rPr>
              <a:t>, it is not in S, so </a:t>
            </a:r>
            <a:r>
              <a:rPr lang="en-US" sz="2900" i="1" dirty="0">
                <a:ea typeface="Cambria Math"/>
              </a:rPr>
              <a:t>P</a:t>
            </a:r>
            <a:r>
              <a:rPr lang="en-US" sz="2900" dirty="0">
                <a:ea typeface="Cambria Math"/>
              </a:rPr>
              <a:t>(</a:t>
            </a:r>
            <a:r>
              <a:rPr lang="en-US" sz="2900" i="1" dirty="0"/>
              <a:t>m</a:t>
            </a:r>
            <a:r>
              <a:rPr lang="en-US" sz="2900" dirty="0"/>
              <a:t> </a:t>
            </a:r>
            <a:r>
              <a:rPr lang="en-US" sz="2900" dirty="0">
                <a:ea typeface="Cambria Math"/>
              </a:rPr>
              <a:t>− </a:t>
            </a:r>
            <a:r>
              <a:rPr lang="en-US" sz="2900" dirty="0">
                <a:latin typeface="Cambria Math" pitchFamily="18" charset="0"/>
                <a:ea typeface="Cambria Math" pitchFamily="18" charset="0"/>
              </a:rPr>
              <a:t>1</a:t>
            </a:r>
            <a:r>
              <a:rPr lang="en-US" sz="2900" dirty="0">
                <a:ea typeface="Cambria Math"/>
              </a:rPr>
              <a:t>) must be true. </a:t>
            </a:r>
          </a:p>
          <a:p>
            <a:pPr lvl="1"/>
            <a:r>
              <a:rPr lang="en-US" sz="2900" dirty="0">
                <a:ea typeface="Cambria Math"/>
              </a:rPr>
              <a:t>But then, since the conditional </a:t>
            </a:r>
            <a:r>
              <a:rPr lang="en-US" sz="2900" i="1" dirty="0"/>
              <a:t>P</a:t>
            </a:r>
            <a:r>
              <a:rPr lang="en-US" sz="2900" dirty="0"/>
              <a:t>(</a:t>
            </a:r>
            <a:r>
              <a:rPr lang="en-US" sz="2900" i="1" dirty="0"/>
              <a:t>k</a:t>
            </a:r>
            <a:r>
              <a:rPr lang="en-US" sz="2900" dirty="0"/>
              <a:t>)</a:t>
            </a:r>
            <a:r>
              <a:rPr lang="en-US" sz="2900" i="1" dirty="0"/>
              <a:t> </a:t>
            </a:r>
            <a:r>
              <a:rPr lang="en-US" sz="2900" dirty="0">
                <a:ea typeface="Cambria Math"/>
                <a:sym typeface="Wingdings" pitchFamily="2" charset="2"/>
              </a:rPr>
              <a:t>→</a:t>
            </a:r>
            <a:r>
              <a:rPr lang="en-US" sz="2900" i="1" dirty="0">
                <a:sym typeface="Wingdings" pitchFamily="2" charset="2"/>
              </a:rPr>
              <a:t> P</a:t>
            </a:r>
            <a:r>
              <a:rPr lang="en-US" sz="2900" dirty="0">
                <a:sym typeface="Wingdings" pitchFamily="2" charset="2"/>
              </a:rPr>
              <a:t>(</a:t>
            </a:r>
            <a:r>
              <a:rPr lang="en-US" sz="2900" i="1" dirty="0">
                <a:sym typeface="Wingdings" pitchFamily="2" charset="2"/>
              </a:rPr>
              <a:t>k + </a:t>
            </a:r>
            <a:r>
              <a:rPr lang="en-US" sz="2900" dirty="0">
                <a:latin typeface="Cambria Math" pitchFamily="18" charset="0"/>
                <a:ea typeface="Cambria Math" pitchFamily="18" charset="0"/>
                <a:sym typeface="Wingdings" pitchFamily="2" charset="2"/>
              </a:rPr>
              <a:t>1</a:t>
            </a:r>
            <a:r>
              <a:rPr lang="en-US" sz="2900" dirty="0">
                <a:sym typeface="Wingdings" pitchFamily="2" charset="2"/>
              </a:rPr>
              <a:t>)</a:t>
            </a:r>
            <a:r>
              <a:rPr lang="en-US" sz="2900" dirty="0">
                <a:ea typeface="Cambria Math"/>
                <a:sym typeface="Wingdings" pitchFamily="2" charset="2"/>
              </a:rPr>
              <a:t>  for every positive integer </a:t>
            </a:r>
            <a:r>
              <a:rPr lang="en-US" sz="2900" i="1" dirty="0">
                <a:ea typeface="Cambria Math"/>
                <a:sym typeface="Wingdings" pitchFamily="2" charset="2"/>
              </a:rPr>
              <a:t>k</a:t>
            </a:r>
            <a:r>
              <a:rPr lang="en-US" sz="2900" dirty="0">
                <a:ea typeface="Cambria Math"/>
                <a:sym typeface="Wingdings" pitchFamily="2" charset="2"/>
              </a:rPr>
              <a:t> holds, </a:t>
            </a:r>
            <a:r>
              <a:rPr lang="en-US" sz="2900" i="1" dirty="0"/>
              <a:t>P</a:t>
            </a:r>
            <a:r>
              <a:rPr lang="en-US" sz="2900" dirty="0"/>
              <a:t>(</a:t>
            </a:r>
            <a:r>
              <a:rPr lang="en-US" sz="2900" i="1" dirty="0"/>
              <a:t>m</a:t>
            </a:r>
            <a:r>
              <a:rPr lang="en-US" sz="2900" dirty="0"/>
              <a:t>) must also be true. This contradicts </a:t>
            </a:r>
            <a:r>
              <a:rPr lang="en-US" sz="2900" i="1" dirty="0"/>
              <a:t>P</a:t>
            </a:r>
            <a:r>
              <a:rPr lang="en-US" sz="2900" dirty="0"/>
              <a:t>(</a:t>
            </a:r>
            <a:r>
              <a:rPr lang="en-US" sz="2900" i="1" dirty="0"/>
              <a:t>m</a:t>
            </a:r>
            <a:r>
              <a:rPr lang="en-US" sz="2900" dirty="0"/>
              <a:t>) being false. </a:t>
            </a:r>
          </a:p>
          <a:p>
            <a:pPr lvl="1"/>
            <a:r>
              <a:rPr lang="en-US" sz="2900" dirty="0"/>
              <a:t> Hence, </a:t>
            </a:r>
            <a:r>
              <a:rPr lang="en-US" sz="2900" i="1" dirty="0"/>
              <a:t>P</a:t>
            </a:r>
            <a:r>
              <a:rPr lang="en-US" sz="2900" dirty="0"/>
              <a:t>(</a:t>
            </a:r>
            <a:r>
              <a:rPr lang="en-US" sz="2900" i="1" dirty="0"/>
              <a:t>n</a:t>
            </a:r>
            <a:r>
              <a:rPr lang="en-US" sz="2900" dirty="0"/>
              <a:t>) must be true for every positive integer </a:t>
            </a:r>
            <a:r>
              <a:rPr lang="en-US" sz="2900" i="1" dirty="0"/>
              <a:t>n</a:t>
            </a:r>
            <a:r>
              <a:rPr lang="en-US" sz="2900" dirty="0"/>
              <a:t>.</a:t>
            </a:r>
          </a:p>
        </p:txBody>
      </p:sp>
      <p:sp>
        <p:nvSpPr>
          <p:cNvPr id="4" name="椭圆 3">
            <a:extLst>
              <a:ext uri="{FF2B5EF4-FFF2-40B4-BE49-F238E27FC236}">
                <a16:creationId xmlns:a16="http://schemas.microsoft.com/office/drawing/2014/main" id="{38E50B25-C70B-43F3-895E-4E409EA50676}"/>
              </a:ext>
            </a:extLst>
          </p:cNvPr>
          <p:cNvSpPr/>
          <p:nvPr/>
        </p:nvSpPr>
        <p:spPr bwMode="auto">
          <a:xfrm>
            <a:off x="6082349" y="5175545"/>
            <a:ext cx="2743200" cy="1027867"/>
          </a:xfrm>
          <a:prstGeom prst="ellipse">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panose="020B0604030504040204" pitchFamily="34" charset="0"/>
            </a:endParaRPr>
          </a:p>
        </p:txBody>
      </p:sp>
      <p:sp>
        <p:nvSpPr>
          <p:cNvPr id="5" name="矩形 4">
            <a:extLst>
              <a:ext uri="{FF2B5EF4-FFF2-40B4-BE49-F238E27FC236}">
                <a16:creationId xmlns:a16="http://schemas.microsoft.com/office/drawing/2014/main" id="{512D6027-E4E7-41D5-BE73-2628680E781B}"/>
              </a:ext>
            </a:extLst>
          </p:cNvPr>
          <p:cNvSpPr/>
          <p:nvPr/>
        </p:nvSpPr>
        <p:spPr>
          <a:xfrm>
            <a:off x="6053283" y="4718594"/>
            <a:ext cx="3124200" cy="369332"/>
          </a:xfrm>
          <a:prstGeom prst="rect">
            <a:avLst/>
          </a:prstGeom>
        </p:spPr>
        <p:txBody>
          <a:bodyPr wrap="square">
            <a:spAutoFit/>
          </a:bodyPr>
          <a:lstStyle/>
          <a:p>
            <a:r>
              <a:rPr lang="en-US" altLang="zh-CN" i="1" dirty="0">
                <a:ea typeface="Cambria Math"/>
                <a:sym typeface="Wingdings" pitchFamily="2" charset="2"/>
              </a:rPr>
              <a:t>S=</a:t>
            </a:r>
            <a:r>
              <a:rPr lang="en-US" altLang="zh-CN" dirty="0">
                <a:ea typeface="Cambria Math"/>
                <a:sym typeface="Wingdings" pitchFamily="2" charset="2"/>
              </a:rPr>
              <a:t>{</a:t>
            </a:r>
            <a:r>
              <a:rPr lang="en-US" altLang="zh-CN" i="1" dirty="0" err="1">
                <a:ea typeface="Cambria Math"/>
                <a:sym typeface="Wingdings" pitchFamily="2" charset="2"/>
              </a:rPr>
              <a:t>n|</a:t>
            </a:r>
            <a:r>
              <a:rPr lang="en-US" altLang="zh-CN" dirty="0" err="1">
                <a:ea typeface="Cambria Math"/>
                <a:sym typeface="Wingdings" pitchFamily="2" charset="2"/>
              </a:rPr>
              <a:t>P</a:t>
            </a:r>
            <a:r>
              <a:rPr lang="en-US" altLang="zh-CN" dirty="0">
                <a:ea typeface="Cambria Math"/>
                <a:sym typeface="Wingdings" pitchFamily="2" charset="2"/>
              </a:rPr>
              <a:t>(</a:t>
            </a:r>
            <a:r>
              <a:rPr lang="en-US" altLang="zh-CN" i="1" dirty="0">
                <a:ea typeface="Cambria Math"/>
                <a:sym typeface="Wingdings" pitchFamily="2" charset="2"/>
              </a:rPr>
              <a:t>n</a:t>
            </a:r>
            <a:r>
              <a:rPr lang="en-US" altLang="zh-CN" dirty="0">
                <a:ea typeface="Cambria Math"/>
                <a:sym typeface="Wingdings" pitchFamily="2" charset="2"/>
              </a:rPr>
              <a:t>) is false }</a:t>
            </a:r>
            <a:endParaRPr lang="zh-CN" altLang="en-US" dirty="0"/>
          </a:p>
        </p:txBody>
      </p:sp>
      <p:sp>
        <p:nvSpPr>
          <p:cNvPr id="6" name="矩形 5">
            <a:extLst>
              <a:ext uri="{FF2B5EF4-FFF2-40B4-BE49-F238E27FC236}">
                <a16:creationId xmlns:a16="http://schemas.microsoft.com/office/drawing/2014/main" id="{DBD40393-9F38-48A4-A450-52F18DAF74BC}"/>
              </a:ext>
            </a:extLst>
          </p:cNvPr>
          <p:cNvSpPr/>
          <p:nvPr/>
        </p:nvSpPr>
        <p:spPr>
          <a:xfrm>
            <a:off x="395376" y="5504813"/>
            <a:ext cx="1122423" cy="369332"/>
          </a:xfrm>
          <a:prstGeom prst="rect">
            <a:avLst/>
          </a:prstGeom>
        </p:spPr>
        <p:txBody>
          <a:bodyPr wrap="none">
            <a:spAutoFit/>
          </a:bodyPr>
          <a:lstStyle/>
          <a:p>
            <a:r>
              <a:rPr lang="en-US" altLang="zh-CN" i="1" dirty="0"/>
              <a:t>P</a:t>
            </a:r>
            <a:r>
              <a:rPr lang="en-US" altLang="zh-CN" dirty="0"/>
              <a:t>(</a:t>
            </a:r>
            <a:r>
              <a:rPr lang="en-US" altLang="zh-CN" dirty="0">
                <a:latin typeface="Cambria Math" pitchFamily="18" charset="0"/>
                <a:ea typeface="Cambria Math" pitchFamily="18" charset="0"/>
              </a:rPr>
              <a:t>1</a:t>
            </a:r>
            <a:r>
              <a:rPr lang="en-US" altLang="zh-CN" dirty="0"/>
              <a:t>)</a:t>
            </a:r>
            <a:r>
              <a:rPr lang="zh-CN" altLang="en-US" dirty="0"/>
              <a:t>为真</a:t>
            </a:r>
          </a:p>
        </p:txBody>
      </p:sp>
      <p:sp>
        <p:nvSpPr>
          <p:cNvPr id="7" name="矩形 6">
            <a:extLst>
              <a:ext uri="{FF2B5EF4-FFF2-40B4-BE49-F238E27FC236}">
                <a16:creationId xmlns:a16="http://schemas.microsoft.com/office/drawing/2014/main" id="{15B8937E-0B37-45E0-99C8-59CC752551B2}"/>
              </a:ext>
            </a:extLst>
          </p:cNvPr>
          <p:cNvSpPr/>
          <p:nvPr/>
        </p:nvSpPr>
        <p:spPr>
          <a:xfrm>
            <a:off x="6248400" y="5486400"/>
            <a:ext cx="409086" cy="369332"/>
          </a:xfrm>
          <a:prstGeom prst="rect">
            <a:avLst/>
          </a:prstGeom>
        </p:spPr>
        <p:txBody>
          <a:bodyPr wrap="none">
            <a:spAutoFit/>
          </a:bodyPr>
          <a:lstStyle/>
          <a:p>
            <a:r>
              <a:rPr lang="en-US" altLang="zh-CN" i="1" dirty="0">
                <a:ea typeface="Cambria Math"/>
                <a:sym typeface="Wingdings" pitchFamily="2" charset="2"/>
              </a:rPr>
              <a:t>m</a:t>
            </a:r>
            <a:endParaRPr lang="zh-CN" altLang="en-US" dirty="0"/>
          </a:p>
        </p:txBody>
      </p:sp>
      <p:sp>
        <p:nvSpPr>
          <p:cNvPr id="8" name="矩形 7">
            <a:extLst>
              <a:ext uri="{FF2B5EF4-FFF2-40B4-BE49-F238E27FC236}">
                <a16:creationId xmlns:a16="http://schemas.microsoft.com/office/drawing/2014/main" id="{8F7B20C5-9541-44A1-93BF-9BB409DD93AA}"/>
              </a:ext>
            </a:extLst>
          </p:cNvPr>
          <p:cNvSpPr/>
          <p:nvPr/>
        </p:nvSpPr>
        <p:spPr>
          <a:xfrm>
            <a:off x="6763576" y="5486400"/>
            <a:ext cx="745717" cy="369332"/>
          </a:xfrm>
          <a:prstGeom prst="rect">
            <a:avLst/>
          </a:prstGeom>
        </p:spPr>
        <p:txBody>
          <a:bodyPr wrap="none">
            <a:spAutoFit/>
          </a:bodyPr>
          <a:lstStyle/>
          <a:p>
            <a:r>
              <a:rPr lang="en-US" altLang="zh-CN" i="1" dirty="0">
                <a:ea typeface="Cambria Math"/>
                <a:sym typeface="Wingdings" pitchFamily="2" charset="2"/>
              </a:rPr>
              <a:t>m+1</a:t>
            </a:r>
            <a:endParaRPr lang="zh-CN" altLang="en-US" dirty="0"/>
          </a:p>
        </p:txBody>
      </p:sp>
      <p:sp>
        <p:nvSpPr>
          <p:cNvPr id="9" name="矩形 8">
            <a:extLst>
              <a:ext uri="{FF2B5EF4-FFF2-40B4-BE49-F238E27FC236}">
                <a16:creationId xmlns:a16="http://schemas.microsoft.com/office/drawing/2014/main" id="{9020E052-51E2-4FEA-9DFF-993AF336F91E}"/>
              </a:ext>
            </a:extLst>
          </p:cNvPr>
          <p:cNvSpPr/>
          <p:nvPr/>
        </p:nvSpPr>
        <p:spPr>
          <a:xfrm>
            <a:off x="7615383" y="5669667"/>
            <a:ext cx="562975" cy="369332"/>
          </a:xfrm>
          <a:prstGeom prst="rect">
            <a:avLst/>
          </a:prstGeom>
        </p:spPr>
        <p:txBody>
          <a:bodyPr wrap="none">
            <a:spAutoFit/>
          </a:bodyPr>
          <a:lstStyle/>
          <a:p>
            <a:r>
              <a:rPr lang="en-US" altLang="zh-CN" i="1" dirty="0">
                <a:ea typeface="Cambria Math"/>
                <a:sym typeface="Wingdings" pitchFamily="2" charset="2"/>
              </a:rPr>
              <a:t>……</a:t>
            </a:r>
            <a:endParaRPr lang="zh-CN" altLang="en-US" dirty="0"/>
          </a:p>
        </p:txBody>
      </p:sp>
      <p:sp>
        <p:nvSpPr>
          <p:cNvPr id="10" name="矩形 9">
            <a:extLst>
              <a:ext uri="{FF2B5EF4-FFF2-40B4-BE49-F238E27FC236}">
                <a16:creationId xmlns:a16="http://schemas.microsoft.com/office/drawing/2014/main" id="{5BFA96E1-4F52-48ED-BA05-90F9A2B6CAE1}"/>
              </a:ext>
            </a:extLst>
          </p:cNvPr>
          <p:cNvSpPr/>
          <p:nvPr/>
        </p:nvSpPr>
        <p:spPr>
          <a:xfrm>
            <a:off x="5963148" y="6273882"/>
            <a:ext cx="2743200" cy="369332"/>
          </a:xfrm>
          <a:prstGeom prst="rect">
            <a:avLst/>
          </a:prstGeom>
        </p:spPr>
        <p:txBody>
          <a:bodyPr wrap="square">
            <a:spAutoFit/>
          </a:bodyPr>
          <a:lstStyle/>
          <a:p>
            <a:r>
              <a:rPr lang="en-US" altLang="zh-CN" dirty="0">
                <a:ea typeface="Cambria Math"/>
                <a:sym typeface="Wingdings" pitchFamily="2" charset="2"/>
              </a:rPr>
              <a:t>m</a:t>
            </a:r>
            <a:r>
              <a:rPr lang="zh-CN" altLang="en-US" dirty="0">
                <a:ea typeface="Cambria Math"/>
                <a:sym typeface="Wingdings" pitchFamily="2" charset="2"/>
              </a:rPr>
              <a:t>是使</a:t>
            </a:r>
            <a:r>
              <a:rPr lang="en-US" altLang="zh-CN" dirty="0">
                <a:ea typeface="Cambria Math"/>
                <a:sym typeface="Wingdings" pitchFamily="2" charset="2"/>
              </a:rPr>
              <a:t>P(</a:t>
            </a:r>
            <a:r>
              <a:rPr lang="en-US" altLang="zh-CN" i="1" dirty="0">
                <a:ea typeface="Cambria Math"/>
                <a:sym typeface="Wingdings" pitchFamily="2" charset="2"/>
              </a:rPr>
              <a:t>n</a:t>
            </a:r>
            <a:r>
              <a:rPr lang="en-US" altLang="zh-CN" dirty="0">
                <a:ea typeface="Cambria Math"/>
                <a:sym typeface="Wingdings" pitchFamily="2" charset="2"/>
              </a:rPr>
              <a:t>)</a:t>
            </a:r>
            <a:r>
              <a:rPr lang="zh-CN" altLang="en-US" dirty="0">
                <a:ea typeface="Cambria Math"/>
                <a:sym typeface="Wingdings" pitchFamily="2" charset="2"/>
              </a:rPr>
              <a:t>为假中最小的</a:t>
            </a:r>
            <a:endParaRPr lang="zh-CN" altLang="en-US" dirty="0"/>
          </a:p>
        </p:txBody>
      </p:sp>
      <p:sp>
        <p:nvSpPr>
          <p:cNvPr id="11" name="矩形 10">
            <a:extLst>
              <a:ext uri="{FF2B5EF4-FFF2-40B4-BE49-F238E27FC236}">
                <a16:creationId xmlns:a16="http://schemas.microsoft.com/office/drawing/2014/main" id="{3F90730D-100A-4294-8C24-13BFBD5CAAF9}"/>
              </a:ext>
            </a:extLst>
          </p:cNvPr>
          <p:cNvSpPr/>
          <p:nvPr/>
        </p:nvSpPr>
        <p:spPr>
          <a:xfrm>
            <a:off x="1734066" y="5513799"/>
            <a:ext cx="4229082" cy="369332"/>
          </a:xfrm>
          <a:prstGeom prst="rect">
            <a:avLst/>
          </a:prstGeom>
        </p:spPr>
        <p:txBody>
          <a:bodyPr wrap="square">
            <a:spAutoFit/>
          </a:bodyPr>
          <a:lstStyle/>
          <a:p>
            <a:r>
              <a:rPr lang="en-US" altLang="zh-CN" dirty="0">
                <a:ea typeface="Cambria Math"/>
                <a:sym typeface="Wingdings" pitchFamily="2" charset="2"/>
              </a:rPr>
              <a:t>P(</a:t>
            </a:r>
            <a:r>
              <a:rPr lang="en-US" altLang="zh-CN" i="1" dirty="0">
                <a:ea typeface="Cambria Math"/>
                <a:sym typeface="Wingdings" pitchFamily="2" charset="2"/>
              </a:rPr>
              <a:t>m-1</a:t>
            </a:r>
            <a:r>
              <a:rPr lang="en-US" altLang="zh-CN" dirty="0">
                <a:ea typeface="Cambria Math"/>
                <a:sym typeface="Wingdings" pitchFamily="2" charset="2"/>
              </a:rPr>
              <a:t>)</a:t>
            </a:r>
            <a:r>
              <a:rPr lang="zh-CN" altLang="en-US" dirty="0">
                <a:ea typeface="Cambria Math"/>
                <a:sym typeface="Wingdings" pitchFamily="2" charset="2"/>
              </a:rPr>
              <a:t>为真，则有</a:t>
            </a:r>
            <a:r>
              <a:rPr lang="en-US" altLang="zh-CN" dirty="0">
                <a:ea typeface="Cambria Math"/>
                <a:sym typeface="Wingdings" pitchFamily="2" charset="2"/>
              </a:rPr>
              <a:t>P(</a:t>
            </a:r>
            <a:r>
              <a:rPr lang="en-US" altLang="zh-CN" i="1" dirty="0">
                <a:ea typeface="Cambria Math"/>
                <a:sym typeface="Wingdings" pitchFamily="2" charset="2"/>
              </a:rPr>
              <a:t>m-1</a:t>
            </a:r>
            <a:r>
              <a:rPr lang="en-US" altLang="zh-CN" dirty="0">
                <a:ea typeface="Cambria Math"/>
                <a:sym typeface="Wingdings" pitchFamily="2" charset="2"/>
              </a:rPr>
              <a:t>)</a:t>
            </a:r>
            <a:r>
              <a:rPr lang="zh-CN" altLang="en-US" dirty="0">
                <a:ea typeface="Cambria Math"/>
                <a:sym typeface="Wingdings" pitchFamily="2" charset="2"/>
              </a:rPr>
              <a:t>则</a:t>
            </a:r>
            <a:r>
              <a:rPr lang="en-US" altLang="zh-CN" dirty="0">
                <a:ea typeface="Cambria Math"/>
                <a:sym typeface="Wingdings" pitchFamily="2" charset="2"/>
              </a:rPr>
              <a:t>P(</a:t>
            </a:r>
            <a:r>
              <a:rPr lang="en-US" altLang="zh-CN" i="1" dirty="0">
                <a:ea typeface="Cambria Math"/>
                <a:sym typeface="Wingdings" pitchFamily="2" charset="2"/>
              </a:rPr>
              <a:t>m</a:t>
            </a:r>
            <a:r>
              <a:rPr lang="en-US" altLang="zh-CN" dirty="0">
                <a:ea typeface="Cambria Math"/>
                <a:sym typeface="Wingdings" pitchFamily="2" charset="2"/>
              </a:rPr>
              <a:t>)</a:t>
            </a:r>
            <a:r>
              <a:rPr lang="zh-CN" altLang="en-US" dirty="0">
                <a:ea typeface="Cambria Math"/>
                <a:sym typeface="Wingdings" pitchFamily="2" charset="2"/>
              </a:rPr>
              <a:t>为真</a:t>
            </a:r>
            <a:endParaRPr lang="zh-CN" altLang="en-US" dirty="0"/>
          </a:p>
        </p:txBody>
      </p:sp>
    </p:spTree>
    <p:extLst>
      <p:ext uri="{BB962C8B-B14F-4D97-AF65-F5344CB8AC3E}">
        <p14:creationId xmlns:p14="http://schemas.microsoft.com/office/powerpoint/2010/main" val="177711310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i = 1}^{n} = \frac{n(n + 1)}{2}$$&#10;&#10;\end{document}"/>
  <p:tag name="IGUANATEXSIZE" val="2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i = 1}^{k} = \frac{k(k + 1)}{2}$$&#10;&#10;\end{document}"/>
  <p:tag name="IGUANATEXSIZE" val="2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  \frac{k(k + 1) + 2(k + 1)}{2}$$&#10;&#10;\end{document}"/>
  <p:tag name="IGUANATEXSIZE" val="20"/>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  \frac{(k + 1) (k + 2)}{2}$$&#10;&#10;\end{document}"/>
  <p:tag name="IGUANATEXSIZE" val="20"/>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1 + 2 + \ldots + k + (k + 1)  =  \frac{k(k + 1)}{2} + (k + 1)$$&#10;&#10;\end{document}"/>
  <p:tag name="IGUANATEXSIZE" val="20"/>
</p:tagLst>
</file>

<file path=ppt/theme/theme1.xml><?xml version="1.0" encoding="utf-8"?>
<a:theme xmlns:a="http://schemas.openxmlformats.org/drawingml/2006/main" name="Level">
  <a:themeElements>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Level">
      <a:majorFont>
        <a:latin typeface="Garamond"/>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Verdan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Verdana" panose="020B0604030504040204" pitchFamily="34" charset="0"/>
          </a:defRPr>
        </a:defPPr>
      </a:lstStyle>
    </a:lnDef>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Default Design">
  <a:themeElements>
    <a:clrScheme name="1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Default Design">
      <a:majorFont>
        <a:latin typeface="Comic Sans MS"/>
        <a:ea typeface="宋体"/>
        <a:cs typeface=""/>
      </a:majorFont>
      <a:minorFont>
        <a:latin typeface="Comic Sans MS"/>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Verdan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Verdana" panose="020B0604030504040204" pitchFamily="34" charset="0"/>
          </a:defRPr>
        </a:defPPr>
      </a:lstStyle>
    </a:lnDef>
  </a:objectDefaults>
  <a:extraClrSchemeLst>
    <a:extraClrScheme>
      <a:clrScheme name="1_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4661</TotalTime>
  <Words>2937</Words>
  <Application>Microsoft Office PowerPoint</Application>
  <PresentationFormat>全屏显示(4:3)</PresentationFormat>
  <Paragraphs>213</Paragraphs>
  <Slides>23</Slides>
  <Notes>1</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23</vt:i4>
      </vt:variant>
    </vt:vector>
  </HeadingPairs>
  <TitlesOfParts>
    <vt:vector size="35" baseType="lpstr">
      <vt:lpstr>等线</vt:lpstr>
      <vt:lpstr>宋体</vt:lpstr>
      <vt:lpstr>Arial</vt:lpstr>
      <vt:lpstr>Arial Narrow</vt:lpstr>
      <vt:lpstr>Cambria Math</vt:lpstr>
      <vt:lpstr>Comic Sans MS</vt:lpstr>
      <vt:lpstr>Garamond</vt:lpstr>
      <vt:lpstr>Times New Roman</vt:lpstr>
      <vt:lpstr>Verdana</vt:lpstr>
      <vt:lpstr>Wingdings</vt:lpstr>
      <vt:lpstr>Level</vt:lpstr>
      <vt:lpstr>1_Default Design</vt:lpstr>
      <vt:lpstr>Discrete Mathematics and Its Application                         7th edition, 2001</vt:lpstr>
      <vt:lpstr>Welcome to Discrete Mathematics  Spring 2018</vt:lpstr>
      <vt:lpstr>Chapter 5 Induction and recursion [ɪnˈdʌkʃn]归纳  [rɪˈkɜ:ʃn]回归</vt:lpstr>
      <vt:lpstr>§5.1 Mathematical Induction</vt:lpstr>
      <vt:lpstr>Climbing an  Infinite Ladder</vt:lpstr>
      <vt:lpstr>Principle of Mathematical Induction</vt:lpstr>
      <vt:lpstr>Important Points About Using Mathematical  Induction</vt:lpstr>
      <vt:lpstr>Validity of Mathematical Induction</vt:lpstr>
      <vt:lpstr>Validity of Mathematical Induction</vt:lpstr>
      <vt:lpstr>Remembering How Mathematical Induction Works</vt:lpstr>
      <vt:lpstr>Proving a Summation Formula by Mathematical Induction</vt:lpstr>
      <vt:lpstr>Conjecturing and Proving Correct a Summation Formula</vt:lpstr>
      <vt:lpstr>Proving Inequalities</vt:lpstr>
      <vt:lpstr>Proving Inequalities</vt:lpstr>
      <vt:lpstr>Proving Divisibility Results</vt:lpstr>
      <vt:lpstr>Number of Subsets of a Finite Set</vt:lpstr>
      <vt:lpstr>Number of Subsets of a Finite Set</vt:lpstr>
      <vt:lpstr>Tiling Checkerboards</vt:lpstr>
      <vt:lpstr>Tiling Checkerboards</vt:lpstr>
      <vt:lpstr>An Incorrect “Proof” by Mathematical Induction</vt:lpstr>
      <vt:lpstr>An Incorrect “Proof” by Mathematical Induction</vt:lpstr>
      <vt:lpstr>                      Guidelines:      Mathematical Induction Proofs</vt:lpstr>
      <vt:lpstr>Homework</vt:lpstr>
    </vt:vector>
  </TitlesOfParts>
  <Company>Barry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 Johnsonbaugh, Discrete Mathematics 5th edition, 2001</dc:title>
  <dc:creator>user</dc:creator>
  <cp:lastModifiedBy>李 志毅</cp:lastModifiedBy>
  <cp:revision>694</cp:revision>
  <cp:lastPrinted>2018-04-08T03:06:08Z</cp:lastPrinted>
  <dcterms:created xsi:type="dcterms:W3CDTF">2002-05-12T10:17:07Z</dcterms:created>
  <dcterms:modified xsi:type="dcterms:W3CDTF">2019-06-22T03:16:41Z</dcterms:modified>
</cp:coreProperties>
</file>