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  <p:sldMasterId id="2147483695" r:id="rId2"/>
  </p:sldMasterIdLst>
  <p:notesMasterIdLst>
    <p:notesMasterId r:id="rId16"/>
  </p:notesMasterIdLst>
  <p:sldIdLst>
    <p:sldId id="256" r:id="rId3"/>
    <p:sldId id="309" r:id="rId4"/>
    <p:sldId id="318" r:id="rId5"/>
    <p:sldId id="261" r:id="rId6"/>
    <p:sldId id="319" r:id="rId7"/>
    <p:sldId id="324" r:id="rId8"/>
    <p:sldId id="358" r:id="rId9"/>
    <p:sldId id="320" r:id="rId10"/>
    <p:sldId id="266" r:id="rId11"/>
    <p:sldId id="321" r:id="rId12"/>
    <p:sldId id="269" r:id="rId13"/>
    <p:sldId id="322" r:id="rId14"/>
    <p:sldId id="812" r:id="rId15"/>
  </p:sldIdLst>
  <p:sldSz cx="9144000" cy="6858000" type="screen4x3"/>
  <p:notesSz cx="6858000" cy="99472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3931" autoAdjust="0"/>
  </p:normalViewPr>
  <p:slideViewPr>
    <p:cSldViewPr>
      <p:cViewPr varScale="1">
        <p:scale>
          <a:sx n="124" d="100"/>
          <a:sy n="124" d="100"/>
        </p:scale>
        <p:origin x="71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9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>
            <a:extLst>
              <a:ext uri="{FF2B5EF4-FFF2-40B4-BE49-F238E27FC236}">
                <a16:creationId xmlns:a16="http://schemas.microsoft.com/office/drawing/2014/main" id="{D67EB47E-22CB-4D15-9AED-DA5CA5A064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7801C3BA-22B8-4EFF-AFF6-0E9B85DDCF5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CA2A79C-8355-4911-9BDF-525753FBF3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42975" y="746125"/>
            <a:ext cx="4972050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4869" name="Rectangle 5">
            <a:extLst>
              <a:ext uri="{FF2B5EF4-FFF2-40B4-BE49-F238E27FC236}">
                <a16:creationId xmlns:a16="http://schemas.microsoft.com/office/drawing/2014/main" id="{F2FC1A66-EF60-4110-9DF1-2A01864AE03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956"/>
            <a:ext cx="5486400" cy="4476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4870" name="Rectangle 6">
            <a:extLst>
              <a:ext uri="{FF2B5EF4-FFF2-40B4-BE49-F238E27FC236}">
                <a16:creationId xmlns:a16="http://schemas.microsoft.com/office/drawing/2014/main" id="{9FE9AB60-7FC8-4164-B654-C794952C09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4871" name="Rectangle 7">
            <a:extLst>
              <a:ext uri="{FF2B5EF4-FFF2-40B4-BE49-F238E27FC236}">
                <a16:creationId xmlns:a16="http://schemas.microsoft.com/office/drawing/2014/main" id="{76E42A11-0445-471A-8AF6-DE265469EE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448185"/>
            <a:ext cx="2971800" cy="49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3424A27-EC53-4E9D-9804-A5EA285C4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9061ED40-51D4-4B33-BEF3-48586D131C6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0D7D8FD9-38FC-458A-B113-8E1C4AD1C27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D2A163AD-0DFC-43BF-BECC-AD9EF22085D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E3AC78FD-9C41-416A-BE83-C5432F88BF0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56E3B2F-1979-41EB-B9A1-B71123ED78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6B80615-608C-40A4-9F09-8E2702E8FE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829F58D-4371-4B70-AA27-E0DE7D2CE3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1E3003-7D0C-4FCE-B147-F8D33E19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93447E5-FCED-45CD-A010-2A7AE093C9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B92D35-A008-43B5-A4E5-8044D3BC29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873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C0FAD-2BBC-45E3-96B9-BDCDA597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5EB7E5-CE63-403B-9DD4-56ECD08E0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3404C4C-6547-4860-8946-DB4BF621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E6FE298-D829-44E1-9140-38558ECBC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22F773-1E75-40AD-8AE8-A01546D17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589E5-6012-41E1-B8EC-521EE592BA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784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D3DDB6-DB78-4B54-996E-D967DA968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9880EE-140C-4B91-89B4-FD153B1C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AEF814-25E8-4A7C-9732-AD73AE5FAF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28C68-62AF-4A20-8BD5-0D6FAB74D2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A4C85F-1683-4ABE-B62F-D4DA97BBBB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4D22C3-E271-42D3-95C0-86804294D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605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0A34E1-98A2-4E4D-91C9-B86AE52B4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CE76F9-8AD2-4C31-A95D-C8AF42F40A8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FF99A-217E-4EC6-97E8-4E58110F9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DD950-0C44-41D1-B5A7-A66335097A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680759-863E-405C-B8C5-92699AD931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14297-F4FF-447A-9267-D08053D923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AEFD03-00C5-4C3F-A161-26DE955FD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30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74569-D42A-41D6-8876-8B8B19E2A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807956-2445-4A8C-B97D-6FD69B10B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CDD77A-D7EA-49AD-ABA9-47A12A5033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B131D4-782E-4810-A233-C62DB9A5F6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75FDB8-5001-4B66-A059-C887A861BB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324AE0-F5F1-483E-9C06-18021DD37931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3428766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C40A-78AB-4194-BF77-12D24651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6ECF25-6C92-4BF4-8110-9F6E4FC2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0B6B3-6E79-4CD2-B1C0-6EB656A7D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CC48B-4DD5-4826-B773-7DB4B435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A8B7-F0A4-44D3-B17B-FE68BBCF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CE6D86-5CF8-471A-8305-F39A0EF0725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105335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4323-3DEC-45C5-B85D-6EF9BCC3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482168-725F-4E54-A1A3-B2231A0D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54D9B1-8F99-4C58-8F52-1EA21443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50780-5DA3-4981-AEA6-C3C5FB9C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D98F5-1F6B-49FA-BBF5-5C5E74C4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27C3C-7382-49ED-917A-9313B5FD25A0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416897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11571-E486-4C60-B2F4-CA91EED4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A0839-CB2B-497B-8B91-9A5AEAEC1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0E6645-D518-4ABE-B05D-697FC2444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267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F973E7-D436-4087-97F7-6DB5A30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28B30F-5644-4DC7-962A-76FB14FF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898D58-D3C7-4466-9B14-6D10D42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C0570-558D-488A-B39C-42A330A7467D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857560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7A73B-99AD-421C-9A6A-F1C40624D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668B35-6F07-46BC-8910-E43EA936F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583F7A-C543-4894-BD4A-FBCFA22CE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34116C-CFD6-4A3A-B78A-25276DF4E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848920-9107-47D4-84D9-5D379DB86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D9C260-E858-497D-88E0-456EC3702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49CB2A-85AF-40E3-A07C-3D38F7C7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3FECBD-4FE6-4BA3-9D45-4E61997C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B41E6-2611-4DDC-8A03-836D519E71B7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9976034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29156-E28F-4187-9248-C76C00C8B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2996F-D6EA-42D1-9AE4-A031BAA1F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414587-E2FB-40A3-8B83-6EDDE076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7E74FE-A2B1-4B1B-A197-64E35B9F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3CD928-65CD-4D9C-AC05-4555CC0CDB5B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680419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CC7810-CCF5-4ED0-BB59-AFFA6498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27E94D-E8D8-44F7-B60B-A3AC18F68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12373-F8EF-45EF-AF29-8EB2DC46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194C-B9A1-48A9-8DC1-FC436090F08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243333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8272E-6741-4463-A6BF-FAC498C2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3D4BF-2255-4B65-8FC5-481A373DE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296BCA-C5AA-42F3-8ABB-6BABE983DB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8BF733-7EB0-4C00-857C-FE94C2A3E9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7F593A-38C5-4407-AD7B-C48757B4D2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50099E-EE9D-4F9A-9435-60D8FA8F0E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9254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2CE48-4F2B-49EB-9D92-DFA03EF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D5BCF1-7CB1-43C4-BE17-D39C68D4A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B0D74-1155-47A6-918D-B797BB87B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B1006C-8D1C-488A-8E10-C6270B0D2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6A8E1A-2E79-4469-97CD-F4B166E0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78B9C-2916-49D1-A1B2-D1E8F32A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27021-76EC-402D-8FC0-81243ED5A416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725553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7D1B-68DB-4E9C-AAD3-CC1BCE1E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FA34294-7FB5-455E-95F3-D242020CC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9007A6-D35C-4FA1-99D1-17FF4F4C7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07B31-7CB4-4410-8BE7-A842A8BC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9791B7-702A-4992-BBA2-50A478DB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06B11,12,13 - Discrete Structures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B46F1-EC4A-40F2-8F50-727547D7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4B168-FFF6-479F-AC3E-03057269B163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1067363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8C379-24F1-4DEF-B387-D047C2EB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7BBD50-A47A-48F9-9620-8E25C2E5C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1840BF-500D-4B4B-9AF0-26446B4FF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96CF0-3425-40EE-8D2B-6D090C8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E33B81-2495-43CE-9EB0-BC38BD3C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0283B-6126-471B-82B2-6BEB531E9474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15663956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7C6781-4D3F-4A9D-911D-6A24EF6D4A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C54F8B-6D92-40C4-944C-D67504B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F241D1-9DFD-4138-939C-F5A83BBA1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Spring 2018</a:t>
            </a:r>
            <a:endParaRPr lang="en-CA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EB3223-9588-4880-AD28-E726A010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A478C1-C0A3-4487-81C7-349D925C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1C7E2-3185-4683-B5FE-D651FE4675EE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  <p:extLst>
      <p:ext uri="{BB962C8B-B14F-4D97-AF65-F5344CB8AC3E}">
        <p14:creationId xmlns:p14="http://schemas.microsoft.com/office/powerpoint/2010/main" val="414179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753277-6EA9-44C1-A15F-65081B9C6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9F3C90-078F-4043-9287-387F01279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BDE4986-5EEE-4E3D-90B6-ABCE4F196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ED9617-675D-4A13-B02D-385B040A85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7C074F-7B83-48F4-8383-334A6DC07D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6CD3A-7FFB-47D2-81D3-97D21EC56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351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60DE6-966D-4504-BC1B-C233FB19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9FFBE3-2E76-472F-9828-8A0DEAF66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5DC57A-7037-4B3D-9A98-799536EB3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622C20-427D-4570-B31B-BE1CB19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72883E-01F2-4FEB-B931-991A29C1E1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4BD20-8316-4132-9C9A-2A16544E72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D24F-6E6C-4C21-AB08-BAC458BC5C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019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8182-3DE8-4576-AFB9-5594EF78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E88EAD-CE48-446D-81F1-5251D18D9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D99365-07C8-40EE-9AAD-867802956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34163B-1AB1-4D57-A34C-4276B90F8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ACBB0-B9E6-408B-812A-E35A790FF1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0CA3B4-C0E0-4B6D-B39D-2FD72D3370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A6683CA-3227-4421-8696-9C4F3CC730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F662359-CC78-4678-8733-CC1ADE5BD5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EA093-36CB-4264-94D7-663FB3A6F7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38E3-1AA1-4D5C-90AE-5591CACC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48931-111B-4991-BA84-0573718A9A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2CB934E-54CF-4DB0-BDFA-1ADE4BB02D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693FB43-08B9-4419-B686-2D2706BB2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157C0-03F4-4622-A090-2711406742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970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88140C4-77C7-49ED-BCC6-B0DEEFD68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D4CB0F1-F467-4539-90BC-C80CA3493F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BD7562D-B4C3-4C82-8422-140D33CCD1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D0B26-9AD1-4BD7-8644-84084CF45EA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378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671D-7D03-418C-9A04-E8E5790D6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696DB3-C0A7-42AF-943B-4939DDA3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750FFB-4055-425E-8349-59BC4E4E4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79C988-1C01-44E4-9B68-970866DF61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13D6B3-C5F1-4597-BDCE-6ACFD6F844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27C328-EEE8-42D2-A6B7-BF3B760F9E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EA116-048D-4588-AAF6-80705437DB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0884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49C78-D171-4D36-BCC6-04A3EDF9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A36E79-A941-4C21-A0C1-906645789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544532-6210-4958-BC96-484050EF8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06569-2E96-42E7-B7A2-D6C64CAF9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DDA88-8449-4A47-B908-21E24B0880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B59F-AFD3-42BF-BC23-0DB2A72829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65DB00-C3EA-4A03-A713-59677E0E3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2451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B36EB14-567D-4FE2-A063-D288A10DE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EBB0E8F-89CA-4740-91BF-74EA6C2FB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929F448F-2EFA-405F-8D41-4EC8AF53B7F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09EDEC03-0FC8-4EBA-A2B6-F358B5662AF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085C2A13-6597-4B89-9370-6FFB1C70B12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144790-1970-4C78-B35B-CCEB46AA19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E0F848E0-EF48-4D03-A3AA-BE37C9590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2" name="Line 8">
            <a:extLst>
              <a:ext uri="{FF2B5EF4-FFF2-40B4-BE49-F238E27FC236}">
                <a16:creationId xmlns:a16="http://schemas.microsoft.com/office/drawing/2014/main" id="{ED202DCC-20FA-4441-B7CF-DC490AC0BA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D7318372-74D7-40F7-AFE6-BC99C92CF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0DBCE407-5DBA-4D2E-9279-EA9D845CE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accent2"/>
            </a:gs>
            <a:gs pos="100000">
              <a:srgbClr val="1C1C6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>
            <a:extLst>
              <a:ext uri="{FF2B5EF4-FFF2-40B4-BE49-F238E27FC236}">
                <a16:creationId xmlns:a16="http://schemas.microsoft.com/office/drawing/2014/main" id="{9501A918-0D81-4FFC-8EB8-E969207A6B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zh-CN"/>
              <a:t>Click to edit Master title style</a:t>
            </a:r>
          </a:p>
        </p:txBody>
      </p:sp>
      <p:sp>
        <p:nvSpPr>
          <p:cNvPr id="291843" name="Rectangle 3">
            <a:extLst>
              <a:ext uri="{FF2B5EF4-FFF2-40B4-BE49-F238E27FC236}">
                <a16:creationId xmlns:a16="http://schemas.microsoft.com/office/drawing/2014/main" id="{7C4766A3-2F12-4DAD-9DE1-4D20AF48C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- First level</a:t>
            </a:r>
            <a:endParaRPr lang="en-CA" altLang="zh-CN"/>
          </a:p>
          <a:p>
            <a:pPr lvl="1"/>
            <a:r>
              <a:rPr lang="en-CA" altLang="zh-CN"/>
              <a:t>Second level</a:t>
            </a:r>
          </a:p>
          <a:p>
            <a:pPr lvl="2"/>
            <a:r>
              <a:rPr lang="en-CA" altLang="zh-CN"/>
              <a:t>Third level</a:t>
            </a:r>
          </a:p>
          <a:p>
            <a:pPr lvl="3"/>
            <a:r>
              <a:rPr lang="en-CA" altLang="zh-CN"/>
              <a:t>Fourth level</a:t>
            </a:r>
          </a:p>
          <a:p>
            <a:pPr lvl="4"/>
            <a:r>
              <a:rPr lang="en-CA" altLang="zh-CN"/>
              <a:t>Fifth level</a:t>
            </a:r>
          </a:p>
        </p:txBody>
      </p:sp>
      <p:sp>
        <p:nvSpPr>
          <p:cNvPr id="291844" name="Rectangle 4">
            <a:extLst>
              <a:ext uri="{FF2B5EF4-FFF2-40B4-BE49-F238E27FC236}">
                <a16:creationId xmlns:a16="http://schemas.microsoft.com/office/drawing/2014/main" id="{BFDF325F-62FF-4D12-9610-B3A5BB5ACB8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Fall 2007</a:t>
            </a:r>
            <a:endParaRPr lang="en-CA" altLang="zh-CN"/>
          </a:p>
        </p:txBody>
      </p:sp>
      <p:sp>
        <p:nvSpPr>
          <p:cNvPr id="291845" name="Rectangle 5">
            <a:extLst>
              <a:ext uri="{FF2B5EF4-FFF2-40B4-BE49-F238E27FC236}">
                <a16:creationId xmlns:a16="http://schemas.microsoft.com/office/drawing/2014/main" id="{A5CF896E-C5EB-4A85-846E-A29BEC8DBFA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90800" y="6248400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Discrete Structures</a:t>
            </a:r>
          </a:p>
        </p:txBody>
      </p:sp>
      <p:sp>
        <p:nvSpPr>
          <p:cNvPr id="291846" name="Rectangle 6">
            <a:extLst>
              <a:ext uri="{FF2B5EF4-FFF2-40B4-BE49-F238E27FC236}">
                <a16:creationId xmlns:a16="http://schemas.microsoft.com/office/drawing/2014/main" id="{66E4736D-879C-4F84-A13C-DEB8E4B277F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CCFF"/>
                </a:solidFill>
                <a:latin typeface="Times New Roman" panose="02020603050405020304" pitchFamily="18" charset="0"/>
                <a:ea typeface="+mn-ea"/>
              </a:defRPr>
            </a:lvl1pPr>
          </a:lstStyle>
          <a:p>
            <a:pPr>
              <a:defRPr/>
            </a:pPr>
            <a:fld id="{05E57C69-8C4E-47ED-B193-FDD00EA0C49F}" type="slidenum">
              <a:rPr lang="zh-CN" altLang="en-CA"/>
              <a:pPr>
                <a:defRPr/>
              </a:pPr>
              <a:t>‹#›</a:t>
            </a:fld>
            <a:endParaRPr lang="en-CA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FFFF00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E5B850-E66A-47B8-B4D6-BA7C4EE38D8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3048000"/>
          </a:xfrm>
        </p:spPr>
        <p:txBody>
          <a:bodyPr/>
          <a:lstStyle/>
          <a:p>
            <a:pPr algn="r" eaLnBrk="1" hangingPunct="1"/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Discrete Mathematics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and Its Application</a:t>
            </a:r>
            <a:b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en-US" altLang="zh-CN" sz="2000" baseline="30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</a:t>
            </a: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edition, 2001</a:t>
            </a:r>
            <a:endParaRPr lang="en-US" altLang="zh-CN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8915D59-D65A-4AAC-94F5-D19931E9FF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38600"/>
            <a:ext cx="6400800" cy="1441450"/>
          </a:xfrm>
        </p:spPr>
        <p:txBody>
          <a:bodyPr/>
          <a:lstStyle/>
          <a:p>
            <a:pPr eaLnBrk="1" hangingPunct="1"/>
            <a:r>
              <a:rPr lang="en-US" altLang="zh-CN" sz="3600">
                <a:ea typeface="宋体" panose="02010600030101010101" pitchFamily="2" charset="-122"/>
              </a:rPr>
              <a:t>Kenneth H. Rosen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Proof of Same Example using Mathematical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22" y="1417638"/>
            <a:ext cx="83820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every amount of postage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cents or more can be formed using just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-cent stamps. 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Let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be the proposition that postage of </a:t>
            </a:r>
            <a:r>
              <a:rPr lang="en-US" i="1" dirty="0"/>
              <a:t>n</a:t>
            </a:r>
            <a:r>
              <a:rPr lang="en-US" dirty="0"/>
              <a:t> cents can be formed using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-cent stamps.</a:t>
            </a:r>
          </a:p>
          <a:p>
            <a:pPr lvl="1"/>
            <a:r>
              <a:rPr lang="en-US" dirty="0"/>
              <a:t>BASIS STEP: Postage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cents can be formed using three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stamps. </a:t>
            </a:r>
          </a:p>
          <a:p>
            <a:pPr lvl="1"/>
            <a:r>
              <a:rPr lang="en-US" dirty="0"/>
              <a:t>INDUCTIVE STEP: The inductive hypothesis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for any positive integer </a:t>
            </a:r>
            <a:r>
              <a:rPr lang="en-US" i="1" dirty="0"/>
              <a:t>k</a:t>
            </a:r>
            <a:r>
              <a:rPr lang="en-US" dirty="0"/>
              <a:t> is that postage of </a:t>
            </a:r>
            <a:r>
              <a:rPr lang="en-US" i="1" dirty="0"/>
              <a:t>k</a:t>
            </a:r>
            <a:r>
              <a:rPr lang="en-US" dirty="0"/>
              <a:t> cents can be formed using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-cent stamps. To show P(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where  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, we consider two cases:</a:t>
            </a:r>
            <a:endParaRPr lang="en-US" dirty="0">
              <a:latin typeface="Cambria Math"/>
              <a:ea typeface="Cambria Math"/>
            </a:endParaRPr>
          </a:p>
          <a:p>
            <a:pPr lvl="2"/>
            <a:r>
              <a:rPr lang="en-US" dirty="0">
                <a:latin typeface="Cambria Math"/>
                <a:ea typeface="Cambria Math"/>
              </a:rPr>
              <a:t>If at least one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stamp has been used, then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stamp can be replaced with a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-cent stamp to yield a total of k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cents.</a:t>
            </a:r>
          </a:p>
          <a:p>
            <a:pPr lvl="2"/>
            <a:r>
              <a:rPr lang="en-US" dirty="0">
                <a:latin typeface="Cambria Math"/>
                <a:ea typeface="Cambria Math"/>
              </a:rPr>
              <a:t>Otherwise, no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stamp have been used and at least three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-cent stamps were used(2*5&lt;12). Three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-cent stamps can be replaced by four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stamps to yield a total of k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cents.</a:t>
            </a:r>
            <a:endParaRPr lang="en-US" dirty="0"/>
          </a:p>
          <a:p>
            <a:pPr>
              <a:buNone/>
            </a:pPr>
            <a:r>
              <a:rPr lang="en-US" dirty="0"/>
              <a:t>    Hence,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holds for all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173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Well-Ordering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756" y="1417638"/>
            <a:ext cx="8342243" cy="536416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Well-ordering property</a:t>
            </a:r>
            <a:r>
              <a:rPr lang="en-US" dirty="0"/>
              <a:t>: Every nonempty set of nonnegative integers has a least element.</a:t>
            </a:r>
          </a:p>
          <a:p>
            <a:r>
              <a:rPr lang="en-US" dirty="0"/>
              <a:t>The well-ordering property is one of the axioms of the positive integers listed in Appendix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r>
              <a:rPr lang="en-US" dirty="0"/>
              <a:t>The well-ordering property can be used directly in proofs, as the next example illustrates.</a:t>
            </a:r>
          </a:p>
          <a:p>
            <a:r>
              <a:rPr lang="en-US" dirty="0"/>
              <a:t>The well-ordering property can be generalized. </a:t>
            </a:r>
          </a:p>
          <a:p>
            <a:pPr lvl="1"/>
            <a:r>
              <a:rPr lang="en-US" b="1" dirty="0"/>
              <a:t>Definition: </a:t>
            </a:r>
            <a:r>
              <a:rPr lang="en-US" dirty="0"/>
              <a:t>A set is </a:t>
            </a:r>
            <a:r>
              <a:rPr lang="en-US" i="1" dirty="0"/>
              <a:t>well ordered if every subset has a least element.</a:t>
            </a:r>
          </a:p>
          <a:p>
            <a:pPr lvl="2"/>
            <a:r>
              <a:rPr lang="en-US" b="1" dirty="0"/>
              <a:t>N</a:t>
            </a:r>
            <a:r>
              <a:rPr lang="en-US" dirty="0"/>
              <a:t> is well ordered under ≤.</a:t>
            </a:r>
          </a:p>
          <a:p>
            <a:pPr lvl="2"/>
            <a:r>
              <a:rPr lang="en-US" dirty="0"/>
              <a:t>The set of finite strings over an alphabet using lexicographic ordering is well ordered.</a:t>
            </a:r>
          </a:p>
          <a:p>
            <a:pPr lvl="1"/>
            <a:r>
              <a:rPr lang="en-US" dirty="0"/>
              <a:t>We will see a generalization of induction to sets other than the integers in the next section. </a:t>
            </a:r>
          </a:p>
          <a:p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27365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Well-Ordering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60708"/>
            <a:ext cx="8610600" cy="53210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 Example</a:t>
            </a:r>
            <a:r>
              <a:rPr lang="en-US" dirty="0"/>
              <a:t>: Use the well-ordering property to prove the division algorithm, which states that if </a:t>
            </a:r>
            <a:r>
              <a:rPr lang="en-US" i="1" dirty="0"/>
              <a:t>a</a:t>
            </a:r>
            <a:r>
              <a:rPr lang="en-US" dirty="0"/>
              <a:t> is an integer and </a:t>
            </a:r>
            <a:r>
              <a:rPr lang="en-US" i="1" dirty="0"/>
              <a:t>d</a:t>
            </a:r>
            <a:r>
              <a:rPr lang="en-US" dirty="0"/>
              <a:t> is a positive integer, then there are unique integers </a:t>
            </a:r>
            <a:r>
              <a:rPr lang="en-US" i="1" dirty="0"/>
              <a:t>q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 ≤ r &lt; </a:t>
            </a:r>
            <a:r>
              <a:rPr lang="en-US" i="1" dirty="0">
                <a:ea typeface="Cambria Math" pitchFamily="18" charset="0"/>
              </a:rPr>
              <a:t>d</a:t>
            </a:r>
            <a:r>
              <a:rPr lang="en-US" dirty="0"/>
              <a:t>, such that   </a:t>
            </a:r>
            <a:r>
              <a:rPr lang="en-US" i="1" dirty="0"/>
              <a:t>a = </a:t>
            </a:r>
            <a:r>
              <a:rPr lang="en-US" i="1" dirty="0" err="1"/>
              <a:t>dq</a:t>
            </a:r>
            <a:r>
              <a:rPr lang="en-US" i="1" dirty="0"/>
              <a:t> + 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Let </a:t>
            </a:r>
            <a:r>
              <a:rPr lang="en-US" i="1" dirty="0"/>
              <a:t>S</a:t>
            </a:r>
            <a:r>
              <a:rPr lang="en-US" dirty="0"/>
              <a:t> be the set of nonnegative integers of the form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 err="1">
                <a:latin typeface="Cambria Math"/>
                <a:ea typeface="Cambria Math"/>
              </a:rPr>
              <a:t>dq</a:t>
            </a:r>
            <a:r>
              <a:rPr lang="en-US" dirty="0">
                <a:latin typeface="Cambria Math"/>
                <a:ea typeface="Cambria Math"/>
              </a:rPr>
              <a:t>, where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  is an integer. The set is nonempty since  −</a:t>
            </a:r>
            <a:r>
              <a:rPr lang="en-US" i="1" dirty="0" err="1">
                <a:latin typeface="Cambria Math"/>
                <a:ea typeface="Cambria Math"/>
              </a:rPr>
              <a:t>dq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/>
              <a:t>can be made as large as needed. </a:t>
            </a:r>
          </a:p>
          <a:p>
            <a:pPr lvl="1"/>
            <a:r>
              <a:rPr lang="en-US" dirty="0"/>
              <a:t>By the well-ordering property, S has a least element                    </a:t>
            </a:r>
            <a:r>
              <a:rPr lang="en-US" i="1" dirty="0"/>
              <a:t>r</a:t>
            </a:r>
            <a:r>
              <a:rPr lang="en-US" dirty="0"/>
              <a:t> =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dq</a:t>
            </a:r>
            <a:r>
              <a:rPr lang="en-US" baseline="-25000" dirty="0">
                <a:latin typeface="Cambria Math"/>
                <a:ea typeface="Cambria Math"/>
              </a:rPr>
              <a:t>0</a:t>
            </a:r>
            <a:r>
              <a:rPr lang="en-US" i="1" dirty="0">
                <a:ea typeface="Cambria Math"/>
              </a:rPr>
              <a:t>. </a:t>
            </a:r>
            <a:r>
              <a:rPr lang="en-US" dirty="0">
                <a:ea typeface="Cambria Math"/>
              </a:rPr>
              <a:t>The integer </a:t>
            </a:r>
            <a:r>
              <a:rPr lang="en-US" i="1" dirty="0">
                <a:ea typeface="Cambria Math"/>
              </a:rPr>
              <a:t>r</a:t>
            </a:r>
            <a:r>
              <a:rPr lang="en-US" dirty="0">
                <a:ea typeface="Cambria Math"/>
              </a:rPr>
              <a:t> is nonnegative. It also must be the case that </a:t>
            </a:r>
            <a:r>
              <a:rPr lang="en-US" i="1" dirty="0"/>
              <a:t>r &lt; </a:t>
            </a:r>
            <a:r>
              <a:rPr lang="en-US" i="1" dirty="0">
                <a:ea typeface="Cambria Math" pitchFamily="18" charset="0"/>
              </a:rPr>
              <a:t>d. </a:t>
            </a:r>
            <a:r>
              <a:rPr lang="en-US" dirty="0">
                <a:ea typeface="Cambria Math" pitchFamily="18" charset="0"/>
              </a:rPr>
              <a:t>If it were not, then there would be a smaller nonnegative element in S, namely,                                                    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d</a:t>
            </a:r>
            <a:r>
              <a:rPr lang="en-US" dirty="0">
                <a:ea typeface="Cambria Math"/>
              </a:rPr>
              <a:t>(</a:t>
            </a:r>
            <a:r>
              <a:rPr lang="en-US" i="1" dirty="0">
                <a:ea typeface="Cambria Math"/>
              </a:rPr>
              <a:t>q</a:t>
            </a:r>
            <a:r>
              <a:rPr lang="en-US" baseline="-25000" dirty="0">
                <a:latin typeface="Cambria Math"/>
                <a:ea typeface="Cambria Math"/>
              </a:rPr>
              <a:t>0 </a:t>
            </a:r>
            <a:r>
              <a:rPr lang="en-US" i="1" dirty="0"/>
              <a:t>+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1) =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dq</a:t>
            </a:r>
            <a:r>
              <a:rPr lang="en-US" baseline="-25000" dirty="0">
                <a:latin typeface="Cambria Math"/>
                <a:ea typeface="Cambria Math"/>
              </a:rPr>
              <a:t>0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d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/>
              <a:t>r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>
                <a:ea typeface="Cambria Math"/>
              </a:rPr>
              <a:t>d 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0.</a:t>
            </a:r>
          </a:p>
          <a:p>
            <a:pPr lvl="1"/>
            <a:r>
              <a:rPr lang="en-US" dirty="0">
                <a:ea typeface="Cambria Math" pitchFamily="18" charset="0"/>
              </a:rPr>
              <a:t>Therefore, there are integers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>
                <a:ea typeface="Cambria Math" pitchFamily="18" charset="0"/>
              </a:rPr>
              <a:t> and </a:t>
            </a:r>
            <a:r>
              <a:rPr lang="en-US" i="1" dirty="0">
                <a:ea typeface="Cambria Math" pitchFamily="18" charset="0"/>
              </a:rPr>
              <a:t>r</a:t>
            </a:r>
            <a:r>
              <a:rPr lang="en-US" dirty="0">
                <a:ea typeface="Cambria Math" pitchFamily="18" charset="0"/>
              </a:rPr>
              <a:t>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/>
              <a:t> ≤ r &lt; </a:t>
            </a:r>
            <a:r>
              <a:rPr lang="en-US" i="1" dirty="0">
                <a:ea typeface="Cambria Math" pitchFamily="18" charset="0"/>
              </a:rPr>
              <a:t>d.</a:t>
            </a:r>
          </a:p>
          <a:p>
            <a:pPr>
              <a:buNone/>
            </a:pPr>
            <a:r>
              <a:rPr lang="en-US" i="1" dirty="0">
                <a:ea typeface="Cambria Math" pitchFamily="18" charset="0"/>
              </a:rPr>
              <a:t>                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uniqueness of q and r is Exercise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37</a:t>
            </a:r>
            <a:r>
              <a:rPr lang="en-US" dirty="0">
                <a:ea typeface="Cambria Math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396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CE6C4139-78E1-40F5-99DF-D3C29D377A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Homework</a:t>
            </a:r>
          </a:p>
        </p:txBody>
      </p:sp>
      <p:sp>
        <p:nvSpPr>
          <p:cNvPr id="15365" name="Rectangle 3">
            <a:extLst>
              <a:ext uri="{FF2B5EF4-FFF2-40B4-BE49-F238E27FC236}">
                <a16:creationId xmlns:a16="http://schemas.microsoft.com/office/drawing/2014/main" id="{517E414A-9996-4610-B2D0-862AE95170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zh-CN" dirty="0"/>
              <a:t>§5.2 </a:t>
            </a:r>
          </a:p>
          <a:p>
            <a:pPr lvl="1" algn="just" eaLnBrk="1" hangingPunct="1"/>
            <a:r>
              <a:rPr lang="en-US" altLang="zh-CN" dirty="0"/>
              <a:t> 4, 26</a:t>
            </a:r>
          </a:p>
          <a:p>
            <a:pPr lvl="1" algn="just" eaLnBrk="1" hangingPunct="1"/>
            <a:endParaRPr lang="en-US" altLang="zh-CN" dirty="0"/>
          </a:p>
          <a:p>
            <a:pPr lvl="1" algn="just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3666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EC66E3D-D380-414B-A9A1-15A8AE8EBF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1000" y="1752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zh-CN" sz="7100" b="1">
                <a:ea typeface="宋体" panose="02010600030101010101" pitchFamily="2" charset="-122"/>
              </a:rPr>
              <a:t>Welcome to</a:t>
            </a:r>
            <a:br>
              <a:rPr lang="en-US" altLang="zh-CN" sz="3900" b="1">
                <a:ea typeface="宋体" panose="02010600030101010101" pitchFamily="2" charset="-122"/>
              </a:rPr>
            </a:br>
            <a:r>
              <a:rPr lang="en-CA" altLang="zh-CN">
                <a:ea typeface="宋体" panose="02010600030101010101" pitchFamily="2" charset="-122"/>
              </a:rPr>
              <a:t>Discrete Mathematics</a:t>
            </a:r>
            <a:br>
              <a:rPr lang="en-CA" altLang="zh-CN">
                <a:ea typeface="宋体" panose="02010600030101010101" pitchFamily="2" charset="-122"/>
              </a:rPr>
            </a:br>
            <a:br>
              <a:rPr lang="en-US" altLang="zh-CN">
                <a:ea typeface="宋体" panose="02010600030101010101" pitchFamily="2" charset="-122"/>
              </a:rPr>
            </a:br>
            <a:r>
              <a:rPr lang="en-US" altLang="zh-CN">
                <a:ea typeface="宋体" panose="02010600030101010101" pitchFamily="2" charset="-122"/>
              </a:rPr>
              <a:t>Spring</a:t>
            </a:r>
            <a:r>
              <a:rPr lang="en-US" altLang="zh-CN" sz="4700">
                <a:ea typeface="宋体" panose="02010600030101010101" pitchFamily="2" charset="-122"/>
              </a:rPr>
              <a:t> 2018</a:t>
            </a:r>
            <a:endParaRPr lang="en-CA" altLang="zh-CN" sz="4700">
              <a:ea typeface="宋体" panose="02010600030101010101" pitchFamily="2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294004A5-EFFB-46F3-8F80-B3A22D2F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429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368A9793-BF57-4BD7-AAF2-0CBF85632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1861" name="Text Box 5">
            <a:extLst>
              <a:ext uri="{FF2B5EF4-FFF2-40B4-BE49-F238E27FC236}">
                <a16:creationId xmlns:a16="http://schemas.microsoft.com/office/drawing/2014/main" id="{19FF532B-35FE-476B-8EE2-7998546C6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715000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宋体" panose="02010600030101010101" pitchFamily="2" charset="-122"/>
              </a:rPr>
              <a:t>Instructor: Niu Shao Zhang</a:t>
            </a:r>
            <a:endParaRPr lang="en-CA" altLang="zh-CN" sz="2800"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29222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§5.2 </a:t>
            </a:r>
            <a:r>
              <a:rPr lang="en-US" altLang="zh-CN" dirty="0"/>
              <a:t>Strong Induction and Well-Ordering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625"/>
            <a:ext cx="8229600" cy="4530725"/>
          </a:xfrm>
        </p:spPr>
        <p:txBody>
          <a:bodyPr>
            <a:normAutofit/>
          </a:bodyPr>
          <a:lstStyle/>
          <a:p>
            <a:r>
              <a:rPr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Section Summary</a:t>
            </a:r>
            <a:endParaRPr lang="en-US" sz="44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r>
              <a:rPr lang="en-US" dirty="0"/>
              <a:t>Strong Induction</a:t>
            </a:r>
          </a:p>
          <a:p>
            <a:r>
              <a:rPr lang="en-US" dirty="0"/>
              <a:t>Example Proofs using Strong Induction</a:t>
            </a:r>
          </a:p>
          <a:p>
            <a:r>
              <a:rPr lang="en-US" dirty="0"/>
              <a:t>Using Strong Induction in Computational Geometry (</a:t>
            </a:r>
            <a:r>
              <a:rPr lang="en-US" i="1" dirty="0"/>
              <a:t>not yet included in overheads</a:t>
            </a:r>
            <a:r>
              <a:rPr lang="en-US" dirty="0"/>
              <a:t>)</a:t>
            </a:r>
          </a:p>
          <a:p>
            <a:r>
              <a:rPr lang="en-US" dirty="0"/>
              <a:t>Well-Ordering Property</a:t>
            </a:r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7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534400" cy="4602162"/>
          </a:xfrm>
        </p:spPr>
        <p:txBody>
          <a:bodyPr>
            <a:normAutofit/>
          </a:bodyPr>
          <a:lstStyle/>
          <a:p>
            <a:r>
              <a:rPr lang="en-US" i="1" dirty="0"/>
              <a:t>Strong Induction</a:t>
            </a:r>
            <a:r>
              <a:rPr lang="en-US" dirty="0"/>
              <a:t>: To prove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true for all positive integers </a:t>
            </a:r>
            <a:r>
              <a:rPr lang="en-US" i="1" dirty="0"/>
              <a:t>n</a:t>
            </a:r>
            <a:r>
              <a:rPr lang="en-US" dirty="0"/>
              <a:t>, where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a propositional function, complete two steps:</a:t>
            </a:r>
          </a:p>
          <a:p>
            <a:pPr lvl="1"/>
            <a:r>
              <a:rPr lang="en-US" i="1" dirty="0"/>
              <a:t>Basis Step</a:t>
            </a:r>
            <a:r>
              <a:rPr lang="en-US" dirty="0"/>
              <a:t>: Verify that the proposition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is true.</a:t>
            </a:r>
          </a:p>
          <a:p>
            <a:pPr lvl="1"/>
            <a:r>
              <a:rPr lang="en-US" i="1" dirty="0"/>
              <a:t>Inductive Step</a:t>
            </a:r>
            <a:r>
              <a:rPr lang="en-US" dirty="0"/>
              <a:t>: Show the conditional statement                [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∧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∧∙∙∙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∧</a:t>
            </a:r>
            <a:r>
              <a:rPr lang="en-US" i="1" dirty="0"/>
              <a:t> 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)]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k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holds for all positive integers </a:t>
            </a:r>
            <a:r>
              <a:rPr lang="en-US" i="1" dirty="0"/>
              <a:t>k</a:t>
            </a:r>
            <a:r>
              <a:rPr lang="en-US" dirty="0"/>
              <a:t>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05200" y="5105400"/>
            <a:ext cx="4267200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Strong Induction is sometimes called the </a:t>
            </a:r>
            <a:r>
              <a:rPr lang="en-US" i="1" dirty="0"/>
              <a:t>second principle of mathematical induction </a:t>
            </a:r>
            <a:r>
              <a:rPr lang="en-US" dirty="0"/>
              <a:t>or </a:t>
            </a:r>
            <a:r>
              <a:rPr lang="en-US" i="1" dirty="0"/>
              <a:t>complete induction</a:t>
            </a:r>
            <a:r>
              <a:rPr lang="en-US" dirty="0"/>
              <a:t>.(</a:t>
            </a:r>
            <a:r>
              <a:rPr lang="zh-CN" altLang="en-US" dirty="0"/>
              <a:t>数学归纳法第二原则或完全归纳法</a:t>
            </a:r>
            <a:r>
              <a:rPr lang="en-US" altLang="zh-CN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Strong Induction and  </a:t>
            </a:r>
            <a:br>
              <a:rPr lang="en-US" dirty="0"/>
            </a:br>
            <a:r>
              <a:rPr lang="en-US" dirty="0"/>
              <a:t>the Infinite Ladder</a:t>
            </a:r>
          </a:p>
        </p:txBody>
      </p:sp>
      <p:pic>
        <p:nvPicPr>
          <p:cNvPr id="4" name="Content Placeholder 3" descr="040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715000" y="609600"/>
            <a:ext cx="3248025" cy="5827374"/>
          </a:xfrm>
        </p:spPr>
      </p:pic>
      <p:sp>
        <p:nvSpPr>
          <p:cNvPr id="5" name="TextBox 4"/>
          <p:cNvSpPr txBox="1"/>
          <p:nvPr/>
        </p:nvSpPr>
        <p:spPr>
          <a:xfrm>
            <a:off x="427383" y="1543326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Strong induction tells us that we can reach all rungs if: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can reach the first rung of the ladder.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For every integer </a:t>
            </a:r>
            <a:r>
              <a:rPr lang="en-US" i="1" dirty="0"/>
              <a:t>k</a:t>
            </a:r>
            <a:r>
              <a:rPr lang="en-US" dirty="0"/>
              <a:t>, if we can reach the first </a:t>
            </a:r>
            <a:r>
              <a:rPr lang="en-US" i="1" dirty="0"/>
              <a:t>k</a:t>
            </a:r>
            <a:r>
              <a:rPr lang="en-US" dirty="0"/>
              <a:t> rungs, then we can reach the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  <a:r>
              <a:rPr lang="en-US" dirty="0" err="1"/>
              <a:t>st</a:t>
            </a:r>
            <a:r>
              <a:rPr lang="en-US" dirty="0"/>
              <a:t> rung.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7383" y="3112162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conclude that we can reach every rung by strong induction: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BASIS STEP: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holds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 INDUCTIVE STEP:  Assume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∧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∧∙∙∙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∧</a:t>
            </a:r>
            <a:r>
              <a:rPr lang="en-US" i="1" dirty="0"/>
              <a:t> 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</a:t>
            </a:r>
          </a:p>
          <a:p>
            <a:r>
              <a:rPr lang="en-US" dirty="0"/>
              <a:t>   </a:t>
            </a:r>
            <a:r>
              <a:rPr lang="en-US" dirty="0">
                <a:latin typeface="Cambria Math"/>
                <a:ea typeface="Cambria Math"/>
              </a:rPr>
              <a:t>holds for an arbitrary integer </a:t>
            </a:r>
            <a:r>
              <a:rPr lang="en-US" i="1" dirty="0">
                <a:latin typeface="Cambria Math"/>
                <a:ea typeface="Cambria Math"/>
              </a:rPr>
              <a:t>k</a:t>
            </a:r>
            <a:r>
              <a:rPr lang="en-US" dirty="0">
                <a:latin typeface="Cambria Math"/>
                <a:ea typeface="Cambria Math"/>
              </a:rPr>
              <a:t>, and show that  </a:t>
            </a:r>
          </a:p>
          <a:p>
            <a:r>
              <a:rPr lang="en-US" i="1" dirty="0">
                <a:latin typeface="Cambria Math"/>
                <a:ea typeface="Cambria Math"/>
              </a:rPr>
              <a:t>   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k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must also hold</a:t>
            </a:r>
            <a:r>
              <a:rPr lang="en-US" i="1" dirty="0"/>
              <a:t>.</a:t>
            </a:r>
          </a:p>
          <a:p>
            <a:r>
              <a:rPr lang="en-US" dirty="0"/>
              <a:t>We  will have then shown by strong induction that for every positive integer </a:t>
            </a:r>
            <a:r>
              <a:rPr lang="en-US" i="1" dirty="0"/>
              <a:t>n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holds, i.e., we can </a:t>
            </a:r>
          </a:p>
          <a:p>
            <a:r>
              <a:rPr lang="en-US" dirty="0"/>
              <a:t>reach the </a:t>
            </a:r>
            <a:r>
              <a:rPr lang="en-US" i="1" dirty="0"/>
              <a:t>n</a:t>
            </a:r>
            <a:r>
              <a:rPr lang="en-US" dirty="0"/>
              <a:t>th rung of the ladder.</a:t>
            </a:r>
          </a:p>
          <a:p>
            <a:pPr>
              <a:buFont typeface="Arial" pitchFamily="34" charset="0"/>
              <a:buChar char="•"/>
            </a:pPr>
            <a:endParaRPr lang="en-US" i="1" dirty="0"/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53200" y="990600"/>
            <a:ext cx="13716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97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using Strong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382000" cy="497998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Suppose we can reach the first and second rungs of an infinite ladder, and we know that if we can reach a rung, then we can reach two rungs higher. Prove that we can reach every rung.</a:t>
            </a:r>
          </a:p>
          <a:p>
            <a:pPr>
              <a:buNone/>
            </a:pPr>
            <a:r>
              <a:rPr lang="en-US" dirty="0"/>
              <a:t>   (Try this with mathematical induction.)</a:t>
            </a:r>
          </a:p>
          <a:p>
            <a:pPr>
              <a:buNone/>
            </a:pPr>
            <a:r>
              <a:rPr lang="en-US" b="1" dirty="0"/>
              <a:t>    Solution</a:t>
            </a:r>
            <a:r>
              <a:rPr lang="en-US" dirty="0"/>
              <a:t>: Prove the result using strong induction.</a:t>
            </a:r>
          </a:p>
          <a:p>
            <a:pPr lvl="1"/>
            <a:r>
              <a:rPr lang="en-US" dirty="0"/>
              <a:t>BASIS STEP: We can reach the first step.</a:t>
            </a:r>
          </a:p>
          <a:p>
            <a:pPr lvl="1"/>
            <a:r>
              <a:rPr lang="en-US" dirty="0"/>
              <a:t>INDUCTIVE STEP:  The inductive hypothesis is that we can reach the first </a:t>
            </a:r>
            <a:r>
              <a:rPr lang="en-US" i="1" dirty="0"/>
              <a:t>k</a:t>
            </a:r>
            <a:r>
              <a:rPr lang="en-US" dirty="0"/>
              <a:t> rungs, for any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 2. We can reach the    (</a:t>
            </a:r>
            <a:r>
              <a:rPr lang="en-US" i="1" dirty="0">
                <a:ea typeface="Cambria Math"/>
              </a:rPr>
              <a:t>k</a:t>
            </a:r>
            <a:r>
              <a:rPr lang="en-US" dirty="0">
                <a:latin typeface="Cambria Math"/>
                <a:ea typeface="Cambria Math"/>
              </a:rPr>
              <a:t> + 1)</a:t>
            </a:r>
            <a:r>
              <a:rPr lang="en-US" dirty="0" err="1">
                <a:latin typeface="Cambria Math"/>
                <a:ea typeface="Cambria Math"/>
              </a:rPr>
              <a:t>st</a:t>
            </a:r>
            <a:r>
              <a:rPr lang="en-US" dirty="0">
                <a:latin typeface="Cambria Math"/>
                <a:ea typeface="Cambria Math"/>
              </a:rPr>
              <a:t> rung since we can reach the (</a:t>
            </a:r>
            <a:r>
              <a:rPr lang="en-US" i="1" dirty="0">
                <a:ea typeface="Cambria Math"/>
              </a:rPr>
              <a:t>k</a:t>
            </a:r>
            <a:r>
              <a:rPr lang="en-US" dirty="0">
                <a:latin typeface="Cambria Math"/>
                <a:ea typeface="Cambria Math"/>
              </a:rPr>
              <a:t> − 1)</a:t>
            </a:r>
            <a:r>
              <a:rPr lang="en-US" dirty="0" err="1">
                <a:latin typeface="Cambria Math"/>
                <a:ea typeface="Cambria Math"/>
              </a:rPr>
              <a:t>st</a:t>
            </a:r>
            <a:r>
              <a:rPr lang="en-US" dirty="0">
                <a:latin typeface="Cambria Math"/>
                <a:ea typeface="Cambria Math"/>
              </a:rPr>
              <a:t> rung by the inductive hypothesis.</a:t>
            </a:r>
          </a:p>
          <a:p>
            <a:pPr lvl="1"/>
            <a:r>
              <a:rPr lang="en-US" dirty="0">
                <a:latin typeface="Cambria Math"/>
                <a:ea typeface="Cambria Math"/>
              </a:rPr>
              <a:t>Hence, we can reach all rungs of the ladder.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839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Which Form of Induction Should Be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can always use strong induction instead of  mathematical induction. But </a:t>
            </a:r>
            <a:r>
              <a:rPr lang="en-US" b="1" dirty="0">
                <a:solidFill>
                  <a:srgbClr val="FF0000"/>
                </a:solidFill>
              </a:rPr>
              <a:t>there is no reason to use it if it is simpler to use mathematical induction. </a:t>
            </a:r>
            <a:r>
              <a:rPr lang="en-US" dirty="0"/>
              <a:t>(</a:t>
            </a:r>
            <a:r>
              <a:rPr lang="en-US" i="1" dirty="0"/>
              <a:t>See page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335</a:t>
            </a:r>
            <a:r>
              <a:rPr lang="en-US" dirty="0"/>
              <a:t> </a:t>
            </a:r>
            <a:r>
              <a:rPr lang="en-US" i="1" dirty="0"/>
              <a:t>of text</a:t>
            </a:r>
            <a:r>
              <a:rPr lang="en-US" dirty="0"/>
              <a:t>.)</a:t>
            </a:r>
          </a:p>
          <a:p>
            <a:r>
              <a:rPr lang="en-US" dirty="0"/>
              <a:t>In fact, the principles of mathematical induction, </a:t>
            </a:r>
            <a:r>
              <a:rPr lang="en-US" b="1" dirty="0">
                <a:solidFill>
                  <a:srgbClr val="FF0000"/>
                </a:solidFill>
              </a:rPr>
              <a:t>strong induction, and the well-ordering property are all equivalent. </a:t>
            </a:r>
            <a:r>
              <a:rPr lang="en-US" dirty="0"/>
              <a:t>(</a:t>
            </a:r>
            <a:r>
              <a:rPr lang="en-US" i="1" dirty="0"/>
              <a:t>Exercises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41</a:t>
            </a:r>
            <a:r>
              <a:rPr lang="en-US" dirty="0"/>
              <a:t>-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43</a:t>
            </a:r>
            <a:r>
              <a:rPr lang="en-US" dirty="0"/>
              <a:t>)</a:t>
            </a:r>
          </a:p>
          <a:p>
            <a:r>
              <a:rPr lang="en-US" dirty="0"/>
              <a:t>Sometimes it is clear how to proceed using one of the three methods, but not the other two. </a:t>
            </a:r>
          </a:p>
        </p:txBody>
      </p:sp>
    </p:spTree>
    <p:extLst>
      <p:ext uri="{BB962C8B-B14F-4D97-AF65-F5344CB8AC3E}">
        <p14:creationId xmlns:p14="http://schemas.microsoft.com/office/powerpoint/2010/main" val="76033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Completion of the proof of the Fundamental Theorem of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37516"/>
            <a:ext cx="8534400" cy="542048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Show that if </a:t>
            </a:r>
            <a:r>
              <a:rPr lang="en-US" i="1" dirty="0"/>
              <a:t>n</a:t>
            </a:r>
            <a:r>
              <a:rPr lang="en-US" dirty="0"/>
              <a:t> is an integer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then </a:t>
            </a:r>
            <a:r>
              <a:rPr lang="en-US" i="1" dirty="0"/>
              <a:t>n</a:t>
            </a:r>
            <a:r>
              <a:rPr lang="en-US" dirty="0"/>
              <a:t> can be written as the product of primes.</a:t>
            </a:r>
          </a:p>
          <a:p>
            <a:pPr>
              <a:buNone/>
            </a:pPr>
            <a:r>
              <a:rPr lang="en-US" b="1" dirty="0"/>
              <a:t>   Solution:</a:t>
            </a:r>
            <a:r>
              <a:rPr lang="en-US" dirty="0"/>
              <a:t> Let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be the proposition that </a:t>
            </a:r>
            <a:r>
              <a:rPr lang="en-US" i="1" dirty="0"/>
              <a:t>n</a:t>
            </a:r>
            <a:r>
              <a:rPr lang="en-US" dirty="0"/>
              <a:t> can be written as a product of primes.</a:t>
            </a:r>
          </a:p>
          <a:p>
            <a:pPr lvl="1"/>
            <a:r>
              <a:rPr lang="en-US" dirty="0"/>
              <a:t>BASIS STEP: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) is true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itself is prime.</a:t>
            </a:r>
          </a:p>
          <a:p>
            <a:pPr lvl="1"/>
            <a:r>
              <a:rPr lang="en-US" dirty="0"/>
              <a:t>INDUCTIVE STEP: The inductive hypothesis is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j</a:t>
            </a:r>
            <a:r>
              <a:rPr lang="en-US" dirty="0"/>
              <a:t>) is true for all integers </a:t>
            </a:r>
            <a:r>
              <a:rPr lang="en-US" i="1" dirty="0"/>
              <a:t>j</a:t>
            </a:r>
            <a:r>
              <a:rPr lang="en-US" dirty="0"/>
              <a:t> with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j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k</a:t>
            </a:r>
            <a:r>
              <a:rPr lang="en-US" dirty="0"/>
              <a:t>. To show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must be true under this assumption, two cases need to be considered:</a:t>
            </a:r>
          </a:p>
          <a:p>
            <a:pPr lvl="2"/>
            <a:r>
              <a:rPr lang="en-US" dirty="0"/>
              <a:t>If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 is prime, then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is true.</a:t>
            </a:r>
          </a:p>
          <a:p>
            <a:pPr lvl="2"/>
            <a:r>
              <a:rPr lang="en-US" dirty="0"/>
              <a:t>Otherwise,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 is composite and can be written as the product of two positive integers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and </a:t>
            </a:r>
            <a:r>
              <a:rPr lang="en-US" i="1" dirty="0">
                <a:ea typeface="Cambria Math" pitchFamily="18" charset="0"/>
              </a:rPr>
              <a:t>b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with 2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a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≤</a:t>
            </a:r>
            <a:r>
              <a:rPr lang="en-US" dirty="0"/>
              <a:t> </a:t>
            </a:r>
            <a:r>
              <a:rPr lang="en-US" i="1" dirty="0"/>
              <a:t>b</a:t>
            </a:r>
            <a:r>
              <a:rPr lang="en-US" dirty="0">
                <a:latin typeface="Cambria Math"/>
                <a:ea typeface="Cambria Math"/>
              </a:rPr>
              <a:t> &lt;</a:t>
            </a:r>
            <a:r>
              <a:rPr lang="en-US" i="1" dirty="0"/>
              <a:t> 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 By the inductive hypothesis a and b can be written as the product of primes and therefore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can also be written as the product of those primes.</a:t>
            </a:r>
            <a:endParaRPr lang="en-US" dirty="0"/>
          </a:p>
          <a:p>
            <a:pPr>
              <a:buNone/>
            </a:pPr>
            <a:r>
              <a:rPr lang="en-US" dirty="0"/>
              <a:t>    Hence, it has been shown that every integer greater than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can be written as the product of primes.</a:t>
            </a:r>
          </a:p>
          <a:p>
            <a:pPr>
              <a:buNone/>
            </a:pPr>
            <a:r>
              <a:rPr lang="en-US" dirty="0"/>
              <a:t>          (</a:t>
            </a:r>
            <a:r>
              <a:rPr lang="en-US" i="1" dirty="0"/>
              <a:t>uniqueness proved in 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4.3</a:t>
            </a:r>
            <a:r>
              <a:rPr lang="en-US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948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using Strong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447800"/>
            <a:ext cx="8343900" cy="5257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   Example</a:t>
            </a:r>
            <a:r>
              <a:rPr lang="en-US" dirty="0"/>
              <a:t>: Prove that every amount of postage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cents or more can be formed using just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-cent stamps. </a:t>
            </a:r>
          </a:p>
          <a:p>
            <a:pPr>
              <a:buNone/>
            </a:pPr>
            <a:r>
              <a:rPr lang="en-US" b="1" dirty="0"/>
              <a:t>   Solution</a:t>
            </a:r>
            <a:r>
              <a:rPr lang="en-US" dirty="0"/>
              <a:t>: Let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be the proposition that postage of </a:t>
            </a:r>
            <a:r>
              <a:rPr lang="en-US" i="1" dirty="0"/>
              <a:t>n</a:t>
            </a:r>
            <a:r>
              <a:rPr lang="en-US" dirty="0"/>
              <a:t> cents can be formed using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-cent stamps.</a:t>
            </a:r>
          </a:p>
          <a:p>
            <a:pPr lvl="1"/>
            <a:r>
              <a:rPr lang="en-US" dirty="0"/>
              <a:t>BASIS STEP: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),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),</a:t>
            </a:r>
            <a:r>
              <a:rPr lang="en-US" i="1" dirty="0"/>
              <a:t> 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), and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/>
              <a:t>) hold.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) uses three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stamps.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/>
              <a:t>) uses two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stamps and one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-cent stamp.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14</a:t>
            </a:r>
            <a:r>
              <a:rPr lang="en-US" dirty="0"/>
              <a:t>) uses one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-cent stamp and two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-cent stamps.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dirty="0"/>
              <a:t>) uses three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-cent stamps.</a:t>
            </a:r>
          </a:p>
          <a:p>
            <a:pPr lvl="1"/>
            <a:r>
              <a:rPr lang="en-US" dirty="0"/>
              <a:t>INDUCTIVE STEP: The inductive hypothesis  states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j</a:t>
            </a:r>
            <a:r>
              <a:rPr lang="en-US" dirty="0"/>
              <a:t>) holds for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 ≤ </a:t>
            </a:r>
            <a:r>
              <a:rPr lang="en-US" i="1" dirty="0"/>
              <a:t>j</a:t>
            </a:r>
            <a:r>
              <a:rPr lang="en-US" dirty="0"/>
              <a:t> ≤ </a:t>
            </a:r>
            <a:r>
              <a:rPr lang="en-US" i="1" dirty="0"/>
              <a:t>k</a:t>
            </a:r>
            <a:r>
              <a:rPr lang="en-US" dirty="0"/>
              <a:t>, where </a:t>
            </a:r>
            <a:r>
              <a:rPr lang="en-US" i="1" dirty="0"/>
              <a:t>k</a:t>
            </a:r>
            <a:r>
              <a:rPr lang="en-US" dirty="0"/>
              <a:t> ≥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15.  Assuming the inductive hypothesis, </a:t>
            </a:r>
            <a:r>
              <a:rPr lang="en-US" dirty="0"/>
              <a:t> it can be shown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) holds. </a:t>
            </a:r>
          </a:p>
          <a:p>
            <a:pPr lvl="1"/>
            <a:r>
              <a:rPr lang="en-US" dirty="0"/>
              <a:t>Using the inductive hypothesis,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− 3) holds since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− 3 ≥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12.</a:t>
            </a:r>
            <a:r>
              <a:rPr lang="en-US" dirty="0">
                <a:latin typeface="Cambria Math"/>
                <a:ea typeface="Cambria Math"/>
              </a:rPr>
              <a:t>  To form postage of  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cents, add a 4</a:t>
            </a:r>
            <a:r>
              <a:rPr lang="en-US" dirty="0"/>
              <a:t>-cent stamp to the postage for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− 3 </a:t>
            </a:r>
            <a:r>
              <a:rPr lang="en-US" dirty="0">
                <a:ea typeface="Cambria Math"/>
              </a:rPr>
              <a:t>cents.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/>
              <a:t>    Hence,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holds for all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≥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74942066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Comic Sans MS"/>
        <a:ea typeface="宋体"/>
        <a:cs typeface=""/>
      </a:majorFont>
      <a:minorFont>
        <a:latin typeface="Comic Sans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4743</TotalTime>
  <Words>1482</Words>
  <Application>Microsoft Office PowerPoint</Application>
  <PresentationFormat>全屏显示(4:3)</PresentationFormat>
  <Paragraphs>85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宋体</vt:lpstr>
      <vt:lpstr>Arial</vt:lpstr>
      <vt:lpstr>Cambria Math</vt:lpstr>
      <vt:lpstr>Comic Sans MS</vt:lpstr>
      <vt:lpstr>Garamond</vt:lpstr>
      <vt:lpstr>Times New Roman</vt:lpstr>
      <vt:lpstr>Verdana</vt:lpstr>
      <vt:lpstr>Wingdings</vt:lpstr>
      <vt:lpstr>Level</vt:lpstr>
      <vt:lpstr>1_Default Design</vt:lpstr>
      <vt:lpstr>Discrete Mathematics and Its Application                         7th edition, 2001</vt:lpstr>
      <vt:lpstr>Welcome to Discrete Mathematics  Spring 2018</vt:lpstr>
      <vt:lpstr>§5.2 Strong Induction and Well-Ordering</vt:lpstr>
      <vt:lpstr>Strong Induction</vt:lpstr>
      <vt:lpstr>Strong Induction and   the Infinite Ladder</vt:lpstr>
      <vt:lpstr>Proof using Strong Induction</vt:lpstr>
      <vt:lpstr>Which Form of Induction Should Be Used?</vt:lpstr>
      <vt:lpstr>Completion of the proof of the Fundamental Theorem of Arithmetic</vt:lpstr>
      <vt:lpstr>Proof using Strong Induction</vt:lpstr>
      <vt:lpstr>Proof of Same Example using Mathematical Induction</vt:lpstr>
      <vt:lpstr>Well-Ordering Property</vt:lpstr>
      <vt:lpstr>Well-Ordering Property</vt:lpstr>
      <vt:lpstr>Homework</vt:lpstr>
    </vt:vector>
  </TitlesOfParts>
  <Company>Barry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R. Johnsonbaugh, Discrete Mathematics 5th edition, 2001</dc:title>
  <dc:creator>user</dc:creator>
  <cp:lastModifiedBy>李 志毅</cp:lastModifiedBy>
  <cp:revision>697</cp:revision>
  <cp:lastPrinted>2018-04-08T03:06:08Z</cp:lastPrinted>
  <dcterms:created xsi:type="dcterms:W3CDTF">2002-05-12T10:17:07Z</dcterms:created>
  <dcterms:modified xsi:type="dcterms:W3CDTF">2019-06-22T05:29:30Z</dcterms:modified>
</cp:coreProperties>
</file>