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695" r:id="rId2"/>
  </p:sldMasterIdLst>
  <p:notesMasterIdLst>
    <p:notesMasterId r:id="rId37"/>
  </p:notesMasterIdLst>
  <p:sldIdLst>
    <p:sldId id="256" r:id="rId3"/>
    <p:sldId id="309" r:id="rId4"/>
    <p:sldId id="318" r:id="rId5"/>
    <p:sldId id="274" r:id="rId6"/>
    <p:sldId id="814" r:id="rId7"/>
    <p:sldId id="275" r:id="rId8"/>
    <p:sldId id="326" r:id="rId9"/>
    <p:sldId id="277" r:id="rId10"/>
    <p:sldId id="329" r:id="rId11"/>
    <p:sldId id="328" r:id="rId12"/>
    <p:sldId id="333" r:id="rId13"/>
    <p:sldId id="334" r:id="rId14"/>
    <p:sldId id="817" r:id="rId15"/>
    <p:sldId id="337" r:id="rId16"/>
    <p:sldId id="816" r:id="rId17"/>
    <p:sldId id="818" r:id="rId18"/>
    <p:sldId id="336" r:id="rId19"/>
    <p:sldId id="339" r:id="rId20"/>
    <p:sldId id="340" r:id="rId21"/>
    <p:sldId id="281" r:id="rId22"/>
    <p:sldId id="338" r:id="rId23"/>
    <p:sldId id="342" r:id="rId24"/>
    <p:sldId id="343" r:id="rId25"/>
    <p:sldId id="282" r:id="rId26"/>
    <p:sldId id="344" r:id="rId27"/>
    <p:sldId id="345" r:id="rId28"/>
    <p:sldId id="283" r:id="rId29"/>
    <p:sldId id="284" r:id="rId30"/>
    <p:sldId id="819" r:id="rId31"/>
    <p:sldId id="286" r:id="rId32"/>
    <p:sldId id="346" r:id="rId33"/>
    <p:sldId id="820" r:id="rId34"/>
    <p:sldId id="359" r:id="rId35"/>
    <p:sldId id="374" r:id="rId36"/>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3931" autoAdjust="0"/>
  </p:normalViewPr>
  <p:slideViewPr>
    <p:cSldViewPr>
      <p:cViewPr varScale="1">
        <p:scale>
          <a:sx n="82" d="100"/>
          <a:sy n="82" d="100"/>
        </p:scale>
        <p:origin x="492" y="78"/>
      </p:cViewPr>
      <p:guideLst>
        <p:guide orient="horz" pos="2160"/>
        <p:guide pos="2880"/>
      </p:guideLst>
    </p:cSldViewPr>
  </p:slideViewPr>
  <p:outlineViewPr>
    <p:cViewPr>
      <p:scale>
        <a:sx n="33" d="100"/>
        <a:sy n="33" d="100"/>
      </p:scale>
      <p:origin x="0" y="-696"/>
    </p:cViewPr>
  </p:outlineViewPr>
  <p:notesTextViewPr>
    <p:cViewPr>
      <p:scale>
        <a:sx n="100" d="100"/>
        <a:sy n="100" d="100"/>
      </p:scale>
      <p:origin x="0" y="0"/>
    </p:cViewPr>
  </p:notesTextViewPr>
  <p:sorterViewPr>
    <p:cViewPr>
      <p:scale>
        <a:sx n="66" d="100"/>
        <a:sy n="66" d="100"/>
      </p:scale>
      <p:origin x="0" y="8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67EB47E-22CB-4D15-9AED-DA5CA5A06402}"/>
              </a:ext>
            </a:extLst>
          </p:cNvPr>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164867" name="Rectangle 3">
            <a:extLst>
              <a:ext uri="{FF2B5EF4-FFF2-40B4-BE49-F238E27FC236}">
                <a16:creationId xmlns:a16="http://schemas.microsoft.com/office/drawing/2014/main" id="{7801C3BA-22B8-4EFF-AFF6-0E9B85DDCF5A}"/>
              </a:ext>
            </a:extLst>
          </p:cNvPr>
          <p:cNvSpPr>
            <a:spLocks noGrp="1" noChangeArrowheads="1"/>
          </p:cNvSpPr>
          <p:nvPr>
            <p:ph type="dt"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0CA2A79C-8355-4911-9BDF-525753FBF38F}"/>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a:extLst>
              <a:ext uri="{FF2B5EF4-FFF2-40B4-BE49-F238E27FC236}">
                <a16:creationId xmlns:a16="http://schemas.microsoft.com/office/drawing/2014/main" id="{F2FC1A66-EF60-4110-9DF1-2A01864AE03C}"/>
              </a:ext>
            </a:extLst>
          </p:cNvPr>
          <p:cNvSpPr>
            <a:spLocks noGrp="1" noChangeArrowheads="1"/>
          </p:cNvSpPr>
          <p:nvPr>
            <p:ph type="body" sz="quarter" idx="3"/>
          </p:nvPr>
        </p:nvSpPr>
        <p:spPr bwMode="auto">
          <a:xfrm>
            <a:off x="685800" y="4724956"/>
            <a:ext cx="5486400" cy="44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4870" name="Rectangle 6">
            <a:extLst>
              <a:ext uri="{FF2B5EF4-FFF2-40B4-BE49-F238E27FC236}">
                <a16:creationId xmlns:a16="http://schemas.microsoft.com/office/drawing/2014/main" id="{9FE9AB60-7FC8-4164-B654-C794952C0995}"/>
              </a:ext>
            </a:extLst>
          </p:cNvPr>
          <p:cNvSpPr>
            <a:spLocks noGrp="1" noChangeArrowheads="1"/>
          </p:cNvSpPr>
          <p:nvPr>
            <p:ph type="ftr" sz="quarter" idx="4"/>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4871" name="Rectangle 7">
            <a:extLst>
              <a:ext uri="{FF2B5EF4-FFF2-40B4-BE49-F238E27FC236}">
                <a16:creationId xmlns:a16="http://schemas.microsoft.com/office/drawing/2014/main" id="{76E42A11-0445-471A-8AF6-DE265469EE5A}"/>
              </a:ext>
            </a:extLst>
          </p:cNvPr>
          <p:cNvSpPr>
            <a:spLocks noGrp="1" noChangeArrowheads="1"/>
          </p:cNvSpPr>
          <p:nvPr>
            <p:ph type="sldNum" sz="quarter" idx="5"/>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03424A27-EC53-4E9D-9804-A5EA285C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8</a:t>
            </a:fld>
            <a:endParaRPr lang="en-US"/>
          </a:p>
        </p:txBody>
      </p:sp>
    </p:spTree>
    <p:extLst>
      <p:ext uri="{BB962C8B-B14F-4D97-AF65-F5344CB8AC3E}">
        <p14:creationId xmlns:p14="http://schemas.microsoft.com/office/powerpoint/2010/main" val="250681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16</a:t>
            </a:fld>
            <a:endParaRPr lang="en-US"/>
          </a:p>
        </p:txBody>
      </p:sp>
    </p:spTree>
    <p:extLst>
      <p:ext uri="{BB962C8B-B14F-4D97-AF65-F5344CB8AC3E}">
        <p14:creationId xmlns:p14="http://schemas.microsoft.com/office/powerpoint/2010/main" val="4711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17</a:t>
            </a:fld>
            <a:endParaRPr lang="en-US"/>
          </a:p>
        </p:txBody>
      </p:sp>
    </p:spTree>
    <p:extLst>
      <p:ext uri="{BB962C8B-B14F-4D97-AF65-F5344CB8AC3E}">
        <p14:creationId xmlns:p14="http://schemas.microsoft.com/office/powerpoint/2010/main" val="425372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061ED40-51D4-4B33-BEF3-48586D131C69}"/>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0D7D8FD9-38FC-458A-B113-8E1C4AD1C27E}"/>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6" name="Rectangle 9">
              <a:extLst>
                <a:ext uri="{FF2B5EF4-FFF2-40B4-BE49-F238E27FC236}">
                  <a16:creationId xmlns:a16="http://schemas.microsoft.com/office/drawing/2014/main" id="{D2A163AD-0DFC-43BF-BECC-AD9EF22085D3}"/>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7" name="Rectangle 10">
              <a:extLst>
                <a:ext uri="{FF2B5EF4-FFF2-40B4-BE49-F238E27FC236}">
                  <a16:creationId xmlns:a16="http://schemas.microsoft.com/office/drawing/2014/main" id="{E3AC78FD-9C41-416A-BE83-C5432F88BF0E}"/>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grpSp>
      <p:sp>
        <p:nvSpPr>
          <p:cNvPr id="53250" name="Rectangle 2">
            <a:extLst>
              <a:ext uri="{FF2B5EF4-FFF2-40B4-BE49-F238E27FC236}">
                <a16:creationId xmlns:a16="http://schemas.microsoft.com/office/drawing/2014/main" id="{556E3B2F-1979-41EB-B9A1-B71123ED78E3}"/>
              </a:ext>
            </a:extLst>
          </p:cNvPr>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53251" name="Rectangle 3">
            <a:extLst>
              <a:ext uri="{FF2B5EF4-FFF2-40B4-BE49-F238E27FC236}">
                <a16:creationId xmlns:a16="http://schemas.microsoft.com/office/drawing/2014/main" id="{96B80615-608C-40A4-9F09-8E2702E8FE5F}"/>
              </a:ext>
            </a:extLst>
          </p:cNvPr>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id="{D829F58D-4371-4B70-AA27-E0DE7D2CE3C1}"/>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2B1E3003-7D0C-4FCE-B147-F8D33E1943E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id="{493447E5-FCED-45CD-A010-2A7AE093C92C}"/>
              </a:ext>
            </a:extLst>
          </p:cNvPr>
          <p:cNvSpPr>
            <a:spLocks noGrp="1" noChangeArrowheads="1"/>
          </p:cNvSpPr>
          <p:nvPr>
            <p:ph type="sldNum" sz="quarter" idx="12"/>
          </p:nvPr>
        </p:nvSpPr>
        <p:spPr/>
        <p:txBody>
          <a:bodyPr/>
          <a:lstStyle>
            <a:lvl1pPr>
              <a:defRPr/>
            </a:lvl1pPr>
          </a:lstStyle>
          <a:p>
            <a:pPr>
              <a:defRPr/>
            </a:pPr>
            <a:fld id="{2CB92D35-A008-43B5-A4E5-8044D3BC2983}" type="slidenum">
              <a:rPr lang="zh-CN" altLang="en-US"/>
              <a:pPr>
                <a:defRPr/>
              </a:pPr>
              <a:t>‹#›</a:t>
            </a:fld>
            <a:endParaRPr lang="en-US" altLang="zh-CN"/>
          </a:p>
        </p:txBody>
      </p:sp>
    </p:spTree>
    <p:extLst>
      <p:ext uri="{BB962C8B-B14F-4D97-AF65-F5344CB8AC3E}">
        <p14:creationId xmlns:p14="http://schemas.microsoft.com/office/powerpoint/2010/main" val="288873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C0FAD-2BBC-45E3-96B9-BDCDA5978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5EB7E5-CE63-403B-9DD4-56ECD08E0A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04C4C-6547-4860-8946-DB4BF6210C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6FE298-D829-44E1-9140-38558ECBC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222F773-1E75-40AD-8AE8-A01546D17004}"/>
              </a:ext>
            </a:extLst>
          </p:cNvPr>
          <p:cNvSpPr>
            <a:spLocks noGrp="1" noChangeArrowheads="1"/>
          </p:cNvSpPr>
          <p:nvPr>
            <p:ph type="sldNum" sz="quarter" idx="12"/>
          </p:nvPr>
        </p:nvSpPr>
        <p:spPr>
          <a:ln/>
        </p:spPr>
        <p:txBody>
          <a:bodyPr/>
          <a:lstStyle>
            <a:lvl1pPr>
              <a:defRPr/>
            </a:lvl1pPr>
          </a:lstStyle>
          <a:p>
            <a:pPr>
              <a:defRPr/>
            </a:pPr>
            <a:fld id="{0E9589E5-6012-41E1-B8EC-521EE592BAB5}" type="slidenum">
              <a:rPr lang="zh-CN" altLang="en-US"/>
              <a:pPr>
                <a:defRPr/>
              </a:pPr>
              <a:t>‹#›</a:t>
            </a:fld>
            <a:endParaRPr lang="en-US" altLang="zh-CN"/>
          </a:p>
        </p:txBody>
      </p:sp>
    </p:spTree>
    <p:extLst>
      <p:ext uri="{BB962C8B-B14F-4D97-AF65-F5344CB8AC3E}">
        <p14:creationId xmlns:p14="http://schemas.microsoft.com/office/powerpoint/2010/main" val="166478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D3DDB6-DB78-4B54-996E-D967DA968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9880EE-140C-4B91-89B4-FD153B1C8C82}"/>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AEF814-25E8-4A7C-9732-AD73AE5FAF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B28C68-62AF-4A20-8BD5-0D6FAB74D2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A4C85F-1683-4ABE-B62F-D4DA97BBBB12}"/>
              </a:ext>
            </a:extLst>
          </p:cNvPr>
          <p:cNvSpPr>
            <a:spLocks noGrp="1" noChangeArrowheads="1"/>
          </p:cNvSpPr>
          <p:nvPr>
            <p:ph type="sldNum" sz="quarter" idx="12"/>
          </p:nvPr>
        </p:nvSpPr>
        <p:spPr>
          <a:ln/>
        </p:spPr>
        <p:txBody>
          <a:bodyPr/>
          <a:lstStyle>
            <a:lvl1pPr>
              <a:defRPr/>
            </a:lvl1pPr>
          </a:lstStyle>
          <a:p>
            <a:pPr>
              <a:defRPr/>
            </a:pPr>
            <a:fld id="{3F4D22C3-E271-42D3-95C0-86804294D4E9}" type="slidenum">
              <a:rPr lang="zh-CN" altLang="en-US"/>
              <a:pPr>
                <a:defRPr/>
              </a:pPr>
              <a:t>‹#›</a:t>
            </a:fld>
            <a:endParaRPr lang="en-US" altLang="zh-CN"/>
          </a:p>
        </p:txBody>
      </p:sp>
    </p:spTree>
    <p:extLst>
      <p:ext uri="{BB962C8B-B14F-4D97-AF65-F5344CB8AC3E}">
        <p14:creationId xmlns:p14="http://schemas.microsoft.com/office/powerpoint/2010/main" val="137660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34E1-98A2-4E4D-91C9-B86AE52B4835}"/>
              </a:ext>
            </a:extLst>
          </p:cNvPr>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CE76F9-8AD2-4C31-A95D-C8AF42F40A8B}"/>
              </a:ext>
            </a:extLst>
          </p:cNvPr>
          <p:cNvSpPr>
            <a:spLocks noGrp="1"/>
          </p:cNvSpPr>
          <p:nvPr>
            <p:ph type="body"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71FF99A-217E-4EC6-97E8-4E58110F97D5}"/>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0FDD950-0C44-41D1-B5A7-A66335097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F680759-863E-405C-B8C5-92699AD93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814297-F4FF-447A-9267-D08053D92326}"/>
              </a:ext>
            </a:extLst>
          </p:cNvPr>
          <p:cNvSpPr>
            <a:spLocks noGrp="1" noChangeArrowheads="1"/>
          </p:cNvSpPr>
          <p:nvPr>
            <p:ph type="sldNum" sz="quarter" idx="12"/>
          </p:nvPr>
        </p:nvSpPr>
        <p:spPr>
          <a:ln/>
        </p:spPr>
        <p:txBody>
          <a:bodyPr/>
          <a:lstStyle>
            <a:lvl1pPr>
              <a:defRPr/>
            </a:lvl1pPr>
          </a:lstStyle>
          <a:p>
            <a:pPr>
              <a:defRPr/>
            </a:pPr>
            <a:fld id="{0EAEFD03-00C5-4C3F-A161-26DE955FDDA9}" type="slidenum">
              <a:rPr lang="zh-CN" altLang="en-US"/>
              <a:pPr>
                <a:defRPr/>
              </a:pPr>
              <a:t>‹#›</a:t>
            </a:fld>
            <a:endParaRPr lang="en-US" altLang="zh-CN"/>
          </a:p>
        </p:txBody>
      </p:sp>
    </p:spTree>
    <p:extLst>
      <p:ext uri="{BB962C8B-B14F-4D97-AF65-F5344CB8AC3E}">
        <p14:creationId xmlns:p14="http://schemas.microsoft.com/office/powerpoint/2010/main" val="18533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4569-D42A-41D6-8876-8B8B19E2A99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807956-2445-4A8C-B97D-6FD69B10B25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CDD77A-D7EA-49AD-ABA9-47A12A5033E1}"/>
              </a:ext>
            </a:extLst>
          </p:cNvPr>
          <p:cNvSpPr>
            <a:spLocks noGrp="1" noChangeArrowheads="1"/>
          </p:cNvSpPr>
          <p:nvPr>
            <p:ph type="dt" sz="half" idx="10"/>
          </p:nvPr>
        </p:nvSpPr>
        <p:spPr>
          <a:ln/>
        </p:spPr>
        <p:txBody>
          <a:bodyPr/>
          <a:lstStyle>
            <a:lvl1pPr>
              <a:defRPr/>
            </a:lvl1pPr>
          </a:lstStyle>
          <a:p>
            <a:pPr>
              <a:defRPr/>
            </a:pPr>
            <a:r>
              <a:rPr lang="en-US" altLang="zh-CN"/>
              <a:t>Fall 2007</a:t>
            </a:r>
            <a:endParaRPr lang="en-CA" altLang="zh-CN"/>
          </a:p>
        </p:txBody>
      </p:sp>
      <p:sp>
        <p:nvSpPr>
          <p:cNvPr id="5" name="Rectangle 5">
            <a:extLst>
              <a:ext uri="{FF2B5EF4-FFF2-40B4-BE49-F238E27FC236}">
                <a16:creationId xmlns:a16="http://schemas.microsoft.com/office/drawing/2014/main" id="{E8B131D4-782E-4810-A233-C62DB9A5F6C7}"/>
              </a:ext>
            </a:extLst>
          </p:cNvPr>
          <p:cNvSpPr>
            <a:spLocks noGrp="1" noChangeArrowheads="1"/>
          </p:cNvSpPr>
          <p:nvPr>
            <p:ph type="ftr" sz="quarter" idx="11"/>
          </p:nvPr>
        </p:nvSpPr>
        <p:spPr>
          <a:ln/>
        </p:spPr>
        <p:txBody>
          <a:bodyPr/>
          <a:lstStyle>
            <a:lvl1pPr>
              <a:defRPr/>
            </a:lvl1pPr>
          </a:lstStyle>
          <a:p>
            <a:pPr>
              <a:defRPr/>
            </a:pPr>
            <a:r>
              <a:rPr lang="en-US" altLang="zh-CN"/>
              <a:t>Discrete Structures</a:t>
            </a:r>
          </a:p>
        </p:txBody>
      </p:sp>
      <p:sp>
        <p:nvSpPr>
          <p:cNvPr id="6" name="Rectangle 6">
            <a:extLst>
              <a:ext uri="{FF2B5EF4-FFF2-40B4-BE49-F238E27FC236}">
                <a16:creationId xmlns:a16="http://schemas.microsoft.com/office/drawing/2014/main" id="{B375FDB8-5001-4B66-A059-C887A861BBFE}"/>
              </a:ext>
            </a:extLst>
          </p:cNvPr>
          <p:cNvSpPr>
            <a:spLocks noGrp="1" noChangeArrowheads="1"/>
          </p:cNvSpPr>
          <p:nvPr>
            <p:ph type="sldNum" sz="quarter" idx="12"/>
          </p:nvPr>
        </p:nvSpPr>
        <p:spPr>
          <a:ln/>
        </p:spPr>
        <p:txBody>
          <a:bodyPr/>
          <a:lstStyle>
            <a:lvl1pPr>
              <a:defRPr/>
            </a:lvl1pPr>
          </a:lstStyle>
          <a:p>
            <a:pPr>
              <a:defRPr/>
            </a:pPr>
            <a:fld id="{96324AE0-F5F1-483E-9C06-18021DD37931}" type="slidenum">
              <a:rPr lang="zh-CN" altLang="en-CA"/>
              <a:pPr>
                <a:defRPr/>
              </a:pPr>
              <a:t>‹#›</a:t>
            </a:fld>
            <a:endParaRPr lang="en-CA" altLang="zh-CN"/>
          </a:p>
        </p:txBody>
      </p:sp>
    </p:spTree>
    <p:extLst>
      <p:ext uri="{BB962C8B-B14F-4D97-AF65-F5344CB8AC3E}">
        <p14:creationId xmlns:p14="http://schemas.microsoft.com/office/powerpoint/2010/main" val="342876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C40A-78AB-4194-BF77-12D24651C5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6ECF25-6C92-4BF4-8110-9F6E4FC2F2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60B6B3-6E79-4CD2-B1C0-6EB656A7DB83}"/>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8A4CC48B-4DD5-4826-B773-7DB4B435CA92}"/>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84DA8B7-F0A4-44D3-B17B-FE68BBCFC832}"/>
              </a:ext>
            </a:extLst>
          </p:cNvPr>
          <p:cNvSpPr>
            <a:spLocks noGrp="1"/>
          </p:cNvSpPr>
          <p:nvPr>
            <p:ph type="sldNum" sz="quarter" idx="12"/>
          </p:nvPr>
        </p:nvSpPr>
        <p:spPr/>
        <p:txBody>
          <a:bodyPr/>
          <a:lstStyle>
            <a:lvl1pPr>
              <a:defRPr/>
            </a:lvl1pPr>
          </a:lstStyle>
          <a:p>
            <a:pPr>
              <a:defRPr/>
            </a:pPr>
            <a:fld id="{C7CE6D86-5CF8-471A-8305-F39A0EF07250}" type="slidenum">
              <a:rPr lang="zh-CN" altLang="en-CA"/>
              <a:pPr>
                <a:defRPr/>
              </a:pPr>
              <a:t>‹#›</a:t>
            </a:fld>
            <a:endParaRPr lang="en-CA" altLang="zh-CN"/>
          </a:p>
        </p:txBody>
      </p:sp>
    </p:spTree>
    <p:extLst>
      <p:ext uri="{BB962C8B-B14F-4D97-AF65-F5344CB8AC3E}">
        <p14:creationId xmlns:p14="http://schemas.microsoft.com/office/powerpoint/2010/main" val="210533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F4323-3DEC-45C5-B85D-6EF9BCC3567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482168-725F-4E54-A1A3-B2231A0DCD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F954D9B1-8F99-4C58-8F52-1EA2144375B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3E850780-5DA3-4981-AEA6-C3C5FB9C3635}"/>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20D98F5-1F6B-49FA-BBF5-5C5E74C46BC5}"/>
              </a:ext>
            </a:extLst>
          </p:cNvPr>
          <p:cNvSpPr>
            <a:spLocks noGrp="1"/>
          </p:cNvSpPr>
          <p:nvPr>
            <p:ph type="sldNum" sz="quarter" idx="12"/>
          </p:nvPr>
        </p:nvSpPr>
        <p:spPr/>
        <p:txBody>
          <a:bodyPr/>
          <a:lstStyle>
            <a:lvl1pPr>
              <a:defRPr/>
            </a:lvl1pPr>
          </a:lstStyle>
          <a:p>
            <a:pPr>
              <a:defRPr/>
            </a:pPr>
            <a:fld id="{82B27C3C-7382-49ED-917A-9313B5FD25A0}" type="slidenum">
              <a:rPr lang="zh-CN" altLang="en-CA"/>
              <a:pPr>
                <a:defRPr/>
              </a:pPr>
              <a:t>‹#›</a:t>
            </a:fld>
            <a:endParaRPr lang="en-CA" altLang="zh-CN"/>
          </a:p>
        </p:txBody>
      </p:sp>
    </p:spTree>
    <p:extLst>
      <p:ext uri="{BB962C8B-B14F-4D97-AF65-F5344CB8AC3E}">
        <p14:creationId xmlns:p14="http://schemas.microsoft.com/office/powerpoint/2010/main" val="141689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1571-E486-4C60-B2F4-CA91EED4E3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A0839-CB2B-497B-8B91-9A5AEAEC172C}"/>
              </a:ext>
            </a:extLst>
          </p:cNvPr>
          <p:cNvSpPr>
            <a:spLocks noGrp="1"/>
          </p:cNvSpPr>
          <p:nvPr>
            <p:ph sz="half" idx="1"/>
          </p:nvPr>
        </p:nvSpPr>
        <p:spPr>
          <a:xfrm>
            <a:off x="6858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E6645-D518-4ABE-B05D-697FC2444223}"/>
              </a:ext>
            </a:extLst>
          </p:cNvPr>
          <p:cNvSpPr>
            <a:spLocks noGrp="1"/>
          </p:cNvSpPr>
          <p:nvPr>
            <p:ph sz="half" idx="2"/>
          </p:nvPr>
        </p:nvSpPr>
        <p:spPr>
          <a:xfrm>
            <a:off x="46482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F973E7-D436-4087-97F7-6DB5A30EAC27}"/>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BB28B30F-5644-4DC7-962A-76FB14FF7ECC}"/>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B0898D58-D3C7-4466-9B14-6D10D4294848}"/>
              </a:ext>
            </a:extLst>
          </p:cNvPr>
          <p:cNvSpPr>
            <a:spLocks noGrp="1"/>
          </p:cNvSpPr>
          <p:nvPr>
            <p:ph type="sldNum" sz="quarter" idx="12"/>
          </p:nvPr>
        </p:nvSpPr>
        <p:spPr/>
        <p:txBody>
          <a:bodyPr/>
          <a:lstStyle>
            <a:lvl1pPr>
              <a:defRPr/>
            </a:lvl1pPr>
          </a:lstStyle>
          <a:p>
            <a:pPr>
              <a:defRPr/>
            </a:pPr>
            <a:fld id="{C37C0570-558D-488A-B39C-42A330A7467D}" type="slidenum">
              <a:rPr lang="zh-CN" altLang="en-CA"/>
              <a:pPr>
                <a:defRPr/>
              </a:pPr>
              <a:t>‹#›</a:t>
            </a:fld>
            <a:endParaRPr lang="en-CA" altLang="zh-CN"/>
          </a:p>
        </p:txBody>
      </p:sp>
    </p:spTree>
    <p:extLst>
      <p:ext uri="{BB962C8B-B14F-4D97-AF65-F5344CB8AC3E}">
        <p14:creationId xmlns:p14="http://schemas.microsoft.com/office/powerpoint/2010/main" val="248575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7A73B-99AD-421C-9A6A-F1C40624DDD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668B35-6F07-46BC-8910-E43EA936F7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583F7A-C543-4894-BD4A-FBCFA22CE2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34116C-CFD6-4A3A-B78A-25276DF4E0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3848920-9107-47D4-84D9-5D379DB8691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D9C260-E858-497D-88E0-456EC3702C06}"/>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8" name="页脚占位符 7">
            <a:extLst>
              <a:ext uri="{FF2B5EF4-FFF2-40B4-BE49-F238E27FC236}">
                <a16:creationId xmlns:a16="http://schemas.microsoft.com/office/drawing/2014/main" id="{ED49CB2A-85AF-40E3-A07C-3D38F7C76014}"/>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9" name="灯片编号占位符 8">
            <a:extLst>
              <a:ext uri="{FF2B5EF4-FFF2-40B4-BE49-F238E27FC236}">
                <a16:creationId xmlns:a16="http://schemas.microsoft.com/office/drawing/2014/main" id="{1C3FECBD-4FE6-4BA3-9D45-4E61997C7503}"/>
              </a:ext>
            </a:extLst>
          </p:cNvPr>
          <p:cNvSpPr>
            <a:spLocks noGrp="1"/>
          </p:cNvSpPr>
          <p:nvPr>
            <p:ph type="sldNum" sz="quarter" idx="12"/>
          </p:nvPr>
        </p:nvSpPr>
        <p:spPr/>
        <p:txBody>
          <a:bodyPr/>
          <a:lstStyle>
            <a:lvl1pPr>
              <a:defRPr/>
            </a:lvl1pPr>
          </a:lstStyle>
          <a:p>
            <a:pPr>
              <a:defRPr/>
            </a:pPr>
            <a:fld id="{3C6B41E6-2611-4DDC-8A03-836D519E71B7}" type="slidenum">
              <a:rPr lang="zh-CN" altLang="en-CA"/>
              <a:pPr>
                <a:defRPr/>
              </a:pPr>
              <a:t>‹#›</a:t>
            </a:fld>
            <a:endParaRPr lang="en-CA" altLang="zh-CN"/>
          </a:p>
        </p:txBody>
      </p:sp>
    </p:spTree>
    <p:extLst>
      <p:ext uri="{BB962C8B-B14F-4D97-AF65-F5344CB8AC3E}">
        <p14:creationId xmlns:p14="http://schemas.microsoft.com/office/powerpoint/2010/main" val="99760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29156-E28F-4187-9248-C76C00C8B4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2996F-D6EA-42D1-9AE4-A031BAA1F31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4" name="页脚占位符 3">
            <a:extLst>
              <a:ext uri="{FF2B5EF4-FFF2-40B4-BE49-F238E27FC236}">
                <a16:creationId xmlns:a16="http://schemas.microsoft.com/office/drawing/2014/main" id="{D8414587-E2FB-40A3-8B83-6EDDE076C541}"/>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5" name="灯片编号占位符 4">
            <a:extLst>
              <a:ext uri="{FF2B5EF4-FFF2-40B4-BE49-F238E27FC236}">
                <a16:creationId xmlns:a16="http://schemas.microsoft.com/office/drawing/2014/main" id="{0D7E74FE-A2B1-4B1B-A197-64E35B9FD2EB}"/>
              </a:ext>
            </a:extLst>
          </p:cNvPr>
          <p:cNvSpPr>
            <a:spLocks noGrp="1"/>
          </p:cNvSpPr>
          <p:nvPr>
            <p:ph type="sldNum" sz="quarter" idx="12"/>
          </p:nvPr>
        </p:nvSpPr>
        <p:spPr/>
        <p:txBody>
          <a:bodyPr/>
          <a:lstStyle>
            <a:lvl1pPr>
              <a:defRPr/>
            </a:lvl1pPr>
          </a:lstStyle>
          <a:p>
            <a:pPr>
              <a:defRPr/>
            </a:pPr>
            <a:fld id="{CA3CD928-65CD-4D9C-AC05-4555CC0CDB5B}" type="slidenum">
              <a:rPr lang="zh-CN" altLang="en-CA"/>
              <a:pPr>
                <a:defRPr/>
              </a:pPr>
              <a:t>‹#›</a:t>
            </a:fld>
            <a:endParaRPr lang="en-CA" altLang="zh-CN"/>
          </a:p>
        </p:txBody>
      </p:sp>
    </p:spTree>
    <p:extLst>
      <p:ext uri="{BB962C8B-B14F-4D97-AF65-F5344CB8AC3E}">
        <p14:creationId xmlns:p14="http://schemas.microsoft.com/office/powerpoint/2010/main" val="68041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C7810-CCF5-4ED0-BB59-AFFA6498CE5E}"/>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3" name="页脚占位符 2">
            <a:extLst>
              <a:ext uri="{FF2B5EF4-FFF2-40B4-BE49-F238E27FC236}">
                <a16:creationId xmlns:a16="http://schemas.microsoft.com/office/drawing/2014/main" id="{0727E94D-E8D8-44F7-B60B-A3AC18F68CC9}"/>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4" name="灯片编号占位符 3">
            <a:extLst>
              <a:ext uri="{FF2B5EF4-FFF2-40B4-BE49-F238E27FC236}">
                <a16:creationId xmlns:a16="http://schemas.microsoft.com/office/drawing/2014/main" id="{38312373-F8EF-45EF-AF29-8EB2DC46667A}"/>
              </a:ext>
            </a:extLst>
          </p:cNvPr>
          <p:cNvSpPr>
            <a:spLocks noGrp="1"/>
          </p:cNvSpPr>
          <p:nvPr>
            <p:ph type="sldNum" sz="quarter" idx="12"/>
          </p:nvPr>
        </p:nvSpPr>
        <p:spPr/>
        <p:txBody>
          <a:bodyPr/>
          <a:lstStyle>
            <a:lvl1pPr>
              <a:defRPr/>
            </a:lvl1pPr>
          </a:lstStyle>
          <a:p>
            <a:pPr>
              <a:defRPr/>
            </a:pPr>
            <a:fld id="{9602194C-B9A1-48A9-8DC1-FC436090F083}" type="slidenum">
              <a:rPr lang="zh-CN" altLang="en-CA"/>
              <a:pPr>
                <a:defRPr/>
              </a:pPr>
              <a:t>‹#›</a:t>
            </a:fld>
            <a:endParaRPr lang="en-CA" altLang="zh-CN"/>
          </a:p>
        </p:txBody>
      </p:sp>
    </p:spTree>
    <p:extLst>
      <p:ext uri="{BB962C8B-B14F-4D97-AF65-F5344CB8AC3E}">
        <p14:creationId xmlns:p14="http://schemas.microsoft.com/office/powerpoint/2010/main" val="24333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8272E-6741-4463-A6BF-FAC498C276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33D4BF-2255-4B65-8FC5-481A373DE0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96BCA-C5AA-42F3-8ABB-6BABE983D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8BF733-7EB0-4C00-857C-FE94C2A3E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7F593A-38C5-4407-AD7B-C48757B4D2B4}"/>
              </a:ext>
            </a:extLst>
          </p:cNvPr>
          <p:cNvSpPr>
            <a:spLocks noGrp="1" noChangeArrowheads="1"/>
          </p:cNvSpPr>
          <p:nvPr>
            <p:ph type="sldNum" sz="quarter" idx="12"/>
          </p:nvPr>
        </p:nvSpPr>
        <p:spPr>
          <a:ln/>
        </p:spPr>
        <p:txBody>
          <a:bodyPr/>
          <a:lstStyle>
            <a:lvl1pPr>
              <a:defRPr/>
            </a:lvl1pPr>
          </a:lstStyle>
          <a:p>
            <a:pPr>
              <a:defRPr/>
            </a:pPr>
            <a:fld id="{8950099E-EE9D-4F9A-9435-60D8FA8F0E8C}" type="slidenum">
              <a:rPr lang="zh-CN" altLang="en-US"/>
              <a:pPr>
                <a:defRPr/>
              </a:pPr>
              <a:t>‹#›</a:t>
            </a:fld>
            <a:endParaRPr lang="en-US" altLang="zh-CN"/>
          </a:p>
        </p:txBody>
      </p:sp>
    </p:spTree>
    <p:extLst>
      <p:ext uri="{BB962C8B-B14F-4D97-AF65-F5344CB8AC3E}">
        <p14:creationId xmlns:p14="http://schemas.microsoft.com/office/powerpoint/2010/main" val="3211925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CE48-4F2B-49EB-9D92-DFA03EF1583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D5BCF1-7CB1-43C4-BE17-D39C68D4A8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6B0D74-1155-47A6-918D-B797BB87BB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B1006C-8D1C-488A-8E10-C6270B0D239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246A8E1A-2E79-4469-97CD-F4B166E00AEE}"/>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51078B9C-2916-49D1-A1B2-D1E8F32A6731}"/>
              </a:ext>
            </a:extLst>
          </p:cNvPr>
          <p:cNvSpPr>
            <a:spLocks noGrp="1"/>
          </p:cNvSpPr>
          <p:nvPr>
            <p:ph type="sldNum" sz="quarter" idx="12"/>
          </p:nvPr>
        </p:nvSpPr>
        <p:spPr/>
        <p:txBody>
          <a:bodyPr/>
          <a:lstStyle>
            <a:lvl1pPr>
              <a:defRPr/>
            </a:lvl1pPr>
          </a:lstStyle>
          <a:p>
            <a:pPr>
              <a:defRPr/>
            </a:pPr>
            <a:fld id="{3E727021-76EC-402D-8FC0-81243ED5A416}" type="slidenum">
              <a:rPr lang="zh-CN" altLang="en-CA"/>
              <a:pPr>
                <a:defRPr/>
              </a:pPr>
              <a:t>‹#›</a:t>
            </a:fld>
            <a:endParaRPr lang="en-CA" altLang="zh-CN"/>
          </a:p>
        </p:txBody>
      </p:sp>
    </p:spTree>
    <p:extLst>
      <p:ext uri="{BB962C8B-B14F-4D97-AF65-F5344CB8AC3E}">
        <p14:creationId xmlns:p14="http://schemas.microsoft.com/office/powerpoint/2010/main" val="172555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97D1B-68DB-4E9C-AAD3-CC1BCE1EDC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A34294-7FB5-455E-95F3-D242020CC6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A9007A6-D35C-4FA1-99D1-17FF4F4C78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C07B31-7CB4-4410-8BE7-A842A8BCA20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069791B7-702A-4992-BBA2-50A478DBBB99}"/>
              </a:ext>
            </a:extLst>
          </p:cNvPr>
          <p:cNvSpPr>
            <a:spLocks noGrp="1"/>
          </p:cNvSpPr>
          <p:nvPr>
            <p:ph type="ftr" sz="quarter" idx="11"/>
          </p:nvPr>
        </p:nvSpPr>
        <p:spPr/>
        <p:txBody>
          <a:bodyPr/>
          <a:lstStyle>
            <a:lvl1pPr>
              <a:defRPr/>
            </a:lvl1pPr>
          </a:lstStyle>
          <a:p>
            <a:pPr>
              <a:defRPr/>
            </a:pPr>
            <a:r>
              <a:rPr lang="en-US" altLang="zh-CN"/>
              <a:t>06B11,12,13 - Discrete Structures</a:t>
            </a:r>
          </a:p>
        </p:txBody>
      </p:sp>
      <p:sp>
        <p:nvSpPr>
          <p:cNvPr id="7" name="灯片编号占位符 6">
            <a:extLst>
              <a:ext uri="{FF2B5EF4-FFF2-40B4-BE49-F238E27FC236}">
                <a16:creationId xmlns:a16="http://schemas.microsoft.com/office/drawing/2014/main" id="{A68B46F1-EC4A-40F2-8F50-727547D72259}"/>
              </a:ext>
            </a:extLst>
          </p:cNvPr>
          <p:cNvSpPr>
            <a:spLocks noGrp="1"/>
          </p:cNvSpPr>
          <p:nvPr>
            <p:ph type="sldNum" sz="quarter" idx="12"/>
          </p:nvPr>
        </p:nvSpPr>
        <p:spPr/>
        <p:txBody>
          <a:bodyPr/>
          <a:lstStyle>
            <a:lvl1pPr>
              <a:defRPr/>
            </a:lvl1pPr>
          </a:lstStyle>
          <a:p>
            <a:pPr>
              <a:defRPr/>
            </a:pPr>
            <a:fld id="{D984B168-FFF6-479F-AC3E-03057269B163}" type="slidenum">
              <a:rPr lang="zh-CN" altLang="en-CA"/>
              <a:pPr>
                <a:defRPr/>
              </a:pPr>
              <a:t>‹#›</a:t>
            </a:fld>
            <a:endParaRPr lang="en-CA" altLang="zh-CN"/>
          </a:p>
        </p:txBody>
      </p:sp>
    </p:spTree>
    <p:extLst>
      <p:ext uri="{BB962C8B-B14F-4D97-AF65-F5344CB8AC3E}">
        <p14:creationId xmlns:p14="http://schemas.microsoft.com/office/powerpoint/2010/main" val="1106736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8C379-24F1-4DEF-B387-D047C2EB7E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BBD50-A47A-48F9-9620-8E25C2E5CD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840BF-500D-4B4B-9AF0-26446B4FF28B}"/>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2C696CF0-3425-40EE-8D2B-6D090C8B6257}"/>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F9E33B81-2495-43CE-9EB0-BC38BD3C196F}"/>
              </a:ext>
            </a:extLst>
          </p:cNvPr>
          <p:cNvSpPr>
            <a:spLocks noGrp="1"/>
          </p:cNvSpPr>
          <p:nvPr>
            <p:ph type="sldNum" sz="quarter" idx="12"/>
          </p:nvPr>
        </p:nvSpPr>
        <p:spPr/>
        <p:txBody>
          <a:bodyPr/>
          <a:lstStyle>
            <a:lvl1pPr>
              <a:defRPr/>
            </a:lvl1pPr>
          </a:lstStyle>
          <a:p>
            <a:pPr>
              <a:defRPr/>
            </a:pPr>
            <a:fld id="{6320283B-6126-471B-82B2-6BEB531E9474}" type="slidenum">
              <a:rPr lang="zh-CN" altLang="en-CA"/>
              <a:pPr>
                <a:defRPr/>
              </a:pPr>
              <a:t>‹#›</a:t>
            </a:fld>
            <a:endParaRPr lang="en-CA" altLang="zh-CN"/>
          </a:p>
        </p:txBody>
      </p:sp>
    </p:spTree>
    <p:extLst>
      <p:ext uri="{BB962C8B-B14F-4D97-AF65-F5344CB8AC3E}">
        <p14:creationId xmlns:p14="http://schemas.microsoft.com/office/powerpoint/2010/main" val="156639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7C6781-4D3F-4A9D-911D-6A24EF6D4A9E}"/>
              </a:ext>
            </a:extLst>
          </p:cNvPr>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C54F8B-6D92-40C4-944C-D67504B48731}"/>
              </a:ext>
            </a:extLst>
          </p:cNvPr>
          <p:cNvSpPr>
            <a:spLocks noGrp="1"/>
          </p:cNvSpPr>
          <p:nvPr>
            <p:ph type="body" orient="vert" idx="1"/>
          </p:nvPr>
        </p:nvSpPr>
        <p:spPr>
          <a:xfrm>
            <a:off x="685800" y="457200"/>
            <a:ext cx="56769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F241D1-9DFD-4138-939C-F5A83BBA1120}"/>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BEEB3223-9588-4880-AD28-E726A0103413}"/>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0FA478C1-C0A3-4487-81C7-349D925C009A}"/>
              </a:ext>
            </a:extLst>
          </p:cNvPr>
          <p:cNvSpPr>
            <a:spLocks noGrp="1"/>
          </p:cNvSpPr>
          <p:nvPr>
            <p:ph type="sldNum" sz="quarter" idx="12"/>
          </p:nvPr>
        </p:nvSpPr>
        <p:spPr/>
        <p:txBody>
          <a:bodyPr/>
          <a:lstStyle>
            <a:lvl1pPr>
              <a:defRPr/>
            </a:lvl1pPr>
          </a:lstStyle>
          <a:p>
            <a:pPr>
              <a:defRPr/>
            </a:pPr>
            <a:fld id="{D491C7E2-3185-4683-B5FE-D651FE4675EE}" type="slidenum">
              <a:rPr lang="zh-CN" altLang="en-CA"/>
              <a:pPr>
                <a:defRPr/>
              </a:pPr>
              <a:t>‹#›</a:t>
            </a:fld>
            <a:endParaRPr lang="en-CA" altLang="zh-CN"/>
          </a:p>
        </p:txBody>
      </p:sp>
    </p:spTree>
    <p:extLst>
      <p:ext uri="{BB962C8B-B14F-4D97-AF65-F5344CB8AC3E}">
        <p14:creationId xmlns:p14="http://schemas.microsoft.com/office/powerpoint/2010/main" val="41417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53277-6EA9-44C1-A15F-65081B9C661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9F3C90-078F-4043-9287-387F012796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7BDE4986-5EEE-4E3D-90B6-ABCE4F196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4ED9617-675D-4A13-B02D-385B040A85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B7C074F-7B83-48F4-8383-334A6DC07D2F}"/>
              </a:ext>
            </a:extLst>
          </p:cNvPr>
          <p:cNvSpPr>
            <a:spLocks noGrp="1" noChangeArrowheads="1"/>
          </p:cNvSpPr>
          <p:nvPr>
            <p:ph type="sldNum" sz="quarter" idx="12"/>
          </p:nvPr>
        </p:nvSpPr>
        <p:spPr>
          <a:ln/>
        </p:spPr>
        <p:txBody>
          <a:bodyPr/>
          <a:lstStyle>
            <a:lvl1pPr>
              <a:defRPr/>
            </a:lvl1pPr>
          </a:lstStyle>
          <a:p>
            <a:pPr>
              <a:defRPr/>
            </a:pPr>
            <a:fld id="{8256CD3A-7FFB-47D2-81D3-97D21EC5603D}" type="slidenum">
              <a:rPr lang="zh-CN" altLang="en-US"/>
              <a:pPr>
                <a:defRPr/>
              </a:pPr>
              <a:t>‹#›</a:t>
            </a:fld>
            <a:endParaRPr lang="en-US" altLang="zh-CN"/>
          </a:p>
        </p:txBody>
      </p:sp>
    </p:spTree>
    <p:extLst>
      <p:ext uri="{BB962C8B-B14F-4D97-AF65-F5344CB8AC3E}">
        <p14:creationId xmlns:p14="http://schemas.microsoft.com/office/powerpoint/2010/main" val="2493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60DE6-966D-4504-BC1B-C233FB19D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9FFBE3-2E76-472F-9828-8A0DEAF661EC}"/>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85DC57A-7037-4B3D-9A98-799536EB3E30}"/>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8622C20-427D-4570-B31B-BE1CB190AD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B72883E-01F2-4FEB-B931-991A29C1E1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BA4BD20-8316-4132-9C9A-2A16544E721A}"/>
              </a:ext>
            </a:extLst>
          </p:cNvPr>
          <p:cNvSpPr>
            <a:spLocks noGrp="1" noChangeArrowheads="1"/>
          </p:cNvSpPr>
          <p:nvPr>
            <p:ph type="sldNum" sz="quarter" idx="12"/>
          </p:nvPr>
        </p:nvSpPr>
        <p:spPr>
          <a:ln/>
        </p:spPr>
        <p:txBody>
          <a:bodyPr/>
          <a:lstStyle>
            <a:lvl1pPr>
              <a:defRPr/>
            </a:lvl1pPr>
          </a:lstStyle>
          <a:p>
            <a:pPr>
              <a:defRPr/>
            </a:pPr>
            <a:fld id="{9CDED24F-6E6C-4C21-AB08-BAC458BC5CBD}" type="slidenum">
              <a:rPr lang="zh-CN" altLang="en-US"/>
              <a:pPr>
                <a:defRPr/>
              </a:pPr>
              <a:t>‹#›</a:t>
            </a:fld>
            <a:endParaRPr lang="en-US" altLang="zh-CN"/>
          </a:p>
        </p:txBody>
      </p:sp>
    </p:spTree>
    <p:extLst>
      <p:ext uri="{BB962C8B-B14F-4D97-AF65-F5344CB8AC3E}">
        <p14:creationId xmlns:p14="http://schemas.microsoft.com/office/powerpoint/2010/main" val="32901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8182-3DE8-4576-AFB9-5594EF78269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E88EAD-CE48-446D-81F1-5251D18D90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CD99365-07C8-40EE-9AAD-8678029563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4163B-1AB1-4D57-A34C-4276B90F8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4EACBB0-B9E6-408B-812A-E35A790FF17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F0CA3B4-C0E0-4B6D-B39D-2FD72D3370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6683CA-3227-4421-8696-9C4F3CC7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F662359-CC78-4678-8733-CC1ADE5BD575}"/>
              </a:ext>
            </a:extLst>
          </p:cNvPr>
          <p:cNvSpPr>
            <a:spLocks noGrp="1" noChangeArrowheads="1"/>
          </p:cNvSpPr>
          <p:nvPr>
            <p:ph type="sldNum" sz="quarter" idx="12"/>
          </p:nvPr>
        </p:nvSpPr>
        <p:spPr>
          <a:ln/>
        </p:spPr>
        <p:txBody>
          <a:bodyPr/>
          <a:lstStyle>
            <a:lvl1pPr>
              <a:defRPr/>
            </a:lvl1pPr>
          </a:lstStyle>
          <a:p>
            <a:pPr>
              <a:defRPr/>
            </a:pPr>
            <a:fld id="{370EA093-36CB-4264-94D7-663FB3A6F77C}" type="slidenum">
              <a:rPr lang="zh-CN" altLang="en-US"/>
              <a:pPr>
                <a:defRPr/>
              </a:pPr>
              <a:t>‹#›</a:t>
            </a:fld>
            <a:endParaRPr lang="en-US" altLang="zh-CN"/>
          </a:p>
        </p:txBody>
      </p:sp>
    </p:spTree>
    <p:extLst>
      <p:ext uri="{BB962C8B-B14F-4D97-AF65-F5344CB8AC3E}">
        <p14:creationId xmlns:p14="http://schemas.microsoft.com/office/powerpoint/2010/main" val="42434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038E3-1AA1-4D5C-90AE-5591CACCA02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7248931-111B-4991-BA84-0573718A9A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2CB934E-54CF-4DB0-BDFA-1ADE4BB02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693FB43-08B9-4419-B686-2D2706BB2D97}"/>
              </a:ext>
            </a:extLst>
          </p:cNvPr>
          <p:cNvSpPr>
            <a:spLocks noGrp="1" noChangeArrowheads="1"/>
          </p:cNvSpPr>
          <p:nvPr>
            <p:ph type="sldNum" sz="quarter" idx="12"/>
          </p:nvPr>
        </p:nvSpPr>
        <p:spPr>
          <a:ln/>
        </p:spPr>
        <p:txBody>
          <a:bodyPr/>
          <a:lstStyle>
            <a:lvl1pPr>
              <a:defRPr/>
            </a:lvl1pPr>
          </a:lstStyle>
          <a:p>
            <a:pPr>
              <a:defRPr/>
            </a:pPr>
            <a:fld id="{40A157C0-03F4-4622-A090-271140674275}" type="slidenum">
              <a:rPr lang="zh-CN" altLang="en-US"/>
              <a:pPr>
                <a:defRPr/>
              </a:pPr>
              <a:t>‹#›</a:t>
            </a:fld>
            <a:endParaRPr lang="en-US" altLang="zh-CN"/>
          </a:p>
        </p:txBody>
      </p:sp>
    </p:spTree>
    <p:extLst>
      <p:ext uri="{BB962C8B-B14F-4D97-AF65-F5344CB8AC3E}">
        <p14:creationId xmlns:p14="http://schemas.microsoft.com/office/powerpoint/2010/main" val="19397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8140C4-77C7-49ED-BCC6-B0DEEFD687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4CB0F1-F467-4539-90BC-C80CA3493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BD7562D-B4C3-4C82-8422-140D33CCD1F4}"/>
              </a:ext>
            </a:extLst>
          </p:cNvPr>
          <p:cNvSpPr>
            <a:spLocks noGrp="1" noChangeArrowheads="1"/>
          </p:cNvSpPr>
          <p:nvPr>
            <p:ph type="sldNum" sz="quarter" idx="12"/>
          </p:nvPr>
        </p:nvSpPr>
        <p:spPr>
          <a:ln/>
        </p:spPr>
        <p:txBody>
          <a:bodyPr/>
          <a:lstStyle>
            <a:lvl1pPr>
              <a:defRPr/>
            </a:lvl1pPr>
          </a:lstStyle>
          <a:p>
            <a:pPr>
              <a:defRPr/>
            </a:pPr>
            <a:fld id="{A4ED0B26-9AD1-4BD7-8644-84084CF45EAF}" type="slidenum">
              <a:rPr lang="zh-CN" altLang="en-US"/>
              <a:pPr>
                <a:defRPr/>
              </a:pPr>
              <a:t>‹#›</a:t>
            </a:fld>
            <a:endParaRPr lang="en-US" altLang="zh-CN"/>
          </a:p>
        </p:txBody>
      </p:sp>
    </p:spTree>
    <p:extLst>
      <p:ext uri="{BB962C8B-B14F-4D97-AF65-F5344CB8AC3E}">
        <p14:creationId xmlns:p14="http://schemas.microsoft.com/office/powerpoint/2010/main" val="423378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7671D-7D03-418C-9A04-E8E5790D6700}"/>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696DB3-C0A7-42AF-943B-4939DDA3414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750FFB-4055-425E-8349-59BC4E4E4F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579C988-1C01-44E4-9B68-970866DF6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13D6B3-C5F1-4597-BDCE-6ACFD6F84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27C328-EEE8-42D2-A6B7-BF3B760F9ED1}"/>
              </a:ext>
            </a:extLst>
          </p:cNvPr>
          <p:cNvSpPr>
            <a:spLocks noGrp="1" noChangeArrowheads="1"/>
          </p:cNvSpPr>
          <p:nvPr>
            <p:ph type="sldNum" sz="quarter" idx="12"/>
          </p:nvPr>
        </p:nvSpPr>
        <p:spPr>
          <a:ln/>
        </p:spPr>
        <p:txBody>
          <a:bodyPr/>
          <a:lstStyle>
            <a:lvl1pPr>
              <a:defRPr/>
            </a:lvl1pPr>
          </a:lstStyle>
          <a:p>
            <a:pPr>
              <a:defRPr/>
            </a:pPr>
            <a:fld id="{61BEA116-048D-4588-AAF6-80705437DBAA}" type="slidenum">
              <a:rPr lang="zh-CN" altLang="en-US"/>
              <a:pPr>
                <a:defRPr/>
              </a:pPr>
              <a:t>‹#›</a:t>
            </a:fld>
            <a:endParaRPr lang="en-US" altLang="zh-CN"/>
          </a:p>
        </p:txBody>
      </p:sp>
    </p:spTree>
    <p:extLst>
      <p:ext uri="{BB962C8B-B14F-4D97-AF65-F5344CB8AC3E}">
        <p14:creationId xmlns:p14="http://schemas.microsoft.com/office/powerpoint/2010/main" val="58088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49C78-D171-4D36-BCC6-04A3EDF9CFF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A36E79-A941-4C21-A0C1-906645789A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C7544532-6210-4958-BC96-484050EF85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6006569-2E96-42E7-B7A2-D6C64CAF9A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2DDA88-8449-4A47-B908-21E24B088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B19B59F-AFD3-42BF-BC23-0DB2A72829E1}"/>
              </a:ext>
            </a:extLst>
          </p:cNvPr>
          <p:cNvSpPr>
            <a:spLocks noGrp="1" noChangeArrowheads="1"/>
          </p:cNvSpPr>
          <p:nvPr>
            <p:ph type="sldNum" sz="quarter" idx="12"/>
          </p:nvPr>
        </p:nvSpPr>
        <p:spPr>
          <a:ln/>
        </p:spPr>
        <p:txBody>
          <a:bodyPr/>
          <a:lstStyle>
            <a:lvl1pPr>
              <a:defRPr/>
            </a:lvl1pPr>
          </a:lstStyle>
          <a:p>
            <a:pPr>
              <a:defRPr/>
            </a:pPr>
            <a:fld id="{6865DB00-C3EA-4A03-A713-59677E0E3183}" type="slidenum">
              <a:rPr lang="zh-CN" altLang="en-US"/>
              <a:pPr>
                <a:defRPr/>
              </a:pPr>
              <a:t>‹#›</a:t>
            </a:fld>
            <a:endParaRPr lang="en-US" altLang="zh-CN"/>
          </a:p>
        </p:txBody>
      </p:sp>
    </p:spTree>
    <p:extLst>
      <p:ext uri="{BB962C8B-B14F-4D97-AF65-F5344CB8AC3E}">
        <p14:creationId xmlns:p14="http://schemas.microsoft.com/office/powerpoint/2010/main" val="42024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36EB14-567D-4FE2-A063-D288A10DE04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EBB0E8F-89CA-4740-91BF-74EA6C2FBF4B}"/>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8" name="Rectangle 4">
            <a:extLst>
              <a:ext uri="{FF2B5EF4-FFF2-40B4-BE49-F238E27FC236}">
                <a16:creationId xmlns:a16="http://schemas.microsoft.com/office/drawing/2014/main" id="{929F448F-2EFA-405F-8D41-4EC8AF53B7F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anose="02010600030101010101" pitchFamily="2" charset="-122"/>
              </a:defRPr>
            </a:lvl1pPr>
          </a:lstStyle>
          <a:p>
            <a:pPr>
              <a:defRPr/>
            </a:pPr>
            <a:endParaRPr lang="en-US" altLang="zh-CN"/>
          </a:p>
        </p:txBody>
      </p:sp>
      <p:sp>
        <p:nvSpPr>
          <p:cNvPr id="52229" name="Rectangle 5">
            <a:extLst>
              <a:ext uri="{FF2B5EF4-FFF2-40B4-BE49-F238E27FC236}">
                <a16:creationId xmlns:a16="http://schemas.microsoft.com/office/drawing/2014/main" id="{09EDEC03-0FC8-4EBA-A2B6-F358B5662A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anose="02010600030101010101" pitchFamily="2" charset="-122"/>
              </a:defRPr>
            </a:lvl1pPr>
          </a:lstStyle>
          <a:p>
            <a:pPr>
              <a:defRPr/>
            </a:pPr>
            <a:endParaRPr lang="en-US" altLang="zh-CN"/>
          </a:p>
        </p:txBody>
      </p:sp>
      <p:sp>
        <p:nvSpPr>
          <p:cNvPr id="52230" name="Rectangle 6">
            <a:extLst>
              <a:ext uri="{FF2B5EF4-FFF2-40B4-BE49-F238E27FC236}">
                <a16:creationId xmlns:a16="http://schemas.microsoft.com/office/drawing/2014/main" id="{085C2A13-6597-4B89-9370-6FFB1C70B12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22144790-1970-4C78-B35B-CCEB46AA19EA}" type="slidenum">
              <a:rPr lang="zh-CN" altLang="en-US"/>
              <a:pPr>
                <a:defRPr/>
              </a:pPr>
              <a:t>‹#›</a:t>
            </a:fld>
            <a:endParaRPr lang="en-US" altLang="zh-CN"/>
          </a:p>
        </p:txBody>
      </p:sp>
      <p:sp>
        <p:nvSpPr>
          <p:cNvPr id="1031" name="Rectangle 7">
            <a:extLst>
              <a:ext uri="{FF2B5EF4-FFF2-40B4-BE49-F238E27FC236}">
                <a16:creationId xmlns:a16="http://schemas.microsoft.com/office/drawing/2014/main" id="{E0F848E0-EF48-4D03-A3AA-BE37C9590F38}"/>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2" name="Line 8">
            <a:extLst>
              <a:ext uri="{FF2B5EF4-FFF2-40B4-BE49-F238E27FC236}">
                <a16:creationId xmlns:a16="http://schemas.microsoft.com/office/drawing/2014/main" id="{ED202DCC-20FA-4441-B7CF-DC490AC0BAE3}"/>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id="{D7318372-74D7-40F7-AFE6-BC99C92CFCD5}"/>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id="{0DBCE407-5DBA-4D2E-9279-EA9D845CEFA5}"/>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081"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defRPr>
      </a:lvl2pPr>
      <a:lvl3pPr algn="l" rtl="0" eaLnBrk="0" fontAlgn="base" hangingPunct="0">
        <a:spcBef>
          <a:spcPct val="0"/>
        </a:spcBef>
        <a:spcAft>
          <a:spcPct val="0"/>
        </a:spcAft>
        <a:defRPr sz="4400">
          <a:solidFill>
            <a:schemeClr val="tx2"/>
          </a:solidFill>
          <a:latin typeface="Garamond" panose="02020404030301010803" pitchFamily="18" charset="0"/>
        </a:defRPr>
      </a:lvl3pPr>
      <a:lvl4pPr algn="l" rtl="0" eaLnBrk="0" fontAlgn="base" hangingPunct="0">
        <a:spcBef>
          <a:spcPct val="0"/>
        </a:spcBef>
        <a:spcAft>
          <a:spcPct val="0"/>
        </a:spcAft>
        <a:defRPr sz="4400">
          <a:solidFill>
            <a:schemeClr val="tx2"/>
          </a:solidFill>
          <a:latin typeface="Garamond" panose="02020404030301010803" pitchFamily="18" charset="0"/>
        </a:defRPr>
      </a:lvl4pPr>
      <a:lvl5pPr algn="l" rtl="0" eaLnBrk="0" fontAlgn="base" hangingPunct="0">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9501A918-0D81-4FFC-8EB8-E969207A6B90}"/>
              </a:ext>
            </a:extLst>
          </p:cNvPr>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zh-CN"/>
              <a:t>Click to edit Master title style</a:t>
            </a:r>
          </a:p>
        </p:txBody>
      </p:sp>
      <p:sp>
        <p:nvSpPr>
          <p:cNvPr id="291843" name="Rectangle 3">
            <a:extLst>
              <a:ext uri="{FF2B5EF4-FFF2-40B4-BE49-F238E27FC236}">
                <a16:creationId xmlns:a16="http://schemas.microsoft.com/office/drawing/2014/main" id="{7C4766A3-2F12-4DAD-9DE1-4D20AF48C958}"/>
              </a:ext>
            </a:extLst>
          </p:cNvPr>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 First level</a:t>
            </a:r>
            <a:endParaRPr lang="en-CA" altLang="zh-CN"/>
          </a:p>
          <a:p>
            <a:pPr lvl="1"/>
            <a:r>
              <a:rPr lang="en-CA" altLang="zh-CN"/>
              <a:t>Second level</a:t>
            </a:r>
          </a:p>
          <a:p>
            <a:pPr lvl="2"/>
            <a:r>
              <a:rPr lang="en-CA" altLang="zh-CN"/>
              <a:t>Third level</a:t>
            </a:r>
          </a:p>
          <a:p>
            <a:pPr lvl="3"/>
            <a:r>
              <a:rPr lang="en-CA" altLang="zh-CN"/>
              <a:t>Fourth level</a:t>
            </a:r>
          </a:p>
          <a:p>
            <a:pPr lvl="4"/>
            <a:r>
              <a:rPr lang="en-CA" altLang="zh-CN"/>
              <a:t>Fifth level</a:t>
            </a:r>
          </a:p>
        </p:txBody>
      </p:sp>
      <p:sp>
        <p:nvSpPr>
          <p:cNvPr id="291844" name="Rectangle 4">
            <a:extLst>
              <a:ext uri="{FF2B5EF4-FFF2-40B4-BE49-F238E27FC236}">
                <a16:creationId xmlns:a16="http://schemas.microsoft.com/office/drawing/2014/main" id="{BFDF325F-62FF-4D12-9610-B3A5BB5ACB8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CCFF"/>
                </a:solidFill>
                <a:latin typeface="Times New Roman" panose="02020603050405020304" pitchFamily="18" charset="0"/>
                <a:ea typeface="+mn-ea"/>
              </a:defRPr>
            </a:lvl1pPr>
          </a:lstStyle>
          <a:p>
            <a:pPr>
              <a:defRPr/>
            </a:pPr>
            <a:r>
              <a:rPr lang="en-US" altLang="zh-CN"/>
              <a:t>Fall 2007</a:t>
            </a:r>
            <a:endParaRPr lang="en-CA" altLang="zh-CN"/>
          </a:p>
        </p:txBody>
      </p:sp>
      <p:sp>
        <p:nvSpPr>
          <p:cNvPr id="291845" name="Rectangle 5">
            <a:extLst>
              <a:ext uri="{FF2B5EF4-FFF2-40B4-BE49-F238E27FC236}">
                <a16:creationId xmlns:a16="http://schemas.microsoft.com/office/drawing/2014/main" id="{A5CF896E-C5EB-4A85-846E-A29BEC8DBFAE}"/>
              </a:ext>
            </a:extLst>
          </p:cNvPr>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CCFF"/>
                </a:solidFill>
                <a:latin typeface="Times New Roman" panose="02020603050405020304" pitchFamily="18" charset="0"/>
                <a:ea typeface="+mn-ea"/>
              </a:defRPr>
            </a:lvl1pPr>
          </a:lstStyle>
          <a:p>
            <a:pPr>
              <a:defRPr/>
            </a:pPr>
            <a:r>
              <a:rPr lang="en-US" altLang="zh-CN"/>
              <a:t>Discrete Structures</a:t>
            </a:r>
          </a:p>
        </p:txBody>
      </p:sp>
      <p:sp>
        <p:nvSpPr>
          <p:cNvPr id="291846" name="Rectangle 6">
            <a:extLst>
              <a:ext uri="{FF2B5EF4-FFF2-40B4-BE49-F238E27FC236}">
                <a16:creationId xmlns:a16="http://schemas.microsoft.com/office/drawing/2014/main" id="{66E4736D-879C-4F84-A13C-DEB8E4B277F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CCFF"/>
                </a:solidFill>
                <a:latin typeface="Times New Roman" panose="02020603050405020304" pitchFamily="18" charset="0"/>
                <a:ea typeface="+mn-ea"/>
              </a:defRPr>
            </a:lvl1pPr>
          </a:lstStyle>
          <a:p>
            <a:pPr>
              <a:defRPr/>
            </a:pPr>
            <a:fld id="{05E57C69-8C4E-47ED-B193-FDD00EA0C49F}"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sldLayoutIdLst>
    <p:sldLayoutId id="2147484080"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defRPr sz="28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E5B850-E66A-47B8-B4D6-BA7C4EE38D81}"/>
              </a:ext>
            </a:extLst>
          </p:cNvPr>
          <p:cNvSpPr>
            <a:spLocks noGrp="1" noChangeArrowheads="1"/>
          </p:cNvSpPr>
          <p:nvPr>
            <p:ph type="ctrTitle"/>
          </p:nvPr>
        </p:nvSpPr>
        <p:spPr>
          <a:xfrm>
            <a:off x="685800" y="685800"/>
            <a:ext cx="7772400" cy="3048000"/>
          </a:xfrm>
        </p:spPr>
        <p:txBody>
          <a:bodyPr/>
          <a:lstStyle/>
          <a:p>
            <a:pPr algn="r" eaLnBrk="1" hangingPunct="1"/>
            <a:r>
              <a:rPr lang="en-US" altLang="zh-CN">
                <a:solidFill>
                  <a:schemeClr val="tx1"/>
                </a:solidFill>
                <a:latin typeface="Arial" panose="020B0604020202020204" pitchFamily="34" charset="0"/>
                <a:ea typeface="宋体" panose="02010600030101010101" pitchFamily="2" charset="-122"/>
              </a:rPr>
              <a:t>Discrete Mathematics</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and Its Application</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7</a:t>
            </a:r>
            <a:r>
              <a:rPr lang="en-US" altLang="zh-CN" sz="2000" baseline="30000">
                <a:solidFill>
                  <a:schemeClr val="tx1"/>
                </a:solidFill>
                <a:latin typeface="Arial" panose="020B0604020202020204" pitchFamily="34" charset="0"/>
                <a:ea typeface="宋体" panose="02010600030101010101" pitchFamily="2" charset="-122"/>
              </a:rPr>
              <a:t>th</a:t>
            </a:r>
            <a:r>
              <a:rPr lang="en-US" altLang="zh-CN" sz="2000">
                <a:solidFill>
                  <a:schemeClr val="tx1"/>
                </a:solidFill>
                <a:latin typeface="Arial" panose="020B0604020202020204" pitchFamily="34" charset="0"/>
                <a:ea typeface="宋体" panose="02010600030101010101" pitchFamily="2" charset="-122"/>
              </a:rPr>
              <a:t> edition, 2001</a:t>
            </a:r>
            <a:endParaRPr lang="en-US" altLang="zh-CN">
              <a:solidFill>
                <a:schemeClr val="tx1"/>
              </a:solidFill>
              <a:latin typeface="Arial" panose="020B060402020202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id="{A8915D59-D65A-4AAC-94F5-D19931E9FF3D}"/>
              </a:ext>
            </a:extLst>
          </p:cNvPr>
          <p:cNvSpPr>
            <a:spLocks noGrp="1" noChangeArrowheads="1"/>
          </p:cNvSpPr>
          <p:nvPr>
            <p:ph type="subTitle" idx="1"/>
          </p:nvPr>
        </p:nvSpPr>
        <p:spPr>
          <a:xfrm>
            <a:off x="1371600" y="4038600"/>
            <a:ext cx="6400800" cy="1441450"/>
          </a:xfrm>
        </p:spPr>
        <p:txBody>
          <a:bodyPr/>
          <a:lstStyle/>
          <a:p>
            <a:pPr eaLnBrk="1" hangingPunct="1"/>
            <a:r>
              <a:rPr lang="en-US" altLang="zh-CN" sz="3600">
                <a:ea typeface="宋体" panose="02010600030101010101" pitchFamily="2" charset="-122"/>
              </a:rPr>
              <a:t>Kenneth H. Rosen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6396"/>
            <a:ext cx="8229600" cy="1143000"/>
          </a:xfrm>
        </p:spPr>
        <p:txBody>
          <a:bodyPr/>
          <a:lstStyle/>
          <a:p>
            <a:r>
              <a:rPr lang="en-US" dirty="0" err="1"/>
              <a:t>Lam</a:t>
            </a:r>
            <a:r>
              <a:rPr lang="en-US" dirty="0" err="1">
                <a:latin typeface="Cambria Math"/>
                <a:ea typeface="Cambria Math"/>
              </a:rPr>
              <a:t>é</a:t>
            </a:r>
            <a:r>
              <a:rPr lang="en-US" dirty="0" err="1"/>
              <a:t>’s</a:t>
            </a:r>
            <a:r>
              <a:rPr lang="en-US" dirty="0"/>
              <a:t> Theorem</a:t>
            </a:r>
            <a:br>
              <a:rPr lang="en-US" dirty="0"/>
            </a:br>
            <a:r>
              <a:rPr lang="en-US" dirty="0"/>
              <a:t> </a:t>
            </a:r>
            <a:r>
              <a:rPr lang="zh-CN" altLang="en-US" dirty="0"/>
              <a:t>拉梅定理</a:t>
            </a:r>
            <a:endParaRPr lang="en-US" dirty="0"/>
          </a:p>
        </p:txBody>
      </p:sp>
      <p:sp>
        <p:nvSpPr>
          <p:cNvPr id="3" name="Content Placeholder 2"/>
          <p:cNvSpPr>
            <a:spLocks noGrp="1"/>
          </p:cNvSpPr>
          <p:nvPr>
            <p:ph idx="1"/>
          </p:nvPr>
        </p:nvSpPr>
        <p:spPr>
          <a:xfrm>
            <a:off x="228600" y="1377227"/>
            <a:ext cx="8610600" cy="4530725"/>
          </a:xfrm>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marL="0" indent="0">
              <a:buNone/>
            </a:pPr>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972044" y="221416"/>
            <a:ext cx="943356" cy="1089660"/>
          </a:xfrm>
          <a:prstGeom prst="rect">
            <a:avLst/>
          </a:prstGeom>
        </p:spPr>
      </p:pic>
      <p:sp>
        <p:nvSpPr>
          <p:cNvPr id="5" name="TextBox 4"/>
          <p:cNvSpPr txBox="1"/>
          <p:nvPr/>
        </p:nvSpPr>
        <p:spPr>
          <a:xfrm>
            <a:off x="6256683" y="386298"/>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324678" y="4312215"/>
            <a:ext cx="4132592"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a:t>
            </a:r>
          </a:p>
        </p:txBody>
      </p:sp>
      <p:sp>
        <p:nvSpPr>
          <p:cNvPr id="7" name="TextBox 6"/>
          <p:cNvSpPr txBox="1"/>
          <p:nvPr/>
        </p:nvSpPr>
        <p:spPr>
          <a:xfrm>
            <a:off x="4666419" y="4109025"/>
            <a:ext cx="4456045"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762000" y="3340508"/>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4800602" y="3406659"/>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6934200" y="6414194"/>
            <a:ext cx="19812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extLst>
      <p:ext uri="{BB962C8B-B14F-4D97-AF65-F5344CB8AC3E}">
        <p14:creationId xmlns:p14="http://schemas.microsoft.com/office/powerpoint/2010/main" val="255539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0"/>
            <a:ext cx="8229600" cy="762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a:xfrm>
            <a:off x="284922" y="665129"/>
            <a:ext cx="8514522" cy="5527741"/>
          </a:xfrm>
        </p:spPr>
        <p:txBody>
          <a:bodyPr>
            <a:normAutofit fontScale="70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a:t>
            </a:r>
          </a:p>
          <a:p>
            <a:r>
              <a:rPr lang="en-US" dirty="0">
                <a:latin typeface="Cambria Math"/>
                <a:ea typeface="Cambria Math"/>
              </a:rPr>
              <a:t>Therefore, </a:t>
            </a:r>
            <a:r>
              <a:rPr lang="en-US" i="1" dirty="0">
                <a:latin typeface="Cambria Math"/>
                <a:ea typeface="Cambria Math"/>
              </a:rPr>
              <a:t>b</a:t>
            </a:r>
            <a:r>
              <a:rPr lang="en-US" dirty="0">
                <a:latin typeface="Cambria Math"/>
                <a:ea typeface="Cambria Math"/>
              </a:rPr>
              <a:t> &gt;</a:t>
            </a:r>
            <a:r>
              <a:rPr lang="el-GR" dirty="0">
                <a:latin typeface="Cambria Math"/>
                <a:ea typeface="Cambria Math"/>
              </a:rPr>
              <a:t> α</a:t>
            </a:r>
            <a:r>
              <a:rPr lang="en-US" i="1" baseline="30000" dirty="0">
                <a:ea typeface="Cambria Math"/>
              </a:rPr>
              <a:t>n</a:t>
            </a:r>
            <a:r>
              <a:rPr lang="en-US" baseline="30000" dirty="0">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p:txBody>
      </p:sp>
      <p:sp>
        <p:nvSpPr>
          <p:cNvPr id="8" name="TextBox 7"/>
          <p:cNvSpPr txBox="1"/>
          <p:nvPr/>
        </p:nvSpPr>
        <p:spPr>
          <a:xfrm>
            <a:off x="2667000" y="23622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6" name="TextBox 5"/>
          <p:cNvSpPr txBox="1"/>
          <p:nvPr/>
        </p:nvSpPr>
        <p:spPr>
          <a:xfrm>
            <a:off x="998883" y="6008204"/>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extLst>
      <p:ext uri="{BB962C8B-B14F-4D97-AF65-F5344CB8AC3E}">
        <p14:creationId xmlns:p14="http://schemas.microsoft.com/office/powerpoint/2010/main" val="95382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a:xfrm>
            <a:off x="342900" y="1430890"/>
            <a:ext cx="8496300" cy="5257800"/>
          </a:xfrm>
        </p:spPr>
        <p:txBody>
          <a:bodyPr>
            <a:normAutofit/>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r>
              <a:rPr lang="zh-CN" altLang="en-US" dirty="0"/>
              <a:t>（基础步骤规定一些初始元素）</a:t>
            </a:r>
            <a:endParaRPr lang="en-US" dirty="0"/>
          </a:p>
          <a:p>
            <a:pPr lvl="1"/>
            <a:r>
              <a:rPr lang="en-US" dirty="0"/>
              <a:t>The </a:t>
            </a:r>
            <a:r>
              <a:rPr lang="en-US" i="1" dirty="0"/>
              <a:t>recursive step </a:t>
            </a:r>
            <a:r>
              <a:rPr lang="en-US" dirty="0"/>
              <a:t>gives the rules for forming new elements in the set from those already known to be in the set.</a:t>
            </a:r>
            <a:r>
              <a:rPr lang="zh-CN" altLang="en-US" dirty="0"/>
              <a:t> （归纳步骤给出从集合元素来构造集合新元素的规则）</a:t>
            </a:r>
            <a:endParaRPr lang="en-US" altLang="zh-CN" dirty="0"/>
          </a:p>
        </p:txBody>
      </p:sp>
    </p:spTree>
    <p:extLst>
      <p:ext uri="{BB962C8B-B14F-4D97-AF65-F5344CB8AC3E}">
        <p14:creationId xmlns:p14="http://schemas.microsoft.com/office/powerpoint/2010/main" val="277636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a:xfrm>
            <a:off x="342900" y="1430890"/>
            <a:ext cx="8496300" cy="5257800"/>
          </a:xfrm>
        </p:spPr>
        <p:txBody>
          <a:bodyPr>
            <a:normAutofit/>
          </a:bodyPr>
          <a:lstStyle/>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r>
              <a:rPr lang="zh-CN" altLang="en-US" dirty="0"/>
              <a:t>（有时递归定义包含排斥规则）</a:t>
            </a:r>
            <a:endParaRPr lang="en-US" dirty="0"/>
          </a:p>
          <a:p>
            <a:r>
              <a:rPr lang="en-US" dirty="0"/>
              <a:t>We will always assume that the exclusion rule holds, even if it is not explicitly mentioned. </a:t>
            </a:r>
            <a:r>
              <a:rPr lang="zh-CN" altLang="en-US" dirty="0"/>
              <a:t>（默认排斥规则成立）</a:t>
            </a:r>
            <a:endParaRPr lang="en-US" dirty="0"/>
          </a:p>
        </p:txBody>
      </p:sp>
    </p:spTree>
    <p:extLst>
      <p:ext uri="{BB962C8B-B14F-4D97-AF65-F5344CB8AC3E}">
        <p14:creationId xmlns:p14="http://schemas.microsoft.com/office/powerpoint/2010/main" val="396797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r>
              <a:rPr lang="zh-CN" altLang="en-US" dirty="0"/>
              <a:t>（归纳定义了</a:t>
            </a:r>
            <a:r>
              <a:rPr lang="en-US" altLang="zh-CN" dirty="0"/>
              <a:t>S</a:t>
            </a:r>
            <a:r>
              <a:rPr lang="zh-CN" altLang="en-US" dirty="0"/>
              <a:t>是由</a:t>
            </a:r>
            <a:r>
              <a:rPr lang="en-US" altLang="zh-CN" dirty="0"/>
              <a:t>3</a:t>
            </a:r>
            <a:r>
              <a:rPr lang="zh-CN" altLang="en-US" dirty="0"/>
              <a:t>的正整数倍数的集合）</a:t>
            </a:r>
            <a:endParaRPr lang="en-US" dirty="0"/>
          </a:p>
          <a:p>
            <a:endParaRPr lang="en-US" dirty="0"/>
          </a:p>
          <a:p>
            <a:endParaRPr lang="en-US" dirty="0"/>
          </a:p>
        </p:txBody>
      </p:sp>
    </p:spTree>
    <p:extLst>
      <p:ext uri="{BB962C8B-B14F-4D97-AF65-F5344CB8AC3E}">
        <p14:creationId xmlns:p14="http://schemas.microsoft.com/office/powerpoint/2010/main" val="2255206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extLst>
      <p:ext uri="{BB962C8B-B14F-4D97-AF65-F5344CB8AC3E}">
        <p14:creationId xmlns:p14="http://schemas.microsoft.com/office/powerpoint/2010/main" val="3378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a:xfrm>
            <a:off x="381000" y="1524000"/>
            <a:ext cx="8229600" cy="4876800"/>
          </a:xfrm>
        </p:spPr>
        <p:txBody>
          <a:bodyPr>
            <a:normAutofit/>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a:t>
            </a:r>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extLst>
      <p:ext uri="{BB962C8B-B14F-4D97-AF65-F5344CB8AC3E}">
        <p14:creationId xmlns:p14="http://schemas.microsoft.com/office/powerpoint/2010/main" val="111156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a:xfrm>
            <a:off x="457200" y="1524000"/>
            <a:ext cx="8229600" cy="4953000"/>
          </a:xfrm>
        </p:spPr>
        <p:txBody>
          <a:bodyPr>
            <a:normAutofit/>
          </a:bodyPr>
          <a:lstStyle/>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extLst>
      <p:ext uri="{BB962C8B-B14F-4D97-AF65-F5344CB8AC3E}">
        <p14:creationId xmlns:p14="http://schemas.microsoft.com/office/powerpoint/2010/main" val="3190417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r>
              <a:rPr lang="zh-CN" altLang="en-US" dirty="0"/>
              <a:t>（串的连接）</a:t>
            </a:r>
            <a:endParaRPr lang="en-US" dirty="0"/>
          </a:p>
        </p:txBody>
      </p:sp>
      <p:sp>
        <p:nvSpPr>
          <p:cNvPr id="3" name="Content Placeholder 2"/>
          <p:cNvSpPr>
            <a:spLocks noGrp="1"/>
          </p:cNvSpPr>
          <p:nvPr>
            <p:ph idx="1"/>
          </p:nvPr>
        </p:nvSpPr>
        <p:spPr>
          <a:xfrm>
            <a:off x="457200" y="1437516"/>
            <a:ext cx="8382000" cy="5268084"/>
          </a:xfrm>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altLang="zh-CN" baseline="-25000" dirty="0">
                <a:latin typeface="Cambria Math" pitchFamily="18" charset="0"/>
                <a:ea typeface="Cambria Math" pitchFamily="18" charset="0"/>
              </a:rPr>
              <a:t>1</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extLst>
      <p:ext uri="{BB962C8B-B14F-4D97-AF65-F5344CB8AC3E}">
        <p14:creationId xmlns:p14="http://schemas.microsoft.com/office/powerpoint/2010/main" val="106029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p:sp>
        <p:nvSpPr>
          <p:cNvPr id="3" name="Content Placeholder 2"/>
          <p:cNvSpPr>
            <a:spLocks noGrp="1"/>
          </p:cNvSpPr>
          <p:nvPr>
            <p:ph idx="1"/>
          </p:nvPr>
        </p:nvSpPr>
        <p:spPr>
          <a:xfrm>
            <a:off x="437322" y="1600200"/>
            <a:ext cx="8229600" cy="4530725"/>
          </a:xfrm>
        </p:spPr>
        <p:txBody>
          <a:bodyPr/>
          <a:lstStyle/>
          <a:p>
            <a:pPr>
              <a:buNone/>
            </a:pPr>
            <a:r>
              <a:rPr lang="en-US" b="1" dirty="0"/>
              <a:t>   Example</a:t>
            </a:r>
            <a:r>
              <a:rPr lang="en-US" dirty="0"/>
              <a:t>: Give a recursive definition of </a:t>
            </a:r>
            <a:r>
              <a:rPr lang="en-US" i="1" dirty="0">
                <a:latin typeface="Times New Roman" panose="02020603050405020304" pitchFamily="18" charset="0"/>
                <a:cs typeface="Times New Roman" panose="02020603050405020304" pitchFamily="18" charset="0"/>
              </a:rPr>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latin typeface="Times New Roman" panose="02020603050405020304" pitchFamily="18" charset="0"/>
                <a:cs typeface="Times New Roman" panose="02020603050405020304" pitchFamily="18" charset="0"/>
              </a:rPr>
              <a:t>l</a:t>
            </a:r>
            <a:r>
              <a:rPr lang="en-US" dirty="0"/>
              <a:t>(</a:t>
            </a:r>
            <a:r>
              <a:rPr lang="el-GR" altLang="zh-CN" dirty="0"/>
              <a:t>λ</a:t>
            </a:r>
            <a:r>
              <a:rPr lang="en-US" dirty="0"/>
              <a:t>) = </a:t>
            </a:r>
            <a:r>
              <a:rPr lang="en-US" dirty="0">
                <a:latin typeface="Cambria Math" pitchFamily="18" charset="0"/>
                <a:ea typeface="Cambria Math" pitchFamily="18" charset="0"/>
              </a:rPr>
              <a:t>0</a:t>
            </a:r>
            <a:r>
              <a:rPr lang="en-US" dirty="0"/>
              <a:t>;</a:t>
            </a:r>
          </a:p>
          <a:p>
            <a:pPr lvl="1">
              <a:buNone/>
            </a:pPr>
            <a:r>
              <a:rPr lang="en-US" i="1" dirty="0">
                <a:latin typeface="Times New Roman" panose="02020603050405020304" pitchFamily="18" charset="0"/>
                <a:cs typeface="Times New Roman" panose="02020603050405020304" pitchFamily="18" charset="0"/>
              </a:rPr>
              <a:t>l</a:t>
            </a:r>
            <a:r>
              <a:rPr lang="en-US" dirty="0"/>
              <a:t>(</a:t>
            </a:r>
            <a:r>
              <a:rPr lang="en-US" i="1" dirty="0" err="1"/>
              <a:t>wx</a:t>
            </a:r>
            <a:r>
              <a:rPr lang="en-US" dirty="0"/>
              <a:t>) = </a:t>
            </a:r>
            <a:r>
              <a:rPr lang="en-US" i="1" dirty="0">
                <a:latin typeface="Times New Roman" panose="02020603050405020304" pitchFamily="18" charset="0"/>
                <a:cs typeface="Times New Roman" panose="02020603050405020304" pitchFamily="18" charset="0"/>
              </a:rPr>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p:spTree>
    <p:extLst>
      <p:ext uri="{BB962C8B-B14F-4D97-AF65-F5344CB8AC3E}">
        <p14:creationId xmlns:p14="http://schemas.microsoft.com/office/powerpoint/2010/main" val="190369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C66E3D-D380-414B-A9A1-15A8AE8EBF15}"/>
              </a:ext>
            </a:extLst>
          </p:cNvPr>
          <p:cNvSpPr>
            <a:spLocks noGrp="1" noChangeArrowheads="1"/>
          </p:cNvSpPr>
          <p:nvPr>
            <p:ph type="ctrTitle"/>
          </p:nvPr>
        </p:nvSpPr>
        <p:spPr>
          <a:xfrm>
            <a:off x="381000" y="1752600"/>
            <a:ext cx="8229600" cy="3733800"/>
          </a:xfrm>
        </p:spPr>
        <p:txBody>
          <a:bodyPr/>
          <a:lstStyle/>
          <a:p>
            <a:pPr eaLnBrk="1" hangingPunct="1"/>
            <a:r>
              <a:rPr lang="en-US" altLang="zh-CN" sz="7100" b="1">
                <a:ea typeface="宋体" panose="02010600030101010101" pitchFamily="2" charset="-122"/>
              </a:rPr>
              <a:t>Welcome to</a:t>
            </a:r>
            <a:br>
              <a:rPr lang="en-US" altLang="zh-CN" sz="3900" b="1">
                <a:ea typeface="宋体" panose="02010600030101010101" pitchFamily="2" charset="-122"/>
              </a:rPr>
            </a:br>
            <a:r>
              <a:rPr lang="en-CA" altLang="zh-CN">
                <a:ea typeface="宋体" panose="02010600030101010101" pitchFamily="2" charset="-122"/>
              </a:rPr>
              <a:t>Discrete Mathematics</a:t>
            </a:r>
            <a:br>
              <a:rPr lang="en-CA" altLang="zh-CN">
                <a:ea typeface="宋体" panose="02010600030101010101" pitchFamily="2" charset="-122"/>
              </a:rPr>
            </a:br>
            <a:br>
              <a:rPr lang="en-US" altLang="zh-CN">
                <a:ea typeface="宋体" panose="02010600030101010101" pitchFamily="2" charset="-122"/>
              </a:rPr>
            </a:br>
            <a:r>
              <a:rPr lang="en-US" altLang="zh-CN">
                <a:ea typeface="宋体" panose="02010600030101010101" pitchFamily="2" charset="-122"/>
              </a:rPr>
              <a:t>Spring</a:t>
            </a:r>
            <a:r>
              <a:rPr lang="en-US" altLang="zh-CN" sz="4700">
                <a:ea typeface="宋体" panose="02010600030101010101" pitchFamily="2" charset="-122"/>
              </a:rPr>
              <a:t> 2018</a:t>
            </a:r>
            <a:endParaRPr lang="en-CA" altLang="zh-CN" sz="4700">
              <a:ea typeface="宋体" panose="02010600030101010101" pitchFamily="2" charset="-122"/>
            </a:endParaRPr>
          </a:p>
        </p:txBody>
      </p:sp>
      <p:sp>
        <p:nvSpPr>
          <p:cNvPr id="16387" name="Text Box 3">
            <a:extLst>
              <a:ext uri="{FF2B5EF4-FFF2-40B4-BE49-F238E27FC236}">
                <a16:creationId xmlns:a16="http://schemas.microsoft.com/office/drawing/2014/main" id="{294004A5-EFFB-46F3-8F80-B3A22D2F419F}"/>
              </a:ext>
            </a:extLst>
          </p:cNvPr>
          <p:cNvSpPr txBox="1">
            <a:spLocks noChangeArrowheads="1"/>
          </p:cNvSpPr>
          <p:nvPr/>
        </p:nvSpPr>
        <p:spPr bwMode="auto">
          <a:xfrm>
            <a:off x="990600" y="3429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388" name="Text Box 4">
            <a:extLst>
              <a:ext uri="{FF2B5EF4-FFF2-40B4-BE49-F238E27FC236}">
                <a16:creationId xmlns:a16="http://schemas.microsoft.com/office/drawing/2014/main" id="{368A9793-BF57-4BD7-AAF2-0CBF85632F6D}"/>
              </a:ext>
            </a:extLst>
          </p:cNvPr>
          <p:cNvSpPr txBox="1">
            <a:spLocks noChangeArrowheads="1"/>
          </p:cNvSpPr>
          <p:nvPr/>
        </p:nvSpPr>
        <p:spPr bwMode="auto">
          <a:xfrm>
            <a:off x="4572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21861" name="Text Box 5">
            <a:extLst>
              <a:ext uri="{FF2B5EF4-FFF2-40B4-BE49-F238E27FC236}">
                <a16:creationId xmlns:a16="http://schemas.microsoft.com/office/drawing/2014/main" id="{19FF532B-35FE-476B-8EE2-7998546C69A1}"/>
              </a:ext>
            </a:extLst>
          </p:cNvPr>
          <p:cNvSpPr txBox="1">
            <a:spLocks noChangeArrowheads="1"/>
          </p:cNvSpPr>
          <p:nvPr/>
        </p:nvSpPr>
        <p:spPr bwMode="auto">
          <a:xfrm>
            <a:off x="762000" y="5715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FF00"/>
                </a:solidFill>
                <a:effectLst>
                  <a:outerShdw blurRad="38100" dist="38100" dir="2700000" algn="tl">
                    <a:srgbClr val="C0C0C0"/>
                  </a:outerShdw>
                </a:effectLst>
                <a:latin typeface="Comic Sans MS" panose="030F0702030302020204" pitchFamily="66" charset="0"/>
                <a:ea typeface="宋体" panose="02010600030101010101" pitchFamily="2" charset="-122"/>
              </a:rPr>
              <a:t>   </a:t>
            </a:r>
            <a:r>
              <a:rPr lang="en-US" altLang="zh-CN" sz="2800">
                <a:effectLst>
                  <a:outerShdw blurRad="38100" dist="38100" dir="2700000" algn="tl">
                    <a:srgbClr val="C0C0C0"/>
                  </a:outerShdw>
                </a:effectLst>
                <a:latin typeface="Comic Sans MS" panose="030F0702030302020204" pitchFamily="66" charset="0"/>
                <a:ea typeface="宋体" panose="02010600030101010101" pitchFamily="2" charset="-122"/>
              </a:rPr>
              <a:t>Instructor: Niu Shao Zhang</a:t>
            </a:r>
            <a:endParaRPr lang="en-CA" altLang="zh-CN" sz="2800">
              <a:effectLst>
                <a:outerShdw blurRad="38100" dist="38100" dir="2700000" algn="tl">
                  <a:srgbClr val="C0C0C0"/>
                </a:outerShdw>
              </a:effectLst>
              <a:latin typeface="Comic Sans MS" panose="030F0702030302020204" pitchFamily="66"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br>
              <a:rPr lang="en-US" dirty="0"/>
            </a:br>
            <a:r>
              <a:rPr lang="zh-CN" altLang="en-US" dirty="0"/>
              <a:t>（平衡圆括号）</a:t>
            </a:r>
            <a:endParaRPr lang="en-US" dirty="0"/>
          </a:p>
        </p:txBody>
      </p:sp>
      <p:sp>
        <p:nvSpPr>
          <p:cNvPr id="3" name="Content Placeholder 2"/>
          <p:cNvSpPr>
            <a:spLocks noGrp="1"/>
          </p:cNvSpPr>
          <p:nvPr>
            <p:ph idx="1"/>
          </p:nvPr>
        </p:nvSpPr>
        <p:spPr>
          <a:xfrm>
            <a:off x="304800" y="1524000"/>
            <a:ext cx="8229600" cy="4530725"/>
          </a:xfrm>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extLst>
      <p:ext uri="{BB962C8B-B14F-4D97-AF65-F5344CB8AC3E}">
        <p14:creationId xmlns:p14="http://schemas.microsoft.com/office/powerpoint/2010/main" val="149398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Well-Formed Formulae in Propositional Logic</a:t>
            </a:r>
            <a:r>
              <a:rPr lang="zh-CN" altLang="en-US" sz="4000" dirty="0"/>
              <a:t>（命题逻辑中的合式公式）</a:t>
            </a:r>
            <a:endParaRPr lang="en-US" sz="4000" dirty="0"/>
          </a:p>
        </p:txBody>
      </p:sp>
      <p:sp>
        <p:nvSpPr>
          <p:cNvPr id="3" name="Content Placeholder 2"/>
          <p:cNvSpPr>
            <a:spLocks noGrp="1"/>
          </p:cNvSpPr>
          <p:nvPr>
            <p:ph idx="1"/>
          </p:nvPr>
        </p:nvSpPr>
        <p:spPr>
          <a:xfrm>
            <a:off x="381000" y="1447455"/>
            <a:ext cx="8534400" cy="5258145"/>
          </a:xfrm>
        </p:spPr>
        <p:txBody>
          <a:bodyPr>
            <a:normAutofit/>
          </a:bodyPr>
          <a:lstStyle/>
          <a:p>
            <a:pPr>
              <a:buNone/>
            </a:pPr>
            <a:r>
              <a:rPr lang="en-US" b="1" dirty="0"/>
              <a:t>   Definition</a:t>
            </a:r>
            <a:r>
              <a:rPr lang="en-US" dirty="0"/>
              <a:t>: The set of </a:t>
            </a:r>
            <a:r>
              <a:rPr lang="en-US" i="1" dirty="0"/>
              <a:t>well-formed formulae </a:t>
            </a:r>
            <a:r>
              <a:rPr lang="en-US" dirty="0"/>
              <a:t>in propositional logic involving </a:t>
            </a:r>
            <a:r>
              <a:rPr lang="en-US" b="1" dirty="0"/>
              <a:t>T</a:t>
            </a:r>
            <a:r>
              <a:rPr lang="en-US" dirty="0"/>
              <a:t>, </a:t>
            </a:r>
            <a:r>
              <a:rPr lang="en-US" b="1" dirty="0"/>
              <a:t>F</a:t>
            </a:r>
            <a:r>
              <a:rPr lang="en-US" dirty="0"/>
              <a:t>, propositional variables, and operators from the set {</a:t>
            </a:r>
            <a:r>
              <a:rPr lang="en-US" dirty="0">
                <a:latin typeface="Cambria Math"/>
                <a:ea typeface="Cambria Math"/>
              </a:rPr>
              <a:t>¬,∧,∨,→,↔</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t>
            </a:r>
            <a:r>
              <a:rPr lang="en-US" b="1" dirty="0"/>
              <a:t>T</a:t>
            </a:r>
            <a:r>
              <a:rPr lang="en-US" dirty="0"/>
              <a:t>,</a:t>
            </a:r>
            <a:r>
              <a:rPr lang="en-US" b="1" dirty="0"/>
              <a:t>F</a:t>
            </a:r>
            <a:r>
              <a:rPr lang="en-US" dirty="0"/>
              <a:t>, and </a:t>
            </a:r>
            <a:r>
              <a:rPr lang="en-US" i="1" dirty="0"/>
              <a:t>s</a:t>
            </a:r>
            <a:r>
              <a:rPr lang="en-US" dirty="0"/>
              <a:t>, where </a:t>
            </a:r>
            <a:r>
              <a:rPr lang="en-US" i="1" dirty="0"/>
              <a:t>s</a:t>
            </a:r>
            <a:r>
              <a:rPr lang="en-US" dirty="0"/>
              <a:t> is a propositional variable, are well-formed formulae.</a:t>
            </a:r>
            <a:endParaRPr lang="en-US" i="1" dirty="0"/>
          </a:p>
          <a:p>
            <a:pPr lvl="1">
              <a:buNone/>
            </a:pPr>
            <a:r>
              <a:rPr lang="en-US" dirty="0"/>
              <a:t>RECURSIVE STEP: If </a:t>
            </a:r>
            <a:r>
              <a:rPr lang="en-US" i="1" dirty="0"/>
              <a:t>E</a:t>
            </a:r>
            <a:r>
              <a:rPr lang="en-US" dirty="0"/>
              <a:t> and </a:t>
            </a:r>
            <a:r>
              <a:rPr lang="en-US" i="1" dirty="0"/>
              <a:t>F</a:t>
            </a:r>
            <a:r>
              <a:rPr lang="en-US" dirty="0"/>
              <a:t> are well formed formulae, then </a:t>
            </a:r>
            <a:r>
              <a:rPr lang="en-US" b="1" dirty="0"/>
              <a:t>  </a:t>
            </a:r>
            <a:r>
              <a:rPr lang="en-US" dirty="0"/>
              <a:t>(</a:t>
            </a:r>
            <a:r>
              <a:rPr lang="en-US" dirty="0">
                <a:latin typeface="Cambria Math"/>
                <a:ea typeface="Cambria Math"/>
              </a:rPr>
              <a:t>¬</a:t>
            </a:r>
            <a:r>
              <a:rPr lang="en-US" i="1" dirty="0"/>
              <a:t> E</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are well-formed formulae.</a:t>
            </a:r>
          </a:p>
          <a:p>
            <a:pPr>
              <a:buNone/>
            </a:pPr>
            <a:r>
              <a:rPr lang="en-US" b="1" dirty="0"/>
              <a:t>   Examples</a:t>
            </a:r>
            <a:r>
              <a:rPr lang="en-US" dirty="0"/>
              <a:t>: ((</a:t>
            </a:r>
            <a:r>
              <a:rPr lang="en-US" i="1" dirty="0"/>
              <a:t>p</a:t>
            </a:r>
            <a:r>
              <a:rPr lang="en-US" dirty="0"/>
              <a:t> </a:t>
            </a:r>
            <a:r>
              <a:rPr lang="en-US" dirty="0">
                <a:latin typeface="Cambria Math"/>
                <a:ea typeface="Cambria Math"/>
              </a:rPr>
              <a:t>∨</a:t>
            </a:r>
            <a:r>
              <a:rPr lang="en-US" i="1" dirty="0">
                <a:ea typeface="Cambria Math"/>
              </a:rPr>
              <a:t>q</a:t>
            </a:r>
            <a:r>
              <a:rPr lang="en-US" dirty="0">
                <a:latin typeface="Cambria Math"/>
                <a:ea typeface="Cambria Math"/>
              </a:rPr>
              <a:t>) → (</a:t>
            </a:r>
            <a:r>
              <a:rPr lang="en-US" i="1" dirty="0">
                <a:ea typeface="Cambria Math"/>
              </a:rPr>
              <a:t>q</a:t>
            </a:r>
            <a:r>
              <a:rPr lang="en-US" dirty="0">
                <a:latin typeface="Cambria Math"/>
                <a:ea typeface="Cambria Math"/>
              </a:rPr>
              <a:t> ∧ </a:t>
            </a:r>
            <a:r>
              <a:rPr lang="en-US" b="1" dirty="0">
                <a:latin typeface="Cambria Math"/>
                <a:ea typeface="Cambria Math"/>
              </a:rPr>
              <a:t>F</a:t>
            </a:r>
            <a:r>
              <a:rPr lang="en-US" dirty="0">
                <a:ea typeface="Cambria Math"/>
              </a:rPr>
              <a:t>))</a:t>
            </a:r>
            <a:r>
              <a:rPr lang="en-US" dirty="0">
                <a:latin typeface="Cambria Math"/>
                <a:ea typeface="Cambria Math"/>
              </a:rPr>
              <a:t> </a:t>
            </a:r>
            <a:r>
              <a:rPr lang="en-US" dirty="0">
                <a:ea typeface="Cambria Math"/>
              </a:rPr>
              <a:t>is a well-formed formula.</a:t>
            </a:r>
          </a:p>
          <a:p>
            <a:pPr>
              <a:buNone/>
            </a:pPr>
            <a:r>
              <a:rPr lang="en-US" dirty="0">
                <a:ea typeface="Cambria Math"/>
              </a:rPr>
              <a:t>          </a:t>
            </a:r>
            <a:r>
              <a:rPr lang="en-US" i="1" dirty="0" err="1">
                <a:ea typeface="Cambria Math"/>
              </a:rPr>
              <a:t>pq</a:t>
            </a:r>
            <a:r>
              <a:rPr lang="en-US" i="1" dirty="0">
                <a:ea typeface="Cambria Math"/>
              </a:rPr>
              <a:t> </a:t>
            </a:r>
            <a:r>
              <a:rPr lang="en-US" dirty="0">
                <a:latin typeface="Cambria Math"/>
                <a:ea typeface="Cambria Math"/>
              </a:rPr>
              <a:t>∧  </a:t>
            </a:r>
            <a:r>
              <a:rPr lang="en-US" dirty="0">
                <a:ea typeface="Cambria Math"/>
              </a:rPr>
              <a:t>is not a  well formed formula.</a:t>
            </a:r>
            <a:endParaRPr lang="en-US" dirty="0"/>
          </a:p>
        </p:txBody>
      </p:sp>
    </p:spTree>
    <p:extLst>
      <p:ext uri="{BB962C8B-B14F-4D97-AF65-F5344CB8AC3E}">
        <p14:creationId xmlns:p14="http://schemas.microsoft.com/office/powerpoint/2010/main" val="1227030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r>
              <a:rPr lang="zh-CN" altLang="en-US" sz="4000" dirty="0"/>
              <a:t>（根数）</a:t>
            </a:r>
            <a:endParaRPr lang="en-US" sz="4000" dirty="0"/>
          </a:p>
        </p:txBody>
      </p:sp>
      <p:sp>
        <p:nvSpPr>
          <p:cNvPr id="3" name="Content Placeholder 2"/>
          <p:cNvSpPr>
            <a:spLocks noGrp="1"/>
          </p:cNvSpPr>
          <p:nvPr>
            <p:ph idx="1"/>
          </p:nvPr>
        </p:nvSpPr>
        <p:spPr>
          <a:xfrm>
            <a:off x="304800" y="1417638"/>
            <a:ext cx="8458200" cy="5440362"/>
          </a:xfrm>
        </p:spPr>
        <p:txBody>
          <a:bodyPr>
            <a:normAutofit lnSpcReduction="100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extLst>
      <p:ext uri="{BB962C8B-B14F-4D97-AF65-F5344CB8AC3E}">
        <p14:creationId xmlns:p14="http://schemas.microsoft.com/office/powerpoint/2010/main" val="2234463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7756"/>
            <a:ext cx="8534400" cy="1139825"/>
          </a:xfrm>
        </p:spPr>
        <p:txBody>
          <a:bodyPr/>
          <a:lstStyle/>
          <a:p>
            <a:r>
              <a:rPr lang="en-US" dirty="0"/>
              <a:t>Building Up Rooted Trees</a:t>
            </a:r>
            <a:br>
              <a:rPr lang="en-US" dirty="0"/>
            </a:br>
            <a:r>
              <a:rPr lang="zh-CN" altLang="en-US" dirty="0"/>
              <a:t>（建立根数）</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487949" y="1752600"/>
            <a:ext cx="8187980" cy="2819400"/>
          </a:xfrm>
        </p:spPr>
      </p:pic>
      <p:sp>
        <p:nvSpPr>
          <p:cNvPr id="5" name="TextBox 4"/>
          <p:cNvSpPr txBox="1"/>
          <p:nvPr/>
        </p:nvSpPr>
        <p:spPr>
          <a:xfrm>
            <a:off x="487949" y="5146675"/>
            <a:ext cx="7738338"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extLst>
      <p:ext uri="{BB962C8B-B14F-4D97-AF65-F5344CB8AC3E}">
        <p14:creationId xmlns:p14="http://schemas.microsoft.com/office/powerpoint/2010/main" val="4065250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zh-CN" altLang="en-US" dirty="0"/>
              <a:t>（满二叉树）</a:t>
            </a:r>
            <a:endParaRPr lang="en-US" dirty="0"/>
          </a:p>
        </p:txBody>
      </p:sp>
      <p:sp>
        <p:nvSpPr>
          <p:cNvPr id="3" name="Content Placeholder 2"/>
          <p:cNvSpPr>
            <a:spLocks noGrp="1"/>
          </p:cNvSpPr>
          <p:nvPr>
            <p:ph idx="1"/>
          </p:nvPr>
        </p:nvSpPr>
        <p:spPr>
          <a:xfrm>
            <a:off x="304800" y="1600200"/>
            <a:ext cx="8534400" cy="5105400"/>
          </a:xfrm>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extLst>
      <p:ext uri="{BB962C8B-B14F-4D97-AF65-F5344CB8AC3E}">
        <p14:creationId xmlns:p14="http://schemas.microsoft.com/office/powerpoint/2010/main" val="3724692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extLst>
      <p:ext uri="{BB962C8B-B14F-4D97-AF65-F5344CB8AC3E}">
        <p14:creationId xmlns:p14="http://schemas.microsoft.com/office/powerpoint/2010/main" val="3069496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a:xfrm>
            <a:off x="304800" y="1447455"/>
            <a:ext cx="8610600" cy="5410545"/>
          </a:xfrm>
        </p:spPr>
        <p:txBody>
          <a:bodyPr>
            <a:normAutofit fontScale="70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r>
              <a:rPr lang="zh-CN" altLang="en-US" dirty="0"/>
              <a:t>我们使用数学归纳法来证明归纳定义的集合，下面，我们学习更直接的证明形式</a:t>
            </a:r>
            <a:r>
              <a:rPr lang="en-US" altLang="zh-CN" dirty="0"/>
              <a:t>——</a:t>
            </a:r>
            <a:r>
              <a:rPr lang="zh-CN" altLang="en-US" dirty="0"/>
              <a:t>结构归纳法。</a:t>
            </a:r>
            <a:endParaRPr lang="en-US" dirty="0"/>
          </a:p>
        </p:txBody>
      </p:sp>
    </p:spTree>
    <p:extLst>
      <p:ext uri="{BB962C8B-B14F-4D97-AF65-F5344CB8AC3E}">
        <p14:creationId xmlns:p14="http://schemas.microsoft.com/office/powerpoint/2010/main" val="3249077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a:xfrm>
            <a:off x="228600" y="1427577"/>
            <a:ext cx="8610600" cy="5354223"/>
          </a:xfrm>
        </p:spPr>
        <p:txBody>
          <a:bodyPr>
            <a:normAutofit fontScale="92500" lnSpcReduction="10000"/>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r>
              <a:rPr lang="zh-CN" altLang="en-US" dirty="0"/>
              <a:t>（证明对于归纳定义的基础步骤中规定的元素成立）</a:t>
            </a:r>
            <a:endParaRPr lang="en-US" dirty="0"/>
          </a:p>
          <a:p>
            <a:pPr lvl="1">
              <a:buNone/>
            </a:pPr>
            <a:r>
              <a:rPr lang="en-US" dirty="0"/>
              <a:t>RECURSIVE STEP: Show that if the statement is true for each of the elements used to construct new elements in the recursive step of the definition, the result holds for these new elements. </a:t>
            </a:r>
            <a:r>
              <a:rPr lang="zh-CN" altLang="en-US" dirty="0"/>
              <a:t>（证明对于归纳步骤中的新元素来说，命题成立）</a:t>
            </a:r>
            <a:endParaRPr lang="en-US" dirty="0"/>
          </a:p>
          <a:p>
            <a:r>
              <a:rPr lang="en-US" dirty="0"/>
              <a:t>The validity of structural induction can be shown to follow from the principle of mathematical induction. </a:t>
            </a:r>
          </a:p>
        </p:txBody>
      </p:sp>
    </p:spTree>
    <p:extLst>
      <p:ext uri="{BB962C8B-B14F-4D97-AF65-F5344CB8AC3E}">
        <p14:creationId xmlns:p14="http://schemas.microsoft.com/office/powerpoint/2010/main" val="3806035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a:xfrm>
            <a:off x="304800" y="1417638"/>
            <a:ext cx="8458200" cy="5287962"/>
          </a:xfrm>
        </p:spPr>
        <p:txBody>
          <a:bodyPr>
            <a:normAutofit/>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p>
          <a:p>
            <a:pPr lvl="1"/>
            <a:r>
              <a:rPr lang="en-US" dirty="0"/>
              <a: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p:txBody>
      </p:sp>
    </p:spTree>
    <p:extLst>
      <p:ext uri="{BB962C8B-B14F-4D97-AF65-F5344CB8AC3E}">
        <p14:creationId xmlns:p14="http://schemas.microsoft.com/office/powerpoint/2010/main" val="876503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a:xfrm>
            <a:off x="304800" y="1417638"/>
            <a:ext cx="8458200" cy="5287962"/>
          </a:xfrm>
        </p:spPr>
        <p:txBody>
          <a:bodyPr>
            <a:normAutofit/>
          </a:bodyPr>
          <a:lstStyle/>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extLst>
      <p:ext uri="{BB962C8B-B14F-4D97-AF65-F5344CB8AC3E}">
        <p14:creationId xmlns:p14="http://schemas.microsoft.com/office/powerpoint/2010/main" val="171113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456" y="142461"/>
            <a:ext cx="8531087" cy="1292225"/>
          </a:xfrm>
        </p:spPr>
        <p:txBody>
          <a:bodyPr/>
          <a:lstStyle/>
          <a:p>
            <a:r>
              <a:rPr lang="en-US" altLang="zh-CN" sz="4000" dirty="0">
                <a:latin typeface="Times New Roman" panose="02020603050405020304" pitchFamily="18" charset="0"/>
              </a:rPr>
              <a:t>§5.3 </a:t>
            </a:r>
            <a:r>
              <a:rPr lang="en-US" altLang="zh-CN" sz="4000" dirty="0"/>
              <a:t>Recursive Definitions and Structural Induction</a:t>
            </a:r>
            <a:r>
              <a:rPr lang="zh-CN" altLang="en-US" sz="4000" dirty="0"/>
              <a:t>递归定义和结构归纳法</a:t>
            </a:r>
            <a:endParaRPr lang="en-US" sz="4000" dirty="0"/>
          </a:p>
        </p:txBody>
      </p:sp>
      <p:sp>
        <p:nvSpPr>
          <p:cNvPr id="3" name="Content Placeholder 2"/>
          <p:cNvSpPr>
            <a:spLocks noGrp="1"/>
          </p:cNvSpPr>
          <p:nvPr>
            <p:ph idx="1"/>
          </p:nvPr>
        </p:nvSpPr>
        <p:spPr>
          <a:xfrm>
            <a:off x="457200" y="1444625"/>
            <a:ext cx="8229600" cy="4530725"/>
          </a:xfrm>
        </p:spPr>
        <p:txBody>
          <a:bodyPr>
            <a:normAutofit/>
          </a:bodyPr>
          <a:lstStyle/>
          <a:p>
            <a:r>
              <a:rPr lang="en-US" altLang="zh-CN" sz="4400" dirty="0">
                <a:solidFill>
                  <a:schemeClr val="tx2"/>
                </a:solidFill>
                <a:latin typeface="+mj-lt"/>
                <a:ea typeface="+mj-ea"/>
                <a:cs typeface="+mj-cs"/>
              </a:rPr>
              <a:t>Section Summary</a:t>
            </a:r>
            <a:endParaRPr lang="en-US" sz="4400" dirty="0">
              <a:solidFill>
                <a:schemeClr val="tx2"/>
              </a:solidFill>
              <a:latin typeface="+mj-lt"/>
              <a:ea typeface="+mj-ea"/>
              <a:cs typeface="+mj-cs"/>
            </a:endParaRPr>
          </a:p>
          <a:p>
            <a:r>
              <a:rPr lang="en-US" altLang="zh-CN" dirty="0"/>
              <a:t>Recursively Defined Functions</a:t>
            </a:r>
          </a:p>
          <a:p>
            <a:r>
              <a:rPr lang="en-US" altLang="zh-CN" dirty="0"/>
              <a:t>Recursively Defined Sets and Structures</a:t>
            </a:r>
          </a:p>
          <a:p>
            <a:r>
              <a:rPr lang="en-US" altLang="zh-CN" dirty="0"/>
              <a:t>Structural Induction</a:t>
            </a:r>
          </a:p>
          <a:p>
            <a:r>
              <a:rPr lang="en-US" altLang="zh-CN" dirty="0"/>
              <a:t>Generalized Induction</a:t>
            </a:r>
          </a:p>
          <a:p>
            <a:pPr>
              <a:buNone/>
            </a:pPr>
            <a:endParaRPr lang="en-US" dirty="0"/>
          </a:p>
          <a:p>
            <a:pPr lvl="1">
              <a:buNone/>
            </a:pPr>
            <a:endParaRPr lang="en-US" dirty="0"/>
          </a:p>
          <a:p>
            <a:endParaRPr lang="en-US" dirty="0"/>
          </a:p>
        </p:txBody>
      </p:sp>
    </p:spTree>
    <p:extLst>
      <p:ext uri="{BB962C8B-B14F-4D97-AF65-F5344CB8AC3E}">
        <p14:creationId xmlns:p14="http://schemas.microsoft.com/office/powerpoint/2010/main" val="3302578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82" y="0"/>
            <a:ext cx="8229600" cy="775941"/>
          </a:xfrm>
        </p:spPr>
        <p:txBody>
          <a:bodyPr>
            <a:normAutofit/>
          </a:bodyPr>
          <a:lstStyle/>
          <a:p>
            <a:r>
              <a:rPr lang="en-US" sz="4000" dirty="0"/>
              <a:t>Structural Induction and Binary Trees</a:t>
            </a:r>
          </a:p>
        </p:txBody>
      </p:sp>
      <p:sp>
        <p:nvSpPr>
          <p:cNvPr id="3" name="Content Placeholder 2"/>
          <p:cNvSpPr>
            <a:spLocks noGrp="1"/>
          </p:cNvSpPr>
          <p:nvPr>
            <p:ph idx="1"/>
          </p:nvPr>
        </p:nvSpPr>
        <p:spPr>
          <a:xfrm>
            <a:off x="379343" y="609600"/>
            <a:ext cx="8670235" cy="5424141"/>
          </a:xfrm>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44118" y="3886200"/>
            <a:ext cx="9049578" cy="2590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val="3464432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a:xfrm>
            <a:off x="304800" y="1600200"/>
            <a:ext cx="8534400" cy="5181600"/>
          </a:xfrm>
        </p:spPr>
        <p:txBody>
          <a:bodyPr>
            <a:normAutofit/>
          </a:bodyPr>
          <a:lstStyle/>
          <a:p>
            <a:r>
              <a:rPr lang="en-US" i="1" dirty="0"/>
              <a:t>Generalized induction </a:t>
            </a:r>
            <a:r>
              <a:rPr lang="en-US" dirty="0"/>
              <a:t>is used to prove results about sets other than the integers that have the well-ordering property. (</a:t>
            </a:r>
            <a:r>
              <a:rPr lang="zh-CN" altLang="en-US" dirty="0"/>
              <a:t>广义归纳法用来证明其他具有良序性的集合上的结果</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r>
              <a:rPr lang="zh-CN" altLang="en-US" dirty="0"/>
              <a:t>（字典顺序）</a:t>
            </a:r>
            <a:endParaRPr lang="en-US" dirty="0"/>
          </a:p>
        </p:txBody>
      </p:sp>
    </p:spTree>
    <p:extLst>
      <p:ext uri="{BB962C8B-B14F-4D97-AF65-F5344CB8AC3E}">
        <p14:creationId xmlns:p14="http://schemas.microsoft.com/office/powerpoint/2010/main" val="883181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a:xfrm>
            <a:off x="304800" y="1600200"/>
            <a:ext cx="8534400" cy="5181600"/>
          </a:xfrm>
        </p:spPr>
        <p:txBody>
          <a:bodyPr>
            <a:normAutofit/>
          </a:bodyPr>
          <a:lstStyle/>
          <a:p>
            <a:r>
              <a:rPr lang="en-US" dirty="0"/>
              <a:t>Strings are also commonly ordered by a</a:t>
            </a:r>
            <a:r>
              <a:rPr lang="en-US" i="1" dirty="0"/>
              <a:t> lexicographic ordering</a:t>
            </a:r>
            <a:r>
              <a:rPr lang="en-US" dirty="0"/>
              <a:t>.</a:t>
            </a:r>
            <a:r>
              <a:rPr lang="zh-CN" altLang="en-US" dirty="0"/>
              <a:t>（字符串具有字典顺序）</a:t>
            </a:r>
            <a:endParaRPr lang="en-US" dirty="0"/>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r>
              <a:rPr lang="zh-CN" altLang="en-US" dirty="0"/>
              <a:t>（有序对具有字典顺序）</a:t>
            </a:r>
            <a:endParaRPr lang="en-US" dirty="0"/>
          </a:p>
        </p:txBody>
      </p:sp>
    </p:spTree>
    <p:extLst>
      <p:ext uri="{BB962C8B-B14F-4D97-AF65-F5344CB8AC3E}">
        <p14:creationId xmlns:p14="http://schemas.microsoft.com/office/powerpoint/2010/main" val="3880792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9817"/>
            <a:ext cx="8229600" cy="731838"/>
          </a:xfrm>
        </p:spPr>
        <p:txBody>
          <a:bodyPr/>
          <a:lstStyle/>
          <a:p>
            <a:r>
              <a:rPr lang="en-US" dirty="0"/>
              <a:t>Generalized Induction</a:t>
            </a:r>
          </a:p>
        </p:txBody>
      </p:sp>
      <p:sp>
        <p:nvSpPr>
          <p:cNvPr id="3" name="Content Placeholder 2"/>
          <p:cNvSpPr>
            <a:spLocks noGrp="1"/>
          </p:cNvSpPr>
          <p:nvPr>
            <p:ph idx="1"/>
          </p:nvPr>
        </p:nvSpPr>
        <p:spPr>
          <a:xfrm>
            <a:off x="266700" y="685800"/>
            <a:ext cx="8610600" cy="5943946"/>
          </a:xfrm>
        </p:spPr>
        <p:txBody>
          <a:bodyPr>
            <a:normAutofit fontScale="92500" lnSpcReduction="1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752600" y="1752600"/>
            <a:ext cx="5770594" cy="709681"/>
          </a:xfrm>
          <a:prstGeom prst="rect">
            <a:avLst/>
          </a:prstGeom>
        </p:spPr>
      </p:pic>
    </p:spTree>
    <p:extLst>
      <p:ext uri="{BB962C8B-B14F-4D97-AF65-F5344CB8AC3E}">
        <p14:creationId xmlns:p14="http://schemas.microsoft.com/office/powerpoint/2010/main" val="3241456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4">
            <a:extLst>
              <a:ext uri="{FF2B5EF4-FFF2-40B4-BE49-F238E27FC236}">
                <a16:creationId xmlns:a16="http://schemas.microsoft.com/office/drawing/2014/main" id="{0B41F90F-4E3C-4F38-9E15-9B0CC97587E6}"/>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43A6C47-35E6-4C60-8EB2-E9492EFFB109}" type="datetime1">
              <a:rPr kumimoji="0" lang="zh-CN" altLang="en-US" sz="1000" smtClean="0">
                <a:solidFill>
                  <a:srgbClr val="009999"/>
                </a:solidFill>
                <a:latin typeface="Arial Narrow" panose="020B0606020202030204" pitchFamily="34" charset="0"/>
              </a:rPr>
              <a:pPr>
                <a:spcBef>
                  <a:spcPct val="0"/>
                </a:spcBef>
                <a:buClrTx/>
                <a:buSzTx/>
                <a:buFontTx/>
                <a:buNone/>
              </a:pPr>
              <a:t>2019/6/23</a:t>
            </a:fld>
            <a:endParaRPr kumimoji="0" lang="en-US" altLang="zh-CN" sz="1000">
              <a:solidFill>
                <a:srgbClr val="009999"/>
              </a:solidFill>
              <a:latin typeface="Arial Narrow" panose="020B0606020202030204" pitchFamily="34" charset="0"/>
            </a:endParaRPr>
          </a:p>
        </p:txBody>
      </p:sp>
      <p:sp>
        <p:nvSpPr>
          <p:cNvPr id="32771" name="页脚占位符 5">
            <a:extLst>
              <a:ext uri="{FF2B5EF4-FFF2-40B4-BE49-F238E27FC236}">
                <a16:creationId xmlns:a16="http://schemas.microsoft.com/office/drawing/2014/main" id="{6601CCAF-0898-4AFF-AA9C-314FB0ADF8E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200">
                <a:solidFill>
                  <a:srgbClr val="009999"/>
                </a:solidFill>
                <a:latin typeface="Arial Narrow" panose="020B0606020202030204" pitchFamily="34" charset="0"/>
              </a:rPr>
              <a:t>College of Computer Science &amp; Technology, BUPT -- © Copyright  Yang Juan</a:t>
            </a:r>
          </a:p>
        </p:txBody>
      </p:sp>
      <p:sp>
        <p:nvSpPr>
          <p:cNvPr id="32772" name="Rectangle 2">
            <a:extLst>
              <a:ext uri="{FF2B5EF4-FFF2-40B4-BE49-F238E27FC236}">
                <a16:creationId xmlns:a16="http://schemas.microsoft.com/office/drawing/2014/main" id="{03393E5C-88CB-4436-A008-4C8C5082A2BA}"/>
              </a:ext>
            </a:extLst>
          </p:cNvPr>
          <p:cNvSpPr>
            <a:spLocks noGrp="1" noChangeArrowheads="1"/>
          </p:cNvSpPr>
          <p:nvPr>
            <p:ph type="title"/>
          </p:nvPr>
        </p:nvSpPr>
        <p:spPr/>
        <p:txBody>
          <a:bodyPr/>
          <a:lstStyle/>
          <a:p>
            <a:pPr eaLnBrk="1" hangingPunct="1"/>
            <a:r>
              <a:rPr lang="en-US" altLang="zh-CN"/>
              <a:t>Homework</a:t>
            </a:r>
          </a:p>
        </p:txBody>
      </p:sp>
      <p:sp>
        <p:nvSpPr>
          <p:cNvPr id="32773" name="Rectangle 3">
            <a:extLst>
              <a:ext uri="{FF2B5EF4-FFF2-40B4-BE49-F238E27FC236}">
                <a16:creationId xmlns:a16="http://schemas.microsoft.com/office/drawing/2014/main" id="{DF946474-259B-49B5-89A4-AE3FEC2D4844}"/>
              </a:ext>
            </a:extLst>
          </p:cNvPr>
          <p:cNvSpPr>
            <a:spLocks noGrp="1" noChangeArrowheads="1"/>
          </p:cNvSpPr>
          <p:nvPr>
            <p:ph type="body" idx="1"/>
          </p:nvPr>
        </p:nvSpPr>
        <p:spPr/>
        <p:txBody>
          <a:bodyPr/>
          <a:lstStyle/>
          <a:p>
            <a:pPr eaLnBrk="1" hangingPunct="1"/>
            <a:r>
              <a:rPr lang="en-US" altLang="zh-CN"/>
              <a:t>§5.3</a:t>
            </a:r>
          </a:p>
          <a:p>
            <a:pPr lvl="1" eaLnBrk="1" hangingPunct="1"/>
            <a:r>
              <a:rPr lang="en-US" altLang="zh-CN"/>
              <a:t> 20, 38, 48</a:t>
            </a:r>
          </a:p>
        </p:txBody>
      </p:sp>
    </p:spTree>
    <p:extLst>
      <p:ext uri="{BB962C8B-B14F-4D97-AF65-F5344CB8AC3E}">
        <p14:creationId xmlns:p14="http://schemas.microsoft.com/office/powerpoint/2010/main" val="201869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br>
              <a:rPr lang="en-US" dirty="0"/>
            </a:br>
            <a:r>
              <a:rPr lang="zh-CN" altLang="en-US" dirty="0"/>
              <a:t>递归地定义函数</a:t>
            </a:r>
            <a:endParaRPr lang="en-US" dirty="0"/>
          </a:p>
        </p:txBody>
      </p:sp>
      <p:sp>
        <p:nvSpPr>
          <p:cNvPr id="3" name="Content Placeholder 2"/>
          <p:cNvSpPr>
            <a:spLocks noGrp="1"/>
          </p:cNvSpPr>
          <p:nvPr>
            <p:ph idx="1"/>
          </p:nvPr>
        </p:nvSpPr>
        <p:spPr>
          <a:xfrm>
            <a:off x="457200" y="1523999"/>
            <a:ext cx="8382000" cy="5056187"/>
          </a:xfrm>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p:txBody>
      </p:sp>
    </p:spTree>
    <p:extLst>
      <p:ext uri="{BB962C8B-B14F-4D97-AF65-F5344CB8AC3E}">
        <p14:creationId xmlns:p14="http://schemas.microsoft.com/office/powerpoint/2010/main" val="82435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a:xfrm>
            <a:off x="457200" y="1600200"/>
            <a:ext cx="8229600" cy="4979987"/>
          </a:xfrm>
        </p:spPr>
        <p:txBody>
          <a:bodyPr>
            <a:normAutofit/>
          </a:bodyPr>
          <a:lstStyle/>
          <a:p>
            <a:r>
              <a:rPr lang="en-US" altLang="zh-CN" dirty="0"/>
              <a:t>A function </a:t>
            </a:r>
            <a:r>
              <a:rPr lang="en-US" altLang="zh-CN" i="1" dirty="0"/>
              <a:t>f</a:t>
            </a:r>
            <a:r>
              <a:rPr lang="en-US" altLang="zh-CN" dirty="0"/>
              <a:t>(</a:t>
            </a:r>
            <a:r>
              <a:rPr lang="en-US" altLang="zh-CN" i="1" dirty="0"/>
              <a:t>n</a:t>
            </a:r>
            <a:r>
              <a:rPr lang="en-US" altLang="zh-CN" dirty="0"/>
              <a:t>)  is the same as a sequence </a:t>
            </a:r>
            <a:r>
              <a:rPr lang="en-US" altLang="zh-CN" i="1" dirty="0"/>
              <a:t>a</a:t>
            </a:r>
            <a:r>
              <a:rPr lang="en-US" altLang="zh-CN" baseline="-25000" dirty="0">
                <a:latin typeface="Cambria Math" pitchFamily="18" charset="0"/>
                <a:ea typeface="Cambria Math" pitchFamily="18" charset="0"/>
              </a:rPr>
              <a:t>0</a:t>
            </a:r>
            <a:r>
              <a:rPr lang="en-US" altLang="zh-CN" dirty="0"/>
              <a:t>, </a:t>
            </a:r>
            <a:r>
              <a:rPr lang="en-US" altLang="zh-CN" i="1" dirty="0"/>
              <a:t>a</a:t>
            </a:r>
            <a:r>
              <a:rPr lang="en-US" altLang="zh-CN" baseline="-25000" dirty="0">
                <a:latin typeface="Cambria Math" pitchFamily="18" charset="0"/>
                <a:ea typeface="Cambria Math" pitchFamily="18" charset="0"/>
              </a:rPr>
              <a:t>1</a:t>
            </a:r>
            <a:r>
              <a:rPr lang="en-US" altLang="zh-CN" dirty="0"/>
              <a:t>, … , where </a:t>
            </a:r>
            <a:r>
              <a:rPr lang="en-US" altLang="zh-CN" i="1" dirty="0" err="1"/>
              <a:t>a</a:t>
            </a:r>
            <a:r>
              <a:rPr lang="en-US" altLang="zh-CN" i="1" baseline="-25000" dirty="0" err="1"/>
              <a:t>i</a:t>
            </a:r>
            <a:r>
              <a:rPr lang="en-US" altLang="zh-CN" dirty="0"/>
              <a:t>, where </a:t>
            </a:r>
            <a:r>
              <a:rPr lang="en-US" altLang="zh-CN" i="1" dirty="0"/>
              <a:t>f</a:t>
            </a:r>
            <a:r>
              <a:rPr lang="en-US" altLang="zh-CN" dirty="0"/>
              <a:t>(</a:t>
            </a:r>
            <a:r>
              <a:rPr lang="en-US" altLang="zh-CN" i="1" dirty="0" err="1"/>
              <a:t>i</a:t>
            </a:r>
            <a:r>
              <a:rPr lang="en-US" altLang="zh-CN" dirty="0"/>
              <a:t>) = </a:t>
            </a:r>
            <a:r>
              <a:rPr lang="en-US" altLang="zh-CN" i="1" dirty="0" err="1"/>
              <a:t>a</a:t>
            </a:r>
            <a:r>
              <a:rPr lang="en-US" altLang="zh-CN" i="1" baseline="-25000" dirty="0" err="1"/>
              <a:t>i</a:t>
            </a:r>
            <a:r>
              <a:rPr lang="en-US" altLang="zh-CN" dirty="0"/>
              <a:t>. This was done using recurrence relations</a:t>
            </a:r>
            <a:r>
              <a:rPr lang="zh-CN" altLang="en-US" dirty="0"/>
              <a:t>（递推关系）</a:t>
            </a:r>
            <a:r>
              <a:rPr lang="en-US" altLang="zh-CN" dirty="0"/>
              <a:t> in Section </a:t>
            </a:r>
            <a:r>
              <a:rPr lang="en-US" altLang="zh-CN" dirty="0">
                <a:latin typeface="Cambria Math" pitchFamily="18" charset="0"/>
                <a:ea typeface="Cambria Math" pitchFamily="18" charset="0"/>
              </a:rPr>
              <a:t>2.4</a:t>
            </a:r>
            <a:r>
              <a:rPr lang="en-US" altLang="zh-CN" dirty="0"/>
              <a:t>.</a:t>
            </a:r>
          </a:p>
          <a:p>
            <a:pPr lvl="2">
              <a:buNone/>
            </a:pPr>
            <a:endParaRPr lang="en-US" dirty="0">
              <a:latin typeface="Cambria Math"/>
              <a:ea typeface="Cambria Math"/>
            </a:endParaRPr>
          </a:p>
          <a:p>
            <a:pPr>
              <a:buNone/>
            </a:pPr>
            <a:r>
              <a:rPr lang="en-US" b="1" dirty="0"/>
              <a:t>   Example:  </a:t>
            </a:r>
            <a:r>
              <a:rPr lang="en-US" dirty="0"/>
              <a:t>Give a recursive definition of the factorial function </a:t>
            </a:r>
            <a:r>
              <a:rPr lang="en-US" i="1" dirty="0"/>
              <a:t>n</a:t>
            </a:r>
            <a:r>
              <a:rPr lang="en-US" dirty="0"/>
              <a:t>!:</a:t>
            </a:r>
          </a:p>
          <a:p>
            <a:pPr>
              <a:buNone/>
            </a:pPr>
            <a:r>
              <a:rPr lang="en-US" b="1" dirty="0"/>
              <a:t>   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a:p>
            <a:pPr lvl="2">
              <a:buNone/>
            </a:pPr>
            <a:endParaRPr lang="en-US" dirty="0">
              <a:latin typeface="Cambria Math"/>
              <a:ea typeface="Cambria Math"/>
            </a:endParaRPr>
          </a:p>
          <a:p>
            <a:pPr lvl="2"/>
            <a:endParaRPr lang="en-US" dirty="0"/>
          </a:p>
          <a:p>
            <a:endParaRPr lang="en-US" dirty="0"/>
          </a:p>
        </p:txBody>
      </p:sp>
    </p:spTree>
    <p:extLst>
      <p:ext uri="{BB962C8B-B14F-4D97-AF65-F5344CB8AC3E}">
        <p14:creationId xmlns:p14="http://schemas.microsoft.com/office/powerpoint/2010/main" val="50754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a:xfrm>
            <a:off x="381000" y="1447800"/>
            <a:ext cx="8534400" cy="5162549"/>
          </a:xfrm>
        </p:spPr>
        <p:txBody>
          <a:bodyPr>
            <a:normAutofit/>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endParaRPr lang="en-US" dirty="0"/>
          </a:p>
          <a:p>
            <a:endParaRPr lang="en-US" dirty="0"/>
          </a:p>
        </p:txBody>
      </p:sp>
    </p:spTree>
    <p:extLst>
      <p:ext uri="{BB962C8B-B14F-4D97-AF65-F5344CB8AC3E}">
        <p14:creationId xmlns:p14="http://schemas.microsoft.com/office/powerpoint/2010/main" val="234682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a:xfrm>
            <a:off x="381000" y="1417638"/>
            <a:ext cx="8458199" cy="5287962"/>
          </a:xfrm>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3583280" y="1996923"/>
            <a:ext cx="912521" cy="907602"/>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3304807" y="3461899"/>
            <a:ext cx="1616228" cy="932072"/>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2514600" y="5219768"/>
            <a:ext cx="3381727" cy="866052"/>
          </a:xfrm>
          <a:prstGeom prst="rect">
            <a:avLst/>
          </a:prstGeom>
        </p:spPr>
      </p:pic>
    </p:spTree>
    <p:extLst>
      <p:ext uri="{BB962C8B-B14F-4D97-AF65-F5344CB8AC3E}">
        <p14:creationId xmlns:p14="http://schemas.microsoft.com/office/powerpoint/2010/main" val="396635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a:xfrm>
            <a:off x="281608" y="1469232"/>
            <a:ext cx="8557591" cy="5236368"/>
          </a:xfrm>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743444" y="371952"/>
            <a:ext cx="943356" cy="1097280"/>
          </a:xfrm>
          <a:prstGeom prst="rect">
            <a:avLst/>
          </a:prstGeom>
        </p:spPr>
      </p:pic>
      <p:sp>
        <p:nvSpPr>
          <p:cNvPr id="6" name="TextBox 5"/>
          <p:cNvSpPr txBox="1"/>
          <p:nvPr/>
        </p:nvSpPr>
        <p:spPr>
          <a:xfrm>
            <a:off x="5943600" y="551842"/>
            <a:ext cx="16764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5410200" y="2249447"/>
            <a:ext cx="3276600" cy="3139321"/>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extLst>
      <p:ext uri="{BB962C8B-B14F-4D97-AF65-F5344CB8AC3E}">
        <p14:creationId xmlns:p14="http://schemas.microsoft.com/office/powerpoint/2010/main" val="147660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323850" y="1509754"/>
            <a:ext cx="8496300" cy="5341620"/>
          </a:xfrm>
        </p:spPr>
        <p:txBody>
          <a:bodyPr>
            <a:normAutofit fontScale="775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p>
        </p:txBody>
      </p:sp>
      <p:sp>
        <p:nvSpPr>
          <p:cNvPr id="5" name="TextBox 4"/>
          <p:cNvSpPr txBox="1"/>
          <p:nvPr/>
        </p:nvSpPr>
        <p:spPr>
          <a:xfrm>
            <a:off x="2057400" y="5348246"/>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1219200" y="6084591"/>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171700" y="4631635"/>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7162800" y="4572000"/>
            <a:ext cx="165735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5524500" y="4816301"/>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770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4797</TotalTime>
  <Words>3588</Words>
  <Application>Microsoft Office PowerPoint</Application>
  <PresentationFormat>全屏显示(4:3)</PresentationFormat>
  <Paragraphs>256</Paragraphs>
  <Slides>34</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34</vt:i4>
      </vt:variant>
    </vt:vector>
  </HeadingPairs>
  <TitlesOfParts>
    <vt:vector size="48" baseType="lpstr">
      <vt:lpstr>等线</vt:lpstr>
      <vt:lpstr>宋体</vt:lpstr>
      <vt:lpstr>Arial</vt:lpstr>
      <vt:lpstr>Arial Narrow</vt:lpstr>
      <vt:lpstr>Cambria Math</vt:lpstr>
      <vt:lpstr>Comic Sans MS</vt:lpstr>
      <vt:lpstr>Garamond</vt:lpstr>
      <vt:lpstr>Symbol</vt:lpstr>
      <vt:lpstr>Times New Roman</vt:lpstr>
      <vt:lpstr>Verdana</vt:lpstr>
      <vt:lpstr>Wingdings</vt:lpstr>
      <vt:lpstr>Wingdings 2</vt:lpstr>
      <vt:lpstr>Level</vt:lpstr>
      <vt:lpstr>1_Default Design</vt:lpstr>
      <vt:lpstr>Discrete Mathematics and Its Application                         7th edition, 2001</vt:lpstr>
      <vt:lpstr>Welcome to Discrete Mathematics  Spring 2018</vt:lpstr>
      <vt:lpstr>§5.3 Recursive Definitions and Structural Induction递归定义和结构归纳法</vt:lpstr>
      <vt:lpstr>Recursively Defined Functions 递归地定义函数</vt:lpstr>
      <vt:lpstr>Recursively Defined Functions</vt:lpstr>
      <vt:lpstr>Recursively Defined Functions</vt:lpstr>
      <vt:lpstr>Recursively Defined Functions</vt:lpstr>
      <vt:lpstr>Fibonacci Numbers</vt:lpstr>
      <vt:lpstr>Fibonacci Numbers  </vt:lpstr>
      <vt:lpstr>Lamé’s Theorem  拉梅定理</vt:lpstr>
      <vt:lpstr>Lamé’s Theorem </vt:lpstr>
      <vt:lpstr>Recursively Defined Sets and Structures</vt:lpstr>
      <vt:lpstr>Recursively Defined Sets and Structures</vt:lpstr>
      <vt:lpstr>Recursively Defined Sets and Structures</vt:lpstr>
      <vt:lpstr>Recursively Defined Sets and Structures</vt:lpstr>
      <vt:lpstr>Strings</vt:lpstr>
      <vt:lpstr>Strings</vt:lpstr>
      <vt:lpstr>String Concatenation（串的连接）</vt:lpstr>
      <vt:lpstr>Length of a String</vt:lpstr>
      <vt:lpstr>Balanced Parentheses （平衡圆括号）</vt:lpstr>
      <vt:lpstr>Well-Formed Formulae in Propositional Logic（命题逻辑中的合式公式）</vt:lpstr>
      <vt:lpstr>Rooted Trees（根数）</vt:lpstr>
      <vt:lpstr>Building Up Rooted Trees （建立根数）</vt:lpstr>
      <vt:lpstr>Full Binary Trees（满二叉树）</vt:lpstr>
      <vt:lpstr>Building Up Full Binary Trees</vt:lpstr>
      <vt:lpstr>Induction and Recursively Defined Sets</vt:lpstr>
      <vt:lpstr>Structural Induction</vt:lpstr>
      <vt:lpstr>Full Binary Trees</vt:lpstr>
      <vt:lpstr>Full Binary Trees</vt:lpstr>
      <vt:lpstr>Structural Induction and Binary Trees</vt:lpstr>
      <vt:lpstr>Generalized Induction</vt:lpstr>
      <vt:lpstr>Generalized Induction</vt:lpstr>
      <vt:lpstr>Generalized Induction</vt:lpstr>
      <vt:lpstr>Homework</vt:lpstr>
    </vt:vector>
  </TitlesOfParts>
  <Company>Barry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Johnsonbaugh, Discrete Mathematics 5th edition, 2001</dc:title>
  <dc:creator>user</dc:creator>
  <cp:lastModifiedBy>李 志毅</cp:lastModifiedBy>
  <cp:revision>717</cp:revision>
  <cp:lastPrinted>2018-04-08T03:06:08Z</cp:lastPrinted>
  <dcterms:created xsi:type="dcterms:W3CDTF">2002-05-12T10:17:07Z</dcterms:created>
  <dcterms:modified xsi:type="dcterms:W3CDTF">2019-06-23T09:57:30Z</dcterms:modified>
</cp:coreProperties>
</file>