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23"/>
  </p:notesMasterIdLst>
  <p:sldIdLst>
    <p:sldId id="256" r:id="rId3"/>
    <p:sldId id="309" r:id="rId4"/>
    <p:sldId id="318" r:id="rId5"/>
    <p:sldId id="349" r:id="rId6"/>
    <p:sldId id="350" r:id="rId7"/>
    <p:sldId id="352" r:id="rId8"/>
    <p:sldId id="353" r:id="rId9"/>
    <p:sldId id="354" r:id="rId10"/>
    <p:sldId id="355" r:id="rId11"/>
    <p:sldId id="356" r:id="rId12"/>
    <p:sldId id="360" r:id="rId13"/>
    <p:sldId id="825" r:id="rId14"/>
    <p:sldId id="361" r:id="rId15"/>
    <p:sldId id="363" r:id="rId16"/>
    <p:sldId id="364" r:id="rId17"/>
    <p:sldId id="362" r:id="rId18"/>
    <p:sldId id="391" r:id="rId19"/>
    <p:sldId id="392" r:id="rId20"/>
    <p:sldId id="393" r:id="rId21"/>
    <p:sldId id="394" r:id="rId22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3931" autoAdjust="0"/>
  </p:normalViewPr>
  <p:slideViewPr>
    <p:cSldViewPr>
      <p:cViewPr varScale="1">
        <p:scale>
          <a:sx n="66" d="100"/>
          <a:sy n="66" d="100"/>
        </p:scale>
        <p:origin x="-63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xmlns="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xmlns="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xmlns="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xmlns="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xmlns="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026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xmlns="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xmlns="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xmlns="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xmlns="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xmlns="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xmlns="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xmlns="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xmlns="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xmlns="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xmlns="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xmlns="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xmlns="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xmlns="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xmlns="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xmlns="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Recursive Algorithms Correct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 </a:t>
            </a:r>
            <a:r>
              <a:rPr lang="en-US" dirty="0"/>
              <a:t>Both </a:t>
            </a:r>
            <a:r>
              <a:rPr lang="en-US" b="1" dirty="0"/>
              <a:t> </a:t>
            </a:r>
            <a:r>
              <a:rPr lang="en-US" dirty="0"/>
              <a:t>mathematical</a:t>
            </a:r>
            <a:r>
              <a:rPr lang="en-US" b="1" dirty="0"/>
              <a:t> </a:t>
            </a:r>
            <a:r>
              <a:rPr lang="en-US" dirty="0"/>
              <a:t>and str0ng induction are useful techniques to show that recursive algorithms always produce the correct output.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Example</a:t>
            </a:r>
            <a:r>
              <a:rPr lang="en-US" dirty="0"/>
              <a:t>: Prove that the algorithm for computing the powers of real numbers is correct.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Use mathematical induction on the exponent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   BASIS STEP: </a:t>
            </a:r>
            <a:r>
              <a:rPr lang="en-US" i="1" dirty="0"/>
              <a:t>a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for every nonzero real number </a:t>
            </a:r>
            <a:r>
              <a:rPr lang="en-US" i="1" dirty="0"/>
              <a:t>a</a:t>
            </a:r>
            <a:r>
              <a:rPr lang="en-US" dirty="0"/>
              <a:t>, and </a:t>
            </a:r>
            <a:r>
              <a:rPr lang="en-US" i="1" dirty="0"/>
              <a:t>power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    INDUCTIVE STEP: The inductive hypothesis is that </a:t>
            </a:r>
            <a:r>
              <a:rPr lang="en-US" i="1" dirty="0"/>
              <a:t>power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>
                <a:ea typeface="Cambria Math" pitchFamily="18" charset="0"/>
              </a:rPr>
              <a:t>k</a:t>
            </a:r>
            <a:r>
              <a:rPr lang="en-US" dirty="0"/>
              <a:t>) = </a:t>
            </a:r>
            <a:r>
              <a:rPr lang="en-US" i="1" dirty="0" err="1"/>
              <a:t>a</a:t>
            </a:r>
            <a:r>
              <a:rPr lang="en-US" i="1" baseline="30000" dirty="0" err="1"/>
              <a:t>k</a:t>
            </a:r>
            <a:r>
              <a:rPr lang="en-US" dirty="0"/>
              <a:t>, for all        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Assuming the inductive hypothesis, the algorithm correctly computes </a:t>
            </a:r>
            <a:r>
              <a:rPr lang="en-US" i="1" dirty="0"/>
              <a:t>a</a:t>
            </a:r>
            <a:r>
              <a:rPr lang="en-US" i="1" baseline="30000" dirty="0"/>
              <a:t>k+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since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i="1" dirty="0"/>
              <a:t>power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>
                <a:ea typeface="Cambria Math" pitchFamily="18" charset="0"/>
              </a:rPr>
              <a:t>k</a:t>
            </a:r>
            <a:r>
              <a:rPr lang="en-US" i="1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 =</a:t>
            </a:r>
            <a:r>
              <a:rPr lang="en-US" sz="2800" i="1" dirty="0"/>
              <a:t> </a:t>
            </a:r>
            <a:r>
              <a:rPr lang="en-US" i="1" dirty="0"/>
              <a:t>a</a:t>
            </a:r>
            <a:r>
              <a:rPr lang="en-US" i="1" dirty="0">
                <a:latin typeface="Cambria Math"/>
                <a:ea typeface="Cambria Math"/>
              </a:rPr>
              <a:t>∙ </a:t>
            </a:r>
            <a:r>
              <a:rPr lang="en-US" i="1" dirty="0"/>
              <a:t>power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a, k</a:t>
            </a:r>
            <a:r>
              <a:rPr lang="en-US" dirty="0">
                <a:ea typeface="Cambria Math" pitchFamily="18" charset="0"/>
              </a:rPr>
              <a:t>) =</a:t>
            </a:r>
            <a:r>
              <a:rPr lang="en-US" i="1" dirty="0"/>
              <a:t> a</a:t>
            </a:r>
            <a:r>
              <a:rPr lang="en-US" i="1" dirty="0">
                <a:latin typeface="Cambria Math"/>
                <a:ea typeface="Cambria Math"/>
              </a:rPr>
              <a:t>∙ </a:t>
            </a:r>
            <a:r>
              <a:rPr lang="en-US" i="1" dirty="0" err="1"/>
              <a:t>a</a:t>
            </a:r>
            <a:r>
              <a:rPr lang="en-US" i="1" baseline="30000" dirty="0" err="1"/>
              <a:t>k</a:t>
            </a:r>
            <a:r>
              <a:rPr lang="en-US" dirty="0"/>
              <a:t> =</a:t>
            </a:r>
            <a:r>
              <a:rPr lang="en-US" sz="2800" i="1" dirty="0"/>
              <a:t> </a:t>
            </a:r>
            <a:r>
              <a:rPr lang="en-US" i="1" dirty="0"/>
              <a:t>a</a:t>
            </a:r>
            <a:r>
              <a:rPr lang="en-US" i="1" baseline="30000" dirty="0"/>
              <a:t>k+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.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3048000"/>
            <a:ext cx="6705600" cy="121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/>
              <a:t>procedure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400" i="1" dirty="0"/>
              <a:t>power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1400" i="1" noProof="0" dirty="0"/>
              <a:t>a</a:t>
            </a:r>
            <a:r>
              <a:rPr lang="en-US" sz="1400" dirty="0"/>
              <a:t>:</a:t>
            </a:r>
            <a:r>
              <a:rPr lang="en-US" sz="1400" i="1" dirty="0"/>
              <a:t> </a:t>
            </a:r>
            <a:r>
              <a:rPr lang="en-US" sz="1400" dirty="0"/>
              <a:t>nonzero</a:t>
            </a:r>
            <a:r>
              <a:rPr lang="en-US" sz="1400" i="1" dirty="0"/>
              <a:t> </a:t>
            </a:r>
            <a:r>
              <a:rPr lang="en-US" sz="1400" dirty="0"/>
              <a:t>real number</a:t>
            </a:r>
            <a:r>
              <a:rPr lang="en-US" sz="1400" i="1" dirty="0"/>
              <a:t>, n</a:t>
            </a:r>
            <a:r>
              <a:rPr lang="en-US" sz="1400" dirty="0"/>
              <a:t>:</a:t>
            </a:r>
            <a:r>
              <a:rPr lang="en-US" sz="1400" i="1" dirty="0"/>
              <a:t> </a:t>
            </a:r>
            <a:r>
              <a:rPr lang="en-US" sz="1400" dirty="0"/>
              <a:t>nonnegative integer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/>
              <a:t>if </a:t>
            </a:r>
            <a:r>
              <a:rPr lang="en-US" sz="1400" dirty="0"/>
              <a:t> </a:t>
            </a:r>
            <a:r>
              <a:rPr lang="en-US" sz="1400" i="1" dirty="0"/>
              <a:t>n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return 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/>
              <a:t>else </a:t>
            </a:r>
            <a:r>
              <a:rPr lang="en-US" sz="1400" dirty="0"/>
              <a:t> </a:t>
            </a:r>
            <a:r>
              <a:rPr lang="en-US" sz="14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1400" i="1" dirty="0"/>
              <a:t>a</a:t>
            </a:r>
            <a:r>
              <a:rPr lang="en-US" sz="1400" i="1" dirty="0">
                <a:latin typeface="Cambria Math"/>
                <a:ea typeface="Cambria Math"/>
              </a:rPr>
              <a:t>∙ </a:t>
            </a:r>
            <a:r>
              <a:rPr lang="en-US" sz="1400" i="1" dirty="0"/>
              <a:t>power </a:t>
            </a:r>
            <a:r>
              <a:rPr lang="en-US" sz="1400" dirty="0">
                <a:ea typeface="Cambria Math"/>
              </a:rPr>
              <a:t>(</a:t>
            </a:r>
            <a:r>
              <a:rPr lang="en-US" sz="1400" i="1" dirty="0">
                <a:ea typeface="Cambria Math"/>
              </a:rPr>
              <a:t>a, n</a:t>
            </a:r>
            <a:r>
              <a:rPr lang="en-US" sz="1400" i="1" dirty="0">
                <a:latin typeface="Cambria Math"/>
                <a:ea typeface="Cambria Math"/>
              </a:rPr>
              <a:t> −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400" dirty="0">
                <a:ea typeface="Cambria Math" pitchFamily="18" charset="0"/>
              </a:rPr>
              <a:t>)</a:t>
            </a:r>
            <a:endParaRPr lang="en-US" sz="1400" i="1" dirty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noProof="0" dirty="0">
                <a:ea typeface="Cambria Math" pitchFamily="18" charset="0"/>
              </a:rPr>
              <a:t>{output is </a:t>
            </a:r>
            <a:r>
              <a:rPr lang="en-US" sz="1400" i="1" dirty="0"/>
              <a:t>a</a:t>
            </a:r>
            <a:r>
              <a:rPr lang="en-US" sz="1400" i="1" baseline="30000" dirty="0"/>
              <a:t>n</a:t>
            </a:r>
            <a:r>
              <a:rPr lang="en-US" sz="1400" dirty="0"/>
              <a:t>}</a:t>
            </a:r>
            <a:endParaRPr kumimoji="0" lang="en-US" sz="4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5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i="1" dirty="0"/>
              <a:t>Merge Sort </a:t>
            </a:r>
            <a:r>
              <a:rPr lang="en-US" dirty="0"/>
              <a:t>works by iteratively splitting a list (with an even number of elements) into two </a:t>
            </a:r>
            <a:r>
              <a:rPr lang="en-US" dirty="0" err="1"/>
              <a:t>sublists</a:t>
            </a:r>
            <a:r>
              <a:rPr lang="en-US" dirty="0"/>
              <a:t> of equal length until each </a:t>
            </a:r>
            <a:r>
              <a:rPr lang="en-US" dirty="0" err="1"/>
              <a:t>sublist</a:t>
            </a:r>
            <a:r>
              <a:rPr lang="en-US" dirty="0"/>
              <a:t> has one element.</a:t>
            </a:r>
          </a:p>
          <a:p>
            <a:r>
              <a:rPr lang="en-US" dirty="0"/>
              <a:t>Each </a:t>
            </a:r>
            <a:r>
              <a:rPr lang="en-US" dirty="0" err="1"/>
              <a:t>sublist</a:t>
            </a:r>
            <a:r>
              <a:rPr lang="en-US" dirty="0"/>
              <a:t> is represented by a balanced binary tree.</a:t>
            </a:r>
          </a:p>
        </p:txBody>
      </p:sp>
    </p:spTree>
    <p:extLst>
      <p:ext uri="{BB962C8B-B14F-4D97-AF65-F5344CB8AC3E}">
        <p14:creationId xmlns:p14="http://schemas.microsoft.com/office/powerpoint/2010/main" val="133116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/>
              <a:t>At each step a pair of </a:t>
            </a:r>
            <a:r>
              <a:rPr lang="en-US" dirty="0" err="1"/>
              <a:t>sublists</a:t>
            </a:r>
            <a:r>
              <a:rPr lang="en-US" dirty="0"/>
              <a:t> is successively merged into a list with the elements in increasing order. The process ends when all the </a:t>
            </a:r>
            <a:r>
              <a:rPr lang="en-US" dirty="0" err="1"/>
              <a:t>sublists</a:t>
            </a:r>
            <a:r>
              <a:rPr lang="en-US" dirty="0"/>
              <a:t> have been merged.</a:t>
            </a:r>
          </a:p>
          <a:p>
            <a:r>
              <a:rPr lang="en-US" dirty="0"/>
              <a:t>The succession of merged lists is represented by a binary tree.</a:t>
            </a:r>
          </a:p>
        </p:txBody>
      </p:sp>
    </p:spTree>
    <p:extLst>
      <p:ext uri="{BB962C8B-B14F-4D97-AF65-F5344CB8AC3E}">
        <p14:creationId xmlns:p14="http://schemas.microsoft.com/office/powerpoint/2010/main" val="234508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939" y="1417638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Use merge sort to put the list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8,2,4,6,9,7,10, 1, 5, 3</a:t>
            </a:r>
          </a:p>
          <a:p>
            <a:pPr>
              <a:buNone/>
            </a:pPr>
            <a:r>
              <a:rPr lang="en-US" dirty="0"/>
              <a:t>   into increasing order.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</a:t>
            </a:r>
          </a:p>
        </p:txBody>
      </p:sp>
      <p:pic>
        <p:nvPicPr>
          <p:cNvPr id="4" name="Picture 3" descr="04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2544211"/>
            <a:ext cx="4676117" cy="41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5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Recursive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401073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Construct a recursive merge sort algorithm. </a:t>
            </a:r>
          </a:p>
          <a:p>
            <a:pPr>
              <a:buNone/>
            </a:pPr>
            <a:r>
              <a:rPr lang="en-US" sz="2800" b="1" dirty="0"/>
              <a:t>   Solution</a:t>
            </a:r>
            <a:r>
              <a:rPr lang="en-US" sz="2800" dirty="0"/>
              <a:t>: Begin with the list of </a:t>
            </a:r>
            <a:r>
              <a:rPr lang="en-US" sz="2800" i="1" dirty="0"/>
              <a:t>n</a:t>
            </a:r>
            <a:r>
              <a:rPr lang="en-US" sz="2800" dirty="0"/>
              <a:t> elements </a:t>
            </a:r>
            <a:r>
              <a:rPr lang="en-US" sz="2800" i="1" dirty="0"/>
              <a:t>L</a:t>
            </a:r>
            <a:r>
              <a:rPr lang="en-US" sz="2800" dirty="0"/>
              <a:t>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3505200"/>
            <a:ext cx="6781800" cy="2514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noProof="0" dirty="0"/>
              <a:t> </a:t>
            </a:r>
            <a:r>
              <a:rPr lang="en-US" sz="7200" i="1" noProof="0" dirty="0" err="1"/>
              <a:t>mergesort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noProof="0" dirty="0"/>
              <a:t>L =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n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 </a:t>
            </a:r>
            <a:r>
              <a:rPr lang="en-US" sz="7200" i="1" dirty="0"/>
              <a:t>n</a:t>
            </a:r>
            <a:r>
              <a:rPr lang="en-US" sz="7200" b="1" dirty="0"/>
              <a:t> </a:t>
            </a:r>
            <a:r>
              <a:rPr lang="en-US" sz="7200" dirty="0"/>
              <a:t> &gt;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/>
              <a:t>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/>
              </a:rPr>
              <a:t>         m</a:t>
            </a:r>
            <a:r>
              <a:rPr lang="en-US" sz="7200" dirty="0">
                <a:latin typeface="Cambria Math"/>
                <a:ea typeface="Cambria Math"/>
              </a:rPr>
              <a:t> := ⌊</a:t>
            </a:r>
            <a:r>
              <a:rPr lang="en-US" sz="7200" i="1" dirty="0">
                <a:latin typeface="Cambria Math"/>
                <a:ea typeface="Cambria Math"/>
              </a:rPr>
              <a:t>n</a:t>
            </a:r>
            <a:r>
              <a:rPr lang="en-US" sz="7200" dirty="0">
                <a:latin typeface="Cambria Math"/>
                <a:ea typeface="Cambria Math"/>
              </a:rPr>
              <a:t>/2⌋</a:t>
            </a:r>
            <a:endParaRPr lang="en-US" sz="72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720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         L</a:t>
            </a:r>
            <a:r>
              <a:rPr kumimoji="0" lang="en-US" sz="72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720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 </a:t>
            </a:r>
            <a:r>
              <a:rPr kumimoji="0" lang="en-US" sz="7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:</a:t>
            </a:r>
            <a:r>
              <a:rPr kumimoji="0" lang="en-US" sz="720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</a:rPr>
              <a:t>=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i="1" dirty="0">
                <a:ea typeface="Cambria Math" pitchFamily="18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    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:</a:t>
            </a:r>
            <a:r>
              <a:rPr lang="en-US" sz="7200" i="1" dirty="0">
                <a:ea typeface="Cambria Math" pitchFamily="18" charset="0"/>
              </a:rPr>
              <a:t>= </a:t>
            </a:r>
            <a:r>
              <a:rPr lang="en-US" sz="7200" i="1" dirty="0"/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+2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n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    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:</a:t>
            </a:r>
            <a:r>
              <a:rPr lang="en-US" sz="7200" i="1" dirty="0">
                <a:ea typeface="Cambria Math" pitchFamily="18" charset="0"/>
              </a:rPr>
              <a:t>= merge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 err="1">
                <a:ea typeface="Cambria Math" pitchFamily="18" charset="0"/>
              </a:rPr>
              <a:t>mergesort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ea typeface="Cambria Math" pitchFamily="18" charset="0"/>
              </a:rPr>
              <a:t>)</a:t>
            </a:r>
            <a:r>
              <a:rPr lang="en-US" sz="7200" i="1" dirty="0">
                <a:ea typeface="Cambria Math" pitchFamily="18" charset="0"/>
              </a:rPr>
              <a:t>, </a:t>
            </a:r>
            <a:r>
              <a:rPr lang="en-US" sz="7200" i="1" dirty="0" err="1">
                <a:ea typeface="Cambria Math" pitchFamily="18" charset="0"/>
              </a:rPr>
              <a:t>mergesort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))</a:t>
            </a:r>
            <a:endParaRPr kumimoji="0" lang="en-US" sz="720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noProof="0" dirty="0">
                <a:ea typeface="Cambria Math" pitchFamily="18" charset="0"/>
              </a:rPr>
              <a:t>{</a:t>
            </a:r>
            <a:r>
              <a:rPr lang="en-US" sz="7200" i="1" noProof="0" dirty="0">
                <a:ea typeface="Cambria Math" pitchFamily="18" charset="0"/>
              </a:rPr>
              <a:t>L</a:t>
            </a:r>
            <a:r>
              <a:rPr lang="en-US" sz="7200" noProof="0" dirty="0">
                <a:ea typeface="Cambria Math" pitchFamily="18" charset="0"/>
              </a:rPr>
              <a:t> is now sorted into elements in increasing order}</a:t>
            </a: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100" y="6248400"/>
            <a:ext cx="1714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591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Two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96" y="1524000"/>
            <a:ext cx="8484704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Merge the two lists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2,3,5,6</a:t>
            </a:r>
            <a:r>
              <a:rPr lang="en-US" dirty="0"/>
              <a:t> 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</a:t>
            </a:r>
          </a:p>
        </p:txBody>
      </p:sp>
      <p:pic>
        <p:nvPicPr>
          <p:cNvPr id="4" name="Picture 3" descr="table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200400"/>
            <a:ext cx="744511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4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1134"/>
            <a:ext cx="8686800" cy="54668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Subroutine </a:t>
            </a:r>
            <a:r>
              <a:rPr lang="en-US" i="1" dirty="0"/>
              <a:t>merge</a:t>
            </a:r>
            <a:r>
              <a:rPr lang="en-US" dirty="0"/>
              <a:t>, which merges two sorted lists.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   Complexity of Merge</a:t>
            </a:r>
            <a:r>
              <a:rPr lang="en-US" dirty="0"/>
              <a:t>: Two sorted lists with </a:t>
            </a:r>
            <a:r>
              <a:rPr lang="en-US" i="1" dirty="0"/>
              <a:t>m</a:t>
            </a:r>
            <a:r>
              <a:rPr lang="en-US" dirty="0"/>
              <a:t> elements and </a:t>
            </a:r>
            <a:r>
              <a:rPr lang="en-US" i="1" dirty="0"/>
              <a:t>n</a:t>
            </a:r>
            <a:r>
              <a:rPr lang="en-US" dirty="0"/>
              <a:t> elements can be merged into a sorted list using no more than </a:t>
            </a:r>
            <a:r>
              <a:rPr lang="en-US" i="1" dirty="0"/>
              <a:t>m</a:t>
            </a:r>
            <a:r>
              <a:rPr lang="en-US" dirty="0"/>
              <a:t> +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comparisons.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9150" y="2286000"/>
            <a:ext cx="7658100" cy="2705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noProof="0" dirty="0"/>
              <a:t> merge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i="1" dirty="0"/>
              <a:t>,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/>
              <a:t> </a:t>
            </a:r>
            <a:r>
              <a:rPr lang="en-US" sz="7200" dirty="0"/>
              <a:t>:</a:t>
            </a:r>
            <a:r>
              <a:rPr lang="en-US" sz="7200" dirty="0">
                <a:ea typeface="Cambria Math" pitchFamily="18" charset="0"/>
              </a:rPr>
              <a:t>sorted lists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L </a:t>
            </a:r>
            <a:r>
              <a:rPr lang="en-US" sz="7200" dirty="0">
                <a:ea typeface="Cambria Math" pitchFamily="18" charset="0"/>
              </a:rPr>
              <a:t>:= empty list</a:t>
            </a:r>
            <a:endParaRPr lang="en-US" sz="7200" dirty="0">
              <a:latin typeface="Cambria Math"/>
              <a:ea typeface="Cambria Math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while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/>
              <a:t>  and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/>
              <a:t>  are both nonempty</a:t>
            </a:r>
            <a:endParaRPr kumimoji="0" lang="en-US" sz="72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/>
              </a:rPr>
              <a:t>     </a:t>
            </a:r>
            <a:r>
              <a:rPr lang="en-US" sz="7200" dirty="0">
                <a:ea typeface="Cambria Math"/>
              </a:rPr>
              <a:t>remove smaller of first elements of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ea typeface="Cambria Math"/>
              </a:rPr>
              <a:t> and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ea typeface="Cambria Math"/>
              </a:rPr>
              <a:t> from its list;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ea typeface="Cambria Math"/>
              </a:rPr>
              <a:t>             put at the right end of </a:t>
            </a:r>
            <a:r>
              <a:rPr lang="en-US" sz="7200" i="1" dirty="0">
                <a:ea typeface="Cambria Math" pitchFamily="18" charset="0"/>
              </a:rPr>
              <a:t>L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</a:t>
            </a:r>
            <a:r>
              <a:rPr lang="en-US" sz="7200" b="1" dirty="0">
                <a:ea typeface="Cambria Math" pitchFamily="18" charset="0"/>
              </a:rPr>
              <a:t>if </a:t>
            </a:r>
            <a:r>
              <a:rPr lang="en-US" sz="7200" dirty="0">
                <a:ea typeface="Cambria Math" pitchFamily="18" charset="0"/>
              </a:rPr>
              <a:t>this removal makes one list empty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ea typeface="Cambria Math" pitchFamily="18" charset="0"/>
              </a:rPr>
              <a:t>         then</a:t>
            </a:r>
            <a:r>
              <a:rPr lang="en-US" sz="7200" dirty="0">
                <a:ea typeface="Cambria Math" pitchFamily="18" charset="0"/>
              </a:rPr>
              <a:t> remove all elements from the other list and append them to L</a:t>
            </a:r>
            <a:endParaRPr lang="en-US" sz="72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ea typeface="Cambria Math" pitchFamily="18" charset="0"/>
              </a:rPr>
              <a:t>return</a:t>
            </a:r>
            <a:r>
              <a:rPr lang="en-US" sz="7200" i="1" dirty="0">
                <a:ea typeface="Cambria Math" pitchFamily="18" charset="0"/>
              </a:rPr>
              <a:t> L </a:t>
            </a:r>
            <a:r>
              <a:rPr lang="en-US" sz="7200" noProof="0" dirty="0">
                <a:ea typeface="Cambria Math" pitchFamily="18" charset="0"/>
              </a:rPr>
              <a:t>{</a:t>
            </a:r>
            <a:r>
              <a:rPr lang="en-US" sz="7200" i="1" noProof="0" dirty="0">
                <a:ea typeface="Cambria Math" pitchFamily="18" charset="0"/>
              </a:rPr>
              <a:t>L</a:t>
            </a:r>
            <a:r>
              <a:rPr lang="en-US" sz="7200" noProof="0" dirty="0">
                <a:ea typeface="Cambria Math" pitchFamily="18" charset="0"/>
              </a:rPr>
              <a:t> is the merged list with the elements in increasing order}</a:t>
            </a: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37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xmlns="" id="{69B5175A-4B05-44AA-983E-95CCD226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13414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§5.5 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/>
              <a:t>Program Veriﬁcation</a:t>
            </a:r>
            <a:br>
              <a:rPr lang="en-US" altLang="zh-CN" dirty="0" smtClean="0"/>
            </a:br>
            <a:r>
              <a:rPr lang="zh-CN" altLang="en-US" dirty="0" smtClean="0"/>
              <a:t>程序正确性</a:t>
            </a:r>
            <a:endParaRPr lang="zh-CN" altLang="en-US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xmlns="" id="{30845430-970B-4D5A-A776-75238844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441531" cy="4572000"/>
          </a:xfrm>
        </p:spPr>
        <p:txBody>
          <a:bodyPr/>
          <a:lstStyle/>
          <a:p>
            <a:r>
              <a:rPr lang="en-US" altLang="zh-CN" sz="2800" dirty="0"/>
              <a:t>A program, or program segment, S is said to be </a:t>
            </a:r>
            <a:r>
              <a:rPr lang="en-US" altLang="zh-CN" sz="2800" u="sng" dirty="0"/>
              <a:t>partially correct </a:t>
            </a:r>
            <a:r>
              <a:rPr lang="en-US" altLang="zh-CN" sz="2800" dirty="0"/>
              <a:t>with respect to the initial </a:t>
            </a:r>
            <a:r>
              <a:rPr lang="en-US" altLang="zh-CN" sz="2800" dirty="0" smtClean="0"/>
              <a:t>assertion</a:t>
            </a:r>
            <a:r>
              <a:rPr lang="zh-CN" altLang="en-US" sz="2800" dirty="0" smtClean="0"/>
              <a:t>（初始断言）</a:t>
            </a:r>
            <a:r>
              <a:rPr lang="en-US" altLang="zh-CN" sz="2800" dirty="0" smtClean="0"/>
              <a:t> </a:t>
            </a:r>
            <a:r>
              <a:rPr lang="en-US" altLang="zh-CN" sz="2800" i="1" dirty="0"/>
              <a:t>p</a:t>
            </a:r>
            <a:r>
              <a:rPr lang="en-US" altLang="zh-CN" sz="2800" dirty="0"/>
              <a:t> and the ﬁnal </a:t>
            </a:r>
            <a:r>
              <a:rPr lang="en-US" altLang="zh-CN" sz="2800" dirty="0" smtClean="0"/>
              <a:t>assertion</a:t>
            </a:r>
            <a:r>
              <a:rPr lang="zh-CN" altLang="en-US" sz="2800" dirty="0" smtClean="0"/>
              <a:t>（终结断言）</a:t>
            </a:r>
            <a:r>
              <a:rPr lang="en-US" altLang="zh-CN" sz="2800" dirty="0" smtClean="0"/>
              <a:t> </a:t>
            </a:r>
            <a:r>
              <a:rPr lang="en-US" altLang="zh-CN" sz="2800" i="1" dirty="0"/>
              <a:t>q</a:t>
            </a:r>
            <a:r>
              <a:rPr lang="en-US" altLang="zh-CN" sz="2800" dirty="0"/>
              <a:t> if whenever </a:t>
            </a:r>
            <a:r>
              <a:rPr lang="en-US" altLang="zh-CN" sz="2800" i="1" dirty="0"/>
              <a:t>p</a:t>
            </a:r>
            <a:r>
              <a:rPr lang="en-US" altLang="zh-CN" sz="2800" dirty="0"/>
              <a:t> is true for the input values of S and S terminates, then q is true for the output values of S. </a:t>
            </a:r>
            <a:endParaRPr lang="en-US" altLang="zh-CN" sz="2800" dirty="0" smtClean="0"/>
          </a:p>
          <a:p>
            <a:r>
              <a:rPr lang="zh-CN" altLang="en-US" sz="2800" dirty="0" smtClean="0"/>
              <a:t>称程序段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部分正确，如果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为真时，输出</a:t>
            </a:r>
            <a:r>
              <a:rPr lang="en-US" altLang="zh-CN" sz="2800" dirty="0" smtClean="0"/>
              <a:t>q</a:t>
            </a:r>
            <a:r>
              <a:rPr lang="zh-CN" altLang="en-US" sz="2800" dirty="0" smtClean="0"/>
              <a:t>为真</a:t>
            </a:r>
            <a:endParaRPr lang="en-US" altLang="zh-CN" sz="2800" dirty="0"/>
          </a:p>
          <a:p>
            <a:r>
              <a:rPr lang="en-US" altLang="zh-CN" sz="2800" dirty="0" smtClean="0"/>
              <a:t>The </a:t>
            </a:r>
            <a:r>
              <a:rPr lang="en-US" altLang="zh-CN" sz="2800" dirty="0"/>
              <a:t>notation p{S}q is known as a Hoare </a:t>
            </a:r>
            <a:r>
              <a:rPr lang="en-US" altLang="zh-CN" sz="2800" dirty="0" smtClean="0"/>
              <a:t>triple(</a:t>
            </a:r>
            <a:r>
              <a:rPr lang="zh-CN" altLang="en-US" sz="2800" dirty="0" smtClean="0"/>
              <a:t>霍尔三元组</a:t>
            </a:r>
            <a:r>
              <a:rPr lang="en-US" altLang="zh-CN" sz="2800" dirty="0" smtClean="0"/>
              <a:t>). 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777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xmlns="" id="{18114805-BEA0-4247-85A4-A51CF4BB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Rules of Inference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A5F20-DDEC-4115-9ADF-C3A900CE5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523999"/>
            <a:ext cx="7734300" cy="5056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composition rule</a:t>
            </a:r>
            <a:r>
              <a:rPr lang="en-US" altLang="zh-CN" dirty="0" smtClean="0"/>
              <a:t>: A </a:t>
            </a:r>
            <a:r>
              <a:rPr lang="en-US" altLang="zh-CN" dirty="0"/>
              <a:t>useful rule of inference proves that a program is correct by splitting the program into a sequence of subprograms and then showing that each subprogram is correct.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p{S1}q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q{S2}r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∴ p{S1;S2}r.</a:t>
            </a:r>
            <a:endParaRPr lang="zh-CN" altLang="en-US" dirty="0"/>
          </a:p>
        </p:txBody>
      </p:sp>
      <p:cxnSp>
        <p:nvCxnSpPr>
          <p:cNvPr id="40966" name="Straight Connector 6">
            <a:extLst>
              <a:ext uri="{FF2B5EF4-FFF2-40B4-BE49-F238E27FC236}">
                <a16:creationId xmlns:a16="http://schemas.microsoft.com/office/drawing/2014/main" xmlns="" id="{1427FE6D-6FD3-48CB-9AA6-A99D579A8C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" y="5715000"/>
            <a:ext cx="28082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846944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xmlns="" id="{D93C3B3D-5611-4499-8D17-776CB716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Statements</a:t>
            </a:r>
            <a:endParaRPr lang="zh-CN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xmlns="" id="{949D9499-B5FD-4200-81DF-4A9E277FF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(</a:t>
            </a:r>
            <a:r>
              <a:rPr lang="en-US" altLang="zh-CN" dirty="0" err="1"/>
              <a:t>p∧condition</a:t>
            </a:r>
            <a:r>
              <a:rPr lang="en-US" altLang="zh-CN" dirty="0"/>
              <a:t>){S}q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(p∧¬condition) → q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∴ p{if condition then S}q.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(</a:t>
            </a:r>
            <a:r>
              <a:rPr lang="en-US" altLang="zh-CN" dirty="0" err="1"/>
              <a:t>p∧condition</a:t>
            </a:r>
            <a:r>
              <a:rPr lang="en-US" altLang="zh-CN" dirty="0"/>
              <a:t>){S1}q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(p∧¬condition){S2}q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∴ p{if condition then S1 else S2}q. </a:t>
            </a:r>
            <a:endParaRPr lang="zh-CN" altLang="en-US" dirty="0"/>
          </a:p>
        </p:txBody>
      </p:sp>
      <p:cxnSp>
        <p:nvCxnSpPr>
          <p:cNvPr id="41990" name="Straight Connector 5">
            <a:extLst>
              <a:ext uri="{FF2B5EF4-FFF2-40B4-BE49-F238E27FC236}">
                <a16:creationId xmlns:a16="http://schemas.microsoft.com/office/drawing/2014/main" xmlns="" id="{7F3DF0DC-8DD3-4AFC-A9E2-598798DBDF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69963" y="2590800"/>
            <a:ext cx="41052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991" name="Straight Connector 7">
            <a:extLst>
              <a:ext uri="{FF2B5EF4-FFF2-40B4-BE49-F238E27FC236}">
                <a16:creationId xmlns:a16="http://schemas.microsoft.com/office/drawing/2014/main" xmlns="" id="{5856CD80-0B19-4E5D-8D90-DD23EED7ED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" y="4724400"/>
            <a:ext cx="41036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85075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r>
              <a:rPr lang="en-US" altLang="zh-CN" sz="3900" b="1">
                <a:ea typeface="宋体" panose="02010600030101010101" pitchFamily="2" charset="-122"/>
              </a:rPr>
              <a:t/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/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xmlns="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xmlns="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xmlns="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xmlns="" id="{C45034BD-9F02-44C7-9BF1-DCAA05B3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 Invariants</a:t>
            </a:r>
            <a:endParaRPr lang="zh-CN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xmlns="" id="{E39EDBF2-E3EE-48B7-A518-C88EBA730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while condition 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p is a loop invariant if (</a:t>
            </a:r>
            <a:r>
              <a:rPr lang="en-US" altLang="zh-CN" dirty="0" err="1"/>
              <a:t>p∧condition</a:t>
            </a:r>
            <a:r>
              <a:rPr lang="en-US" altLang="zh-CN" dirty="0"/>
              <a:t>){S}p is true.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(</a:t>
            </a:r>
            <a:r>
              <a:rPr lang="en-US" altLang="zh-CN" dirty="0" err="1"/>
              <a:t>p∧condition</a:t>
            </a:r>
            <a:r>
              <a:rPr lang="en-US" altLang="zh-CN" dirty="0"/>
              <a:t>){S}p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∴ p{while condition S}(¬condition ∧p).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88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56" y="142461"/>
            <a:ext cx="8531087" cy="1292225"/>
          </a:xfrm>
        </p:spPr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</a:rPr>
              <a:t>§5.4 </a:t>
            </a:r>
            <a:r>
              <a:rPr lang="en-US" altLang="zh-CN" sz="4000" dirty="0"/>
              <a:t>Recursive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625"/>
            <a:ext cx="8229600" cy="453072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 Summary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dirty="0"/>
              <a:t>Recursive Algorithms</a:t>
            </a:r>
          </a:p>
          <a:p>
            <a:r>
              <a:rPr lang="en-US" altLang="zh-CN" dirty="0"/>
              <a:t>Proving Recursive Algorithms Correct</a:t>
            </a:r>
          </a:p>
          <a:p>
            <a:r>
              <a:rPr lang="en-US" altLang="zh-CN" dirty="0"/>
              <a:t>Recursion and Iteration (</a:t>
            </a:r>
            <a:r>
              <a:rPr lang="en-US" altLang="zh-CN" i="1" dirty="0"/>
              <a:t>not yet included in overheads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Merge Sort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7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An algorithm is called </a:t>
            </a:r>
            <a:r>
              <a:rPr lang="en-US" i="1" dirty="0"/>
              <a:t>recursive</a:t>
            </a:r>
            <a:r>
              <a:rPr lang="en-US" dirty="0"/>
              <a:t> if it solves a problem by reducing it to an instance of the same problem with smaller input.</a:t>
            </a:r>
          </a:p>
          <a:p>
            <a:pPr>
              <a:buNone/>
            </a:pPr>
            <a:r>
              <a:rPr lang="en-US" dirty="0"/>
              <a:t>   (</a:t>
            </a:r>
            <a:r>
              <a:rPr lang="zh-CN" altLang="en-US" dirty="0"/>
              <a:t>一个算法通过把问题归为带更小输入的相同问题来解决</a:t>
            </a:r>
            <a:r>
              <a:rPr lang="en-US" dirty="0"/>
              <a:t>)</a:t>
            </a:r>
          </a:p>
          <a:p>
            <a:r>
              <a:rPr lang="en-US" dirty="0"/>
              <a:t>For the algorithm to terminate, the instance of the problem must eventually be reduced to some initial case for which the solution is known.</a:t>
            </a:r>
            <a:r>
              <a:rPr lang="zh-CN" altLang="en-US" dirty="0"/>
              <a:t>（需要初始条件）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Give a recursive algorithm for computing </a:t>
            </a:r>
            <a:r>
              <a:rPr lang="en-US" i="1" dirty="0"/>
              <a:t>n</a:t>
            </a:r>
            <a:r>
              <a:rPr lang="en-US" dirty="0"/>
              <a:t>!, where </a:t>
            </a:r>
            <a:r>
              <a:rPr lang="en-US" i="1" dirty="0"/>
              <a:t>n</a:t>
            </a:r>
            <a:r>
              <a:rPr lang="en-US" dirty="0"/>
              <a:t> is a nonnegative integer. </a:t>
            </a:r>
          </a:p>
          <a:p>
            <a:r>
              <a:rPr lang="en-US" b="1" dirty="0"/>
              <a:t>Solution</a:t>
            </a:r>
            <a:r>
              <a:rPr lang="en-US" dirty="0"/>
              <a:t>: Use the recursive definition of the factorial function.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4038600"/>
            <a:ext cx="6781800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3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noProof="0" dirty="0"/>
              <a:t>factorial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dirty="0"/>
              <a:t>n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nonnegative integer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</a:t>
            </a:r>
            <a:r>
              <a:rPr lang="en-US" sz="7200" dirty="0"/>
              <a:t> </a:t>
            </a:r>
            <a:r>
              <a:rPr lang="en-US" sz="7200" i="1" dirty="0"/>
              <a:t>n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return </a:t>
            </a:r>
            <a:r>
              <a:rPr kumimoji="0" lang="en-US" sz="7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i="1" dirty="0"/>
              <a:t>n</a:t>
            </a:r>
            <a:r>
              <a:rPr lang="en-US" sz="7200" i="1" dirty="0">
                <a:latin typeface="Cambria Math"/>
                <a:ea typeface="Cambria Math"/>
              </a:rPr>
              <a:t>∙</a:t>
            </a:r>
            <a:r>
              <a:rPr lang="en-US" sz="7200" dirty="0">
                <a:ea typeface="Cambria Math"/>
              </a:rPr>
              <a:t>(</a:t>
            </a:r>
            <a:r>
              <a:rPr lang="en-US" sz="7200" i="1" dirty="0">
                <a:ea typeface="Cambria Math"/>
              </a:rPr>
              <a:t>n</a:t>
            </a:r>
            <a:r>
              <a:rPr lang="en-US" sz="7200" i="1" dirty="0">
                <a:latin typeface="Cambria Math"/>
                <a:ea typeface="Cambria Math"/>
              </a:rPr>
              <a:t> −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>
                <a:ea typeface="Cambria Math" pitchFamily="18" charset="0"/>
              </a:rPr>
              <a:t>)!</a:t>
            </a:r>
            <a:endParaRPr lang="en-US" sz="7200" i="1" dirty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noProof="0" dirty="0">
                <a:ea typeface="Cambria Math" pitchFamily="18" charset="0"/>
              </a:rPr>
              <a:t>{output is </a:t>
            </a:r>
            <a:r>
              <a:rPr lang="en-US" sz="7200" i="1" noProof="0" dirty="0">
                <a:ea typeface="Cambria Math" pitchFamily="18" charset="0"/>
              </a:rPr>
              <a:t>n</a:t>
            </a:r>
            <a:r>
              <a:rPr lang="en-US" sz="7200" noProof="0" dirty="0">
                <a:ea typeface="Cambria Math" pitchFamily="18" charset="0"/>
              </a:rPr>
              <a:t>!}</a:t>
            </a: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42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Recursive Exponentiation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7" y="1417638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Give a recursive algorithm for computing </a:t>
            </a:r>
            <a:r>
              <a:rPr lang="en-US" i="1" dirty="0"/>
              <a:t>a</a:t>
            </a:r>
            <a:r>
              <a:rPr lang="en-US" i="1" baseline="30000" dirty="0"/>
              <a:t>n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 is a nonzero real number and  </a:t>
            </a:r>
            <a:r>
              <a:rPr lang="en-US" i="1" dirty="0"/>
              <a:t>n</a:t>
            </a:r>
            <a:r>
              <a:rPr lang="en-US" dirty="0"/>
              <a:t> is a nonnegative integer.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Use the recursive definition of </a:t>
            </a:r>
            <a:r>
              <a:rPr lang="en-US" sz="2800" i="1" dirty="0"/>
              <a:t>a</a:t>
            </a:r>
            <a:r>
              <a:rPr lang="en-US" sz="2800" i="1" baseline="30000" dirty="0"/>
              <a:t>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7787" y="3886200"/>
            <a:ext cx="6781800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procedure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8000" i="1" dirty="0"/>
              <a:t>power</a:t>
            </a:r>
            <a:r>
              <a:rPr kumimoji="0" 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8000" i="1" noProof="0" dirty="0"/>
              <a:t>a</a:t>
            </a:r>
            <a:r>
              <a:rPr lang="en-US" sz="8000" dirty="0"/>
              <a:t>:</a:t>
            </a:r>
            <a:r>
              <a:rPr lang="en-US" sz="8000" i="1" dirty="0"/>
              <a:t> </a:t>
            </a:r>
            <a:r>
              <a:rPr lang="en-US" sz="8000" dirty="0"/>
              <a:t>nonzero</a:t>
            </a:r>
            <a:r>
              <a:rPr lang="en-US" sz="8000" i="1" dirty="0"/>
              <a:t> </a:t>
            </a:r>
            <a:r>
              <a:rPr lang="en-US" sz="8000" dirty="0"/>
              <a:t>real number</a:t>
            </a:r>
            <a:r>
              <a:rPr lang="en-US" sz="8000" i="1" dirty="0"/>
              <a:t>, n</a:t>
            </a:r>
            <a:r>
              <a:rPr lang="en-US" sz="8000" dirty="0"/>
              <a:t>:</a:t>
            </a:r>
            <a:r>
              <a:rPr lang="en-US" sz="8000" i="1" dirty="0"/>
              <a:t> </a:t>
            </a:r>
            <a:r>
              <a:rPr lang="en-US" sz="8000" dirty="0"/>
              <a:t>nonnegative integer</a:t>
            </a:r>
            <a:r>
              <a:rPr kumimoji="0" 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if </a:t>
            </a:r>
            <a:r>
              <a:rPr lang="en-US" sz="8000" dirty="0"/>
              <a:t> </a:t>
            </a:r>
            <a:r>
              <a:rPr lang="en-US" sz="8000" i="1" dirty="0"/>
              <a:t>n</a:t>
            </a:r>
            <a:r>
              <a:rPr kumimoji="0" 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8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return </a:t>
            </a:r>
            <a:r>
              <a:rPr kumimoji="0" lang="en-US" sz="8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else </a:t>
            </a:r>
            <a:r>
              <a:rPr lang="en-US" sz="8000" dirty="0"/>
              <a:t> </a:t>
            </a:r>
            <a:r>
              <a:rPr lang="en-US" sz="80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8000" i="1" dirty="0"/>
              <a:t>a</a:t>
            </a:r>
            <a:r>
              <a:rPr lang="en-US" sz="8000" i="1" dirty="0">
                <a:latin typeface="Cambria Math"/>
                <a:ea typeface="Cambria Math"/>
              </a:rPr>
              <a:t>∙ </a:t>
            </a:r>
            <a:r>
              <a:rPr lang="en-US" sz="8000" i="1" dirty="0"/>
              <a:t>power </a:t>
            </a:r>
            <a:r>
              <a:rPr lang="en-US" sz="8000" dirty="0">
                <a:ea typeface="Cambria Math"/>
              </a:rPr>
              <a:t>(</a:t>
            </a:r>
            <a:r>
              <a:rPr lang="en-US" sz="8000" i="1" dirty="0">
                <a:ea typeface="Cambria Math"/>
              </a:rPr>
              <a:t>a, n</a:t>
            </a:r>
            <a:r>
              <a:rPr lang="en-US" sz="8000" i="1" dirty="0">
                <a:latin typeface="Cambria Math"/>
                <a:ea typeface="Cambria Math"/>
              </a:rPr>
              <a:t> −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dirty="0">
                <a:ea typeface="Cambria Math" pitchFamily="18" charset="0"/>
              </a:rPr>
              <a:t>)</a:t>
            </a:r>
            <a:endParaRPr lang="en-US" sz="8000" i="1" dirty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noProof="0" dirty="0">
                <a:ea typeface="Cambria Math" pitchFamily="18" charset="0"/>
              </a:rPr>
              <a:t>{output is </a:t>
            </a:r>
            <a:r>
              <a:rPr lang="en-US" sz="8000" i="1" dirty="0"/>
              <a:t>a</a:t>
            </a:r>
            <a:r>
              <a:rPr lang="en-US" sz="8000" i="1" baseline="30000" dirty="0"/>
              <a:t>n</a:t>
            </a:r>
            <a:r>
              <a:rPr lang="en-US" sz="8000" dirty="0"/>
              <a:t>}</a:t>
            </a:r>
            <a:endParaRPr lang="en-US" sz="8000" noProof="0" dirty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7200" noProof="0" dirty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95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GCD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458200" cy="454152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Give a recursive algorithm for computing the greatest common divisor of two nonnegative integers</a:t>
            </a:r>
            <a:r>
              <a:rPr lang="en-US" i="1" dirty="0"/>
              <a:t>  a </a:t>
            </a:r>
            <a:r>
              <a:rPr lang="en-US" dirty="0"/>
              <a:t>and</a:t>
            </a:r>
            <a:r>
              <a:rPr lang="en-US" i="1" dirty="0"/>
              <a:t> b </a:t>
            </a:r>
            <a:r>
              <a:rPr lang="en-US" dirty="0"/>
              <a:t>with </a:t>
            </a:r>
            <a:r>
              <a:rPr lang="en-US" i="1" dirty="0"/>
              <a:t>a &lt; b.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Use the reduction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   and the condition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i="1" dirty="0"/>
              <a:t>b</a:t>
            </a:r>
            <a:r>
              <a:rPr lang="en-US" dirty="0"/>
              <a:t> when </a:t>
            </a:r>
            <a:r>
              <a:rPr lang="en-US" i="1" dirty="0"/>
              <a:t>b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4900474"/>
            <a:ext cx="6781800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/>
              <a:t>procedure</a:t>
            </a:r>
            <a:r>
              <a:rPr kumimoji="0" lang="en-US" sz="7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400" i="1" dirty="0" err="1"/>
              <a:t>gcd</a:t>
            </a:r>
            <a:r>
              <a:rPr kumimoji="0" lang="en-US" sz="7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400" i="1" noProof="0" dirty="0" err="1"/>
              <a:t>a,b</a:t>
            </a:r>
            <a:r>
              <a:rPr lang="en-US" sz="7400" dirty="0"/>
              <a:t>:</a:t>
            </a:r>
            <a:r>
              <a:rPr lang="en-US" sz="7400" i="1" dirty="0"/>
              <a:t> </a:t>
            </a:r>
            <a:r>
              <a:rPr lang="en-US" sz="7400" dirty="0"/>
              <a:t>nonnegative integers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dirty="0"/>
              <a:t>                                   with </a:t>
            </a:r>
            <a:r>
              <a:rPr lang="en-US" sz="7400" i="1" dirty="0"/>
              <a:t>a &lt; b</a:t>
            </a:r>
            <a:r>
              <a:rPr kumimoji="0" lang="en-US" sz="7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/>
              <a:t>if </a:t>
            </a:r>
            <a:r>
              <a:rPr lang="en-US" sz="7400" dirty="0"/>
              <a:t> </a:t>
            </a:r>
            <a:r>
              <a:rPr lang="en-US" sz="7400" i="1" dirty="0"/>
              <a:t>a</a:t>
            </a:r>
            <a:r>
              <a:rPr kumimoji="0" lang="en-US" sz="7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74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7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7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return </a:t>
            </a:r>
            <a:r>
              <a:rPr lang="en-US" sz="7400" i="1" dirty="0">
                <a:latin typeface="Cambria Math" pitchFamily="18" charset="0"/>
                <a:ea typeface="Cambria Math" pitchFamily="18" charset="0"/>
              </a:rPr>
              <a:t>b</a:t>
            </a:r>
            <a:endParaRPr kumimoji="0" lang="en-US" sz="7400" i="1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/>
              <a:t>else </a:t>
            </a:r>
            <a:r>
              <a:rPr lang="en-US" sz="7400" dirty="0"/>
              <a:t> </a:t>
            </a:r>
            <a:r>
              <a:rPr lang="en-US" sz="74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400" i="1" dirty="0"/>
              <a:t> </a:t>
            </a:r>
            <a:r>
              <a:rPr lang="en-US" sz="7400" i="1" dirty="0" err="1"/>
              <a:t>gcd</a:t>
            </a:r>
            <a:r>
              <a:rPr lang="en-US" sz="7400" i="1" dirty="0"/>
              <a:t> </a:t>
            </a:r>
            <a:r>
              <a:rPr lang="en-US" sz="7400" dirty="0">
                <a:ea typeface="Cambria Math"/>
              </a:rPr>
              <a:t>(</a:t>
            </a:r>
            <a:r>
              <a:rPr lang="en-US" sz="7400" i="1" dirty="0">
                <a:ea typeface="Cambria Math"/>
              </a:rPr>
              <a:t>b</a:t>
            </a:r>
            <a:r>
              <a:rPr lang="en-US" sz="7400" i="1" dirty="0">
                <a:latin typeface="Cambria Math"/>
                <a:ea typeface="Cambria Math"/>
              </a:rPr>
              <a:t> </a:t>
            </a:r>
            <a:r>
              <a:rPr lang="en-US" sz="7400" b="1" dirty="0">
                <a:ea typeface="Cambria Math"/>
              </a:rPr>
              <a:t>mod</a:t>
            </a:r>
            <a:r>
              <a:rPr lang="en-US" sz="7400" i="1" dirty="0">
                <a:ea typeface="Cambria Math"/>
              </a:rPr>
              <a:t>  a, a</a:t>
            </a:r>
            <a:r>
              <a:rPr lang="en-US" sz="7400" dirty="0">
                <a:ea typeface="Cambria Math" pitchFamily="18" charset="0"/>
              </a:rPr>
              <a:t>)</a:t>
            </a:r>
            <a:endParaRPr lang="en-US" sz="7400" i="1" dirty="0"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noProof="0" dirty="0">
                <a:ea typeface="Cambria Math" pitchFamily="18" charset="0"/>
              </a:rPr>
              <a:t>{output is </a:t>
            </a:r>
            <a:r>
              <a:rPr lang="en-US" sz="7400" i="1" dirty="0" err="1">
                <a:ea typeface="Cambria Math" pitchFamily="18" charset="0"/>
              </a:rPr>
              <a:t>gcd</a:t>
            </a:r>
            <a:r>
              <a:rPr lang="en-US" sz="7400" dirty="0">
                <a:ea typeface="Cambria Math" pitchFamily="18" charset="0"/>
              </a:rPr>
              <a:t>(</a:t>
            </a:r>
            <a:r>
              <a:rPr lang="en-US" sz="7400" i="1" dirty="0">
                <a:ea typeface="Cambria Math" pitchFamily="18" charset="0"/>
              </a:rPr>
              <a:t>a, b</a:t>
            </a:r>
            <a:r>
              <a:rPr lang="en-US" sz="7400" dirty="0">
                <a:ea typeface="Cambria Math" pitchFamily="18" charset="0"/>
              </a:rPr>
              <a:t>)</a:t>
            </a:r>
            <a:r>
              <a:rPr lang="en-US" sz="7400" noProof="0" dirty="0">
                <a:ea typeface="Cambria Math" pitchFamily="18" charset="0"/>
              </a:rPr>
              <a:t>}</a:t>
            </a:r>
            <a:endParaRPr kumimoji="0" lang="en-US" sz="7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92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Recursive Modular Exponentiation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2" y="1417638"/>
            <a:ext cx="8488017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Devise a  a recursive algorithm for computing</a:t>
            </a:r>
            <a:r>
              <a:rPr lang="en-US" i="1" dirty="0"/>
              <a:t>  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 </a:t>
            </a:r>
            <a:r>
              <a:rPr lang="en-US" sz="2800" b="1" dirty="0">
                <a:ea typeface="Cambria Math"/>
              </a:rPr>
              <a:t>mod</a:t>
            </a:r>
            <a:r>
              <a:rPr lang="en-US" sz="2800" i="1" dirty="0">
                <a:ea typeface="Cambria Math"/>
              </a:rPr>
              <a:t>  m, </a:t>
            </a:r>
            <a:r>
              <a:rPr lang="en-US" sz="2800" dirty="0">
                <a:ea typeface="Cambria Math"/>
              </a:rPr>
              <a:t>where</a:t>
            </a:r>
            <a:r>
              <a:rPr lang="en-US" sz="2800" i="1" dirty="0">
                <a:ea typeface="Cambria Math"/>
              </a:rPr>
              <a:t> b, n, and m </a:t>
            </a:r>
            <a:r>
              <a:rPr lang="en-US" sz="2800" dirty="0">
                <a:ea typeface="Cambria Math"/>
              </a:rPr>
              <a:t>are</a:t>
            </a:r>
            <a:r>
              <a:rPr lang="en-US" sz="2800" i="1" dirty="0">
                <a:ea typeface="Cambria Math"/>
              </a:rPr>
              <a:t> </a:t>
            </a:r>
            <a:r>
              <a:rPr lang="en-US" sz="2800" dirty="0">
                <a:ea typeface="Cambria Math"/>
              </a:rPr>
              <a:t>integers with  </a:t>
            </a:r>
            <a:r>
              <a:rPr lang="en-US" sz="2800" i="1" dirty="0">
                <a:ea typeface="Cambria Math"/>
              </a:rPr>
              <a:t>m</a:t>
            </a:r>
            <a:r>
              <a:rPr lang="en-US" sz="2800" dirty="0">
                <a:ea typeface="Cambria Math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≥ 2,  </a:t>
            </a:r>
            <a:r>
              <a:rPr lang="en-US" sz="2800" i="1" dirty="0">
                <a:ea typeface="Cambria Math"/>
              </a:rPr>
              <a:t>n</a:t>
            </a:r>
            <a:r>
              <a:rPr lang="en-US" sz="2800" dirty="0">
                <a:ea typeface="Cambria Math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≥ 0, </a:t>
            </a:r>
            <a:r>
              <a:rPr lang="en-US" sz="2800" dirty="0"/>
              <a:t>and</a:t>
            </a:r>
            <a:r>
              <a:rPr lang="en-US" sz="2800" i="1" dirty="0"/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/>
                <a:ea typeface="Cambria Math"/>
              </a:rPr>
              <a:t>≤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/>
              <a:t>b </a:t>
            </a:r>
            <a:r>
              <a:rPr lang="en-US" sz="2800" dirty="0">
                <a:latin typeface="Cambria Math"/>
                <a:ea typeface="Cambria Math"/>
              </a:rPr>
              <a:t>≤</a:t>
            </a:r>
            <a:r>
              <a:rPr lang="en-US" sz="2800" i="1" dirty="0"/>
              <a:t> m.</a:t>
            </a:r>
            <a:r>
              <a:rPr lang="en-US" sz="2800" dirty="0"/>
              <a:t> </a:t>
            </a:r>
          </a:p>
          <a:p>
            <a:r>
              <a:rPr lang="en-US" b="1" dirty="0"/>
              <a:t>Solution</a:t>
            </a:r>
            <a:r>
              <a:rPr lang="en-US" dirty="0"/>
              <a:t>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2060" y="3962400"/>
            <a:ext cx="8153400" cy="27701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noProof="0" dirty="0" err="1"/>
              <a:t>mpower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dirty="0"/>
              <a:t>b</a:t>
            </a:r>
            <a:r>
              <a:rPr lang="en-US" sz="7200" i="1" noProof="0" dirty="0"/>
              <a:t>,</a:t>
            </a:r>
            <a:r>
              <a:rPr lang="en-US" sz="7200" i="1" noProof="0" dirty="0" err="1"/>
              <a:t>m,n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integers with </a:t>
            </a:r>
            <a:r>
              <a:rPr lang="en-US" sz="7200" i="1" dirty="0"/>
              <a:t>b</a:t>
            </a:r>
            <a:r>
              <a:rPr lang="en-US" sz="7200" dirty="0"/>
              <a:t> &gt;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7200" dirty="0"/>
              <a:t> and    </a:t>
            </a:r>
            <a:r>
              <a:rPr lang="en-US" sz="7200" i="1" dirty="0">
                <a:ea typeface="Cambria Math"/>
              </a:rPr>
              <a:t>m</a:t>
            </a:r>
            <a:r>
              <a:rPr lang="en-US" sz="7200" dirty="0">
                <a:ea typeface="Cambria Math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≥ 2,  </a:t>
            </a:r>
            <a:r>
              <a:rPr lang="en-US" sz="7200" i="1" dirty="0">
                <a:ea typeface="Cambria Math"/>
              </a:rPr>
              <a:t>n</a:t>
            </a:r>
            <a:r>
              <a:rPr lang="en-US" sz="7200" dirty="0">
                <a:ea typeface="Cambria Math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≥ 0)</a:t>
            </a:r>
            <a:endParaRPr kumimoji="0" lang="en-US" sz="7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</a:t>
            </a:r>
            <a:r>
              <a:rPr lang="en-US" sz="7200" dirty="0"/>
              <a:t> </a:t>
            </a:r>
            <a:r>
              <a:rPr lang="en-US" sz="7200" i="1" dirty="0"/>
              <a:t>n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noProof="0" dirty="0">
                <a:latin typeface="Cambria Math" pitchFamily="18" charset="0"/>
                <a:ea typeface="Cambria Math" pitchFamily="18" charset="0"/>
              </a:rPr>
              <a:t>1</a:t>
            </a:r>
            <a:endParaRPr kumimoji="0" lang="en-US" sz="720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/>
              <a:t>if  </a:t>
            </a:r>
            <a:r>
              <a:rPr lang="en-US" sz="7200" i="1" dirty="0"/>
              <a:t>n</a:t>
            </a:r>
            <a:r>
              <a:rPr lang="en-US" sz="7200" dirty="0"/>
              <a:t> </a:t>
            </a:r>
            <a:r>
              <a:rPr lang="en-US" sz="7200" i="1" dirty="0"/>
              <a:t>is even </a:t>
            </a:r>
            <a:r>
              <a:rPr lang="en-US" sz="7200" dirty="0"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 err="1"/>
              <a:t>mpower</a:t>
            </a:r>
            <a:r>
              <a:rPr lang="en-US" sz="7200" dirty="0"/>
              <a:t>(</a:t>
            </a:r>
            <a:r>
              <a:rPr lang="en-US" sz="7200" i="1" dirty="0" err="1"/>
              <a:t>b,n</a:t>
            </a:r>
            <a:r>
              <a:rPr lang="en-US" sz="7200" i="1" dirty="0"/>
              <a:t>/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/>
              <a:t>,m</a:t>
            </a:r>
            <a:r>
              <a:rPr lang="en-US" sz="7200" dirty="0">
                <a:latin typeface="Cambria Math"/>
                <a:ea typeface="Cambria Math"/>
              </a:rPr>
              <a:t>)</a:t>
            </a:r>
            <a:r>
              <a:rPr lang="en-US" sz="72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</a:t>
            </a:r>
            <a:endParaRPr lang="en-US" sz="7200" b="1" dirty="0"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 err="1"/>
              <a:t>mpower</a:t>
            </a:r>
            <a:r>
              <a:rPr lang="en-US" sz="7200" dirty="0"/>
              <a:t>(</a:t>
            </a:r>
            <a:r>
              <a:rPr lang="en-US" sz="7200" i="1" dirty="0" err="1"/>
              <a:t>b,</a:t>
            </a:r>
            <a:r>
              <a:rPr lang="en-US" sz="7200" dirty="0" err="1">
                <a:latin typeface="Cambria Math"/>
                <a:ea typeface="Cambria Math"/>
              </a:rPr>
              <a:t>⌊</a:t>
            </a:r>
            <a:r>
              <a:rPr lang="en-US" sz="7200" i="1" dirty="0" err="1"/>
              <a:t>n</a:t>
            </a:r>
            <a:r>
              <a:rPr lang="en-US" sz="7200" i="1" dirty="0"/>
              <a:t>/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/>
                <a:ea typeface="Cambria Math"/>
              </a:rPr>
              <a:t>⌋</a:t>
            </a:r>
            <a:r>
              <a:rPr lang="en-US" sz="7200" i="1" dirty="0"/>
              <a:t>,m</a:t>
            </a:r>
            <a:r>
              <a:rPr lang="en-US" sz="7200" dirty="0">
                <a:latin typeface="Cambria Math"/>
                <a:ea typeface="Cambria Math"/>
              </a:rPr>
              <a:t>)</a:t>
            </a:r>
            <a:r>
              <a:rPr lang="en-US" sz="72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  <a:r>
              <a:rPr lang="en-US" sz="7200" i="1" dirty="0">
                <a:latin typeface="Cambria Math"/>
                <a:ea typeface="Cambria Math"/>
              </a:rPr>
              <a:t>∙ b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  <a:r>
              <a:rPr lang="en-US" sz="7200" dirty="0">
                <a:ea typeface="Cambria Math"/>
              </a:rPr>
              <a:t>)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  <a:endParaRPr lang="en-US" sz="7200" dirty="0"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noProof="0" dirty="0">
                <a:ea typeface="Cambria Math" pitchFamily="18" charset="0"/>
              </a:rPr>
              <a:t>{output is </a:t>
            </a:r>
            <a:r>
              <a:rPr lang="en-US" sz="7200" i="1" dirty="0" err="1"/>
              <a:t>b</a:t>
            </a:r>
            <a:r>
              <a:rPr lang="en-US" sz="7200" i="1" baseline="30000" dirty="0" err="1"/>
              <a:t>n</a:t>
            </a:r>
            <a:r>
              <a:rPr lang="en-US" sz="8000" dirty="0"/>
              <a:t> </a:t>
            </a:r>
            <a:r>
              <a:rPr lang="en-US" sz="7200" b="1" dirty="0">
                <a:ea typeface="Cambria Math"/>
              </a:rPr>
              <a:t>mod</a:t>
            </a:r>
            <a:r>
              <a:rPr lang="en-US" sz="7200" i="1" dirty="0">
                <a:ea typeface="Cambria Math"/>
              </a:rPr>
              <a:t>  m</a:t>
            </a:r>
            <a:r>
              <a:rPr lang="en-US" sz="7200" noProof="0" dirty="0">
                <a:ea typeface="Cambria Math" pitchFamily="18" charset="0"/>
              </a:rPr>
              <a:t>}</a:t>
            </a: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9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Recursive 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7" y="1417638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Construct a recursive version of a binary search algorithm. </a:t>
            </a:r>
          </a:p>
          <a:p>
            <a:pPr>
              <a:buNone/>
            </a:pPr>
            <a:r>
              <a:rPr lang="en-US" sz="2800" b="1" dirty="0"/>
              <a:t>   Solution</a:t>
            </a:r>
            <a:r>
              <a:rPr lang="en-US" sz="2800" dirty="0"/>
              <a:t>: </a:t>
            </a:r>
            <a:r>
              <a:rPr lang="en-US" sz="2000" dirty="0"/>
              <a:t>Assume we have </a:t>
            </a:r>
            <a:r>
              <a:rPr lang="en-US" sz="2000" i="1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n-US" sz="2000" i="1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,…,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en-US" sz="2000" dirty="0"/>
              <a:t>, an increasing sequence of integers. Initially </a:t>
            </a:r>
            <a:r>
              <a:rPr lang="en-US" sz="2000" i="1" dirty="0" err="1"/>
              <a:t>i</a:t>
            </a:r>
            <a:r>
              <a:rPr lang="en-US" sz="2000" dirty="0"/>
              <a:t> is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and </a:t>
            </a:r>
            <a:r>
              <a:rPr lang="en-US" sz="2000" i="1" dirty="0"/>
              <a:t>j</a:t>
            </a:r>
            <a:r>
              <a:rPr lang="en-US" sz="2000" dirty="0"/>
              <a:t> is </a:t>
            </a:r>
            <a:r>
              <a:rPr lang="en-US" sz="2000" i="1" dirty="0"/>
              <a:t>n</a:t>
            </a:r>
            <a:r>
              <a:rPr lang="en-US" sz="2000" dirty="0"/>
              <a:t>. We are searching for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1087" y="3581400"/>
            <a:ext cx="7772400" cy="2895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dirty="0"/>
              <a:t>binary search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dirty="0" err="1"/>
              <a:t>i</a:t>
            </a:r>
            <a:r>
              <a:rPr lang="en-US" sz="7200" i="1" noProof="0" dirty="0"/>
              <a:t>, j, x : </a:t>
            </a:r>
            <a:r>
              <a:rPr lang="en-US" sz="7200" dirty="0"/>
              <a:t>integers, 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/>
                <a:ea typeface="Cambria Math"/>
              </a:rPr>
              <a:t>≤</a:t>
            </a:r>
            <a:r>
              <a:rPr lang="en-US" sz="7200" i="1" dirty="0">
                <a:ea typeface="Cambria Math"/>
              </a:rPr>
              <a:t> </a:t>
            </a:r>
            <a:r>
              <a:rPr lang="en-US" sz="7200" i="1" dirty="0" err="1">
                <a:ea typeface="Cambria Math"/>
              </a:rPr>
              <a:t>i</a:t>
            </a:r>
            <a:r>
              <a:rPr lang="en-US" sz="7200" i="1" dirty="0">
                <a:ea typeface="Cambria Math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i="1" dirty="0">
                <a:ea typeface="Cambria Math"/>
              </a:rPr>
              <a:t>j </a:t>
            </a:r>
            <a:r>
              <a:rPr lang="en-US" sz="7200" dirty="0">
                <a:latin typeface="Cambria Math"/>
                <a:ea typeface="Cambria Math"/>
              </a:rPr>
              <a:t>≤</a:t>
            </a:r>
            <a:r>
              <a:rPr lang="en-US" sz="7200" i="1" dirty="0">
                <a:ea typeface="Cambria Math"/>
              </a:rPr>
              <a:t>n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/>
              </a:rPr>
              <a:t>m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 := 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⌊(</a:t>
            </a:r>
            <a:r>
              <a:rPr kumimoji="0" lang="en-US" sz="720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i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 + </a:t>
            </a:r>
            <a:r>
              <a:rPr kumimoji="0" lang="en-US" sz="72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/>
              </a:rPr>
              <a:t>j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)/2⌋</a:t>
            </a:r>
            <a:endParaRPr kumimoji="0" lang="en-US" sz="7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</a:t>
            </a:r>
            <a:r>
              <a:rPr lang="en-US" sz="7200" dirty="0"/>
              <a:t> </a:t>
            </a:r>
            <a:r>
              <a:rPr lang="en-US" sz="7200" i="1" dirty="0"/>
              <a:t>x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US" sz="7200" i="1" noProof="0" dirty="0">
                <a:ea typeface="Cambria Math" pitchFamily="18" charset="0"/>
              </a:rPr>
              <a:t>a</a:t>
            </a:r>
            <a:r>
              <a:rPr lang="en-US" sz="7200" i="1" baseline="-25000" noProof="0" dirty="0">
                <a:ea typeface="Cambria Math" pitchFamily="18" charset="0"/>
              </a:rPr>
              <a:t>m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then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i="1" dirty="0">
                <a:ea typeface="Cambria Math"/>
              </a:rPr>
              <a:t>m</a:t>
            </a:r>
            <a:endParaRPr kumimoji="0" lang="en-US" sz="720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/>
              <a:t>if  </a:t>
            </a:r>
            <a:r>
              <a:rPr lang="en-US" sz="7200" dirty="0"/>
              <a:t>(</a:t>
            </a:r>
            <a:r>
              <a:rPr lang="en-US" sz="7200" i="1" dirty="0"/>
              <a:t>x</a:t>
            </a:r>
            <a:r>
              <a:rPr lang="en-US" sz="7200" dirty="0"/>
              <a:t> &lt; 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 </a:t>
            </a:r>
            <a:r>
              <a:rPr lang="en-US" sz="800" dirty="0"/>
              <a:t>   </a:t>
            </a:r>
            <a:r>
              <a:rPr lang="en-US" sz="7200" dirty="0"/>
              <a:t>and   </a:t>
            </a:r>
            <a:r>
              <a:rPr lang="en-US" sz="7200" i="1" dirty="0" err="1"/>
              <a:t>i</a:t>
            </a:r>
            <a:r>
              <a:rPr lang="en-US" sz="7200" dirty="0"/>
              <a:t> &lt; </a:t>
            </a:r>
            <a:r>
              <a:rPr lang="en-US" sz="7200" i="1" dirty="0"/>
              <a:t>m</a:t>
            </a:r>
            <a:r>
              <a:rPr lang="en-US" sz="7200" dirty="0"/>
              <a:t>)</a:t>
            </a:r>
            <a:r>
              <a:rPr lang="en-US" sz="7200" dirty="0"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/>
              <a:t>binary search</a:t>
            </a:r>
            <a:r>
              <a:rPr lang="en-US" sz="7200" dirty="0"/>
              <a:t>(</a:t>
            </a:r>
            <a:r>
              <a:rPr lang="en-US" sz="7200" i="1" dirty="0"/>
              <a:t>i,m</a:t>
            </a:r>
            <a:r>
              <a:rPr lang="en-US" sz="7200" i="1" dirty="0">
                <a:latin typeface="Cambria Math"/>
                <a:ea typeface="Cambria Math"/>
              </a:rPr>
              <a:t>−</a:t>
            </a:r>
            <a:r>
              <a:rPr lang="en-US" sz="7200" dirty="0">
                <a:latin typeface="Cambria Math"/>
                <a:ea typeface="Cambria Math"/>
              </a:rPr>
              <a:t>1</a:t>
            </a:r>
            <a:r>
              <a:rPr lang="en-US" sz="7200" i="1" dirty="0"/>
              <a:t>,x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/>
              <a:t>if  </a:t>
            </a:r>
            <a:r>
              <a:rPr lang="en-US" sz="7200" dirty="0"/>
              <a:t>(</a:t>
            </a:r>
            <a:r>
              <a:rPr lang="en-US" sz="7200" i="1" dirty="0"/>
              <a:t>x</a:t>
            </a:r>
            <a:r>
              <a:rPr lang="en-US" sz="7200" dirty="0"/>
              <a:t> &gt; 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 </a:t>
            </a:r>
            <a:r>
              <a:rPr lang="en-US" sz="800" dirty="0"/>
              <a:t>   </a:t>
            </a:r>
            <a:r>
              <a:rPr lang="en-US" sz="7200" dirty="0"/>
              <a:t>and   </a:t>
            </a:r>
            <a:r>
              <a:rPr lang="en-US" sz="7200" i="1" dirty="0"/>
              <a:t>j</a:t>
            </a:r>
            <a:r>
              <a:rPr lang="en-US" sz="7200" dirty="0"/>
              <a:t> &gt;</a:t>
            </a:r>
            <a:r>
              <a:rPr lang="en-US" sz="7200" i="1" dirty="0"/>
              <a:t>m</a:t>
            </a:r>
            <a:r>
              <a:rPr lang="en-US" sz="7200" dirty="0"/>
              <a:t>)</a:t>
            </a:r>
            <a:r>
              <a:rPr lang="en-US" sz="7200" dirty="0"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/>
              <a:t>binary search</a:t>
            </a:r>
            <a:r>
              <a:rPr lang="en-US" sz="7200" dirty="0"/>
              <a:t>(</a:t>
            </a:r>
            <a:r>
              <a:rPr lang="en-US" sz="7200" i="1" dirty="0"/>
              <a:t>m</a:t>
            </a:r>
            <a:r>
              <a:rPr lang="en-US" sz="7200" dirty="0">
                <a:latin typeface="Cambria Math"/>
                <a:ea typeface="Cambria Math"/>
              </a:rPr>
              <a:t>+1,j</a:t>
            </a:r>
            <a:r>
              <a:rPr lang="en-US" sz="7200" i="1" dirty="0"/>
              <a:t>,x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endParaRPr lang="en-US" sz="7200" i="1" dirty="0">
              <a:ea typeface="Cambria Math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noProof="0" dirty="0">
                <a:ea typeface="Cambria Math" pitchFamily="18" charset="0"/>
              </a:rPr>
              <a:t>{output is </a:t>
            </a:r>
            <a:r>
              <a:rPr lang="en-US" sz="7200" noProof="0" dirty="0"/>
              <a:t>location of </a:t>
            </a:r>
            <a:r>
              <a:rPr lang="en-US" sz="7200" i="1" noProof="0" dirty="0"/>
              <a:t>x </a:t>
            </a:r>
            <a:r>
              <a:rPr lang="en-US" sz="7200" noProof="0" dirty="0"/>
              <a:t>in</a:t>
            </a:r>
            <a:r>
              <a:rPr lang="en-US" sz="7200" i="1" noProof="0" dirty="0"/>
              <a:t>    a</a:t>
            </a:r>
            <a:r>
              <a:rPr lang="en-US" sz="7200" baseline="-25000" noProof="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noProof="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n</a:t>
            </a:r>
            <a:r>
              <a:rPr lang="en-US" sz="7200" i="1" dirty="0">
                <a:ea typeface="Cambria Math" pitchFamily="18" charset="0"/>
              </a:rPr>
              <a:t>  </a:t>
            </a:r>
            <a:r>
              <a:rPr lang="en-US" sz="7200" dirty="0">
                <a:ea typeface="Cambria Math" pitchFamily="18" charset="0"/>
              </a:rPr>
              <a:t>if it appears, otherwise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7200" noProof="0" dirty="0">
                <a:ea typeface="Cambria Math" pitchFamily="18" charset="0"/>
              </a:rPr>
              <a:t>}</a:t>
            </a: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96391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4844</TotalTime>
  <Words>1321</Words>
  <Application>Microsoft Office PowerPoint</Application>
  <PresentationFormat>全屏显示(4:3)</PresentationFormat>
  <Paragraphs>179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Level</vt:lpstr>
      <vt:lpstr>1_Default Design</vt:lpstr>
      <vt:lpstr>Discrete Mathematics and Its Application                         7th edition, 2001</vt:lpstr>
      <vt:lpstr>Welcome to Discrete Mathematics  Spring 2018</vt:lpstr>
      <vt:lpstr>§5.4 Recursive Algorithms</vt:lpstr>
      <vt:lpstr>Recursive Algorithms</vt:lpstr>
      <vt:lpstr>Recursive Factorial Algorithm</vt:lpstr>
      <vt:lpstr>Recursive Exponentiation Algorithm</vt:lpstr>
      <vt:lpstr>Recursive GCD Algorithm</vt:lpstr>
      <vt:lpstr>Recursive Modular Exponentiation Algorithm</vt:lpstr>
      <vt:lpstr>Recursive Binary Search Algorithm</vt:lpstr>
      <vt:lpstr>Proving Recursive Algorithms Correct</vt:lpstr>
      <vt:lpstr>Merge Sort</vt:lpstr>
      <vt:lpstr>Merge Sort</vt:lpstr>
      <vt:lpstr>Merge Sort</vt:lpstr>
      <vt:lpstr>Recursive Merge Sort</vt:lpstr>
      <vt:lpstr>Merging Two Lists</vt:lpstr>
      <vt:lpstr>Recursive Merge Sort</vt:lpstr>
      <vt:lpstr>§5.5  Program Veriﬁcation 程序正确性</vt:lpstr>
      <vt:lpstr>Rules of Inference</vt:lpstr>
      <vt:lpstr>Conditional Statements</vt:lpstr>
      <vt:lpstr>Loop Invariants</vt:lpstr>
    </vt:vector>
  </TitlesOfParts>
  <Company>Barry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729</cp:revision>
  <cp:lastPrinted>2018-04-08T03:06:08Z</cp:lastPrinted>
  <dcterms:created xsi:type="dcterms:W3CDTF">2002-05-12T10:17:07Z</dcterms:created>
  <dcterms:modified xsi:type="dcterms:W3CDTF">2018-06-20T02:50:13Z</dcterms:modified>
</cp:coreProperties>
</file>