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695" r:id="rId2"/>
  </p:sldMasterIdLst>
  <p:notesMasterIdLst>
    <p:notesMasterId r:id="rId52"/>
  </p:notesMasterIdLst>
  <p:sldIdLst>
    <p:sldId id="256" r:id="rId3"/>
    <p:sldId id="309" r:id="rId4"/>
    <p:sldId id="283" r:id="rId5"/>
    <p:sldId id="282" r:id="rId6"/>
    <p:sldId id="281" r:id="rId7"/>
    <p:sldId id="319" r:id="rId8"/>
    <p:sldId id="284" r:id="rId9"/>
    <p:sldId id="816" r:id="rId10"/>
    <p:sldId id="298" r:id="rId11"/>
    <p:sldId id="815" r:id="rId12"/>
    <p:sldId id="300" r:id="rId13"/>
    <p:sldId id="299" r:id="rId14"/>
    <p:sldId id="259" r:id="rId15"/>
    <p:sldId id="829" r:id="rId16"/>
    <p:sldId id="280" r:id="rId17"/>
    <p:sldId id="320" r:id="rId18"/>
    <p:sldId id="289" r:id="rId19"/>
    <p:sldId id="290" r:id="rId20"/>
    <p:sldId id="291" r:id="rId21"/>
    <p:sldId id="292" r:id="rId22"/>
    <p:sldId id="293" r:id="rId23"/>
    <p:sldId id="295" r:id="rId24"/>
    <p:sldId id="830" r:id="rId25"/>
    <p:sldId id="310" r:id="rId26"/>
    <p:sldId id="817" r:id="rId27"/>
    <p:sldId id="350" r:id="rId28"/>
    <p:sldId id="311" r:id="rId29"/>
    <p:sldId id="312" r:id="rId30"/>
    <p:sldId id="321" r:id="rId31"/>
    <p:sldId id="313" r:id="rId32"/>
    <p:sldId id="818" r:id="rId33"/>
    <p:sldId id="318" r:id="rId34"/>
    <p:sldId id="314" r:id="rId35"/>
    <p:sldId id="819" r:id="rId36"/>
    <p:sldId id="378" r:id="rId37"/>
    <p:sldId id="315" r:id="rId38"/>
    <p:sldId id="821" r:id="rId39"/>
    <p:sldId id="822" r:id="rId40"/>
    <p:sldId id="823" r:id="rId41"/>
    <p:sldId id="824" r:id="rId42"/>
    <p:sldId id="325" r:id="rId43"/>
    <p:sldId id="825" r:id="rId44"/>
    <p:sldId id="326" r:id="rId45"/>
    <p:sldId id="327" r:id="rId46"/>
    <p:sldId id="827" r:id="rId47"/>
    <p:sldId id="826" r:id="rId48"/>
    <p:sldId id="328" r:id="rId49"/>
    <p:sldId id="828" r:id="rId50"/>
    <p:sldId id="351" r:id="rId51"/>
  </p:sldIdLst>
  <p:sldSz cx="9144000" cy="6858000" type="screen4x3"/>
  <p:notesSz cx="6858000" cy="99472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3931" autoAdjust="0"/>
  </p:normalViewPr>
  <p:slideViewPr>
    <p:cSldViewPr>
      <p:cViewPr varScale="1">
        <p:scale>
          <a:sx n="66" d="100"/>
          <a:sy n="66" d="100"/>
        </p:scale>
        <p:origin x="-630" y="-114"/>
      </p:cViewPr>
      <p:guideLst>
        <p:guide orient="horz" pos="2160"/>
        <p:guide pos="2880"/>
      </p:guideLst>
    </p:cSldViewPr>
  </p:slideViewPr>
  <p:outlineViewPr>
    <p:cViewPr>
      <p:scale>
        <a:sx n="33" d="100"/>
        <a:sy n="33" d="100"/>
      </p:scale>
      <p:origin x="0" y="-696"/>
    </p:cViewPr>
  </p:outlineViewPr>
  <p:notesTextViewPr>
    <p:cViewPr>
      <p:scale>
        <a:sx n="100" d="100"/>
        <a:sy n="100" d="100"/>
      </p:scale>
      <p:origin x="0" y="0"/>
    </p:cViewPr>
  </p:notesTextViewPr>
  <p:sorterViewPr>
    <p:cViewPr>
      <p:scale>
        <a:sx n="66" d="100"/>
        <a:sy n="66" d="100"/>
      </p:scale>
      <p:origin x="0" y="89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xmlns="" id="{D67EB47E-22CB-4D15-9AED-DA5CA5A06402}"/>
              </a:ext>
            </a:extLst>
          </p:cNvPr>
          <p:cNvSpPr>
            <a:spLocks noGrp="1" noChangeArrowheads="1"/>
          </p:cNvSpPr>
          <p:nvPr>
            <p:ph type="hdr" sz="quarter"/>
          </p:nvPr>
        </p:nvSpPr>
        <p:spPr bwMode="auto">
          <a:xfrm>
            <a:off x="0"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164867" name="Rectangle 3">
            <a:extLst>
              <a:ext uri="{FF2B5EF4-FFF2-40B4-BE49-F238E27FC236}">
                <a16:creationId xmlns:a16="http://schemas.microsoft.com/office/drawing/2014/main" xmlns="" id="{7801C3BA-22B8-4EFF-AFF6-0E9B85DDCF5A}"/>
              </a:ext>
            </a:extLst>
          </p:cNvPr>
          <p:cNvSpPr>
            <a:spLocks noGrp="1" noChangeArrowheads="1"/>
          </p:cNvSpPr>
          <p:nvPr>
            <p:ph type="dt" idx="1"/>
          </p:nvPr>
        </p:nvSpPr>
        <p:spPr bwMode="auto">
          <a:xfrm>
            <a:off x="3884613"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4340" name="Rectangle 4">
            <a:extLst>
              <a:ext uri="{FF2B5EF4-FFF2-40B4-BE49-F238E27FC236}">
                <a16:creationId xmlns:a16="http://schemas.microsoft.com/office/drawing/2014/main" xmlns="" id="{0CA2A79C-8355-4911-9BDF-525753FBF38F}"/>
              </a:ext>
            </a:extLst>
          </p:cNvPr>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4869" name="Rectangle 5">
            <a:extLst>
              <a:ext uri="{FF2B5EF4-FFF2-40B4-BE49-F238E27FC236}">
                <a16:creationId xmlns:a16="http://schemas.microsoft.com/office/drawing/2014/main" xmlns="" id="{F2FC1A66-EF60-4110-9DF1-2A01864AE03C}"/>
              </a:ext>
            </a:extLst>
          </p:cNvPr>
          <p:cNvSpPr>
            <a:spLocks noGrp="1" noChangeArrowheads="1"/>
          </p:cNvSpPr>
          <p:nvPr>
            <p:ph type="body" sz="quarter" idx="3"/>
          </p:nvPr>
        </p:nvSpPr>
        <p:spPr bwMode="auto">
          <a:xfrm>
            <a:off x="685800" y="4724956"/>
            <a:ext cx="5486400" cy="4476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4870" name="Rectangle 6">
            <a:extLst>
              <a:ext uri="{FF2B5EF4-FFF2-40B4-BE49-F238E27FC236}">
                <a16:creationId xmlns:a16="http://schemas.microsoft.com/office/drawing/2014/main" xmlns="" id="{9FE9AB60-7FC8-4164-B654-C794952C0995}"/>
              </a:ext>
            </a:extLst>
          </p:cNvPr>
          <p:cNvSpPr>
            <a:spLocks noGrp="1" noChangeArrowheads="1"/>
          </p:cNvSpPr>
          <p:nvPr>
            <p:ph type="ftr" sz="quarter" idx="4"/>
          </p:nvPr>
        </p:nvSpPr>
        <p:spPr bwMode="auto">
          <a:xfrm>
            <a:off x="0"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64871" name="Rectangle 7">
            <a:extLst>
              <a:ext uri="{FF2B5EF4-FFF2-40B4-BE49-F238E27FC236}">
                <a16:creationId xmlns:a16="http://schemas.microsoft.com/office/drawing/2014/main" xmlns="" id="{76E42A11-0445-471A-8AF6-DE265469EE5A}"/>
              </a:ext>
            </a:extLst>
          </p:cNvPr>
          <p:cNvSpPr>
            <a:spLocks noGrp="1" noChangeArrowheads="1"/>
          </p:cNvSpPr>
          <p:nvPr>
            <p:ph type="sldNum" sz="quarter" idx="5"/>
          </p:nvPr>
        </p:nvSpPr>
        <p:spPr bwMode="auto">
          <a:xfrm>
            <a:off x="3884613"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03424A27-EC53-4E9D-9804-A5EA285C49F8}" type="slidenum">
              <a:rPr lang="zh-CN" altLang="en-US"/>
              <a:pPr>
                <a:defRPr/>
              </a:pPr>
              <a:t>‹#›</a:t>
            </a:fld>
            <a:endParaRPr lang="en-US" altLang="zh-CN"/>
          </a:p>
        </p:txBody>
      </p:sp>
    </p:spTree>
    <p:extLst>
      <p:ext uri="{BB962C8B-B14F-4D97-AF65-F5344CB8AC3E}">
        <p14:creationId xmlns:p14="http://schemas.microsoft.com/office/powerpoint/2010/main" val="3518618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3424A27-EC53-4E9D-9804-A5EA285C49F8}" type="slidenum">
              <a:rPr lang="zh-CN" altLang="en-US" smtClean="0"/>
              <a:pPr>
                <a:defRPr/>
              </a:pPr>
              <a:t>21</a:t>
            </a:fld>
            <a:endParaRPr lang="en-US" altLang="zh-CN"/>
          </a:p>
        </p:txBody>
      </p:sp>
    </p:spTree>
    <p:extLst>
      <p:ext uri="{BB962C8B-B14F-4D97-AF65-F5344CB8AC3E}">
        <p14:creationId xmlns:p14="http://schemas.microsoft.com/office/powerpoint/2010/main" val="724624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xmlns="" id="{9061ED40-51D4-4B33-BEF3-48586D131C69}"/>
              </a:ext>
            </a:extLst>
          </p:cNvPr>
          <p:cNvGrpSpPr>
            <a:grpSpLocks/>
          </p:cNvGrpSpPr>
          <p:nvPr/>
        </p:nvGrpSpPr>
        <p:grpSpPr bwMode="auto">
          <a:xfrm>
            <a:off x="228600" y="2889250"/>
            <a:ext cx="8610600" cy="201613"/>
            <a:chOff x="144" y="1680"/>
            <a:chExt cx="5424" cy="144"/>
          </a:xfrm>
        </p:grpSpPr>
        <p:sp>
          <p:nvSpPr>
            <p:cNvPr id="5" name="Rectangle 8">
              <a:extLst>
                <a:ext uri="{FF2B5EF4-FFF2-40B4-BE49-F238E27FC236}">
                  <a16:creationId xmlns:a16="http://schemas.microsoft.com/office/drawing/2014/main" xmlns="" id="{0D7D8FD9-38FC-458A-B113-8E1C4AD1C27E}"/>
                </a:ext>
              </a:extLst>
            </p:cNvPr>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6" name="Rectangle 9">
              <a:extLst>
                <a:ext uri="{FF2B5EF4-FFF2-40B4-BE49-F238E27FC236}">
                  <a16:creationId xmlns:a16="http://schemas.microsoft.com/office/drawing/2014/main" xmlns="" id="{D2A163AD-0DFC-43BF-BECC-AD9EF22085D3}"/>
                </a:ext>
              </a:extLst>
            </p:cNvPr>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7" name="Rectangle 10">
              <a:extLst>
                <a:ext uri="{FF2B5EF4-FFF2-40B4-BE49-F238E27FC236}">
                  <a16:creationId xmlns:a16="http://schemas.microsoft.com/office/drawing/2014/main" xmlns="" id="{E3AC78FD-9C41-416A-BE83-C5432F88BF0E}"/>
                </a:ext>
              </a:extLst>
            </p:cNvPr>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grpSp>
      <p:sp>
        <p:nvSpPr>
          <p:cNvPr id="53250" name="Rectangle 2">
            <a:extLst>
              <a:ext uri="{FF2B5EF4-FFF2-40B4-BE49-F238E27FC236}">
                <a16:creationId xmlns:a16="http://schemas.microsoft.com/office/drawing/2014/main" xmlns="" id="{556E3B2F-1979-41EB-B9A1-B71123ED78E3}"/>
              </a:ext>
            </a:extLst>
          </p:cNvPr>
          <p:cNvSpPr>
            <a:spLocks noGrp="1" noChangeArrowheads="1"/>
          </p:cNvSpPr>
          <p:nvPr>
            <p:ph type="ctrTitle"/>
          </p:nvPr>
        </p:nvSpPr>
        <p:spPr>
          <a:xfrm>
            <a:off x="685800" y="685800"/>
            <a:ext cx="7772400" cy="2127250"/>
          </a:xfrm>
        </p:spPr>
        <p:txBody>
          <a:bodyPr/>
          <a:lstStyle>
            <a:lvl1pPr algn="ctr">
              <a:defRPr sz="5800"/>
            </a:lvl1pPr>
          </a:lstStyle>
          <a:p>
            <a:pPr lvl="0"/>
            <a:r>
              <a:rPr lang="en-US" altLang="zh-CN" noProof="0"/>
              <a:t>Click to edit Master title style</a:t>
            </a:r>
          </a:p>
        </p:txBody>
      </p:sp>
      <p:sp>
        <p:nvSpPr>
          <p:cNvPr id="53251" name="Rectangle 3">
            <a:extLst>
              <a:ext uri="{FF2B5EF4-FFF2-40B4-BE49-F238E27FC236}">
                <a16:creationId xmlns:a16="http://schemas.microsoft.com/office/drawing/2014/main" xmlns="" id="{96B80615-608C-40A4-9F09-8E2702E8FE5F}"/>
              </a:ext>
            </a:extLst>
          </p:cNvPr>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zh-CN" noProof="0"/>
              <a:t>Click to edit Master subtitle style</a:t>
            </a:r>
          </a:p>
        </p:txBody>
      </p:sp>
      <p:sp>
        <p:nvSpPr>
          <p:cNvPr id="8" name="Rectangle 4">
            <a:extLst>
              <a:ext uri="{FF2B5EF4-FFF2-40B4-BE49-F238E27FC236}">
                <a16:creationId xmlns:a16="http://schemas.microsoft.com/office/drawing/2014/main" xmlns="" id="{D829F58D-4371-4B70-AA27-E0DE7D2CE3C1}"/>
              </a:ext>
            </a:extLst>
          </p:cNvPr>
          <p:cNvSpPr>
            <a:spLocks noGrp="1" noChangeArrowheads="1"/>
          </p:cNvSpPr>
          <p:nvPr>
            <p:ph type="dt" sz="half" idx="10"/>
          </p:nvPr>
        </p:nvSpPr>
        <p:spPr/>
        <p:txBody>
          <a:bodyPr/>
          <a:lstStyle>
            <a:lvl1pPr>
              <a:defRPr/>
            </a:lvl1pPr>
          </a:lstStyle>
          <a:p>
            <a:pPr>
              <a:defRPr/>
            </a:pPr>
            <a:endParaRPr lang="en-US" altLang="zh-CN"/>
          </a:p>
        </p:txBody>
      </p:sp>
      <p:sp>
        <p:nvSpPr>
          <p:cNvPr id="9" name="Rectangle 5">
            <a:extLst>
              <a:ext uri="{FF2B5EF4-FFF2-40B4-BE49-F238E27FC236}">
                <a16:creationId xmlns:a16="http://schemas.microsoft.com/office/drawing/2014/main" xmlns="" id="{2B1E3003-7D0C-4FCE-B147-F8D33E1943E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a:extLst>
              <a:ext uri="{FF2B5EF4-FFF2-40B4-BE49-F238E27FC236}">
                <a16:creationId xmlns:a16="http://schemas.microsoft.com/office/drawing/2014/main" xmlns="" id="{493447E5-FCED-45CD-A010-2A7AE093C92C}"/>
              </a:ext>
            </a:extLst>
          </p:cNvPr>
          <p:cNvSpPr>
            <a:spLocks noGrp="1" noChangeArrowheads="1"/>
          </p:cNvSpPr>
          <p:nvPr>
            <p:ph type="sldNum" sz="quarter" idx="12"/>
          </p:nvPr>
        </p:nvSpPr>
        <p:spPr/>
        <p:txBody>
          <a:bodyPr/>
          <a:lstStyle>
            <a:lvl1pPr>
              <a:defRPr/>
            </a:lvl1pPr>
          </a:lstStyle>
          <a:p>
            <a:pPr>
              <a:defRPr/>
            </a:pPr>
            <a:fld id="{2CB92D35-A008-43B5-A4E5-8044D3BC2983}" type="slidenum">
              <a:rPr lang="zh-CN" altLang="en-US"/>
              <a:pPr>
                <a:defRPr/>
              </a:pPr>
              <a:t>‹#›</a:t>
            </a:fld>
            <a:endParaRPr lang="en-US" altLang="zh-CN"/>
          </a:p>
        </p:txBody>
      </p:sp>
    </p:spTree>
    <p:extLst>
      <p:ext uri="{BB962C8B-B14F-4D97-AF65-F5344CB8AC3E}">
        <p14:creationId xmlns:p14="http://schemas.microsoft.com/office/powerpoint/2010/main" val="288873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53C0FAD-2BBC-45E3-96B9-BDCDA59788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245EB7E5-CE63-403B-9DD4-56ECD08E0AC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C3404C4C-6547-4860-8946-DB4BF6210C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AE6FE298-D829-44E1-9140-38558ECBC1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7222F773-1E75-40AD-8AE8-A01546D17004}"/>
              </a:ext>
            </a:extLst>
          </p:cNvPr>
          <p:cNvSpPr>
            <a:spLocks noGrp="1" noChangeArrowheads="1"/>
          </p:cNvSpPr>
          <p:nvPr>
            <p:ph type="sldNum" sz="quarter" idx="12"/>
          </p:nvPr>
        </p:nvSpPr>
        <p:spPr>
          <a:ln/>
        </p:spPr>
        <p:txBody>
          <a:bodyPr/>
          <a:lstStyle>
            <a:lvl1pPr>
              <a:defRPr/>
            </a:lvl1pPr>
          </a:lstStyle>
          <a:p>
            <a:pPr>
              <a:defRPr/>
            </a:pPr>
            <a:fld id="{0E9589E5-6012-41E1-B8EC-521EE592BAB5}" type="slidenum">
              <a:rPr lang="zh-CN" altLang="en-US"/>
              <a:pPr>
                <a:defRPr/>
              </a:pPr>
              <a:t>‹#›</a:t>
            </a:fld>
            <a:endParaRPr lang="en-US" altLang="zh-CN"/>
          </a:p>
        </p:txBody>
      </p:sp>
    </p:spTree>
    <p:extLst>
      <p:ext uri="{BB962C8B-B14F-4D97-AF65-F5344CB8AC3E}">
        <p14:creationId xmlns:p14="http://schemas.microsoft.com/office/powerpoint/2010/main" val="166478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6ED3DDB6-DB78-4B54-996E-D967DA968D58}"/>
              </a:ext>
            </a:extLst>
          </p:cNvPr>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2E9880EE-140C-4B91-89B4-FD153B1C8C82}"/>
              </a:ext>
            </a:extLst>
          </p:cNvPr>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1DAEF814-25E8-4A7C-9732-AD73AE5FAF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D4B28C68-62AF-4A20-8BD5-0D6FAB74D2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B9A4C85F-1683-4ABE-B62F-D4DA97BBBB12}"/>
              </a:ext>
            </a:extLst>
          </p:cNvPr>
          <p:cNvSpPr>
            <a:spLocks noGrp="1" noChangeArrowheads="1"/>
          </p:cNvSpPr>
          <p:nvPr>
            <p:ph type="sldNum" sz="quarter" idx="12"/>
          </p:nvPr>
        </p:nvSpPr>
        <p:spPr>
          <a:ln/>
        </p:spPr>
        <p:txBody>
          <a:bodyPr/>
          <a:lstStyle>
            <a:lvl1pPr>
              <a:defRPr/>
            </a:lvl1pPr>
          </a:lstStyle>
          <a:p>
            <a:pPr>
              <a:defRPr/>
            </a:pPr>
            <a:fld id="{3F4D22C3-E271-42D3-95C0-86804294D4E9}" type="slidenum">
              <a:rPr lang="zh-CN" altLang="en-US"/>
              <a:pPr>
                <a:defRPr/>
              </a:pPr>
              <a:t>‹#›</a:t>
            </a:fld>
            <a:endParaRPr lang="en-US" altLang="zh-CN"/>
          </a:p>
        </p:txBody>
      </p:sp>
    </p:spTree>
    <p:extLst>
      <p:ext uri="{BB962C8B-B14F-4D97-AF65-F5344CB8AC3E}">
        <p14:creationId xmlns:p14="http://schemas.microsoft.com/office/powerpoint/2010/main" val="1376605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20A34E1-98A2-4E4D-91C9-B86AE52B4835}"/>
              </a:ext>
            </a:extLst>
          </p:cNvPr>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6CE76F9-8AD2-4C31-A95D-C8AF42F40A8B}"/>
              </a:ext>
            </a:extLst>
          </p:cNvPr>
          <p:cNvSpPr>
            <a:spLocks noGrp="1"/>
          </p:cNvSpPr>
          <p:nvPr>
            <p:ph type="body"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B71FF99A-217E-4EC6-97E8-4E58110F97D5}"/>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xmlns="" id="{A0FDD950-0C44-41D1-B5A7-A66335097A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3F680759-863E-405C-B8C5-92699AD931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2F814297-F4FF-447A-9267-D08053D92326}"/>
              </a:ext>
            </a:extLst>
          </p:cNvPr>
          <p:cNvSpPr>
            <a:spLocks noGrp="1" noChangeArrowheads="1"/>
          </p:cNvSpPr>
          <p:nvPr>
            <p:ph type="sldNum" sz="quarter" idx="12"/>
          </p:nvPr>
        </p:nvSpPr>
        <p:spPr>
          <a:ln/>
        </p:spPr>
        <p:txBody>
          <a:bodyPr/>
          <a:lstStyle>
            <a:lvl1pPr>
              <a:defRPr/>
            </a:lvl1pPr>
          </a:lstStyle>
          <a:p>
            <a:pPr>
              <a:defRPr/>
            </a:pPr>
            <a:fld id="{0EAEFD03-00C5-4C3F-A161-26DE955FDDA9}" type="slidenum">
              <a:rPr lang="zh-CN" altLang="en-US"/>
              <a:pPr>
                <a:defRPr/>
              </a:pPr>
              <a:t>‹#›</a:t>
            </a:fld>
            <a:endParaRPr lang="en-US" altLang="zh-CN"/>
          </a:p>
        </p:txBody>
      </p:sp>
    </p:spTree>
    <p:extLst>
      <p:ext uri="{BB962C8B-B14F-4D97-AF65-F5344CB8AC3E}">
        <p14:creationId xmlns:p14="http://schemas.microsoft.com/office/powerpoint/2010/main" val="18533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674569-D42A-41D6-8876-8B8B19E2A99A}"/>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10807956-2445-4A8C-B97D-6FD69B10B25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xmlns="" id="{56CDD77A-D7EA-49AD-ABA9-47A12A5033E1}"/>
              </a:ext>
            </a:extLst>
          </p:cNvPr>
          <p:cNvSpPr>
            <a:spLocks noGrp="1" noChangeArrowheads="1"/>
          </p:cNvSpPr>
          <p:nvPr>
            <p:ph type="dt" sz="half" idx="10"/>
          </p:nvPr>
        </p:nvSpPr>
        <p:spPr>
          <a:ln/>
        </p:spPr>
        <p:txBody>
          <a:bodyPr/>
          <a:lstStyle>
            <a:lvl1pPr>
              <a:defRPr/>
            </a:lvl1pPr>
          </a:lstStyle>
          <a:p>
            <a:pPr>
              <a:defRPr/>
            </a:pPr>
            <a:r>
              <a:rPr lang="en-US" altLang="zh-CN"/>
              <a:t>Fall 2007</a:t>
            </a:r>
            <a:endParaRPr lang="en-CA" altLang="zh-CN"/>
          </a:p>
        </p:txBody>
      </p:sp>
      <p:sp>
        <p:nvSpPr>
          <p:cNvPr id="5" name="Rectangle 5">
            <a:extLst>
              <a:ext uri="{FF2B5EF4-FFF2-40B4-BE49-F238E27FC236}">
                <a16:creationId xmlns:a16="http://schemas.microsoft.com/office/drawing/2014/main" xmlns="" id="{E8B131D4-782E-4810-A233-C62DB9A5F6C7}"/>
              </a:ext>
            </a:extLst>
          </p:cNvPr>
          <p:cNvSpPr>
            <a:spLocks noGrp="1" noChangeArrowheads="1"/>
          </p:cNvSpPr>
          <p:nvPr>
            <p:ph type="ftr" sz="quarter" idx="11"/>
          </p:nvPr>
        </p:nvSpPr>
        <p:spPr>
          <a:ln/>
        </p:spPr>
        <p:txBody>
          <a:bodyPr/>
          <a:lstStyle>
            <a:lvl1pPr>
              <a:defRPr/>
            </a:lvl1pPr>
          </a:lstStyle>
          <a:p>
            <a:pPr>
              <a:defRPr/>
            </a:pPr>
            <a:r>
              <a:rPr lang="en-US" altLang="zh-CN"/>
              <a:t>Discrete Structures</a:t>
            </a:r>
          </a:p>
        </p:txBody>
      </p:sp>
      <p:sp>
        <p:nvSpPr>
          <p:cNvPr id="6" name="Rectangle 6">
            <a:extLst>
              <a:ext uri="{FF2B5EF4-FFF2-40B4-BE49-F238E27FC236}">
                <a16:creationId xmlns:a16="http://schemas.microsoft.com/office/drawing/2014/main" xmlns="" id="{B375FDB8-5001-4B66-A059-C887A861BBFE}"/>
              </a:ext>
            </a:extLst>
          </p:cNvPr>
          <p:cNvSpPr>
            <a:spLocks noGrp="1" noChangeArrowheads="1"/>
          </p:cNvSpPr>
          <p:nvPr>
            <p:ph type="sldNum" sz="quarter" idx="12"/>
          </p:nvPr>
        </p:nvSpPr>
        <p:spPr>
          <a:ln/>
        </p:spPr>
        <p:txBody>
          <a:bodyPr/>
          <a:lstStyle>
            <a:lvl1pPr>
              <a:defRPr/>
            </a:lvl1pPr>
          </a:lstStyle>
          <a:p>
            <a:pPr>
              <a:defRPr/>
            </a:pPr>
            <a:fld id="{96324AE0-F5F1-483E-9C06-18021DD37931}" type="slidenum">
              <a:rPr lang="zh-CN" altLang="en-CA"/>
              <a:pPr>
                <a:defRPr/>
              </a:pPr>
              <a:t>‹#›</a:t>
            </a:fld>
            <a:endParaRPr lang="en-CA" altLang="zh-CN"/>
          </a:p>
        </p:txBody>
      </p:sp>
    </p:spTree>
    <p:extLst>
      <p:ext uri="{BB962C8B-B14F-4D97-AF65-F5344CB8AC3E}">
        <p14:creationId xmlns:p14="http://schemas.microsoft.com/office/powerpoint/2010/main" val="342876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EDC40A-78AB-4194-BF77-12D24651C5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56ECF25-6C92-4BF4-8110-9F6E4FC2F2A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960B6B3-6E79-4CD2-B1C0-6EB656A7DB83}"/>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xmlns="" id="{8A4CC48B-4DD5-4826-B773-7DB4B435CA92}"/>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xmlns="" id="{784DA8B7-F0A4-44D3-B17B-FE68BBCFC832}"/>
              </a:ext>
            </a:extLst>
          </p:cNvPr>
          <p:cNvSpPr>
            <a:spLocks noGrp="1"/>
          </p:cNvSpPr>
          <p:nvPr>
            <p:ph type="sldNum" sz="quarter" idx="12"/>
          </p:nvPr>
        </p:nvSpPr>
        <p:spPr/>
        <p:txBody>
          <a:bodyPr/>
          <a:lstStyle>
            <a:lvl1pPr>
              <a:defRPr/>
            </a:lvl1pPr>
          </a:lstStyle>
          <a:p>
            <a:pPr>
              <a:defRPr/>
            </a:pPr>
            <a:fld id="{C7CE6D86-5CF8-471A-8305-F39A0EF07250}" type="slidenum">
              <a:rPr lang="zh-CN" altLang="en-CA"/>
              <a:pPr>
                <a:defRPr/>
              </a:pPr>
              <a:t>‹#›</a:t>
            </a:fld>
            <a:endParaRPr lang="en-CA" altLang="zh-CN"/>
          </a:p>
        </p:txBody>
      </p:sp>
    </p:spTree>
    <p:extLst>
      <p:ext uri="{BB962C8B-B14F-4D97-AF65-F5344CB8AC3E}">
        <p14:creationId xmlns:p14="http://schemas.microsoft.com/office/powerpoint/2010/main" val="2105335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BF4323-3DEC-45C5-B85D-6EF9BCC35673}"/>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94482168-725F-4E54-A1A3-B2231A0DCD0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xmlns="" id="{F954D9B1-8F99-4C58-8F52-1EA2144375B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xmlns="" id="{3E850780-5DA3-4981-AEA6-C3C5FB9C3635}"/>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xmlns="" id="{720D98F5-1F6B-49FA-BBF5-5C5E74C46BC5}"/>
              </a:ext>
            </a:extLst>
          </p:cNvPr>
          <p:cNvSpPr>
            <a:spLocks noGrp="1"/>
          </p:cNvSpPr>
          <p:nvPr>
            <p:ph type="sldNum" sz="quarter" idx="12"/>
          </p:nvPr>
        </p:nvSpPr>
        <p:spPr/>
        <p:txBody>
          <a:bodyPr/>
          <a:lstStyle>
            <a:lvl1pPr>
              <a:defRPr/>
            </a:lvl1pPr>
          </a:lstStyle>
          <a:p>
            <a:pPr>
              <a:defRPr/>
            </a:pPr>
            <a:fld id="{82B27C3C-7382-49ED-917A-9313B5FD25A0}" type="slidenum">
              <a:rPr lang="zh-CN" altLang="en-CA"/>
              <a:pPr>
                <a:defRPr/>
              </a:pPr>
              <a:t>‹#›</a:t>
            </a:fld>
            <a:endParaRPr lang="en-CA" altLang="zh-CN"/>
          </a:p>
        </p:txBody>
      </p:sp>
    </p:spTree>
    <p:extLst>
      <p:ext uri="{BB962C8B-B14F-4D97-AF65-F5344CB8AC3E}">
        <p14:creationId xmlns:p14="http://schemas.microsoft.com/office/powerpoint/2010/main" val="141689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F11571-E486-4C60-B2F4-CA91EED4E3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82A0839-CB2B-497B-8B91-9A5AEAEC172C}"/>
              </a:ext>
            </a:extLst>
          </p:cNvPr>
          <p:cNvSpPr>
            <a:spLocks noGrp="1"/>
          </p:cNvSpPr>
          <p:nvPr>
            <p:ph sz="half" idx="1"/>
          </p:nvPr>
        </p:nvSpPr>
        <p:spPr>
          <a:xfrm>
            <a:off x="6858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C20E6645-D518-4ABE-B05D-697FC2444223}"/>
              </a:ext>
            </a:extLst>
          </p:cNvPr>
          <p:cNvSpPr>
            <a:spLocks noGrp="1"/>
          </p:cNvSpPr>
          <p:nvPr>
            <p:ph sz="half" idx="2"/>
          </p:nvPr>
        </p:nvSpPr>
        <p:spPr>
          <a:xfrm>
            <a:off x="46482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5AF973E7-D436-4087-97F7-6DB5A30EAC27}"/>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xmlns="" id="{BB28B30F-5644-4DC7-962A-76FB14FF7ECC}"/>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xmlns="" id="{B0898D58-D3C7-4466-9B14-6D10D4294848}"/>
              </a:ext>
            </a:extLst>
          </p:cNvPr>
          <p:cNvSpPr>
            <a:spLocks noGrp="1"/>
          </p:cNvSpPr>
          <p:nvPr>
            <p:ph type="sldNum" sz="quarter" idx="12"/>
          </p:nvPr>
        </p:nvSpPr>
        <p:spPr/>
        <p:txBody>
          <a:bodyPr/>
          <a:lstStyle>
            <a:lvl1pPr>
              <a:defRPr/>
            </a:lvl1pPr>
          </a:lstStyle>
          <a:p>
            <a:pPr>
              <a:defRPr/>
            </a:pPr>
            <a:fld id="{C37C0570-558D-488A-B39C-42A330A7467D}" type="slidenum">
              <a:rPr lang="zh-CN" altLang="en-CA"/>
              <a:pPr>
                <a:defRPr/>
              </a:pPr>
              <a:t>‹#›</a:t>
            </a:fld>
            <a:endParaRPr lang="en-CA" altLang="zh-CN"/>
          </a:p>
        </p:txBody>
      </p:sp>
    </p:spTree>
    <p:extLst>
      <p:ext uri="{BB962C8B-B14F-4D97-AF65-F5344CB8AC3E}">
        <p14:creationId xmlns:p14="http://schemas.microsoft.com/office/powerpoint/2010/main" val="248575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337A73B-99AD-421C-9A6A-F1C40624DDD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5668B35-6F07-46BC-8910-E43EA936F76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84583F7A-C543-4894-BD4A-FBCFA22CE27E}"/>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4A34116C-CFD6-4A3A-B78A-25276DF4E0B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B3848920-9107-47D4-84D9-5D379DB8691C}"/>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46D9C260-E858-497D-88E0-456EC3702C06}"/>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8" name="页脚占位符 7">
            <a:extLst>
              <a:ext uri="{FF2B5EF4-FFF2-40B4-BE49-F238E27FC236}">
                <a16:creationId xmlns:a16="http://schemas.microsoft.com/office/drawing/2014/main" xmlns="" id="{ED49CB2A-85AF-40E3-A07C-3D38F7C76014}"/>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9" name="灯片编号占位符 8">
            <a:extLst>
              <a:ext uri="{FF2B5EF4-FFF2-40B4-BE49-F238E27FC236}">
                <a16:creationId xmlns:a16="http://schemas.microsoft.com/office/drawing/2014/main" xmlns="" id="{1C3FECBD-4FE6-4BA3-9D45-4E61997C7503}"/>
              </a:ext>
            </a:extLst>
          </p:cNvPr>
          <p:cNvSpPr>
            <a:spLocks noGrp="1"/>
          </p:cNvSpPr>
          <p:nvPr>
            <p:ph type="sldNum" sz="quarter" idx="12"/>
          </p:nvPr>
        </p:nvSpPr>
        <p:spPr/>
        <p:txBody>
          <a:bodyPr/>
          <a:lstStyle>
            <a:lvl1pPr>
              <a:defRPr/>
            </a:lvl1pPr>
          </a:lstStyle>
          <a:p>
            <a:pPr>
              <a:defRPr/>
            </a:pPr>
            <a:fld id="{3C6B41E6-2611-4DDC-8A03-836D519E71B7}" type="slidenum">
              <a:rPr lang="zh-CN" altLang="en-CA"/>
              <a:pPr>
                <a:defRPr/>
              </a:pPr>
              <a:t>‹#›</a:t>
            </a:fld>
            <a:endParaRPr lang="en-CA" altLang="zh-CN"/>
          </a:p>
        </p:txBody>
      </p:sp>
    </p:spTree>
    <p:extLst>
      <p:ext uri="{BB962C8B-B14F-4D97-AF65-F5344CB8AC3E}">
        <p14:creationId xmlns:p14="http://schemas.microsoft.com/office/powerpoint/2010/main" val="997603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D129156-E28F-4187-9248-C76C00C8B4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49B2996F-D6EA-42D1-9AE4-A031BAA1F31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4" name="页脚占位符 3">
            <a:extLst>
              <a:ext uri="{FF2B5EF4-FFF2-40B4-BE49-F238E27FC236}">
                <a16:creationId xmlns:a16="http://schemas.microsoft.com/office/drawing/2014/main" xmlns="" id="{D8414587-E2FB-40A3-8B83-6EDDE076C541}"/>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5" name="灯片编号占位符 4">
            <a:extLst>
              <a:ext uri="{FF2B5EF4-FFF2-40B4-BE49-F238E27FC236}">
                <a16:creationId xmlns:a16="http://schemas.microsoft.com/office/drawing/2014/main" xmlns="" id="{0D7E74FE-A2B1-4B1B-A197-64E35B9FD2EB}"/>
              </a:ext>
            </a:extLst>
          </p:cNvPr>
          <p:cNvSpPr>
            <a:spLocks noGrp="1"/>
          </p:cNvSpPr>
          <p:nvPr>
            <p:ph type="sldNum" sz="quarter" idx="12"/>
          </p:nvPr>
        </p:nvSpPr>
        <p:spPr/>
        <p:txBody>
          <a:bodyPr/>
          <a:lstStyle>
            <a:lvl1pPr>
              <a:defRPr/>
            </a:lvl1pPr>
          </a:lstStyle>
          <a:p>
            <a:pPr>
              <a:defRPr/>
            </a:pPr>
            <a:fld id="{CA3CD928-65CD-4D9C-AC05-4555CC0CDB5B}" type="slidenum">
              <a:rPr lang="zh-CN" altLang="en-CA"/>
              <a:pPr>
                <a:defRPr/>
              </a:pPr>
              <a:t>‹#›</a:t>
            </a:fld>
            <a:endParaRPr lang="en-CA" altLang="zh-CN"/>
          </a:p>
        </p:txBody>
      </p:sp>
    </p:spTree>
    <p:extLst>
      <p:ext uri="{BB962C8B-B14F-4D97-AF65-F5344CB8AC3E}">
        <p14:creationId xmlns:p14="http://schemas.microsoft.com/office/powerpoint/2010/main" val="68041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FCC7810-CCF5-4ED0-BB59-AFFA6498CE5E}"/>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3" name="页脚占位符 2">
            <a:extLst>
              <a:ext uri="{FF2B5EF4-FFF2-40B4-BE49-F238E27FC236}">
                <a16:creationId xmlns:a16="http://schemas.microsoft.com/office/drawing/2014/main" xmlns="" id="{0727E94D-E8D8-44F7-B60B-A3AC18F68CC9}"/>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4" name="灯片编号占位符 3">
            <a:extLst>
              <a:ext uri="{FF2B5EF4-FFF2-40B4-BE49-F238E27FC236}">
                <a16:creationId xmlns:a16="http://schemas.microsoft.com/office/drawing/2014/main" xmlns="" id="{38312373-F8EF-45EF-AF29-8EB2DC46667A}"/>
              </a:ext>
            </a:extLst>
          </p:cNvPr>
          <p:cNvSpPr>
            <a:spLocks noGrp="1"/>
          </p:cNvSpPr>
          <p:nvPr>
            <p:ph type="sldNum" sz="quarter" idx="12"/>
          </p:nvPr>
        </p:nvSpPr>
        <p:spPr/>
        <p:txBody>
          <a:bodyPr/>
          <a:lstStyle>
            <a:lvl1pPr>
              <a:defRPr/>
            </a:lvl1pPr>
          </a:lstStyle>
          <a:p>
            <a:pPr>
              <a:defRPr/>
            </a:pPr>
            <a:fld id="{9602194C-B9A1-48A9-8DC1-FC436090F083}" type="slidenum">
              <a:rPr lang="zh-CN" altLang="en-CA"/>
              <a:pPr>
                <a:defRPr/>
              </a:pPr>
              <a:t>‹#›</a:t>
            </a:fld>
            <a:endParaRPr lang="en-CA" altLang="zh-CN"/>
          </a:p>
        </p:txBody>
      </p:sp>
    </p:spTree>
    <p:extLst>
      <p:ext uri="{BB962C8B-B14F-4D97-AF65-F5344CB8AC3E}">
        <p14:creationId xmlns:p14="http://schemas.microsoft.com/office/powerpoint/2010/main" val="243333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288272E-6741-4463-A6BF-FAC498C276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933D4BF-2255-4B65-8FC5-481A373DE07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12296BCA-C5AA-42F3-8ABB-6BABE983DB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028BF733-7EB0-4C00-857C-FE94C2A3E9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D07F593A-38C5-4407-AD7B-C48757B4D2B4}"/>
              </a:ext>
            </a:extLst>
          </p:cNvPr>
          <p:cNvSpPr>
            <a:spLocks noGrp="1" noChangeArrowheads="1"/>
          </p:cNvSpPr>
          <p:nvPr>
            <p:ph type="sldNum" sz="quarter" idx="12"/>
          </p:nvPr>
        </p:nvSpPr>
        <p:spPr>
          <a:ln/>
        </p:spPr>
        <p:txBody>
          <a:bodyPr/>
          <a:lstStyle>
            <a:lvl1pPr>
              <a:defRPr/>
            </a:lvl1pPr>
          </a:lstStyle>
          <a:p>
            <a:pPr>
              <a:defRPr/>
            </a:pPr>
            <a:fld id="{8950099E-EE9D-4F9A-9435-60D8FA8F0E8C}" type="slidenum">
              <a:rPr lang="zh-CN" altLang="en-US"/>
              <a:pPr>
                <a:defRPr/>
              </a:pPr>
              <a:t>‹#›</a:t>
            </a:fld>
            <a:endParaRPr lang="en-US" altLang="zh-CN"/>
          </a:p>
        </p:txBody>
      </p:sp>
    </p:spTree>
    <p:extLst>
      <p:ext uri="{BB962C8B-B14F-4D97-AF65-F5344CB8AC3E}">
        <p14:creationId xmlns:p14="http://schemas.microsoft.com/office/powerpoint/2010/main" val="3211925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D2CE48-4F2B-49EB-9D92-DFA03EF1583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ED5BCF1-7CB1-43C4-BE17-D39C68D4A8B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3F6B0D74-1155-47A6-918D-B797BB87BBC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7EB1006C-8D1C-488A-8E10-C6270B0D239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xmlns="" id="{246A8E1A-2E79-4469-97CD-F4B166E00AEE}"/>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xmlns="" id="{51078B9C-2916-49D1-A1B2-D1E8F32A6731}"/>
              </a:ext>
            </a:extLst>
          </p:cNvPr>
          <p:cNvSpPr>
            <a:spLocks noGrp="1"/>
          </p:cNvSpPr>
          <p:nvPr>
            <p:ph type="sldNum" sz="quarter" idx="12"/>
          </p:nvPr>
        </p:nvSpPr>
        <p:spPr/>
        <p:txBody>
          <a:bodyPr/>
          <a:lstStyle>
            <a:lvl1pPr>
              <a:defRPr/>
            </a:lvl1pPr>
          </a:lstStyle>
          <a:p>
            <a:pPr>
              <a:defRPr/>
            </a:pPr>
            <a:fld id="{3E727021-76EC-402D-8FC0-81243ED5A416}" type="slidenum">
              <a:rPr lang="zh-CN" altLang="en-CA"/>
              <a:pPr>
                <a:defRPr/>
              </a:pPr>
              <a:t>‹#›</a:t>
            </a:fld>
            <a:endParaRPr lang="en-CA" altLang="zh-CN"/>
          </a:p>
        </p:txBody>
      </p:sp>
    </p:spTree>
    <p:extLst>
      <p:ext uri="{BB962C8B-B14F-4D97-AF65-F5344CB8AC3E}">
        <p14:creationId xmlns:p14="http://schemas.microsoft.com/office/powerpoint/2010/main" val="1725553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A97D1B-68DB-4E9C-AAD3-CC1BCE1EDCE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CFA34294-7FB5-455E-95F3-D242020CC60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xmlns="" id="{0A9007A6-D35C-4FA1-99D1-17FF4F4C78C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2C07B31-7CB4-4410-8BE7-A842A8BCA20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xmlns="" id="{069791B7-702A-4992-BBA2-50A478DBBB99}"/>
              </a:ext>
            </a:extLst>
          </p:cNvPr>
          <p:cNvSpPr>
            <a:spLocks noGrp="1"/>
          </p:cNvSpPr>
          <p:nvPr>
            <p:ph type="ftr" sz="quarter" idx="11"/>
          </p:nvPr>
        </p:nvSpPr>
        <p:spPr/>
        <p:txBody>
          <a:bodyPr/>
          <a:lstStyle>
            <a:lvl1pPr>
              <a:defRPr/>
            </a:lvl1pPr>
          </a:lstStyle>
          <a:p>
            <a:pPr>
              <a:defRPr/>
            </a:pPr>
            <a:r>
              <a:rPr lang="en-US" altLang="zh-CN"/>
              <a:t>06B11,12,13 - Discrete Structures</a:t>
            </a:r>
          </a:p>
        </p:txBody>
      </p:sp>
      <p:sp>
        <p:nvSpPr>
          <p:cNvPr id="7" name="灯片编号占位符 6">
            <a:extLst>
              <a:ext uri="{FF2B5EF4-FFF2-40B4-BE49-F238E27FC236}">
                <a16:creationId xmlns:a16="http://schemas.microsoft.com/office/drawing/2014/main" xmlns="" id="{A68B46F1-EC4A-40F2-8F50-727547D72259}"/>
              </a:ext>
            </a:extLst>
          </p:cNvPr>
          <p:cNvSpPr>
            <a:spLocks noGrp="1"/>
          </p:cNvSpPr>
          <p:nvPr>
            <p:ph type="sldNum" sz="quarter" idx="12"/>
          </p:nvPr>
        </p:nvSpPr>
        <p:spPr/>
        <p:txBody>
          <a:bodyPr/>
          <a:lstStyle>
            <a:lvl1pPr>
              <a:defRPr/>
            </a:lvl1pPr>
          </a:lstStyle>
          <a:p>
            <a:pPr>
              <a:defRPr/>
            </a:pPr>
            <a:fld id="{D984B168-FFF6-479F-AC3E-03057269B163}" type="slidenum">
              <a:rPr lang="zh-CN" altLang="en-CA"/>
              <a:pPr>
                <a:defRPr/>
              </a:pPr>
              <a:t>‹#›</a:t>
            </a:fld>
            <a:endParaRPr lang="en-CA" altLang="zh-CN"/>
          </a:p>
        </p:txBody>
      </p:sp>
    </p:spTree>
    <p:extLst>
      <p:ext uri="{BB962C8B-B14F-4D97-AF65-F5344CB8AC3E}">
        <p14:creationId xmlns:p14="http://schemas.microsoft.com/office/powerpoint/2010/main" val="1106736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698C379-24F1-4DEF-B387-D047C2EB7E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D7BBD50-A47A-48F9-9620-8E25C2E5CD1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A1840BF-500D-4B4B-9AF0-26446B4FF28B}"/>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xmlns="" id="{2C696CF0-3425-40EE-8D2B-6D090C8B6257}"/>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xmlns="" id="{F9E33B81-2495-43CE-9EB0-BC38BD3C196F}"/>
              </a:ext>
            </a:extLst>
          </p:cNvPr>
          <p:cNvSpPr>
            <a:spLocks noGrp="1"/>
          </p:cNvSpPr>
          <p:nvPr>
            <p:ph type="sldNum" sz="quarter" idx="12"/>
          </p:nvPr>
        </p:nvSpPr>
        <p:spPr/>
        <p:txBody>
          <a:bodyPr/>
          <a:lstStyle>
            <a:lvl1pPr>
              <a:defRPr/>
            </a:lvl1pPr>
          </a:lstStyle>
          <a:p>
            <a:pPr>
              <a:defRPr/>
            </a:pPr>
            <a:fld id="{6320283B-6126-471B-82B2-6BEB531E9474}" type="slidenum">
              <a:rPr lang="zh-CN" altLang="en-CA"/>
              <a:pPr>
                <a:defRPr/>
              </a:pPr>
              <a:t>‹#›</a:t>
            </a:fld>
            <a:endParaRPr lang="en-CA" altLang="zh-CN"/>
          </a:p>
        </p:txBody>
      </p:sp>
    </p:spTree>
    <p:extLst>
      <p:ext uri="{BB962C8B-B14F-4D97-AF65-F5344CB8AC3E}">
        <p14:creationId xmlns:p14="http://schemas.microsoft.com/office/powerpoint/2010/main" val="1566395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707C6781-4D3F-4A9D-911D-6A24EF6D4A9E}"/>
              </a:ext>
            </a:extLst>
          </p:cNvPr>
          <p:cNvSpPr>
            <a:spLocks noGrp="1"/>
          </p:cNvSpPr>
          <p:nvPr>
            <p:ph type="title" orient="vert"/>
          </p:nvPr>
        </p:nvSpPr>
        <p:spPr>
          <a:xfrm>
            <a:off x="6515100" y="457200"/>
            <a:ext cx="1943100" cy="56388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C7C54F8B-6D92-40C4-944C-D67504B48731}"/>
              </a:ext>
            </a:extLst>
          </p:cNvPr>
          <p:cNvSpPr>
            <a:spLocks noGrp="1"/>
          </p:cNvSpPr>
          <p:nvPr>
            <p:ph type="body" orient="vert" idx="1"/>
          </p:nvPr>
        </p:nvSpPr>
        <p:spPr>
          <a:xfrm>
            <a:off x="685800" y="457200"/>
            <a:ext cx="56769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FF241D1-9DFD-4138-939C-F5A83BBA1120}"/>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xmlns="" id="{BEEB3223-9588-4880-AD28-E726A0103413}"/>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xmlns="" id="{0FA478C1-C0A3-4487-81C7-349D925C009A}"/>
              </a:ext>
            </a:extLst>
          </p:cNvPr>
          <p:cNvSpPr>
            <a:spLocks noGrp="1"/>
          </p:cNvSpPr>
          <p:nvPr>
            <p:ph type="sldNum" sz="quarter" idx="12"/>
          </p:nvPr>
        </p:nvSpPr>
        <p:spPr/>
        <p:txBody>
          <a:bodyPr/>
          <a:lstStyle>
            <a:lvl1pPr>
              <a:defRPr/>
            </a:lvl1pPr>
          </a:lstStyle>
          <a:p>
            <a:pPr>
              <a:defRPr/>
            </a:pPr>
            <a:fld id="{D491C7E2-3185-4683-B5FE-D651FE4675EE}" type="slidenum">
              <a:rPr lang="zh-CN" altLang="en-CA"/>
              <a:pPr>
                <a:defRPr/>
              </a:pPr>
              <a:t>‹#›</a:t>
            </a:fld>
            <a:endParaRPr lang="en-CA" altLang="zh-CN"/>
          </a:p>
        </p:txBody>
      </p:sp>
    </p:spTree>
    <p:extLst>
      <p:ext uri="{BB962C8B-B14F-4D97-AF65-F5344CB8AC3E}">
        <p14:creationId xmlns:p14="http://schemas.microsoft.com/office/powerpoint/2010/main" val="414179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753277-6EA9-44C1-A15F-65081B9C6614}"/>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289F3C90-078F-4043-9287-387F0127968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xmlns="" id="{7BDE4986-5EEE-4E3D-90B6-ABCE4F1965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54ED9617-675D-4A13-B02D-385B040A85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CB7C074F-7B83-48F4-8383-334A6DC07D2F}"/>
              </a:ext>
            </a:extLst>
          </p:cNvPr>
          <p:cNvSpPr>
            <a:spLocks noGrp="1" noChangeArrowheads="1"/>
          </p:cNvSpPr>
          <p:nvPr>
            <p:ph type="sldNum" sz="quarter" idx="12"/>
          </p:nvPr>
        </p:nvSpPr>
        <p:spPr>
          <a:ln/>
        </p:spPr>
        <p:txBody>
          <a:bodyPr/>
          <a:lstStyle>
            <a:lvl1pPr>
              <a:defRPr/>
            </a:lvl1pPr>
          </a:lstStyle>
          <a:p>
            <a:pPr>
              <a:defRPr/>
            </a:pPr>
            <a:fld id="{8256CD3A-7FFB-47D2-81D3-97D21EC5603D}" type="slidenum">
              <a:rPr lang="zh-CN" altLang="en-US"/>
              <a:pPr>
                <a:defRPr/>
              </a:pPr>
              <a:t>‹#›</a:t>
            </a:fld>
            <a:endParaRPr lang="en-US" altLang="zh-CN"/>
          </a:p>
        </p:txBody>
      </p:sp>
    </p:spTree>
    <p:extLst>
      <p:ext uri="{BB962C8B-B14F-4D97-AF65-F5344CB8AC3E}">
        <p14:creationId xmlns:p14="http://schemas.microsoft.com/office/powerpoint/2010/main" val="249351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0360DE6-966D-4504-BC1B-C233FB19D9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E9FFBE3-2E76-472F-9828-8A0DEAF661EC}"/>
              </a:ext>
            </a:extLst>
          </p:cNvPr>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D85DC57A-7037-4B3D-9A98-799536EB3E30}"/>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xmlns="" id="{A8622C20-427D-4570-B31B-BE1CB190AD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AB72883E-01F2-4FEB-B931-991A29C1E1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8BA4BD20-8316-4132-9C9A-2A16544E721A}"/>
              </a:ext>
            </a:extLst>
          </p:cNvPr>
          <p:cNvSpPr>
            <a:spLocks noGrp="1" noChangeArrowheads="1"/>
          </p:cNvSpPr>
          <p:nvPr>
            <p:ph type="sldNum" sz="quarter" idx="12"/>
          </p:nvPr>
        </p:nvSpPr>
        <p:spPr>
          <a:ln/>
        </p:spPr>
        <p:txBody>
          <a:bodyPr/>
          <a:lstStyle>
            <a:lvl1pPr>
              <a:defRPr/>
            </a:lvl1pPr>
          </a:lstStyle>
          <a:p>
            <a:pPr>
              <a:defRPr/>
            </a:pPr>
            <a:fld id="{9CDED24F-6E6C-4C21-AB08-BAC458BC5CBD}" type="slidenum">
              <a:rPr lang="zh-CN" altLang="en-US"/>
              <a:pPr>
                <a:defRPr/>
              </a:pPr>
              <a:t>‹#›</a:t>
            </a:fld>
            <a:endParaRPr lang="en-US" altLang="zh-CN"/>
          </a:p>
        </p:txBody>
      </p:sp>
    </p:spTree>
    <p:extLst>
      <p:ext uri="{BB962C8B-B14F-4D97-AF65-F5344CB8AC3E}">
        <p14:creationId xmlns:p14="http://schemas.microsoft.com/office/powerpoint/2010/main" val="32901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068182-3DE8-4576-AFB9-5594EF78269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4E88EAD-CE48-446D-81F1-5251D18D908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6CD99365-07C8-40EE-9AAD-8678029563FB}"/>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1C34163B-1AB1-4D57-A34C-4276B90F820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D4EACBB0-B9E6-408B-812A-E35A790FF17E}"/>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xmlns="" id="{8F0CA3B4-C0E0-4B6D-B39D-2FD72D3370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xmlns="" id="{1A6683CA-3227-4421-8696-9C4F3CC730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xmlns="" id="{2F662359-CC78-4678-8733-CC1ADE5BD575}"/>
              </a:ext>
            </a:extLst>
          </p:cNvPr>
          <p:cNvSpPr>
            <a:spLocks noGrp="1" noChangeArrowheads="1"/>
          </p:cNvSpPr>
          <p:nvPr>
            <p:ph type="sldNum" sz="quarter" idx="12"/>
          </p:nvPr>
        </p:nvSpPr>
        <p:spPr>
          <a:ln/>
        </p:spPr>
        <p:txBody>
          <a:bodyPr/>
          <a:lstStyle>
            <a:lvl1pPr>
              <a:defRPr/>
            </a:lvl1pPr>
          </a:lstStyle>
          <a:p>
            <a:pPr>
              <a:defRPr/>
            </a:pPr>
            <a:fld id="{370EA093-36CB-4264-94D7-663FB3A6F77C}" type="slidenum">
              <a:rPr lang="zh-CN" altLang="en-US"/>
              <a:pPr>
                <a:defRPr/>
              </a:pPr>
              <a:t>‹#›</a:t>
            </a:fld>
            <a:endParaRPr lang="en-US" altLang="zh-CN"/>
          </a:p>
        </p:txBody>
      </p:sp>
    </p:spTree>
    <p:extLst>
      <p:ext uri="{BB962C8B-B14F-4D97-AF65-F5344CB8AC3E}">
        <p14:creationId xmlns:p14="http://schemas.microsoft.com/office/powerpoint/2010/main" val="42434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EF038E3-1AA1-4D5C-90AE-5591CACCA027}"/>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xmlns="" id="{C7248931-111B-4991-BA84-0573718A9A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xmlns="" id="{E2CB934E-54CF-4DB0-BDFA-1ADE4BB02D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xmlns="" id="{0693FB43-08B9-4419-B686-2D2706BB2D97}"/>
              </a:ext>
            </a:extLst>
          </p:cNvPr>
          <p:cNvSpPr>
            <a:spLocks noGrp="1" noChangeArrowheads="1"/>
          </p:cNvSpPr>
          <p:nvPr>
            <p:ph type="sldNum" sz="quarter" idx="12"/>
          </p:nvPr>
        </p:nvSpPr>
        <p:spPr>
          <a:ln/>
        </p:spPr>
        <p:txBody>
          <a:bodyPr/>
          <a:lstStyle>
            <a:lvl1pPr>
              <a:defRPr/>
            </a:lvl1pPr>
          </a:lstStyle>
          <a:p>
            <a:pPr>
              <a:defRPr/>
            </a:pPr>
            <a:fld id="{40A157C0-03F4-4622-A090-271140674275}" type="slidenum">
              <a:rPr lang="zh-CN" altLang="en-US"/>
              <a:pPr>
                <a:defRPr/>
              </a:pPr>
              <a:t>‹#›</a:t>
            </a:fld>
            <a:endParaRPr lang="en-US" altLang="zh-CN"/>
          </a:p>
        </p:txBody>
      </p:sp>
    </p:spTree>
    <p:extLst>
      <p:ext uri="{BB962C8B-B14F-4D97-AF65-F5344CB8AC3E}">
        <p14:creationId xmlns:p14="http://schemas.microsoft.com/office/powerpoint/2010/main" val="193970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188140C4-77C7-49ED-BCC6-B0DEEFD687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xmlns="" id="{5D4CB0F1-F467-4539-90BC-C80CA3493F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xmlns="" id="{6BD7562D-B4C3-4C82-8422-140D33CCD1F4}"/>
              </a:ext>
            </a:extLst>
          </p:cNvPr>
          <p:cNvSpPr>
            <a:spLocks noGrp="1" noChangeArrowheads="1"/>
          </p:cNvSpPr>
          <p:nvPr>
            <p:ph type="sldNum" sz="quarter" idx="12"/>
          </p:nvPr>
        </p:nvSpPr>
        <p:spPr>
          <a:ln/>
        </p:spPr>
        <p:txBody>
          <a:bodyPr/>
          <a:lstStyle>
            <a:lvl1pPr>
              <a:defRPr/>
            </a:lvl1pPr>
          </a:lstStyle>
          <a:p>
            <a:pPr>
              <a:defRPr/>
            </a:pPr>
            <a:fld id="{A4ED0B26-9AD1-4BD7-8644-84084CF45EAF}" type="slidenum">
              <a:rPr lang="zh-CN" altLang="en-US"/>
              <a:pPr>
                <a:defRPr/>
              </a:pPr>
              <a:t>‹#›</a:t>
            </a:fld>
            <a:endParaRPr lang="en-US" altLang="zh-CN"/>
          </a:p>
        </p:txBody>
      </p:sp>
    </p:spTree>
    <p:extLst>
      <p:ext uri="{BB962C8B-B14F-4D97-AF65-F5344CB8AC3E}">
        <p14:creationId xmlns:p14="http://schemas.microsoft.com/office/powerpoint/2010/main" val="423378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9B7671D-7D03-418C-9A04-E8E5790D6700}"/>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40696DB3-C0A7-42AF-943B-4939DDA3414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80750FFB-4055-425E-8349-59BC4E4E4F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xmlns="" id="{5579C988-1C01-44E4-9B68-970866DF61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4413D6B3-C5F1-4597-BDCE-6ACFD6F844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7527C328-EEE8-42D2-A6B7-BF3B760F9ED1}"/>
              </a:ext>
            </a:extLst>
          </p:cNvPr>
          <p:cNvSpPr>
            <a:spLocks noGrp="1" noChangeArrowheads="1"/>
          </p:cNvSpPr>
          <p:nvPr>
            <p:ph type="sldNum" sz="quarter" idx="12"/>
          </p:nvPr>
        </p:nvSpPr>
        <p:spPr>
          <a:ln/>
        </p:spPr>
        <p:txBody>
          <a:bodyPr/>
          <a:lstStyle>
            <a:lvl1pPr>
              <a:defRPr/>
            </a:lvl1pPr>
          </a:lstStyle>
          <a:p>
            <a:pPr>
              <a:defRPr/>
            </a:pPr>
            <a:fld id="{61BEA116-048D-4588-AAF6-80705437DBAA}" type="slidenum">
              <a:rPr lang="zh-CN" altLang="en-US"/>
              <a:pPr>
                <a:defRPr/>
              </a:pPr>
              <a:t>‹#›</a:t>
            </a:fld>
            <a:endParaRPr lang="en-US" altLang="zh-CN"/>
          </a:p>
        </p:txBody>
      </p:sp>
    </p:spTree>
    <p:extLst>
      <p:ext uri="{BB962C8B-B14F-4D97-AF65-F5344CB8AC3E}">
        <p14:creationId xmlns:p14="http://schemas.microsoft.com/office/powerpoint/2010/main" val="58088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A849C78-D171-4D36-BCC6-04A3EDF9CFF7}"/>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50A36E79-A941-4C21-A0C1-906645789AE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xmlns="" id="{C7544532-6210-4958-BC96-484050EF859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xmlns="" id="{46006569-2E96-42E7-B7A2-D6C64CAF9A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7B2DDA88-8449-4A47-B908-21E24B0880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2B19B59F-AFD3-42BF-BC23-0DB2A72829E1}"/>
              </a:ext>
            </a:extLst>
          </p:cNvPr>
          <p:cNvSpPr>
            <a:spLocks noGrp="1" noChangeArrowheads="1"/>
          </p:cNvSpPr>
          <p:nvPr>
            <p:ph type="sldNum" sz="quarter" idx="12"/>
          </p:nvPr>
        </p:nvSpPr>
        <p:spPr>
          <a:ln/>
        </p:spPr>
        <p:txBody>
          <a:bodyPr/>
          <a:lstStyle>
            <a:lvl1pPr>
              <a:defRPr/>
            </a:lvl1pPr>
          </a:lstStyle>
          <a:p>
            <a:pPr>
              <a:defRPr/>
            </a:pPr>
            <a:fld id="{6865DB00-C3EA-4A03-A713-59677E0E3183}" type="slidenum">
              <a:rPr lang="zh-CN" altLang="en-US"/>
              <a:pPr>
                <a:defRPr/>
              </a:pPr>
              <a:t>‹#›</a:t>
            </a:fld>
            <a:endParaRPr lang="en-US" altLang="zh-CN"/>
          </a:p>
        </p:txBody>
      </p:sp>
    </p:spTree>
    <p:extLst>
      <p:ext uri="{BB962C8B-B14F-4D97-AF65-F5344CB8AC3E}">
        <p14:creationId xmlns:p14="http://schemas.microsoft.com/office/powerpoint/2010/main" val="420245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0B36EB14-567D-4FE2-A063-D288A10DE04F}"/>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xmlns="" id="{1EBB0E8F-89CA-4740-91BF-74EA6C2FBF4B}"/>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2228" name="Rectangle 4">
            <a:extLst>
              <a:ext uri="{FF2B5EF4-FFF2-40B4-BE49-F238E27FC236}">
                <a16:creationId xmlns:a16="http://schemas.microsoft.com/office/drawing/2014/main" xmlns="" id="{929F448F-2EFA-405F-8D41-4EC8AF53B7F6}"/>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anose="02010600030101010101" pitchFamily="2" charset="-122"/>
              </a:defRPr>
            </a:lvl1pPr>
          </a:lstStyle>
          <a:p>
            <a:pPr>
              <a:defRPr/>
            </a:pPr>
            <a:endParaRPr lang="en-US" altLang="zh-CN"/>
          </a:p>
        </p:txBody>
      </p:sp>
      <p:sp>
        <p:nvSpPr>
          <p:cNvPr id="52229" name="Rectangle 5">
            <a:extLst>
              <a:ext uri="{FF2B5EF4-FFF2-40B4-BE49-F238E27FC236}">
                <a16:creationId xmlns:a16="http://schemas.microsoft.com/office/drawing/2014/main" xmlns="" id="{09EDEC03-0FC8-4EBA-A2B6-F358B5662AF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anose="02010600030101010101" pitchFamily="2" charset="-122"/>
              </a:defRPr>
            </a:lvl1pPr>
          </a:lstStyle>
          <a:p>
            <a:pPr>
              <a:defRPr/>
            </a:pPr>
            <a:endParaRPr lang="en-US" altLang="zh-CN"/>
          </a:p>
        </p:txBody>
      </p:sp>
      <p:sp>
        <p:nvSpPr>
          <p:cNvPr id="52230" name="Rectangle 6">
            <a:extLst>
              <a:ext uri="{FF2B5EF4-FFF2-40B4-BE49-F238E27FC236}">
                <a16:creationId xmlns:a16="http://schemas.microsoft.com/office/drawing/2014/main" xmlns="" id="{085C2A13-6597-4B89-9370-6FFB1C70B12C}"/>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anose="02010600030101010101" pitchFamily="2" charset="-122"/>
              </a:defRPr>
            </a:lvl1pPr>
          </a:lstStyle>
          <a:p>
            <a:pPr>
              <a:defRPr/>
            </a:pPr>
            <a:fld id="{22144790-1970-4C78-B35B-CCEB46AA19EA}" type="slidenum">
              <a:rPr lang="zh-CN" altLang="en-US"/>
              <a:pPr>
                <a:defRPr/>
              </a:pPr>
              <a:t>‹#›</a:t>
            </a:fld>
            <a:endParaRPr lang="en-US" altLang="zh-CN"/>
          </a:p>
        </p:txBody>
      </p:sp>
      <p:sp>
        <p:nvSpPr>
          <p:cNvPr id="1031" name="Rectangle 7">
            <a:extLst>
              <a:ext uri="{FF2B5EF4-FFF2-40B4-BE49-F238E27FC236}">
                <a16:creationId xmlns:a16="http://schemas.microsoft.com/office/drawing/2014/main" xmlns="" id="{E0F848E0-EF48-4D03-A3AA-BE37C9590F38}"/>
              </a:ext>
            </a:extLst>
          </p:cNvP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2" name="Line 8">
            <a:extLst>
              <a:ext uri="{FF2B5EF4-FFF2-40B4-BE49-F238E27FC236}">
                <a16:creationId xmlns:a16="http://schemas.microsoft.com/office/drawing/2014/main" xmlns="" id="{ED202DCC-20FA-4441-B7CF-DC490AC0BAE3}"/>
              </a:ext>
            </a:extLst>
          </p:cNvPr>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Rectangle 9">
            <a:extLst>
              <a:ext uri="{FF2B5EF4-FFF2-40B4-BE49-F238E27FC236}">
                <a16:creationId xmlns:a16="http://schemas.microsoft.com/office/drawing/2014/main" xmlns="" id="{D7318372-74D7-40F7-AFE6-BC99C92CFCD5}"/>
              </a:ext>
            </a:extLst>
          </p:cNvP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4" name="Rectangle 10">
            <a:extLst>
              <a:ext uri="{FF2B5EF4-FFF2-40B4-BE49-F238E27FC236}">
                <a16:creationId xmlns:a16="http://schemas.microsoft.com/office/drawing/2014/main" xmlns="" id="{0DBCE407-5DBA-4D2E-9279-EA9D845CEFA5}"/>
              </a:ext>
            </a:extLst>
          </p:cNvP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081"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anose="02020404030301010803" pitchFamily="18" charset="0"/>
        </a:defRPr>
      </a:lvl2pPr>
      <a:lvl3pPr algn="l" rtl="0" eaLnBrk="0" fontAlgn="base" hangingPunct="0">
        <a:spcBef>
          <a:spcPct val="0"/>
        </a:spcBef>
        <a:spcAft>
          <a:spcPct val="0"/>
        </a:spcAft>
        <a:defRPr sz="4400">
          <a:solidFill>
            <a:schemeClr val="tx2"/>
          </a:solidFill>
          <a:latin typeface="Garamond" panose="02020404030301010803" pitchFamily="18" charset="0"/>
        </a:defRPr>
      </a:lvl3pPr>
      <a:lvl4pPr algn="l" rtl="0" eaLnBrk="0" fontAlgn="base" hangingPunct="0">
        <a:spcBef>
          <a:spcPct val="0"/>
        </a:spcBef>
        <a:spcAft>
          <a:spcPct val="0"/>
        </a:spcAft>
        <a:defRPr sz="4400">
          <a:solidFill>
            <a:schemeClr val="tx2"/>
          </a:solidFill>
          <a:latin typeface="Garamond" panose="02020404030301010803" pitchFamily="18" charset="0"/>
        </a:defRPr>
      </a:lvl4pPr>
      <a:lvl5pPr algn="l" rtl="0" eaLnBrk="0" fontAlgn="base" hangingPunct="0">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2"/>
            </a:gs>
            <a:gs pos="100000">
              <a:srgbClr val="1C1C6F"/>
            </a:gs>
          </a:gsLst>
          <a:lin ang="5400000" scaled="1"/>
        </a:gra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xmlns="" id="{9501A918-0D81-4FFC-8EB8-E969207A6B90}"/>
              </a:ext>
            </a:extLst>
          </p:cNvPr>
          <p:cNvSpPr>
            <a:spLocks noGrp="1" noChangeArrowheads="1"/>
          </p:cNvSpPr>
          <p:nvPr>
            <p:ph type="title"/>
          </p:nvPr>
        </p:nvSpPr>
        <p:spPr bwMode="auto">
          <a:xfrm>
            <a:off x="6858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zh-CN"/>
              <a:t>Click to edit Master title style</a:t>
            </a:r>
          </a:p>
        </p:txBody>
      </p:sp>
      <p:sp>
        <p:nvSpPr>
          <p:cNvPr id="291843" name="Rectangle 3">
            <a:extLst>
              <a:ext uri="{FF2B5EF4-FFF2-40B4-BE49-F238E27FC236}">
                <a16:creationId xmlns:a16="http://schemas.microsoft.com/office/drawing/2014/main" xmlns="" id="{7C4766A3-2F12-4DAD-9DE1-4D20AF48C958}"/>
              </a:ext>
            </a:extLst>
          </p:cNvPr>
          <p:cNvSpPr>
            <a:spLocks noGrp="1" noChangeArrowheads="1"/>
          </p:cNvSpPr>
          <p:nvPr>
            <p:ph type="body" idx="1"/>
          </p:nvPr>
        </p:nvSpPr>
        <p:spPr bwMode="auto">
          <a:xfrm>
            <a:off x="685800" y="18288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 First level</a:t>
            </a:r>
            <a:endParaRPr lang="en-CA" altLang="zh-CN"/>
          </a:p>
          <a:p>
            <a:pPr lvl="1"/>
            <a:r>
              <a:rPr lang="en-CA" altLang="zh-CN"/>
              <a:t>Second level</a:t>
            </a:r>
          </a:p>
          <a:p>
            <a:pPr lvl="2"/>
            <a:r>
              <a:rPr lang="en-CA" altLang="zh-CN"/>
              <a:t>Third level</a:t>
            </a:r>
          </a:p>
          <a:p>
            <a:pPr lvl="3"/>
            <a:r>
              <a:rPr lang="en-CA" altLang="zh-CN"/>
              <a:t>Fourth level</a:t>
            </a:r>
          </a:p>
          <a:p>
            <a:pPr lvl="4"/>
            <a:r>
              <a:rPr lang="en-CA" altLang="zh-CN"/>
              <a:t>Fifth level</a:t>
            </a:r>
          </a:p>
        </p:txBody>
      </p:sp>
      <p:sp>
        <p:nvSpPr>
          <p:cNvPr id="291844" name="Rectangle 4">
            <a:extLst>
              <a:ext uri="{FF2B5EF4-FFF2-40B4-BE49-F238E27FC236}">
                <a16:creationId xmlns:a16="http://schemas.microsoft.com/office/drawing/2014/main" xmlns="" id="{BFDF325F-62FF-4D12-9610-B3A5BB5ACB89}"/>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CCFF"/>
                </a:solidFill>
                <a:latin typeface="Times New Roman" panose="02020603050405020304" pitchFamily="18" charset="0"/>
                <a:ea typeface="+mn-ea"/>
              </a:defRPr>
            </a:lvl1pPr>
          </a:lstStyle>
          <a:p>
            <a:pPr>
              <a:defRPr/>
            </a:pPr>
            <a:r>
              <a:rPr lang="en-US" altLang="zh-CN"/>
              <a:t>Fall 2007</a:t>
            </a:r>
            <a:endParaRPr lang="en-CA" altLang="zh-CN"/>
          </a:p>
        </p:txBody>
      </p:sp>
      <p:sp>
        <p:nvSpPr>
          <p:cNvPr id="291845" name="Rectangle 5">
            <a:extLst>
              <a:ext uri="{FF2B5EF4-FFF2-40B4-BE49-F238E27FC236}">
                <a16:creationId xmlns:a16="http://schemas.microsoft.com/office/drawing/2014/main" xmlns="" id="{A5CF896E-C5EB-4A85-846E-A29BEC8DBFAE}"/>
              </a:ext>
            </a:extLst>
          </p:cNvPr>
          <p:cNvSpPr>
            <a:spLocks noGrp="1" noChangeArrowheads="1"/>
          </p:cNvSpPr>
          <p:nvPr>
            <p:ph type="ftr" sz="quarter" idx="3"/>
          </p:nvPr>
        </p:nvSpPr>
        <p:spPr bwMode="auto">
          <a:xfrm>
            <a:off x="2590800" y="62484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CCFF"/>
                </a:solidFill>
                <a:latin typeface="Times New Roman" panose="02020603050405020304" pitchFamily="18" charset="0"/>
                <a:ea typeface="+mn-ea"/>
              </a:defRPr>
            </a:lvl1pPr>
          </a:lstStyle>
          <a:p>
            <a:pPr>
              <a:defRPr/>
            </a:pPr>
            <a:r>
              <a:rPr lang="en-US" altLang="zh-CN"/>
              <a:t>Discrete Structures</a:t>
            </a:r>
          </a:p>
        </p:txBody>
      </p:sp>
      <p:sp>
        <p:nvSpPr>
          <p:cNvPr id="291846" name="Rectangle 6">
            <a:extLst>
              <a:ext uri="{FF2B5EF4-FFF2-40B4-BE49-F238E27FC236}">
                <a16:creationId xmlns:a16="http://schemas.microsoft.com/office/drawing/2014/main" xmlns="" id="{66E4736D-879C-4F84-A13C-DEB8E4B277F0}"/>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CCFF"/>
                </a:solidFill>
                <a:latin typeface="Times New Roman" panose="02020603050405020304" pitchFamily="18" charset="0"/>
                <a:ea typeface="+mn-ea"/>
              </a:defRPr>
            </a:lvl1pPr>
          </a:lstStyle>
          <a:p>
            <a:pPr>
              <a:defRPr/>
            </a:pPr>
            <a:fld id="{05E57C69-8C4E-47ED-B193-FDD00EA0C49F}" type="slidenum">
              <a:rPr lang="zh-CN" altLang="en-CA"/>
              <a:pPr>
                <a:defRPr/>
              </a:pPr>
              <a:t>‹#›</a:t>
            </a:fld>
            <a:endParaRPr lang="en-CA" altLang="zh-CN"/>
          </a:p>
        </p:txBody>
      </p:sp>
    </p:spTree>
  </p:cSld>
  <p:clrMap bg1="lt1" tx1="dk1" bg2="lt2" tx2="dk2" accent1="accent1" accent2="accent2" accent3="accent3" accent4="accent4" accent5="accent5" accent6="accent6" hlink="hlink" folHlink="folHlink"/>
  <p:sldLayoutIdLst>
    <p:sldLayoutId id="2147484080"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sldNum="0" hdr="0"/>
  <p:txStyles>
    <p:titleStyle>
      <a:lvl1pPr algn="ctr" rtl="0" eaLnBrk="0" fontAlgn="base" hangingPunct="0">
        <a:spcBef>
          <a:spcPct val="0"/>
        </a:spcBef>
        <a:spcAft>
          <a:spcPct val="0"/>
        </a:spcAft>
        <a:defRPr sz="4400" kern="12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defRPr sz="2800" kern="12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rgbClr val="FFFF00"/>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sz="2400" kern="1200">
          <a:solidFill>
            <a:srgbClr val="FFFF00"/>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96E5B850-E66A-47B8-B4D6-BA7C4EE38D81}"/>
              </a:ext>
            </a:extLst>
          </p:cNvPr>
          <p:cNvSpPr>
            <a:spLocks noGrp="1" noChangeArrowheads="1"/>
          </p:cNvSpPr>
          <p:nvPr>
            <p:ph type="ctrTitle"/>
          </p:nvPr>
        </p:nvSpPr>
        <p:spPr>
          <a:xfrm>
            <a:off x="685800" y="685800"/>
            <a:ext cx="7772400" cy="3048000"/>
          </a:xfrm>
        </p:spPr>
        <p:txBody>
          <a:bodyPr/>
          <a:lstStyle/>
          <a:p>
            <a:pPr algn="r" eaLnBrk="1" hangingPunct="1"/>
            <a:r>
              <a:rPr lang="en-US" altLang="zh-CN">
                <a:solidFill>
                  <a:schemeClr val="tx1"/>
                </a:solidFill>
                <a:latin typeface="Arial" panose="020B0604020202020204" pitchFamily="34" charset="0"/>
                <a:ea typeface="宋体" panose="02010600030101010101" pitchFamily="2" charset="-122"/>
              </a:rPr>
              <a:t>Discrete Mathematics</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and Its Application</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                        </a:t>
            </a:r>
            <a:r>
              <a:rPr lang="en-US" altLang="zh-CN" sz="2000">
                <a:solidFill>
                  <a:schemeClr val="tx1"/>
                </a:solidFill>
                <a:latin typeface="Arial" panose="020B0604020202020204" pitchFamily="34" charset="0"/>
                <a:ea typeface="宋体" panose="02010600030101010101" pitchFamily="2" charset="-122"/>
              </a:rPr>
              <a:t>7</a:t>
            </a:r>
            <a:r>
              <a:rPr lang="en-US" altLang="zh-CN" sz="2000" baseline="30000">
                <a:solidFill>
                  <a:schemeClr val="tx1"/>
                </a:solidFill>
                <a:latin typeface="Arial" panose="020B0604020202020204" pitchFamily="34" charset="0"/>
                <a:ea typeface="宋体" panose="02010600030101010101" pitchFamily="2" charset="-122"/>
              </a:rPr>
              <a:t>th</a:t>
            </a:r>
            <a:r>
              <a:rPr lang="en-US" altLang="zh-CN" sz="2000">
                <a:solidFill>
                  <a:schemeClr val="tx1"/>
                </a:solidFill>
                <a:latin typeface="Arial" panose="020B0604020202020204" pitchFamily="34" charset="0"/>
                <a:ea typeface="宋体" panose="02010600030101010101" pitchFamily="2" charset="-122"/>
              </a:rPr>
              <a:t> edition, 2001</a:t>
            </a:r>
            <a:endParaRPr lang="en-US" altLang="zh-CN">
              <a:solidFill>
                <a:schemeClr val="tx1"/>
              </a:solidFill>
              <a:latin typeface="Arial" panose="020B0604020202020204" pitchFamily="34" charset="0"/>
              <a:ea typeface="宋体" panose="02010600030101010101" pitchFamily="2" charset="-122"/>
            </a:endParaRPr>
          </a:p>
        </p:txBody>
      </p:sp>
      <p:sp>
        <p:nvSpPr>
          <p:cNvPr id="15363" name="Rectangle 3">
            <a:extLst>
              <a:ext uri="{FF2B5EF4-FFF2-40B4-BE49-F238E27FC236}">
                <a16:creationId xmlns:a16="http://schemas.microsoft.com/office/drawing/2014/main" xmlns="" id="{A8915D59-D65A-4AAC-94F5-D19931E9FF3D}"/>
              </a:ext>
            </a:extLst>
          </p:cNvPr>
          <p:cNvSpPr>
            <a:spLocks noGrp="1" noChangeArrowheads="1"/>
          </p:cNvSpPr>
          <p:nvPr>
            <p:ph type="subTitle" idx="1"/>
          </p:nvPr>
        </p:nvSpPr>
        <p:spPr>
          <a:xfrm>
            <a:off x="1371600" y="4038600"/>
            <a:ext cx="6400800" cy="1441450"/>
          </a:xfrm>
        </p:spPr>
        <p:txBody>
          <a:bodyPr/>
          <a:lstStyle/>
          <a:p>
            <a:pPr eaLnBrk="1" hangingPunct="1"/>
            <a:r>
              <a:rPr lang="en-US" altLang="zh-CN" sz="3600">
                <a:ea typeface="宋体" panose="02010600030101010101" pitchFamily="2" charset="-122"/>
              </a:rPr>
              <a:t>Kenneth H. Rosen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Subsets of a Finite Set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504724"/>
                <a:ext cx="8610600" cy="4896076"/>
              </a:xfrm>
            </p:spPr>
            <p:txBody>
              <a:bodyPr>
                <a:normAutofit fontScale="47500" lnSpcReduction="20000"/>
              </a:bodyPr>
              <a:lstStyle/>
              <a:p>
                <a:pPr>
                  <a:buNone/>
                </a:pPr>
                <a:r>
                  <a:rPr lang="en-US" sz="4600" b="1" dirty="0"/>
                  <a:t>   Counting Subsets of a Finite Set</a:t>
                </a:r>
                <a:r>
                  <a:rPr lang="en-US" sz="4600" dirty="0"/>
                  <a:t>: Use the product rule to show that the number of different subsets of a finite set </a:t>
                </a:r>
                <a:r>
                  <a:rPr lang="en-US" sz="4600" i="1" dirty="0"/>
                  <a:t>S</a:t>
                </a:r>
                <a:r>
                  <a:rPr lang="en-US" sz="4600" dirty="0"/>
                  <a:t> is </a:t>
                </a:r>
                <a:r>
                  <a:rPr lang="en-US" sz="4600" dirty="0">
                    <a:latin typeface="Cambria Math" pitchFamily="18" charset="0"/>
                    <a:ea typeface="Cambria Math" pitchFamily="18" charset="0"/>
                  </a:rPr>
                  <a:t>2</a:t>
                </a:r>
                <a:r>
                  <a:rPr lang="en-US" sz="4600" baseline="30000" dirty="0"/>
                  <a:t>|</a:t>
                </a:r>
                <a:r>
                  <a:rPr lang="en-US" sz="4600" i="1" baseline="30000" dirty="0"/>
                  <a:t>S</a:t>
                </a:r>
                <a:r>
                  <a:rPr lang="en-US" sz="4600" baseline="30000" dirty="0"/>
                  <a:t>|</a:t>
                </a:r>
                <a:r>
                  <a:rPr lang="en-US" sz="4600" dirty="0"/>
                  <a:t>. (</a:t>
                </a:r>
                <a:r>
                  <a:rPr lang="en-US" sz="4600" i="1" dirty="0"/>
                  <a:t>In Section </a:t>
                </a:r>
                <a:r>
                  <a:rPr lang="en-US" sz="4600" dirty="0">
                    <a:latin typeface="Cambria Math" pitchFamily="18" charset="0"/>
                    <a:ea typeface="Cambria Math" pitchFamily="18" charset="0"/>
                  </a:rPr>
                  <a:t>5.1</a:t>
                </a:r>
                <a:r>
                  <a:rPr lang="en-US" sz="4600" dirty="0"/>
                  <a:t>, </a:t>
                </a:r>
                <a:r>
                  <a:rPr lang="en-US" sz="4600" i="1" dirty="0"/>
                  <a:t>mathematical induction was used to prove this same result</a:t>
                </a:r>
                <a:r>
                  <a:rPr lang="en-US" sz="4600" dirty="0" smtClean="0"/>
                  <a:t>.)</a:t>
                </a:r>
              </a:p>
              <a:p>
                <a:pPr>
                  <a:buNone/>
                </a:pPr>
                <a:endParaRPr lang="en-US" sz="4600" b="1" dirty="0" smtClean="0"/>
              </a:p>
              <a:p>
                <a:pPr>
                  <a:buNone/>
                </a:pPr>
                <a:r>
                  <a:rPr lang="en-US" sz="4600" b="1" dirty="0" smtClean="0"/>
                  <a:t>    </a:t>
                </a:r>
                <a:r>
                  <a:rPr lang="en-US" sz="4600" b="1" dirty="0"/>
                  <a:t>Solution</a:t>
                </a:r>
                <a:r>
                  <a:rPr lang="en-US" sz="4600" dirty="0"/>
                  <a:t>: When the elements of S are listed in an arbitrary order, there is a one-to-one correspondence between subsets of </a:t>
                </a:r>
                <a:r>
                  <a:rPr lang="en-US" sz="4600" i="1" dirty="0"/>
                  <a:t>S</a:t>
                </a:r>
                <a:r>
                  <a:rPr lang="en-US" sz="4600" dirty="0"/>
                  <a:t> and bit strings of length |</a:t>
                </a:r>
                <a:r>
                  <a:rPr lang="en-US" sz="4600" i="1" dirty="0"/>
                  <a:t>S</a:t>
                </a:r>
                <a:r>
                  <a:rPr lang="en-US" sz="4600" dirty="0"/>
                  <a:t>|.  When the </a:t>
                </a:r>
                <a:r>
                  <a:rPr lang="en-US" sz="4600" i="1" dirty="0" err="1"/>
                  <a:t>i</a:t>
                </a:r>
                <a:r>
                  <a:rPr lang="en-US" sz="4600" dirty="0" err="1"/>
                  <a:t>th</a:t>
                </a:r>
                <a:r>
                  <a:rPr lang="en-US" sz="4600" dirty="0"/>
                  <a:t> element is in the subset, the bit string has a </a:t>
                </a:r>
                <a:r>
                  <a:rPr lang="en-US" sz="4600" dirty="0">
                    <a:latin typeface="Cambria Math" pitchFamily="18" charset="0"/>
                    <a:ea typeface="Cambria Math" pitchFamily="18" charset="0"/>
                  </a:rPr>
                  <a:t>1</a:t>
                </a:r>
                <a:r>
                  <a:rPr lang="en-US" sz="4600" dirty="0"/>
                  <a:t> in the </a:t>
                </a:r>
                <a:r>
                  <a:rPr lang="en-US" sz="4600" i="1" dirty="0" err="1"/>
                  <a:t>i</a:t>
                </a:r>
                <a:r>
                  <a:rPr lang="en-US" sz="4600" dirty="0" err="1"/>
                  <a:t>th</a:t>
                </a:r>
                <a:r>
                  <a:rPr lang="en-US" sz="4600" dirty="0"/>
                  <a:t> position and a </a:t>
                </a:r>
                <a:r>
                  <a:rPr lang="en-US" sz="4600" dirty="0">
                    <a:latin typeface="Cambria Math" pitchFamily="18" charset="0"/>
                    <a:ea typeface="Cambria Math" pitchFamily="18" charset="0"/>
                  </a:rPr>
                  <a:t>0</a:t>
                </a:r>
                <a:r>
                  <a:rPr lang="en-US" sz="4600" dirty="0"/>
                  <a:t> otherwise.</a:t>
                </a:r>
              </a:p>
              <a:p>
                <a:pPr>
                  <a:buNone/>
                </a:pPr>
                <a:endParaRPr lang="en-US" sz="4600" dirty="0"/>
              </a:p>
              <a:p>
                <a:pPr>
                  <a:buNone/>
                </a:pPr>
                <a:r>
                  <a:rPr lang="en-US" sz="4600" dirty="0"/>
                  <a:t>    By the product rule, there are  </a:t>
                </a:r>
                <a:r>
                  <a:rPr lang="en-US" sz="4600" dirty="0">
                    <a:latin typeface="Cambria Math" pitchFamily="18" charset="0"/>
                    <a:ea typeface="Cambria Math" pitchFamily="18" charset="0"/>
                  </a:rPr>
                  <a:t>2</a:t>
                </a:r>
                <a:r>
                  <a:rPr lang="en-US" sz="4600" baseline="30000" dirty="0"/>
                  <a:t>|</a:t>
                </a:r>
                <a:r>
                  <a:rPr lang="en-US" sz="4600" i="1" baseline="30000" dirty="0"/>
                  <a:t>S</a:t>
                </a:r>
                <a:r>
                  <a:rPr lang="en-US" sz="4600" baseline="30000" dirty="0"/>
                  <a:t>|</a:t>
                </a:r>
                <a:r>
                  <a:rPr lang="en-US" sz="4600" dirty="0"/>
                  <a:t> such bit strings, </a:t>
                </a:r>
                <a:r>
                  <a:rPr lang="en-US" sz="4600" dirty="0" smtClean="0"/>
                  <a:t>  and </a:t>
                </a:r>
                <a:r>
                  <a:rPr lang="en-US" sz="4600" dirty="0"/>
                  <a:t>therefore </a:t>
                </a:r>
                <a:r>
                  <a:rPr lang="en-US" sz="4600" dirty="0">
                    <a:latin typeface="Cambria Math" pitchFamily="18" charset="0"/>
                    <a:ea typeface="Cambria Math" pitchFamily="18" charset="0"/>
                  </a:rPr>
                  <a:t>2</a:t>
                </a:r>
                <a:r>
                  <a:rPr lang="en-US" sz="4600" baseline="30000" dirty="0"/>
                  <a:t>|</a:t>
                </a:r>
                <a:r>
                  <a:rPr lang="en-US" sz="4600" i="1" baseline="30000" dirty="0"/>
                  <a:t>S</a:t>
                </a:r>
                <a:r>
                  <a:rPr lang="en-US" sz="4600" baseline="30000" dirty="0"/>
                  <a:t>|</a:t>
                </a:r>
                <a:r>
                  <a:rPr lang="en-US" sz="4600" dirty="0"/>
                  <a:t> subsets. </a:t>
                </a:r>
                <a:endParaRPr lang="en-US" sz="4600" dirty="0" smtClean="0"/>
              </a:p>
              <a:p>
                <a:pPr>
                  <a:buNone/>
                </a:pPr>
                <a:endParaRPr lang="en-US" sz="3400" dirty="0"/>
              </a:p>
              <a:p>
                <a:pPr>
                  <a:buNone/>
                </a:pPr>
                <a:r>
                  <a:rPr lang="en-US" dirty="0"/>
                  <a:t>             </a:t>
                </a:r>
                <a:r>
                  <a:rPr lang="en-US" dirty="0" smtClean="0"/>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sSub>
                      <m:sSubPr>
                        <m:ctrlPr>
                          <a:rPr lang="en-US" altLang="zh-CN" i="1">
                            <a:latin typeface="Cambria Math"/>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altLang="zh-CN" b="0" i="1" smtClean="0">
                            <a:latin typeface="Cambria Math"/>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rPr>
                      <m:t>}</m:t>
                    </m:r>
                  </m:oMath>
                </a14:m>
                <a:endParaRPr lang="en-US" dirty="0"/>
              </a:p>
              <a:p>
                <a:pPr>
                  <a:buNone/>
                </a:pPr>
                <a:r>
                  <a:rPr lang="en-US" dirty="0"/>
                  <a:t>                  </a:t>
                </a:r>
                <a:r>
                  <a:rPr lang="en-US" dirty="0" smtClean="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type m:val="skw"/>
                        <m:ctrlPr>
                          <a:rPr lang="en-US" altLang="zh-CN" b="0" i="1" smtClean="0">
                            <a:latin typeface="Cambria Math"/>
                          </a:rPr>
                        </m:ctrlPr>
                      </m:fPr>
                      <m:num>
                        <m:r>
                          <a:rPr lang="en-US" altLang="zh-CN" b="0" i="1" smtClean="0">
                            <a:latin typeface="Cambria Math" panose="02040503050406030204" pitchFamily="18" charset="0"/>
                          </a:rPr>
                          <m:t>0</m:t>
                        </m:r>
                      </m:num>
                      <m:den>
                        <m:r>
                          <a:rPr lang="en-US" altLang="zh-CN" b="0" i="1" smtClean="0">
                            <a:latin typeface="Cambria Math" panose="02040503050406030204" pitchFamily="18" charset="0"/>
                          </a:rPr>
                          <m:t>1</m:t>
                        </m:r>
                      </m:den>
                    </m:f>
                    <m:r>
                      <a:rPr lang="en-US" b="0" i="1" smtClean="0">
                        <a:latin typeface="Cambria Math" panose="02040503050406030204" pitchFamily="18" charset="0"/>
                      </a:rPr>
                      <m:t> ,</m:t>
                    </m:r>
                    <m:f>
                      <m:fPr>
                        <m:type m:val="skw"/>
                        <m:ctrlPr>
                          <a:rPr lang="en-US" altLang="zh-CN" i="1">
                            <a:latin typeface="Cambria Math"/>
                          </a:rPr>
                        </m:ctrlPr>
                      </m:fPr>
                      <m:num>
                        <m:r>
                          <a:rPr lang="en-US" altLang="zh-CN" i="1">
                            <a:latin typeface="Cambria Math" panose="02040503050406030204" pitchFamily="18" charset="0"/>
                          </a:rPr>
                          <m:t>0</m:t>
                        </m:r>
                      </m:num>
                      <m:den>
                        <m:r>
                          <a:rPr lang="en-US" altLang="zh-CN" i="1">
                            <a:latin typeface="Cambria Math" panose="02040503050406030204" pitchFamily="18" charset="0"/>
                          </a:rPr>
                          <m:t>1</m:t>
                        </m:r>
                      </m:den>
                    </m:f>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f>
                      <m:fPr>
                        <m:type m:val="skw"/>
                        <m:ctrlPr>
                          <a:rPr lang="en-US" altLang="zh-CN" i="1">
                            <a:latin typeface="Cambria Math"/>
                          </a:rPr>
                        </m:ctrlPr>
                      </m:fPr>
                      <m:num>
                        <m:r>
                          <a:rPr lang="en-US" altLang="zh-CN" i="1">
                            <a:latin typeface="Cambria Math" panose="02040503050406030204" pitchFamily="18" charset="0"/>
                          </a:rPr>
                          <m:t>0</m:t>
                        </m:r>
                      </m:num>
                      <m:den>
                        <m:r>
                          <a:rPr lang="en-US" altLang="zh-CN" i="1">
                            <a:latin typeface="Cambria Math" panose="02040503050406030204" pitchFamily="18" charset="0"/>
                          </a:rPr>
                          <m:t>1</m:t>
                        </m:r>
                      </m:den>
                    </m:f>
                    <m:r>
                      <a:rPr lang="en-US" b="0" i="1" smtClean="0">
                        <a:latin typeface="Cambria Math" panose="02040503050406030204" pitchFamily="18" charset="0"/>
                      </a:rPr>
                      <m:t>}</m:t>
                    </m:r>
                  </m:oMath>
                </a14:m>
                <a:endParaRPr lang="en-US" sz="19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504724"/>
                <a:ext cx="8610600" cy="4896076"/>
              </a:xfrm>
              <a:blipFill rotWithShape="1">
                <a:blip r:embed="rId2"/>
                <a:stretch>
                  <a:fillRect t="-1993" r="-1769" b="-9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514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Rule in Terms of Sets</a:t>
            </a:r>
          </a:p>
        </p:txBody>
      </p:sp>
      <p:sp>
        <p:nvSpPr>
          <p:cNvPr id="3" name="Content Placeholder 2"/>
          <p:cNvSpPr>
            <a:spLocks noGrp="1"/>
          </p:cNvSpPr>
          <p:nvPr>
            <p:ph idx="1"/>
          </p:nvPr>
        </p:nvSpPr>
        <p:spPr>
          <a:xfrm>
            <a:off x="457200" y="1474787"/>
            <a:ext cx="8305800" cy="5105400"/>
          </a:xfrm>
        </p:spPr>
        <p:txBody>
          <a:bodyPr/>
          <a:lstStyle/>
          <a:p>
            <a:r>
              <a:rPr lang="en-US" dirty="0"/>
              <a:t>If </a:t>
            </a:r>
            <a:r>
              <a:rPr lang="en-US" sz="2800" i="1" dirty="0"/>
              <a:t>A</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a:t>
            </a:r>
            <a:r>
              <a:rPr lang="en-US" sz="2800" dirty="0">
                <a:latin typeface="Cambria Math"/>
                <a:ea typeface="Cambria Math"/>
              </a:rPr>
              <a:t> </a:t>
            </a:r>
            <a:r>
              <a:rPr lang="en-US" sz="2800" i="1" dirty="0"/>
              <a:t>A</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a:t>
            </a:r>
            <a:r>
              <a:rPr lang="en-US" sz="2800" dirty="0">
                <a:latin typeface="Cambria Math"/>
                <a:ea typeface="Cambria Math"/>
              </a:rPr>
              <a:t> </a:t>
            </a:r>
            <a:r>
              <a:rPr lang="en-US" sz="2800" dirty="0">
                <a:ea typeface="Cambria Math"/>
              </a:rPr>
              <a:t>…</a:t>
            </a:r>
            <a:r>
              <a:rPr lang="en-US" sz="2800" dirty="0">
                <a:latin typeface="Cambria Math"/>
                <a:ea typeface="Cambria Math"/>
              </a:rPr>
              <a:t> , </a:t>
            </a:r>
            <a:r>
              <a:rPr lang="en-US" sz="2800" i="1" dirty="0"/>
              <a:t>A</a:t>
            </a:r>
            <a:r>
              <a:rPr lang="en-US" sz="2800" i="1" baseline="-25000" dirty="0">
                <a:ea typeface="Cambria Math" pitchFamily="18" charset="0"/>
              </a:rPr>
              <a:t>m</a:t>
            </a:r>
            <a:r>
              <a:rPr lang="en-US" dirty="0"/>
              <a:t> are finite sets, then the number of elements in the Cartesian product of these sets is the product of the number of elements of each set.</a:t>
            </a:r>
          </a:p>
          <a:p>
            <a:r>
              <a:rPr lang="en-US" dirty="0"/>
              <a:t>The task of choosing an element in the Cartesian product </a:t>
            </a:r>
            <a:r>
              <a:rPr lang="en-US" sz="2800" i="1" dirty="0"/>
              <a:t>A</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a:t>
            </a:r>
            <a:r>
              <a:rPr lang="en-US" sz="2800" dirty="0">
                <a:latin typeface="Cambria Math"/>
                <a:ea typeface="Cambria Math"/>
              </a:rPr>
              <a:t>⨉ </a:t>
            </a:r>
            <a:r>
              <a:rPr lang="en-US" sz="2800" i="1" dirty="0"/>
              <a:t>A</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a:t>
            </a:r>
            <a:r>
              <a:rPr lang="en-US" sz="2800" dirty="0">
                <a:latin typeface="Cambria Math"/>
                <a:ea typeface="Cambria Math"/>
              </a:rPr>
              <a:t>⨉ ∙∙∙ ⨉ </a:t>
            </a:r>
            <a:r>
              <a:rPr lang="en-US" sz="2800" i="1" dirty="0"/>
              <a:t>A</a:t>
            </a:r>
            <a:r>
              <a:rPr lang="en-US" sz="2800" i="1" baseline="-25000" dirty="0">
                <a:ea typeface="Cambria Math" pitchFamily="18" charset="0"/>
              </a:rPr>
              <a:t>m</a:t>
            </a:r>
            <a:r>
              <a:rPr lang="en-US" sz="2800" dirty="0"/>
              <a:t> is done by choosing an element in </a:t>
            </a:r>
            <a:r>
              <a:rPr lang="en-US" sz="2800" i="1" dirty="0"/>
              <a:t>A</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a:t>
            </a:r>
            <a:r>
              <a:rPr lang="en-US" sz="2800" dirty="0">
                <a:ea typeface="Cambria Math" pitchFamily="18" charset="0"/>
              </a:rPr>
              <a:t>an element in</a:t>
            </a:r>
            <a:r>
              <a:rPr lang="en-US" sz="2800" i="1" dirty="0"/>
              <a:t> A</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a:t>
            </a:r>
            <a:r>
              <a:rPr lang="en-US" sz="2800" dirty="0">
                <a:ea typeface="Cambria Math" pitchFamily="18" charset="0"/>
              </a:rPr>
              <a:t>…</a:t>
            </a:r>
            <a:r>
              <a:rPr lang="en-US" sz="2800" dirty="0">
                <a:latin typeface="Cambria Math" pitchFamily="18" charset="0"/>
                <a:ea typeface="Cambria Math" pitchFamily="18" charset="0"/>
              </a:rPr>
              <a:t>, and an element in </a:t>
            </a:r>
            <a:r>
              <a:rPr lang="en-US" sz="2800" i="1" dirty="0"/>
              <a:t>A</a:t>
            </a:r>
            <a:r>
              <a:rPr lang="en-US" sz="2800" i="1" baseline="-25000" dirty="0">
                <a:ea typeface="Cambria Math" pitchFamily="18" charset="0"/>
              </a:rPr>
              <a:t>m</a:t>
            </a:r>
            <a:r>
              <a:rPr lang="en-US" sz="2800" dirty="0">
                <a:latin typeface="Cambria Math" pitchFamily="18" charset="0"/>
                <a:ea typeface="Cambria Math" pitchFamily="18" charset="0"/>
              </a:rPr>
              <a:t>. </a:t>
            </a:r>
            <a:endParaRPr lang="en-US" sz="2800" dirty="0"/>
          </a:p>
          <a:p>
            <a:r>
              <a:rPr lang="en-US" dirty="0"/>
              <a:t>By the product rule, it follows that:</a:t>
            </a:r>
          </a:p>
          <a:p>
            <a:endParaRPr lang="en-US" dirty="0"/>
          </a:p>
          <a:p>
            <a:endParaRPr lang="en-US" dirty="0"/>
          </a:p>
        </p:txBody>
      </p:sp>
      <p:sp>
        <p:nvSpPr>
          <p:cNvPr id="4" name="TextBox 3"/>
          <p:cNvSpPr txBox="1"/>
          <p:nvPr/>
        </p:nvSpPr>
        <p:spPr>
          <a:xfrm>
            <a:off x="1143000" y="5729312"/>
            <a:ext cx="7315200" cy="830997"/>
          </a:xfrm>
          <a:prstGeom prst="rect">
            <a:avLst/>
          </a:prstGeom>
          <a:noFill/>
        </p:spPr>
        <p:txBody>
          <a:bodyPr wrap="square" rtlCol="0">
            <a:spAutoFit/>
          </a:bodyPr>
          <a:lstStyle/>
          <a:p>
            <a:r>
              <a:rPr lang="en-US" sz="2400" dirty="0"/>
              <a:t>|</a:t>
            </a:r>
            <a:r>
              <a:rPr lang="en-US" sz="2400" i="1" dirty="0"/>
              <a:t>A</a:t>
            </a:r>
            <a:r>
              <a:rPr lang="en-US" sz="2400" baseline="-25000" dirty="0">
                <a:latin typeface="Cambria Math" pitchFamily="18" charset="0"/>
                <a:ea typeface="Cambria Math" pitchFamily="18" charset="0"/>
              </a:rPr>
              <a:t>1</a:t>
            </a:r>
            <a:r>
              <a:rPr lang="en-US" sz="2400" dirty="0">
                <a:latin typeface="Cambria Math" pitchFamily="18" charset="0"/>
                <a:ea typeface="Cambria Math" pitchFamily="18" charset="0"/>
              </a:rPr>
              <a:t> </a:t>
            </a:r>
            <a:r>
              <a:rPr lang="en-US" sz="2400" dirty="0">
                <a:latin typeface="Cambria Math"/>
                <a:ea typeface="Cambria Math"/>
              </a:rPr>
              <a:t>⨉ </a:t>
            </a:r>
            <a:r>
              <a:rPr lang="en-US" sz="2400" i="1" dirty="0"/>
              <a:t>A</a:t>
            </a:r>
            <a:r>
              <a:rPr lang="en-US" sz="2400" baseline="-25000" dirty="0">
                <a:latin typeface="Cambria Math" pitchFamily="18" charset="0"/>
                <a:ea typeface="Cambria Math" pitchFamily="18" charset="0"/>
              </a:rPr>
              <a:t>2</a:t>
            </a:r>
            <a:r>
              <a:rPr lang="en-US" sz="2400" dirty="0">
                <a:latin typeface="Cambria Math" pitchFamily="18" charset="0"/>
                <a:ea typeface="Cambria Math" pitchFamily="18" charset="0"/>
              </a:rPr>
              <a:t> </a:t>
            </a:r>
            <a:r>
              <a:rPr lang="en-US" sz="2400" dirty="0">
                <a:latin typeface="Cambria Math"/>
                <a:ea typeface="Cambria Math"/>
              </a:rPr>
              <a:t>⨉ ∙∙∙ ⨉ </a:t>
            </a:r>
            <a:r>
              <a:rPr lang="en-US" sz="2400" i="1" dirty="0"/>
              <a:t>A</a:t>
            </a:r>
            <a:r>
              <a:rPr lang="en-US" sz="2400" i="1" baseline="-25000" dirty="0">
                <a:ea typeface="Cambria Math" pitchFamily="18" charset="0"/>
              </a:rPr>
              <a:t>m</a:t>
            </a:r>
            <a:r>
              <a:rPr lang="en-US" sz="2400" dirty="0"/>
              <a:t> |= |</a:t>
            </a:r>
            <a:r>
              <a:rPr lang="en-US" sz="2400" i="1" dirty="0"/>
              <a:t>A</a:t>
            </a:r>
            <a:r>
              <a:rPr lang="en-US" sz="2400" baseline="-25000" dirty="0">
                <a:latin typeface="Cambria Math" pitchFamily="18" charset="0"/>
                <a:ea typeface="Cambria Math" pitchFamily="18" charset="0"/>
              </a:rPr>
              <a:t>1</a:t>
            </a:r>
            <a:r>
              <a:rPr lang="en-US" sz="2400" dirty="0"/>
              <a:t>| </a:t>
            </a:r>
            <a:r>
              <a:rPr lang="en-US" sz="2400" dirty="0">
                <a:latin typeface="Cambria Math"/>
                <a:ea typeface="Cambria Math"/>
              </a:rPr>
              <a:t>∙</a:t>
            </a:r>
            <a:r>
              <a:rPr lang="en-US" sz="2400" dirty="0"/>
              <a:t> |</a:t>
            </a:r>
            <a:r>
              <a:rPr lang="en-US" sz="2400" i="1" dirty="0"/>
              <a:t>A</a:t>
            </a:r>
            <a:r>
              <a:rPr lang="en-US" sz="2400" baseline="-25000" dirty="0">
                <a:latin typeface="Cambria Math" pitchFamily="18" charset="0"/>
                <a:ea typeface="Cambria Math" pitchFamily="18" charset="0"/>
              </a:rPr>
              <a:t>2</a:t>
            </a:r>
            <a:r>
              <a:rPr lang="en-US" sz="2400" dirty="0"/>
              <a:t>|</a:t>
            </a:r>
            <a:r>
              <a:rPr lang="en-US" sz="2400" dirty="0">
                <a:latin typeface="Cambria Math"/>
                <a:ea typeface="Cambria Math"/>
              </a:rPr>
              <a:t> ∙</a:t>
            </a:r>
            <a:r>
              <a:rPr lang="en-US" sz="2400" dirty="0"/>
              <a:t> </a:t>
            </a:r>
            <a:r>
              <a:rPr lang="en-US" sz="2400" dirty="0">
                <a:latin typeface="Cambria Math"/>
                <a:ea typeface="Cambria Math"/>
              </a:rPr>
              <a:t> ∙∙∙  ∙ </a:t>
            </a:r>
            <a:r>
              <a:rPr lang="en-US" sz="2400" dirty="0"/>
              <a:t>|</a:t>
            </a:r>
            <a:r>
              <a:rPr lang="en-US" sz="2400" i="1" dirty="0"/>
              <a:t>A</a:t>
            </a:r>
            <a:r>
              <a:rPr lang="en-US" sz="2400" i="1" baseline="-25000" dirty="0">
                <a:ea typeface="Cambria Math" pitchFamily="18" charset="0"/>
              </a:rPr>
              <a:t>m</a:t>
            </a:r>
            <a:r>
              <a:rPr lang="en-US" sz="2400" dirty="0"/>
              <a:t>|. </a:t>
            </a:r>
            <a:r>
              <a:rPr lang="en-US" sz="2400" i="1" dirty="0">
                <a:ea typeface="Cambria Math" pitchFamily="18" charset="0"/>
              </a:rPr>
              <a:t> </a:t>
            </a:r>
          </a:p>
          <a:p>
            <a:r>
              <a:rPr lang="en-US" sz="2400" i="1" dirty="0">
                <a:ea typeface="Cambria Math" pitchFamily="18" charset="0"/>
              </a:rPr>
              <a:t>              </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192115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DNA and Genomes</a:t>
            </a:r>
          </a:p>
        </p:txBody>
      </p:sp>
      <p:sp>
        <p:nvSpPr>
          <p:cNvPr id="3" name="Content Placeholder 2"/>
          <p:cNvSpPr>
            <a:spLocks noGrp="1"/>
          </p:cNvSpPr>
          <p:nvPr>
            <p:ph idx="1"/>
          </p:nvPr>
        </p:nvSpPr>
        <p:spPr>
          <a:xfrm>
            <a:off x="457200" y="1524000"/>
            <a:ext cx="8458200" cy="5105400"/>
          </a:xfrm>
        </p:spPr>
        <p:txBody>
          <a:bodyPr>
            <a:normAutofit fontScale="77500" lnSpcReduction="20000"/>
          </a:bodyPr>
          <a:lstStyle/>
          <a:p>
            <a:r>
              <a:rPr lang="en-US" dirty="0"/>
              <a:t>A </a:t>
            </a:r>
            <a:r>
              <a:rPr lang="en-US" i="1" dirty="0"/>
              <a:t>gene</a:t>
            </a:r>
            <a:r>
              <a:rPr lang="en-US" dirty="0"/>
              <a:t> is a segment of a DNA molecule that encodes a particular protein and the entirety of genetic information of an organism is called its </a:t>
            </a:r>
            <a:r>
              <a:rPr lang="en-US" i="1" dirty="0"/>
              <a:t>genome</a:t>
            </a:r>
            <a:r>
              <a:rPr lang="en-US" dirty="0"/>
              <a:t>.</a:t>
            </a:r>
          </a:p>
          <a:p>
            <a:r>
              <a:rPr lang="en-US" dirty="0"/>
              <a:t>DNA molecules consist of two strands of blocks known as nucleotides. Each nucleotide is composed of bases: adenine (A), cytosine (C), guanine (G), or thymine (T). </a:t>
            </a:r>
          </a:p>
          <a:p>
            <a:r>
              <a:rPr lang="en-US" dirty="0"/>
              <a:t>The DNA of bacteria has between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5</a:t>
            </a:r>
            <a:r>
              <a:rPr lang="en-US" dirty="0">
                <a:latin typeface="Cambria Math" pitchFamily="18" charset="0"/>
                <a:ea typeface="Cambria Math" pitchFamily="18" charset="0"/>
              </a:rPr>
              <a:t> </a:t>
            </a:r>
            <a:r>
              <a:rPr lang="en-US" dirty="0"/>
              <a:t>and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7</a:t>
            </a:r>
            <a:r>
              <a:rPr lang="en-US" dirty="0">
                <a:latin typeface="Cambria Math" pitchFamily="18" charset="0"/>
                <a:ea typeface="Cambria Math" pitchFamily="18" charset="0"/>
              </a:rPr>
              <a:t> </a:t>
            </a:r>
            <a:r>
              <a:rPr lang="en-US" dirty="0"/>
              <a:t>links (one of the four bases). Mammals have between</a:t>
            </a:r>
            <a:r>
              <a:rPr lang="en-US" dirty="0">
                <a:latin typeface="Cambria Math" pitchFamily="18" charset="0"/>
                <a:ea typeface="Cambria Math" pitchFamily="18" charset="0"/>
              </a:rPr>
              <a:t> 10</a:t>
            </a:r>
            <a:r>
              <a:rPr lang="en-US" baseline="30000" dirty="0">
                <a:latin typeface="Cambria Math" pitchFamily="18" charset="0"/>
                <a:ea typeface="Cambria Math" pitchFamily="18" charset="0"/>
              </a:rPr>
              <a:t>8</a:t>
            </a:r>
            <a:r>
              <a:rPr lang="en-US" dirty="0">
                <a:latin typeface="Cambria Math" pitchFamily="18" charset="0"/>
                <a:ea typeface="Cambria Math" pitchFamily="18" charset="0"/>
              </a:rPr>
              <a:t> </a:t>
            </a:r>
            <a:r>
              <a:rPr lang="en-US" dirty="0"/>
              <a:t>and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10</a:t>
            </a:r>
            <a:r>
              <a:rPr lang="en-US" dirty="0">
                <a:latin typeface="Cambria Math" pitchFamily="18" charset="0"/>
                <a:ea typeface="Cambria Math" pitchFamily="18" charset="0"/>
              </a:rPr>
              <a:t> </a:t>
            </a:r>
            <a:r>
              <a:rPr lang="en-US" dirty="0"/>
              <a:t>links. So, by the product rule there are at least  </a:t>
            </a:r>
            <a:r>
              <a:rPr lang="en-US" sz="2200" dirty="0">
                <a:latin typeface="Cambria Math" pitchFamily="18" charset="0"/>
                <a:ea typeface="Cambria Math" pitchFamily="18" charset="0"/>
              </a:rPr>
              <a:t>4</a:t>
            </a:r>
            <a:r>
              <a:rPr lang="en-US" sz="2200" baseline="30000" dirty="0">
                <a:latin typeface="Cambria Math" pitchFamily="18" charset="0"/>
                <a:ea typeface="Cambria Math" pitchFamily="18" charset="0"/>
              </a:rPr>
              <a:t>10</a:t>
            </a:r>
            <a:r>
              <a:rPr lang="en-US" sz="2200" baseline="44000" dirty="0">
                <a:latin typeface="Cambria Math" pitchFamily="18" charset="0"/>
                <a:ea typeface="Cambria Math" pitchFamily="18" charset="0"/>
              </a:rPr>
              <a:t>5</a:t>
            </a:r>
            <a:r>
              <a:rPr lang="en-US" dirty="0"/>
              <a:t> different  sequences of bases in the DNA of bacteria and </a:t>
            </a:r>
            <a:r>
              <a:rPr lang="en-US" sz="2200" dirty="0">
                <a:latin typeface="Cambria Math" pitchFamily="18" charset="0"/>
                <a:ea typeface="Cambria Math" pitchFamily="18" charset="0"/>
              </a:rPr>
              <a:t>4</a:t>
            </a:r>
            <a:r>
              <a:rPr lang="en-US" sz="2200" baseline="30000" dirty="0">
                <a:latin typeface="Cambria Math" pitchFamily="18" charset="0"/>
                <a:ea typeface="Cambria Math" pitchFamily="18" charset="0"/>
              </a:rPr>
              <a:t>10</a:t>
            </a:r>
            <a:r>
              <a:rPr lang="en-US" sz="2200" baseline="44000" dirty="0">
                <a:latin typeface="Cambria Math" pitchFamily="18" charset="0"/>
                <a:ea typeface="Cambria Math" pitchFamily="18" charset="0"/>
              </a:rPr>
              <a:t>8</a:t>
            </a:r>
            <a:r>
              <a:rPr lang="en-US" baseline="30000" dirty="0"/>
              <a:t> </a:t>
            </a:r>
            <a:r>
              <a:rPr lang="en-US" dirty="0"/>
              <a:t>different sequences of bases in the DNA of mammals.</a:t>
            </a:r>
          </a:p>
          <a:p>
            <a:r>
              <a:rPr lang="en-US" dirty="0"/>
              <a:t>The human genome includes approximately </a:t>
            </a:r>
            <a:r>
              <a:rPr lang="en-US" dirty="0">
                <a:latin typeface="Cambria Math" pitchFamily="18" charset="0"/>
                <a:ea typeface="Cambria Math" pitchFamily="18" charset="0"/>
              </a:rPr>
              <a:t>23,000</a:t>
            </a:r>
            <a:r>
              <a:rPr lang="en-US" dirty="0"/>
              <a:t> genes, each with </a:t>
            </a:r>
            <a:r>
              <a:rPr lang="en-US" dirty="0">
                <a:latin typeface="Cambria Math" pitchFamily="18" charset="0"/>
                <a:ea typeface="Cambria Math" pitchFamily="18" charset="0"/>
              </a:rPr>
              <a:t>1,000</a:t>
            </a:r>
            <a:r>
              <a:rPr lang="en-US" dirty="0"/>
              <a:t> or more links.</a:t>
            </a:r>
          </a:p>
          <a:p>
            <a:r>
              <a:rPr lang="en-US" dirty="0"/>
              <a:t>Biologists, mathematicians, and computer scientists all work on  determining the DNA sequence (genome) of different organisms. </a:t>
            </a:r>
          </a:p>
        </p:txBody>
      </p:sp>
    </p:spTree>
    <p:extLst>
      <p:ext uri="{BB962C8B-B14F-4D97-AF65-F5344CB8AC3E}">
        <p14:creationId xmlns:p14="http://schemas.microsoft.com/office/powerpoint/2010/main" val="195779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Basic Counting Principles:  The Sum Rule</a:t>
            </a:r>
          </a:p>
        </p:txBody>
      </p:sp>
      <p:sp>
        <p:nvSpPr>
          <p:cNvPr id="3" name="Content Placeholder 2"/>
          <p:cNvSpPr>
            <a:spLocks noGrp="1"/>
          </p:cNvSpPr>
          <p:nvPr>
            <p:ph idx="1"/>
          </p:nvPr>
        </p:nvSpPr>
        <p:spPr>
          <a:xfrm>
            <a:off x="381000" y="1447800"/>
            <a:ext cx="8458200" cy="5334000"/>
          </a:xfrm>
        </p:spPr>
        <p:txBody>
          <a:bodyPr>
            <a:normAutofit/>
          </a:bodyPr>
          <a:lstStyle/>
          <a:p>
            <a:pPr>
              <a:buNone/>
            </a:pPr>
            <a:r>
              <a:rPr lang="en-US" b="1" dirty="0"/>
              <a:t>   The Sum Rule</a:t>
            </a:r>
            <a:r>
              <a:rPr lang="en-US" dirty="0"/>
              <a:t>: If a task can be done either in one of </a:t>
            </a:r>
            <a:r>
              <a:rPr lang="en-US" i="1" dirty="0"/>
              <a:t>n</a:t>
            </a:r>
            <a:r>
              <a:rPr lang="en-US" baseline="-25000" dirty="0">
                <a:latin typeface="Cambria Math" pitchFamily="18" charset="0"/>
                <a:ea typeface="Cambria Math" pitchFamily="18" charset="0"/>
              </a:rPr>
              <a:t>1</a:t>
            </a:r>
            <a:r>
              <a:rPr lang="en-US" dirty="0"/>
              <a:t> ways or in one of   </a:t>
            </a:r>
            <a:r>
              <a:rPr lang="en-US" i="1" dirty="0"/>
              <a:t>n</a:t>
            </a:r>
            <a:r>
              <a:rPr lang="en-US" baseline="-25000" dirty="0">
                <a:latin typeface="Cambria Math" pitchFamily="18" charset="0"/>
                <a:ea typeface="Cambria Math" pitchFamily="18" charset="0"/>
              </a:rPr>
              <a:t>2</a:t>
            </a:r>
            <a:r>
              <a:rPr lang="en-US" dirty="0"/>
              <a:t> ways to do the second task, where none of the set of</a:t>
            </a:r>
            <a:r>
              <a:rPr lang="en-US" i="1" dirty="0"/>
              <a:t> n</a:t>
            </a:r>
            <a:r>
              <a:rPr lang="en-US" baseline="-25000" dirty="0">
                <a:latin typeface="Cambria Math" pitchFamily="18" charset="0"/>
                <a:ea typeface="Cambria Math" pitchFamily="18" charset="0"/>
              </a:rPr>
              <a:t>1</a:t>
            </a:r>
            <a:r>
              <a:rPr lang="en-US" dirty="0"/>
              <a:t> ways is the same as any of the  </a:t>
            </a:r>
            <a:r>
              <a:rPr lang="en-US" i="1" dirty="0"/>
              <a:t>n</a:t>
            </a:r>
            <a:r>
              <a:rPr lang="en-US" baseline="-25000" dirty="0">
                <a:latin typeface="Cambria Math" pitchFamily="18" charset="0"/>
                <a:ea typeface="Cambria Math" pitchFamily="18" charset="0"/>
              </a:rPr>
              <a:t>2</a:t>
            </a:r>
            <a:r>
              <a:rPr lang="en-US" dirty="0"/>
              <a:t> ways,  then there are </a:t>
            </a:r>
            <a:r>
              <a:rPr lang="en-US" i="1" dirty="0"/>
              <a:t>n</a:t>
            </a:r>
            <a:r>
              <a:rPr lang="en-US" baseline="-25000" dirty="0">
                <a:latin typeface="Cambria Math" pitchFamily="18" charset="0"/>
                <a:ea typeface="Cambria Math" pitchFamily="18" charset="0"/>
              </a:rPr>
              <a:t>1 </a:t>
            </a:r>
            <a:r>
              <a:rPr lang="en-US" dirty="0">
                <a:latin typeface="Cambria Math"/>
                <a:ea typeface="Cambria Math"/>
              </a:rPr>
              <a:t>+</a:t>
            </a:r>
            <a:r>
              <a:rPr lang="en-US" i="1" dirty="0"/>
              <a:t> n</a:t>
            </a:r>
            <a:r>
              <a:rPr lang="en-US" baseline="-25000" dirty="0">
                <a:latin typeface="Cambria Math" pitchFamily="18" charset="0"/>
                <a:ea typeface="Cambria Math" pitchFamily="18" charset="0"/>
              </a:rPr>
              <a:t>2</a:t>
            </a:r>
            <a:r>
              <a:rPr lang="en-US" dirty="0"/>
              <a:t> ways  to do the task.</a:t>
            </a:r>
          </a:p>
          <a:p>
            <a:pPr>
              <a:buNone/>
            </a:pPr>
            <a:r>
              <a:rPr lang="en-US" b="1" dirty="0"/>
              <a:t>    </a:t>
            </a:r>
            <a:endParaRPr lang="en-US" dirty="0"/>
          </a:p>
          <a:p>
            <a:endParaRPr lang="en-US" dirty="0"/>
          </a:p>
        </p:txBody>
      </p:sp>
    </p:spTree>
    <p:extLst>
      <p:ext uri="{BB962C8B-B14F-4D97-AF65-F5344CB8AC3E}">
        <p14:creationId xmlns:p14="http://schemas.microsoft.com/office/powerpoint/2010/main" val="30598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Basic Counting Principles:  The Sum Rule</a:t>
            </a:r>
          </a:p>
        </p:txBody>
      </p:sp>
      <p:sp>
        <p:nvSpPr>
          <p:cNvPr id="3" name="Content Placeholder 2"/>
          <p:cNvSpPr>
            <a:spLocks noGrp="1"/>
          </p:cNvSpPr>
          <p:nvPr>
            <p:ph idx="1"/>
          </p:nvPr>
        </p:nvSpPr>
        <p:spPr>
          <a:xfrm>
            <a:off x="381000" y="1447800"/>
            <a:ext cx="8458200" cy="5334000"/>
          </a:xfrm>
        </p:spPr>
        <p:txBody>
          <a:bodyPr>
            <a:normAutofit/>
          </a:bodyPr>
          <a:lstStyle/>
          <a:p>
            <a:pPr>
              <a:buNone/>
            </a:pPr>
            <a:r>
              <a:rPr lang="en-US" b="1" dirty="0" smtClean="0"/>
              <a:t>   Example</a:t>
            </a:r>
            <a:r>
              <a:rPr lang="en-US" dirty="0"/>
              <a:t>:  The mathematics department must choose either a student or a faculty member as a representative for a university committee. How many choices are there for this representative if there are </a:t>
            </a:r>
            <a:r>
              <a:rPr lang="en-US" dirty="0">
                <a:latin typeface="Cambria Math" pitchFamily="18" charset="0"/>
                <a:ea typeface="Cambria Math" pitchFamily="18" charset="0"/>
              </a:rPr>
              <a:t>37</a:t>
            </a:r>
            <a:r>
              <a:rPr lang="en-US" dirty="0"/>
              <a:t> members of the mathematics faculty and </a:t>
            </a:r>
            <a:r>
              <a:rPr lang="en-US" dirty="0">
                <a:latin typeface="Cambria Math" pitchFamily="18" charset="0"/>
                <a:ea typeface="Cambria Math" pitchFamily="18" charset="0"/>
              </a:rPr>
              <a:t>83</a:t>
            </a:r>
            <a:r>
              <a:rPr lang="en-US" dirty="0"/>
              <a:t> mathematics majors and no one is both a faculty member and a student.</a:t>
            </a:r>
          </a:p>
          <a:p>
            <a:pPr>
              <a:buNone/>
            </a:pPr>
            <a:r>
              <a:rPr lang="en-US" b="1" dirty="0"/>
              <a:t>    Solution</a:t>
            </a:r>
            <a:r>
              <a:rPr lang="en-US" dirty="0"/>
              <a:t>: By the sum rule it follows that there are   </a:t>
            </a:r>
            <a:r>
              <a:rPr lang="en-US" dirty="0">
                <a:latin typeface="Cambria Math" pitchFamily="18" charset="0"/>
                <a:ea typeface="Cambria Math" pitchFamily="18" charset="0"/>
              </a:rPr>
              <a:t>37</a:t>
            </a:r>
            <a:r>
              <a:rPr lang="en-US" dirty="0"/>
              <a:t> + </a:t>
            </a:r>
            <a:r>
              <a:rPr lang="en-US" dirty="0">
                <a:latin typeface="Cambria Math" pitchFamily="18" charset="0"/>
                <a:ea typeface="Cambria Math" pitchFamily="18" charset="0"/>
              </a:rPr>
              <a:t>83</a:t>
            </a:r>
            <a:r>
              <a:rPr lang="en-US" dirty="0"/>
              <a:t> = </a:t>
            </a:r>
            <a:r>
              <a:rPr lang="en-US" dirty="0">
                <a:latin typeface="Cambria Math" pitchFamily="18" charset="0"/>
                <a:ea typeface="Cambria Math" pitchFamily="18" charset="0"/>
              </a:rPr>
              <a:t>120</a:t>
            </a:r>
            <a:r>
              <a:rPr lang="en-US" dirty="0"/>
              <a:t> possible ways to pick a representative.</a:t>
            </a:r>
          </a:p>
          <a:p>
            <a:endParaRPr lang="en-US" dirty="0"/>
          </a:p>
          <a:p>
            <a:endParaRPr lang="en-US" dirty="0"/>
          </a:p>
        </p:txBody>
      </p:sp>
    </p:spTree>
    <p:extLst>
      <p:ext uri="{BB962C8B-B14F-4D97-AF65-F5344CB8AC3E}">
        <p14:creationId xmlns:p14="http://schemas.microsoft.com/office/powerpoint/2010/main" val="3247373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Sum Rule in terms of sets.</a:t>
            </a:r>
          </a:p>
        </p:txBody>
      </p:sp>
      <p:sp>
        <p:nvSpPr>
          <p:cNvPr id="3" name="Content Placeholder 2"/>
          <p:cNvSpPr>
            <a:spLocks noGrp="1"/>
          </p:cNvSpPr>
          <p:nvPr>
            <p:ph idx="1"/>
          </p:nvPr>
        </p:nvSpPr>
        <p:spPr>
          <a:xfrm>
            <a:off x="381000" y="1600200"/>
            <a:ext cx="8229600" cy="4530725"/>
          </a:xfrm>
        </p:spPr>
        <p:txBody>
          <a:bodyPr>
            <a:normAutofit fontScale="92500" lnSpcReduction="10000"/>
          </a:bodyPr>
          <a:lstStyle/>
          <a:p>
            <a:r>
              <a:rPr lang="en-US" dirty="0"/>
              <a:t>The sum rule can be phrased in terms of sets.</a:t>
            </a:r>
          </a:p>
          <a:p>
            <a:pPr>
              <a:buNone/>
            </a:pPr>
            <a:r>
              <a:rPr lang="en-US" dirty="0"/>
              <a:t>          |</a:t>
            </a:r>
            <a:r>
              <a:rPr lang="en-US" i="1" dirty="0"/>
              <a:t>A</a:t>
            </a:r>
            <a:r>
              <a:rPr lang="en-US" dirty="0">
                <a:latin typeface="Cambria Math" pitchFamily="18" charset="0"/>
                <a:ea typeface="Cambria Math" pitchFamily="18" charset="0"/>
              </a:rPr>
              <a:t> </a:t>
            </a:r>
            <a:r>
              <a:rPr lang="en-US" dirty="0">
                <a:latin typeface="Cambria Math"/>
                <a:ea typeface="Cambria Math"/>
              </a:rPr>
              <a:t>∪ </a:t>
            </a:r>
            <a:r>
              <a:rPr lang="en-US" i="1" dirty="0"/>
              <a:t>B</a:t>
            </a:r>
            <a:r>
              <a:rPr lang="en-US" dirty="0"/>
              <a:t>|= |</a:t>
            </a:r>
            <a:r>
              <a:rPr lang="en-US" i="1" dirty="0"/>
              <a:t>A</a:t>
            </a:r>
            <a:r>
              <a:rPr lang="en-US" dirty="0"/>
              <a:t>| + |</a:t>
            </a:r>
            <a:r>
              <a:rPr lang="en-US" i="1" dirty="0"/>
              <a:t>B</a:t>
            </a:r>
            <a:r>
              <a:rPr lang="en-US" dirty="0"/>
              <a:t>| as long as </a:t>
            </a:r>
            <a:r>
              <a:rPr lang="en-US" i="1" dirty="0"/>
              <a:t>A</a:t>
            </a:r>
            <a:r>
              <a:rPr lang="en-US" dirty="0"/>
              <a:t> and </a:t>
            </a:r>
            <a:r>
              <a:rPr lang="en-US" i="1" dirty="0"/>
              <a:t>B</a:t>
            </a:r>
            <a:r>
              <a:rPr lang="en-US" dirty="0"/>
              <a:t> are disjoint sets.</a:t>
            </a:r>
          </a:p>
          <a:p>
            <a:r>
              <a:rPr lang="en-US" dirty="0"/>
              <a:t>Or more generally,</a:t>
            </a:r>
          </a:p>
          <a:p>
            <a:endParaRPr lang="en-US" dirty="0"/>
          </a:p>
          <a:p>
            <a:pPr>
              <a:buNone/>
            </a:pPr>
            <a:endParaRPr lang="en-US" dirty="0"/>
          </a:p>
          <a:p>
            <a:pPr>
              <a:buNone/>
            </a:pPr>
            <a:endParaRPr lang="en-US" dirty="0"/>
          </a:p>
          <a:p>
            <a:r>
              <a:rPr lang="en-US" dirty="0"/>
              <a:t>The case where the sets have elements in common will be discussed when we consider the subtraction rule and taken up fully in Chapter 8.</a:t>
            </a:r>
          </a:p>
          <a:p>
            <a:pPr>
              <a:buNone/>
            </a:pPr>
            <a:endParaRPr lang="en-US" dirty="0"/>
          </a:p>
        </p:txBody>
      </p:sp>
      <p:sp>
        <p:nvSpPr>
          <p:cNvPr id="5" name="TextBox 4"/>
          <p:cNvSpPr txBox="1"/>
          <p:nvPr/>
        </p:nvSpPr>
        <p:spPr>
          <a:xfrm>
            <a:off x="838200" y="3505200"/>
            <a:ext cx="7315200" cy="1107996"/>
          </a:xfrm>
          <a:prstGeom prst="rect">
            <a:avLst/>
          </a:prstGeom>
          <a:noFill/>
        </p:spPr>
        <p:txBody>
          <a:bodyPr wrap="square" rtlCol="0">
            <a:spAutoFit/>
          </a:bodyPr>
          <a:lstStyle/>
          <a:p>
            <a:r>
              <a:rPr lang="en-US" sz="2400" dirty="0"/>
              <a:t>|</a:t>
            </a:r>
            <a:r>
              <a:rPr lang="en-US" sz="2400" i="1" dirty="0"/>
              <a:t>A</a:t>
            </a:r>
            <a:r>
              <a:rPr lang="en-US" sz="2400" baseline="-25000" dirty="0">
                <a:latin typeface="Cambria Math" pitchFamily="18" charset="0"/>
                <a:ea typeface="Cambria Math" pitchFamily="18" charset="0"/>
              </a:rPr>
              <a:t>1</a:t>
            </a:r>
            <a:r>
              <a:rPr lang="en-US" sz="2400" dirty="0">
                <a:latin typeface="Cambria Math" pitchFamily="18" charset="0"/>
                <a:ea typeface="Cambria Math" pitchFamily="18" charset="0"/>
              </a:rPr>
              <a:t> </a:t>
            </a:r>
            <a:r>
              <a:rPr lang="en-US" sz="2400" dirty="0">
                <a:latin typeface="Cambria Math"/>
                <a:ea typeface="Cambria Math"/>
              </a:rPr>
              <a:t>∪ </a:t>
            </a:r>
            <a:r>
              <a:rPr lang="en-US" sz="2400" i="1" dirty="0"/>
              <a:t>A</a:t>
            </a:r>
            <a:r>
              <a:rPr lang="en-US" sz="2400" baseline="-25000" dirty="0">
                <a:latin typeface="Cambria Math" pitchFamily="18" charset="0"/>
                <a:ea typeface="Cambria Math" pitchFamily="18" charset="0"/>
              </a:rPr>
              <a:t>2</a:t>
            </a:r>
            <a:r>
              <a:rPr lang="en-US" sz="2400" dirty="0">
                <a:latin typeface="Cambria Math" pitchFamily="18" charset="0"/>
                <a:ea typeface="Cambria Math" pitchFamily="18" charset="0"/>
              </a:rPr>
              <a:t> </a:t>
            </a:r>
            <a:r>
              <a:rPr lang="en-US" sz="2400" dirty="0">
                <a:latin typeface="Cambria Math"/>
                <a:ea typeface="Cambria Math"/>
              </a:rPr>
              <a:t>∪ ∙∙∙ ∪ </a:t>
            </a:r>
            <a:r>
              <a:rPr lang="en-US" sz="2400" i="1" dirty="0"/>
              <a:t>A</a:t>
            </a:r>
            <a:r>
              <a:rPr lang="en-US" sz="2400" i="1" baseline="-25000" dirty="0">
                <a:ea typeface="Cambria Math" pitchFamily="18" charset="0"/>
              </a:rPr>
              <a:t>m</a:t>
            </a:r>
            <a:r>
              <a:rPr lang="en-US" sz="2400" dirty="0"/>
              <a:t> |= |</a:t>
            </a:r>
            <a:r>
              <a:rPr lang="en-US" sz="2400" i="1" dirty="0"/>
              <a:t>A</a:t>
            </a:r>
            <a:r>
              <a:rPr lang="en-US" sz="2400" baseline="-25000" dirty="0">
                <a:latin typeface="Cambria Math" pitchFamily="18" charset="0"/>
                <a:ea typeface="Cambria Math" pitchFamily="18" charset="0"/>
              </a:rPr>
              <a:t>1</a:t>
            </a:r>
            <a:r>
              <a:rPr lang="en-US" sz="2400" dirty="0"/>
              <a:t>| + |</a:t>
            </a:r>
            <a:r>
              <a:rPr lang="en-US" sz="2400" i="1" dirty="0"/>
              <a:t>A</a:t>
            </a:r>
            <a:r>
              <a:rPr lang="en-US" sz="2400" baseline="-25000" dirty="0">
                <a:latin typeface="Cambria Math" pitchFamily="18" charset="0"/>
                <a:ea typeface="Cambria Math" pitchFamily="18" charset="0"/>
              </a:rPr>
              <a:t>2</a:t>
            </a:r>
            <a:r>
              <a:rPr lang="en-US" sz="2400" dirty="0"/>
              <a:t>| +</a:t>
            </a:r>
            <a:r>
              <a:rPr lang="en-US" sz="2400" dirty="0">
                <a:latin typeface="Cambria Math"/>
                <a:ea typeface="Cambria Math"/>
              </a:rPr>
              <a:t> ∙∙∙ +</a:t>
            </a:r>
            <a:r>
              <a:rPr lang="en-US" sz="2400" dirty="0"/>
              <a:t> |</a:t>
            </a:r>
            <a:r>
              <a:rPr lang="en-US" sz="2400" i="1" dirty="0"/>
              <a:t>A</a:t>
            </a:r>
            <a:r>
              <a:rPr lang="en-US" sz="2400" i="1" baseline="-25000" dirty="0">
                <a:ea typeface="Cambria Math" pitchFamily="18" charset="0"/>
              </a:rPr>
              <a:t>m</a:t>
            </a:r>
            <a:r>
              <a:rPr lang="en-US" sz="2400" dirty="0"/>
              <a:t>| </a:t>
            </a:r>
            <a:r>
              <a:rPr lang="en-US" sz="2400" i="1" dirty="0">
                <a:ea typeface="Cambria Math" pitchFamily="18" charset="0"/>
              </a:rPr>
              <a:t> </a:t>
            </a:r>
          </a:p>
          <a:p>
            <a:r>
              <a:rPr lang="en-US" sz="2400" i="1" dirty="0">
                <a:ea typeface="Cambria Math" pitchFamily="18" charset="0"/>
              </a:rPr>
              <a:t>              </a:t>
            </a:r>
            <a:r>
              <a:rPr lang="en-US" sz="2400" dirty="0">
                <a:ea typeface="Cambria Math" pitchFamily="18" charset="0"/>
              </a:rPr>
              <a:t>when</a:t>
            </a:r>
            <a:r>
              <a:rPr lang="en-US" sz="2400" dirty="0">
                <a:latin typeface="Cambria Math"/>
                <a:ea typeface="Cambria Math"/>
              </a:rPr>
              <a:t> </a:t>
            </a:r>
            <a:r>
              <a:rPr lang="en-US" sz="2400" i="1" dirty="0"/>
              <a:t>A</a:t>
            </a:r>
            <a:r>
              <a:rPr lang="en-US" sz="2400" i="1" baseline="-25000" dirty="0">
                <a:ea typeface="Cambria Math" pitchFamily="18" charset="0"/>
              </a:rPr>
              <a:t>i</a:t>
            </a:r>
            <a:r>
              <a:rPr lang="en-US" sz="2400" i="1" dirty="0"/>
              <a:t> </a:t>
            </a:r>
            <a:r>
              <a:rPr lang="en-US" sz="2400" dirty="0">
                <a:latin typeface="Cambria Math"/>
                <a:ea typeface="Cambria Math"/>
              </a:rPr>
              <a:t>∩ </a:t>
            </a:r>
            <a:r>
              <a:rPr lang="en-US" sz="2400" i="1" dirty="0" err="1"/>
              <a:t>A</a:t>
            </a:r>
            <a:r>
              <a:rPr lang="en-US" sz="2400" i="1" baseline="-25000" dirty="0" err="1">
                <a:ea typeface="Cambria Math" pitchFamily="18" charset="0"/>
              </a:rPr>
              <a:t>j</a:t>
            </a:r>
            <a:r>
              <a:rPr lang="en-US" sz="2400" dirty="0">
                <a:latin typeface="Cambria Math"/>
                <a:ea typeface="Cambria Math"/>
              </a:rPr>
              <a:t>  = ∅ </a:t>
            </a:r>
            <a:r>
              <a:rPr lang="en-US" sz="2400" dirty="0">
                <a:ea typeface="Cambria Math"/>
              </a:rPr>
              <a:t>for all </a:t>
            </a:r>
            <a:r>
              <a:rPr lang="en-US" sz="2400" i="1" dirty="0" err="1">
                <a:ea typeface="Cambria Math"/>
              </a:rPr>
              <a:t>i</a:t>
            </a:r>
            <a:r>
              <a:rPr lang="en-US" sz="2400" dirty="0">
                <a:ea typeface="Cambria Math"/>
              </a:rPr>
              <a:t>, </a:t>
            </a:r>
            <a:r>
              <a:rPr lang="en-US" sz="2400" i="1" dirty="0">
                <a:ea typeface="Cambria Math"/>
              </a:rPr>
              <a:t>j</a:t>
            </a:r>
            <a:r>
              <a:rPr lang="en-US" sz="2400" dirty="0">
                <a:ea typeface="Cambria Math"/>
              </a:rPr>
              <a:t>.</a:t>
            </a:r>
            <a:endParaRPr lang="en-US" sz="2400" dirty="0">
              <a:latin typeface="Cambria Math" pitchFamily="18" charset="0"/>
              <a:ea typeface="Cambria Math" pitchFamily="18" charset="0"/>
            </a:endParaRPr>
          </a:p>
          <a:p>
            <a:r>
              <a:rPr lang="en-US" dirty="0">
                <a:latin typeface="Cambria Math"/>
                <a:ea typeface="Cambria Math"/>
              </a:rPr>
              <a:t> </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179373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Combining the Sum and Product Rule</a:t>
            </a:r>
          </a:p>
        </p:txBody>
      </p:sp>
      <p:sp>
        <p:nvSpPr>
          <p:cNvPr id="3" name="Content Placeholder 2"/>
          <p:cNvSpPr>
            <a:spLocks noGrp="1"/>
          </p:cNvSpPr>
          <p:nvPr>
            <p:ph idx="1"/>
          </p:nvPr>
        </p:nvSpPr>
        <p:spPr/>
        <p:txBody>
          <a:bodyPr/>
          <a:lstStyle/>
          <a:p>
            <a:pPr>
              <a:buNone/>
            </a:pPr>
            <a:r>
              <a:rPr lang="en-US" b="1" dirty="0"/>
              <a:t>   Example</a:t>
            </a:r>
            <a:r>
              <a:rPr lang="en-US" dirty="0"/>
              <a:t>: Suppose statement </a:t>
            </a:r>
            <a:r>
              <a:rPr lang="en-US" dirty="0" smtClean="0"/>
              <a:t>labels(</a:t>
            </a:r>
            <a:r>
              <a:rPr lang="zh-CN" altLang="en-US" dirty="0" smtClean="0"/>
              <a:t>变量名称</a:t>
            </a:r>
            <a:r>
              <a:rPr lang="en-US" dirty="0" smtClean="0"/>
              <a:t>) </a:t>
            </a:r>
            <a:r>
              <a:rPr lang="en-US" dirty="0"/>
              <a:t>in a programming language can be either a single letter or a letter followed by a digit. Find the number of possible labels.</a:t>
            </a:r>
          </a:p>
          <a:p>
            <a:pPr>
              <a:buNone/>
            </a:pPr>
            <a:r>
              <a:rPr lang="en-US" b="1" dirty="0"/>
              <a:t>    Solution</a:t>
            </a:r>
            <a:r>
              <a:rPr lang="en-US" dirty="0"/>
              <a:t>:  Use the product rule.</a:t>
            </a:r>
          </a:p>
          <a:p>
            <a:pPr>
              <a:buNone/>
            </a:pPr>
            <a:r>
              <a:rPr lang="en-US" dirty="0"/>
              <a:t>         </a:t>
            </a:r>
            <a:r>
              <a:rPr lang="en-US" dirty="0">
                <a:latin typeface="Cambria Math" pitchFamily="18" charset="0"/>
                <a:ea typeface="Cambria Math" pitchFamily="18" charset="0"/>
              </a:rPr>
              <a:t>26</a:t>
            </a:r>
            <a:r>
              <a:rPr lang="en-US" dirty="0"/>
              <a:t> + </a:t>
            </a:r>
            <a:r>
              <a:rPr lang="en-US" dirty="0">
                <a:latin typeface="Cambria Math" pitchFamily="18" charset="0"/>
                <a:ea typeface="Cambria Math" pitchFamily="18" charset="0"/>
              </a:rPr>
              <a:t>26 </a:t>
            </a:r>
            <a:r>
              <a:rPr lang="en-US" dirty="0">
                <a:latin typeface="Cambria Math"/>
                <a:ea typeface="Cambria Math"/>
              </a:rPr>
              <a:t>∙</a:t>
            </a:r>
            <a:r>
              <a:rPr lang="en-US" dirty="0"/>
              <a:t> </a:t>
            </a:r>
            <a:r>
              <a:rPr lang="en-US" dirty="0">
                <a:latin typeface="Cambria Math" pitchFamily="18" charset="0"/>
                <a:ea typeface="Cambria Math" pitchFamily="18" charset="0"/>
              </a:rPr>
              <a:t>10</a:t>
            </a:r>
            <a:r>
              <a:rPr lang="en-US" dirty="0"/>
              <a:t> = </a:t>
            </a:r>
            <a:r>
              <a:rPr lang="en-US" dirty="0">
                <a:latin typeface="Cambria Math" pitchFamily="18" charset="0"/>
                <a:ea typeface="Cambria Math" pitchFamily="18" charset="0"/>
              </a:rPr>
              <a:t>286</a:t>
            </a:r>
          </a:p>
        </p:txBody>
      </p:sp>
    </p:spTree>
    <p:extLst>
      <p:ext uri="{BB962C8B-B14F-4D97-AF65-F5344CB8AC3E}">
        <p14:creationId xmlns:p14="http://schemas.microsoft.com/office/powerpoint/2010/main" val="38938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Passwords</a:t>
            </a:r>
          </a:p>
        </p:txBody>
      </p:sp>
      <p:sp>
        <p:nvSpPr>
          <p:cNvPr id="3" name="Content Placeholder 2"/>
          <p:cNvSpPr>
            <a:spLocks noGrp="1"/>
          </p:cNvSpPr>
          <p:nvPr>
            <p:ph idx="1"/>
          </p:nvPr>
        </p:nvSpPr>
        <p:spPr>
          <a:xfrm>
            <a:off x="381000" y="1417638"/>
            <a:ext cx="8382000" cy="5105400"/>
          </a:xfrm>
        </p:spPr>
        <p:txBody>
          <a:bodyPr>
            <a:normAutofit fontScale="62500" lnSpcReduction="20000"/>
          </a:bodyPr>
          <a:lstStyle/>
          <a:p>
            <a:r>
              <a:rPr lang="en-US" dirty="0"/>
              <a:t>Combining the sum and product rule allows us to solve more complex problems.</a:t>
            </a:r>
          </a:p>
          <a:p>
            <a:pPr>
              <a:buNone/>
            </a:pPr>
            <a:r>
              <a:rPr lang="en-US" b="1" dirty="0"/>
              <a:t>     </a:t>
            </a:r>
            <a:r>
              <a:rPr lang="en-US" b="1" dirty="0" smtClean="0"/>
              <a:t>Example</a:t>
            </a:r>
            <a:r>
              <a:rPr lang="en-US" dirty="0"/>
              <a:t>: Each user on a computer system has a password, which is six to eight characters long, where each character is an uppercase letter or a digit. Each password must contain at least one digit. How many possible passwords are there?</a:t>
            </a:r>
          </a:p>
          <a:p>
            <a:pPr>
              <a:buNone/>
            </a:pPr>
            <a:endParaRPr lang="en-US" dirty="0"/>
          </a:p>
          <a:p>
            <a:pPr>
              <a:buNone/>
            </a:pPr>
            <a:r>
              <a:rPr lang="en-US" b="1" dirty="0"/>
              <a:t>     </a:t>
            </a:r>
            <a:r>
              <a:rPr lang="en-US" b="1" dirty="0" smtClean="0"/>
              <a:t>Solution</a:t>
            </a:r>
            <a:r>
              <a:rPr lang="en-US" dirty="0"/>
              <a:t>:  Let </a:t>
            </a:r>
            <a:r>
              <a:rPr lang="en-US" i="1" dirty="0"/>
              <a:t>P</a:t>
            </a:r>
            <a:r>
              <a:rPr lang="en-US" dirty="0"/>
              <a:t> be the total number of passwords, and let </a:t>
            </a:r>
            <a:r>
              <a:rPr lang="en-US" i="1" dirty="0"/>
              <a:t>P</a:t>
            </a:r>
            <a:r>
              <a:rPr lang="en-US" baseline="-25000" dirty="0">
                <a:latin typeface="Cambria Math" pitchFamily="18" charset="0"/>
                <a:ea typeface="Cambria Math" pitchFamily="18" charset="0"/>
              </a:rPr>
              <a:t>6</a:t>
            </a:r>
            <a:r>
              <a:rPr lang="en-US" dirty="0"/>
              <a:t>, </a:t>
            </a:r>
            <a:r>
              <a:rPr lang="en-US" i="1" dirty="0"/>
              <a:t>P</a:t>
            </a:r>
            <a:r>
              <a:rPr lang="en-US" baseline="-25000" dirty="0">
                <a:latin typeface="Cambria Math" pitchFamily="18" charset="0"/>
                <a:ea typeface="Cambria Math" pitchFamily="18" charset="0"/>
              </a:rPr>
              <a:t>7</a:t>
            </a:r>
            <a:r>
              <a:rPr lang="en-US" dirty="0"/>
              <a:t>, and </a:t>
            </a:r>
            <a:r>
              <a:rPr lang="en-US" i="1" dirty="0"/>
              <a:t>P</a:t>
            </a:r>
            <a:r>
              <a:rPr lang="en-US" baseline="-25000" dirty="0">
                <a:latin typeface="Cambria Math" pitchFamily="18" charset="0"/>
                <a:ea typeface="Cambria Math" pitchFamily="18" charset="0"/>
              </a:rPr>
              <a:t>8</a:t>
            </a:r>
            <a:r>
              <a:rPr lang="en-US" dirty="0"/>
              <a:t> be the passwords of length </a:t>
            </a:r>
            <a:r>
              <a:rPr lang="en-US" dirty="0">
                <a:latin typeface="Cambria Math" pitchFamily="18" charset="0"/>
                <a:ea typeface="Cambria Math" pitchFamily="18" charset="0"/>
              </a:rPr>
              <a:t>6</a:t>
            </a:r>
            <a:r>
              <a:rPr lang="en-US" dirty="0"/>
              <a:t>, </a:t>
            </a:r>
            <a:r>
              <a:rPr lang="en-US" dirty="0">
                <a:latin typeface="Cambria Math" pitchFamily="18" charset="0"/>
                <a:ea typeface="Cambria Math" pitchFamily="18" charset="0"/>
              </a:rPr>
              <a:t>7</a:t>
            </a:r>
            <a:r>
              <a:rPr lang="en-US" dirty="0"/>
              <a:t>, and 8. </a:t>
            </a:r>
          </a:p>
          <a:p>
            <a:pPr lvl="1"/>
            <a:r>
              <a:rPr lang="en-US" dirty="0"/>
              <a:t>By the sum rule </a:t>
            </a:r>
            <a:r>
              <a:rPr lang="en-US" i="1" dirty="0"/>
              <a:t>P</a:t>
            </a:r>
            <a:r>
              <a:rPr lang="en-US" dirty="0"/>
              <a:t> = </a:t>
            </a:r>
            <a:r>
              <a:rPr lang="en-US" i="1" dirty="0"/>
              <a:t>P</a:t>
            </a:r>
            <a:r>
              <a:rPr lang="en-US" baseline="-25000" dirty="0">
                <a:latin typeface="Cambria Math" pitchFamily="18" charset="0"/>
                <a:ea typeface="Cambria Math" pitchFamily="18" charset="0"/>
              </a:rPr>
              <a:t>6</a:t>
            </a:r>
            <a:r>
              <a:rPr lang="en-US" dirty="0"/>
              <a:t> + </a:t>
            </a:r>
            <a:r>
              <a:rPr lang="en-US" i="1" dirty="0"/>
              <a:t>P</a:t>
            </a:r>
            <a:r>
              <a:rPr lang="en-US" baseline="-25000" dirty="0">
                <a:latin typeface="Cambria Math" pitchFamily="18" charset="0"/>
                <a:ea typeface="Cambria Math" pitchFamily="18" charset="0"/>
              </a:rPr>
              <a:t>7</a:t>
            </a:r>
            <a:r>
              <a:rPr lang="en-US" dirty="0"/>
              <a:t> +</a:t>
            </a:r>
            <a:r>
              <a:rPr lang="en-US" i="1" dirty="0"/>
              <a:t>P</a:t>
            </a:r>
            <a:r>
              <a:rPr lang="en-US" baseline="-25000" dirty="0">
                <a:latin typeface="Cambria Math" pitchFamily="18" charset="0"/>
                <a:ea typeface="Cambria Math" pitchFamily="18" charset="0"/>
              </a:rPr>
              <a:t>8</a:t>
            </a:r>
            <a:r>
              <a:rPr lang="en-US" dirty="0"/>
              <a:t>. </a:t>
            </a:r>
          </a:p>
          <a:p>
            <a:pPr lvl="1"/>
            <a:r>
              <a:rPr lang="en-US" dirty="0"/>
              <a:t>To find each of </a:t>
            </a:r>
            <a:r>
              <a:rPr lang="en-US" i="1" dirty="0"/>
              <a:t>P</a:t>
            </a:r>
            <a:r>
              <a:rPr lang="en-US" baseline="-25000" dirty="0">
                <a:latin typeface="Cambria Math" pitchFamily="18" charset="0"/>
                <a:ea typeface="Cambria Math" pitchFamily="18" charset="0"/>
              </a:rPr>
              <a:t>6</a:t>
            </a:r>
            <a:r>
              <a:rPr lang="en-US" dirty="0"/>
              <a:t>, </a:t>
            </a:r>
            <a:r>
              <a:rPr lang="en-US" i="1" dirty="0"/>
              <a:t>P</a:t>
            </a:r>
            <a:r>
              <a:rPr lang="en-US" baseline="-25000" dirty="0">
                <a:latin typeface="Cambria Math" pitchFamily="18" charset="0"/>
                <a:ea typeface="Cambria Math" pitchFamily="18" charset="0"/>
              </a:rPr>
              <a:t>7</a:t>
            </a:r>
            <a:r>
              <a:rPr lang="en-US" dirty="0"/>
              <a:t>, and </a:t>
            </a:r>
            <a:r>
              <a:rPr lang="en-US" i="1" dirty="0"/>
              <a:t>P</a:t>
            </a:r>
            <a:r>
              <a:rPr lang="en-US" baseline="-25000" dirty="0">
                <a:latin typeface="Cambria Math" pitchFamily="18" charset="0"/>
                <a:ea typeface="Cambria Math" pitchFamily="18" charset="0"/>
              </a:rPr>
              <a:t>8</a:t>
            </a:r>
            <a:r>
              <a:rPr lang="en-US" dirty="0"/>
              <a:t> , we find the number of passwords of the specified length composed of letters and digits and subtract the number composed only of letters. We find that:</a:t>
            </a:r>
          </a:p>
          <a:p>
            <a:pPr lvl="2">
              <a:buNone/>
            </a:pPr>
            <a:r>
              <a:rPr lang="en-US" dirty="0"/>
              <a:t>     </a:t>
            </a:r>
          </a:p>
          <a:p>
            <a:pPr lvl="1">
              <a:buNone/>
            </a:pPr>
            <a:r>
              <a:rPr lang="en-US" i="1" dirty="0"/>
              <a:t>           P</a:t>
            </a:r>
            <a:r>
              <a:rPr lang="en-US" baseline="-25000"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36</a:t>
            </a:r>
            <a:r>
              <a:rPr lang="en-US" baseline="30000" dirty="0">
                <a:latin typeface="Cambria Math" pitchFamily="18" charset="0"/>
                <a:ea typeface="Cambria Math" pitchFamily="18" charset="0"/>
              </a:rPr>
              <a:t>6</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26</a:t>
            </a:r>
            <a:r>
              <a:rPr lang="en-US" baseline="30000" dirty="0">
                <a:latin typeface="Cambria Math" pitchFamily="18" charset="0"/>
                <a:ea typeface="Cambria Math" pitchFamily="18" charset="0"/>
              </a:rPr>
              <a:t>6</a:t>
            </a:r>
            <a:r>
              <a:rPr lang="en-US" dirty="0"/>
              <a:t>  =</a:t>
            </a:r>
            <a:r>
              <a:rPr lang="en-US" dirty="0">
                <a:latin typeface="Cambria Math" pitchFamily="18" charset="0"/>
                <a:ea typeface="Cambria Math" pitchFamily="18" charset="0"/>
              </a:rPr>
              <a:t>2,176,782,336 </a:t>
            </a:r>
            <a:r>
              <a:rPr lang="en-US" dirty="0">
                <a:latin typeface="Cambria Math"/>
                <a:ea typeface="Cambria Math"/>
              </a:rPr>
              <a:t>−</a:t>
            </a:r>
            <a:r>
              <a:rPr lang="en-US" dirty="0"/>
              <a:t> </a:t>
            </a:r>
            <a:r>
              <a:rPr lang="en-US" dirty="0">
                <a:latin typeface="Cambria Math" pitchFamily="18" charset="0"/>
                <a:ea typeface="Cambria Math" pitchFamily="18" charset="0"/>
              </a:rPr>
              <a:t>308,915,776</a:t>
            </a:r>
            <a:r>
              <a:rPr lang="en-US" dirty="0"/>
              <a:t> =</a:t>
            </a:r>
            <a:r>
              <a:rPr lang="en-US" dirty="0">
                <a:latin typeface="Cambria Math" pitchFamily="18" charset="0"/>
                <a:ea typeface="Cambria Math" pitchFamily="18" charset="0"/>
              </a:rPr>
              <a:t>1,867,866,560.</a:t>
            </a:r>
          </a:p>
          <a:p>
            <a:pPr lvl="1">
              <a:buNone/>
            </a:pPr>
            <a:r>
              <a:rPr lang="en-US" i="1" dirty="0"/>
              <a:t>           P</a:t>
            </a:r>
            <a:r>
              <a:rPr lang="en-US" baseline="-25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36</a:t>
            </a:r>
            <a:r>
              <a:rPr lang="en-US" baseline="30000" dirty="0">
                <a:latin typeface="Cambria Math" pitchFamily="18" charset="0"/>
                <a:ea typeface="Cambria Math" pitchFamily="18" charset="0"/>
              </a:rPr>
              <a:t>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26</a:t>
            </a:r>
            <a:r>
              <a:rPr lang="en-US" baseline="30000" dirty="0">
                <a:latin typeface="Cambria Math" pitchFamily="18" charset="0"/>
                <a:ea typeface="Cambria Math" pitchFamily="18" charset="0"/>
              </a:rPr>
              <a:t>7</a:t>
            </a:r>
            <a:r>
              <a:rPr lang="en-US" dirty="0"/>
              <a:t>  =</a:t>
            </a:r>
          </a:p>
          <a:p>
            <a:pPr lvl="1">
              <a:buNone/>
            </a:pPr>
            <a:r>
              <a:rPr lang="en-US" dirty="0">
                <a:latin typeface="Cambria Math" pitchFamily="18" charset="0"/>
                <a:ea typeface="Cambria Math" pitchFamily="18" charset="0"/>
              </a:rPr>
              <a:t>                        78,364,164,096 </a:t>
            </a:r>
            <a:r>
              <a:rPr lang="en-US" dirty="0">
                <a:latin typeface="Cambria Math"/>
                <a:ea typeface="Cambria Math"/>
              </a:rPr>
              <a:t>−</a:t>
            </a:r>
            <a:r>
              <a:rPr lang="en-US" dirty="0"/>
              <a:t> 8,</a:t>
            </a:r>
            <a:r>
              <a:rPr lang="en-US" dirty="0">
                <a:latin typeface="Cambria Math" pitchFamily="18" charset="0"/>
                <a:ea typeface="Cambria Math" pitchFamily="18" charset="0"/>
              </a:rPr>
              <a:t>031,810,176</a:t>
            </a:r>
            <a:r>
              <a:rPr lang="en-US" dirty="0"/>
              <a:t> =  </a:t>
            </a:r>
            <a:r>
              <a:rPr lang="en-US" dirty="0">
                <a:latin typeface="Cambria Math" pitchFamily="18" charset="0"/>
                <a:ea typeface="Cambria Math" pitchFamily="18" charset="0"/>
              </a:rPr>
              <a:t>70,332,353,920.</a:t>
            </a:r>
            <a:endParaRPr lang="en-US" dirty="0"/>
          </a:p>
          <a:p>
            <a:pPr lvl="1">
              <a:buNone/>
            </a:pPr>
            <a:r>
              <a:rPr lang="en-US" i="1" dirty="0"/>
              <a:t>           P</a:t>
            </a:r>
            <a:r>
              <a:rPr lang="en-US" baseline="-25000" dirty="0">
                <a:latin typeface="Cambria Math" pitchFamily="18" charset="0"/>
                <a:ea typeface="Cambria Math" pitchFamily="18" charset="0"/>
              </a:rPr>
              <a:t>8</a:t>
            </a:r>
            <a:r>
              <a:rPr lang="en-US" dirty="0"/>
              <a:t> = </a:t>
            </a:r>
            <a:r>
              <a:rPr lang="en-US" dirty="0">
                <a:latin typeface="Cambria Math" pitchFamily="18" charset="0"/>
                <a:ea typeface="Cambria Math" pitchFamily="18" charset="0"/>
              </a:rPr>
              <a:t>36</a:t>
            </a:r>
            <a:r>
              <a:rPr lang="en-US" baseline="30000" dirty="0">
                <a:latin typeface="Cambria Math" pitchFamily="18" charset="0"/>
                <a:ea typeface="Cambria Math" pitchFamily="18" charset="0"/>
              </a:rPr>
              <a:t>8</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26</a:t>
            </a:r>
            <a:r>
              <a:rPr lang="en-US" baseline="30000" dirty="0">
                <a:latin typeface="Cambria Math" pitchFamily="18" charset="0"/>
                <a:ea typeface="Cambria Math" pitchFamily="18" charset="0"/>
              </a:rPr>
              <a:t>8</a:t>
            </a:r>
            <a:r>
              <a:rPr lang="en-US" dirty="0"/>
              <a:t>  =</a:t>
            </a:r>
          </a:p>
          <a:p>
            <a:pPr lvl="1">
              <a:buNone/>
            </a:pPr>
            <a:r>
              <a:rPr lang="en-US" dirty="0">
                <a:latin typeface="Cambria Math" pitchFamily="18" charset="0"/>
                <a:ea typeface="Cambria Math" pitchFamily="18" charset="0"/>
              </a:rPr>
              <a:t>                       2,821,109,907,456 </a:t>
            </a:r>
            <a:r>
              <a:rPr lang="en-US" dirty="0">
                <a:latin typeface="Cambria Math"/>
                <a:ea typeface="Cambria Math"/>
              </a:rPr>
              <a:t>−</a:t>
            </a:r>
            <a:r>
              <a:rPr lang="en-US" dirty="0"/>
              <a:t> </a:t>
            </a:r>
            <a:r>
              <a:rPr lang="en-US" dirty="0">
                <a:latin typeface="Cambria Math" pitchFamily="18" charset="0"/>
                <a:ea typeface="Cambria Math" pitchFamily="18" charset="0"/>
              </a:rPr>
              <a:t>208,827,064,576</a:t>
            </a:r>
            <a:r>
              <a:rPr lang="en-US" dirty="0"/>
              <a:t> =</a:t>
            </a:r>
            <a:r>
              <a:rPr lang="en-US" dirty="0">
                <a:latin typeface="Cambria Math" pitchFamily="18" charset="0"/>
                <a:ea typeface="Cambria Math" pitchFamily="18" charset="0"/>
              </a:rPr>
              <a:t>2,612,282,842,880.</a:t>
            </a:r>
          </a:p>
          <a:p>
            <a:pPr lvl="1">
              <a:buNone/>
            </a:pPr>
            <a:endParaRPr lang="en-US" dirty="0"/>
          </a:p>
          <a:p>
            <a:pPr lvl="1">
              <a:buNone/>
            </a:pPr>
            <a:r>
              <a:rPr lang="en-US" dirty="0"/>
              <a:t>Consequently, </a:t>
            </a:r>
            <a:r>
              <a:rPr lang="en-US" i="1" dirty="0"/>
              <a:t>P</a:t>
            </a:r>
            <a:r>
              <a:rPr lang="en-US" dirty="0"/>
              <a:t> = </a:t>
            </a:r>
            <a:r>
              <a:rPr lang="en-US" i="1" dirty="0"/>
              <a:t>P</a:t>
            </a:r>
            <a:r>
              <a:rPr lang="en-US" baseline="-25000" dirty="0">
                <a:latin typeface="Cambria Math" pitchFamily="18" charset="0"/>
                <a:ea typeface="Cambria Math" pitchFamily="18" charset="0"/>
              </a:rPr>
              <a:t>6</a:t>
            </a:r>
            <a:r>
              <a:rPr lang="en-US" dirty="0"/>
              <a:t> + </a:t>
            </a:r>
            <a:r>
              <a:rPr lang="en-US" i="1" dirty="0"/>
              <a:t>P</a:t>
            </a:r>
            <a:r>
              <a:rPr lang="en-US" baseline="-25000" dirty="0">
                <a:latin typeface="Cambria Math" pitchFamily="18" charset="0"/>
                <a:ea typeface="Cambria Math" pitchFamily="18" charset="0"/>
              </a:rPr>
              <a:t>7</a:t>
            </a:r>
            <a:r>
              <a:rPr lang="en-US" dirty="0"/>
              <a:t> +</a:t>
            </a:r>
            <a:r>
              <a:rPr lang="en-US" i="1" dirty="0"/>
              <a:t>P</a:t>
            </a:r>
            <a:r>
              <a:rPr lang="en-US" baseline="-25000" dirty="0">
                <a:latin typeface="Cambria Math" pitchFamily="18" charset="0"/>
                <a:ea typeface="Cambria Math" pitchFamily="18" charset="0"/>
              </a:rPr>
              <a:t>8</a:t>
            </a:r>
            <a:r>
              <a:rPr lang="en-US" dirty="0"/>
              <a:t> = </a:t>
            </a:r>
            <a:r>
              <a:rPr lang="en-US" dirty="0">
                <a:latin typeface="Cambria Math" pitchFamily="18" charset="0"/>
                <a:ea typeface="Cambria Math" pitchFamily="18" charset="0"/>
              </a:rPr>
              <a:t>2,684,483,063,360</a:t>
            </a:r>
            <a:r>
              <a:rPr lang="en-US" dirty="0"/>
              <a:t>.</a:t>
            </a:r>
          </a:p>
        </p:txBody>
      </p:sp>
    </p:spTree>
    <p:extLst>
      <p:ext uri="{BB962C8B-B14F-4D97-AF65-F5344CB8AC3E}">
        <p14:creationId xmlns:p14="http://schemas.microsoft.com/office/powerpoint/2010/main" val="223754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Addresses</a:t>
            </a:r>
          </a:p>
        </p:txBody>
      </p:sp>
      <p:sp>
        <p:nvSpPr>
          <p:cNvPr id="3" name="Content Placeholder 2"/>
          <p:cNvSpPr>
            <a:spLocks noGrp="1"/>
          </p:cNvSpPr>
          <p:nvPr>
            <p:ph idx="1"/>
          </p:nvPr>
        </p:nvSpPr>
        <p:spPr>
          <a:xfrm>
            <a:off x="457200" y="1524000"/>
            <a:ext cx="8534400" cy="5181600"/>
          </a:xfrm>
        </p:spPr>
        <p:txBody>
          <a:bodyPr>
            <a:normAutofit fontScale="70000" lnSpcReduction="20000"/>
          </a:bodyPr>
          <a:lstStyle/>
          <a:p>
            <a:r>
              <a:rPr lang="en-US" dirty="0"/>
              <a:t>Version </a:t>
            </a:r>
            <a:r>
              <a:rPr lang="en-US" dirty="0">
                <a:latin typeface="Cambria Math" pitchFamily="18" charset="0"/>
                <a:ea typeface="Cambria Math" pitchFamily="18" charset="0"/>
              </a:rPr>
              <a:t>4</a:t>
            </a:r>
            <a:r>
              <a:rPr lang="en-US" dirty="0"/>
              <a:t> of the Internet Protocol (IPv</a:t>
            </a:r>
            <a:r>
              <a:rPr lang="en-US" dirty="0">
                <a:latin typeface="Cambria Math" pitchFamily="18" charset="0"/>
                <a:ea typeface="Cambria Math" pitchFamily="18" charset="0"/>
              </a:rPr>
              <a:t>4</a:t>
            </a:r>
            <a:r>
              <a:rPr lang="en-US" dirty="0"/>
              <a:t>) uses </a:t>
            </a:r>
            <a:r>
              <a:rPr lang="en-US" dirty="0">
                <a:latin typeface="Cambria Math" pitchFamily="18" charset="0"/>
                <a:ea typeface="Cambria Math" pitchFamily="18" charset="0"/>
              </a:rPr>
              <a:t>32</a:t>
            </a:r>
            <a:r>
              <a:rPr lang="en-US" dirty="0"/>
              <a:t> bits.</a:t>
            </a:r>
          </a:p>
          <a:p>
            <a:endParaRPr lang="en-US" dirty="0"/>
          </a:p>
          <a:p>
            <a:pPr>
              <a:buNone/>
            </a:pPr>
            <a:endParaRPr lang="en-US" dirty="0"/>
          </a:p>
          <a:p>
            <a:pPr>
              <a:buNone/>
            </a:pPr>
            <a:endParaRPr lang="en-US" dirty="0"/>
          </a:p>
          <a:p>
            <a:pPr>
              <a:buNone/>
            </a:pPr>
            <a:endParaRPr lang="en-US" dirty="0"/>
          </a:p>
          <a:p>
            <a:pPr>
              <a:buNone/>
            </a:pPr>
            <a:endParaRPr lang="en-US" dirty="0"/>
          </a:p>
          <a:p>
            <a:r>
              <a:rPr lang="en-US" b="1" dirty="0"/>
              <a:t>Class A Addresses</a:t>
            </a:r>
            <a:r>
              <a:rPr lang="en-US" dirty="0"/>
              <a:t>: used for the largest networks, a </a:t>
            </a:r>
            <a:r>
              <a:rPr lang="en-US" dirty="0">
                <a:latin typeface="Cambria Math" pitchFamily="18" charset="0"/>
                <a:ea typeface="Cambria Math" pitchFamily="18" charset="0"/>
              </a:rPr>
              <a:t>0</a:t>
            </a:r>
            <a:r>
              <a:rPr lang="en-US" dirty="0"/>
              <a:t>,followed by a </a:t>
            </a:r>
            <a:r>
              <a:rPr lang="en-US" dirty="0">
                <a:latin typeface="Cambria Math" pitchFamily="18" charset="0"/>
                <a:ea typeface="Cambria Math" pitchFamily="18" charset="0"/>
              </a:rPr>
              <a:t>7</a:t>
            </a:r>
            <a:r>
              <a:rPr lang="en-US" dirty="0"/>
              <a:t>-bit </a:t>
            </a:r>
            <a:r>
              <a:rPr lang="en-US" dirty="0" err="1"/>
              <a:t>netid</a:t>
            </a:r>
            <a:r>
              <a:rPr lang="en-US" dirty="0"/>
              <a:t> and a </a:t>
            </a:r>
            <a:r>
              <a:rPr lang="en-US" dirty="0">
                <a:latin typeface="Cambria Math" pitchFamily="18" charset="0"/>
                <a:ea typeface="Cambria Math" pitchFamily="18" charset="0"/>
              </a:rPr>
              <a:t>24</a:t>
            </a:r>
            <a:r>
              <a:rPr lang="en-US" dirty="0"/>
              <a:t>-bit </a:t>
            </a:r>
            <a:r>
              <a:rPr lang="en-US" dirty="0" err="1"/>
              <a:t>hostid</a:t>
            </a:r>
            <a:r>
              <a:rPr lang="en-US" dirty="0"/>
              <a:t>.</a:t>
            </a:r>
          </a:p>
          <a:p>
            <a:r>
              <a:rPr lang="en-US" b="1" dirty="0"/>
              <a:t>Class B Addresses</a:t>
            </a:r>
            <a:r>
              <a:rPr lang="en-US" dirty="0"/>
              <a:t>: used for the medium-sized networks, a </a:t>
            </a:r>
            <a:r>
              <a:rPr lang="en-US" dirty="0">
                <a:latin typeface="Cambria Math" pitchFamily="18" charset="0"/>
                <a:ea typeface="Cambria Math" pitchFamily="18" charset="0"/>
              </a:rPr>
              <a:t>10</a:t>
            </a:r>
            <a:r>
              <a:rPr lang="en-US" dirty="0"/>
              <a:t>,followed by a </a:t>
            </a:r>
            <a:r>
              <a:rPr lang="en-US" dirty="0">
                <a:latin typeface="Cambria Math" pitchFamily="18" charset="0"/>
                <a:ea typeface="Cambria Math" pitchFamily="18" charset="0"/>
              </a:rPr>
              <a:t>14</a:t>
            </a:r>
            <a:r>
              <a:rPr lang="en-US" dirty="0"/>
              <a:t>-bit </a:t>
            </a:r>
            <a:r>
              <a:rPr lang="en-US" dirty="0" err="1"/>
              <a:t>netid</a:t>
            </a:r>
            <a:r>
              <a:rPr lang="en-US" dirty="0"/>
              <a:t> and a </a:t>
            </a:r>
            <a:r>
              <a:rPr lang="en-US" dirty="0">
                <a:latin typeface="Cambria Math" pitchFamily="18" charset="0"/>
                <a:ea typeface="Cambria Math" pitchFamily="18" charset="0"/>
              </a:rPr>
              <a:t>16</a:t>
            </a:r>
            <a:r>
              <a:rPr lang="en-US" dirty="0"/>
              <a:t>-bit </a:t>
            </a:r>
            <a:r>
              <a:rPr lang="en-US" dirty="0" err="1"/>
              <a:t>hostid</a:t>
            </a:r>
            <a:r>
              <a:rPr lang="en-US" dirty="0"/>
              <a:t>.</a:t>
            </a:r>
          </a:p>
          <a:p>
            <a:r>
              <a:rPr lang="en-US" b="1" dirty="0"/>
              <a:t>Class C Addresses</a:t>
            </a:r>
            <a:r>
              <a:rPr lang="en-US" dirty="0"/>
              <a:t>: used for the smallest networks, a </a:t>
            </a:r>
            <a:r>
              <a:rPr lang="en-US" dirty="0">
                <a:latin typeface="Cambria Math" pitchFamily="18" charset="0"/>
                <a:ea typeface="Cambria Math" pitchFamily="18" charset="0"/>
              </a:rPr>
              <a:t>110</a:t>
            </a:r>
            <a:r>
              <a:rPr lang="en-US" dirty="0"/>
              <a:t>,followed by a </a:t>
            </a:r>
            <a:r>
              <a:rPr lang="en-US" dirty="0">
                <a:latin typeface="Cambria Math" pitchFamily="18" charset="0"/>
                <a:ea typeface="Cambria Math" pitchFamily="18" charset="0"/>
              </a:rPr>
              <a:t>21</a:t>
            </a:r>
            <a:r>
              <a:rPr lang="en-US" dirty="0"/>
              <a:t>-bit </a:t>
            </a:r>
            <a:r>
              <a:rPr lang="en-US" dirty="0" err="1"/>
              <a:t>netid</a:t>
            </a:r>
            <a:r>
              <a:rPr lang="en-US" dirty="0"/>
              <a:t> and a </a:t>
            </a:r>
            <a:r>
              <a:rPr lang="en-US" dirty="0">
                <a:latin typeface="Cambria Math" pitchFamily="18" charset="0"/>
                <a:ea typeface="Cambria Math" pitchFamily="18" charset="0"/>
              </a:rPr>
              <a:t>8</a:t>
            </a:r>
            <a:r>
              <a:rPr lang="en-US" dirty="0"/>
              <a:t>-bit </a:t>
            </a:r>
            <a:r>
              <a:rPr lang="en-US" dirty="0" err="1"/>
              <a:t>hostid</a:t>
            </a:r>
            <a:r>
              <a:rPr lang="en-US" dirty="0"/>
              <a:t>.</a:t>
            </a:r>
          </a:p>
          <a:p>
            <a:pPr lvl="1"/>
            <a:r>
              <a:rPr lang="en-US" dirty="0"/>
              <a:t>Neither Class D nor Class E addresses are assigned as the address of a computer on the internet. Only Classes A, B, and C are available. </a:t>
            </a:r>
          </a:p>
          <a:p>
            <a:pPr lvl="1"/>
            <a:r>
              <a:rPr lang="en-US" dirty="0">
                <a:latin typeface="Cambria Math" pitchFamily="18" charset="0"/>
                <a:ea typeface="Cambria Math" pitchFamily="18" charset="0"/>
              </a:rPr>
              <a:t>1111111</a:t>
            </a:r>
            <a:r>
              <a:rPr lang="en-US" dirty="0"/>
              <a:t> is not available as the </a:t>
            </a:r>
            <a:r>
              <a:rPr lang="en-US" dirty="0" err="1"/>
              <a:t>netid</a:t>
            </a:r>
            <a:r>
              <a:rPr lang="en-US" dirty="0"/>
              <a:t> of a Class A network.</a:t>
            </a:r>
          </a:p>
          <a:p>
            <a:pPr lvl="1"/>
            <a:r>
              <a:rPr lang="en-US" dirty="0" err="1"/>
              <a:t>Hostids</a:t>
            </a:r>
            <a:r>
              <a:rPr lang="en-US" dirty="0"/>
              <a:t> consisting of all </a:t>
            </a:r>
            <a:r>
              <a:rPr lang="en-US" dirty="0">
                <a:latin typeface="Cambria Math" pitchFamily="18" charset="0"/>
                <a:ea typeface="Cambria Math" pitchFamily="18" charset="0"/>
              </a:rPr>
              <a:t>0</a:t>
            </a:r>
            <a:r>
              <a:rPr lang="en-US" dirty="0"/>
              <a:t>s and all </a:t>
            </a:r>
            <a:r>
              <a:rPr lang="en-US" dirty="0">
                <a:latin typeface="Cambria Math" pitchFamily="18" charset="0"/>
                <a:ea typeface="Cambria Math" pitchFamily="18" charset="0"/>
              </a:rPr>
              <a:t>1</a:t>
            </a:r>
            <a:r>
              <a:rPr lang="en-US" dirty="0"/>
              <a:t>s are not available in any network. </a:t>
            </a:r>
          </a:p>
        </p:txBody>
      </p:sp>
      <p:pic>
        <p:nvPicPr>
          <p:cNvPr id="4" name="Picture 3" descr="0502.jpg"/>
          <p:cNvPicPr>
            <a:picLocks noChangeAspect="1"/>
          </p:cNvPicPr>
          <p:nvPr/>
        </p:nvPicPr>
        <p:blipFill>
          <a:blip r:embed="rId2" cstate="print"/>
          <a:stretch>
            <a:fillRect/>
          </a:stretch>
        </p:blipFill>
        <p:spPr>
          <a:xfrm>
            <a:off x="1752600" y="1905000"/>
            <a:ext cx="5262092" cy="1447800"/>
          </a:xfrm>
          <a:prstGeom prst="rect">
            <a:avLst/>
          </a:prstGeom>
        </p:spPr>
      </p:pic>
    </p:spTree>
    <p:extLst>
      <p:ext uri="{BB962C8B-B14F-4D97-AF65-F5344CB8AC3E}">
        <p14:creationId xmlns:p14="http://schemas.microsoft.com/office/powerpoint/2010/main" val="465497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Internet Addresses</a:t>
            </a:r>
          </a:p>
        </p:txBody>
      </p:sp>
      <p:sp>
        <p:nvSpPr>
          <p:cNvPr id="3" name="Content Placeholder 2"/>
          <p:cNvSpPr>
            <a:spLocks noGrp="1"/>
          </p:cNvSpPr>
          <p:nvPr>
            <p:ph idx="1"/>
          </p:nvPr>
        </p:nvSpPr>
        <p:spPr>
          <a:xfrm>
            <a:off x="434009" y="1417638"/>
            <a:ext cx="8305800" cy="4800600"/>
          </a:xfrm>
        </p:spPr>
        <p:txBody>
          <a:bodyPr>
            <a:normAutofit fontScale="77500" lnSpcReduction="20000"/>
          </a:bodyPr>
          <a:lstStyle/>
          <a:p>
            <a:pPr>
              <a:buNone/>
            </a:pPr>
            <a:r>
              <a:rPr lang="en-US" b="1" dirty="0"/>
              <a:t>    Example</a:t>
            </a:r>
            <a:r>
              <a:rPr lang="en-US" dirty="0"/>
              <a:t>: How many different IPv</a:t>
            </a:r>
            <a:r>
              <a:rPr lang="en-US" dirty="0">
                <a:latin typeface="Cambria Math" pitchFamily="18" charset="0"/>
                <a:ea typeface="Cambria Math" pitchFamily="18" charset="0"/>
              </a:rPr>
              <a:t>4</a:t>
            </a:r>
            <a:r>
              <a:rPr lang="en-US" dirty="0"/>
              <a:t> addresses are available for computers on the internet?</a:t>
            </a:r>
          </a:p>
          <a:p>
            <a:pPr>
              <a:buNone/>
            </a:pPr>
            <a:r>
              <a:rPr lang="en-US" b="1" dirty="0"/>
              <a:t>    Solution</a:t>
            </a:r>
            <a:r>
              <a:rPr lang="en-US" dirty="0"/>
              <a:t>: Use both the sum and the product rule. Let </a:t>
            </a:r>
            <a:r>
              <a:rPr lang="en-US" i="1" dirty="0"/>
              <a:t>x</a:t>
            </a:r>
            <a:r>
              <a:rPr lang="en-US" dirty="0"/>
              <a:t> be the number of available addresses, and let </a:t>
            </a:r>
            <a:r>
              <a:rPr lang="en-US" i="1" dirty="0" err="1"/>
              <a:t>x</a:t>
            </a:r>
            <a:r>
              <a:rPr lang="en-US" baseline="-25000" dirty="0" err="1"/>
              <a:t>A</a:t>
            </a:r>
            <a:r>
              <a:rPr lang="en-US" dirty="0"/>
              <a:t>, </a:t>
            </a:r>
            <a:r>
              <a:rPr lang="en-US" i="1" dirty="0" err="1"/>
              <a:t>x</a:t>
            </a:r>
            <a:r>
              <a:rPr lang="en-US" baseline="-25000" dirty="0" err="1"/>
              <a:t>B</a:t>
            </a:r>
            <a:r>
              <a:rPr lang="en-US" dirty="0"/>
              <a:t>, and </a:t>
            </a:r>
            <a:r>
              <a:rPr lang="en-US" i="1" dirty="0" err="1"/>
              <a:t>x</a:t>
            </a:r>
            <a:r>
              <a:rPr lang="en-US" baseline="-25000" dirty="0" err="1"/>
              <a:t>C</a:t>
            </a:r>
            <a:r>
              <a:rPr lang="en-US" dirty="0"/>
              <a:t> denote the number of addresses for the respective classes.</a:t>
            </a:r>
          </a:p>
          <a:p>
            <a:pPr lvl="1"/>
            <a:r>
              <a:rPr lang="en-US" dirty="0"/>
              <a:t>To find, </a:t>
            </a:r>
            <a:r>
              <a:rPr lang="en-US" i="1" dirty="0" err="1"/>
              <a:t>x</a:t>
            </a:r>
            <a:r>
              <a:rPr lang="en-US" baseline="-25000" dirty="0" err="1"/>
              <a:t>A</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a:t>
            </a:r>
            <a:r>
              <a:rPr lang="en-US" dirty="0">
                <a:latin typeface="Cambria Math"/>
                <a:ea typeface="Cambria Math"/>
              </a:rPr>
              <a:t>− 1 = 127 </a:t>
            </a:r>
            <a:r>
              <a:rPr lang="en-US" dirty="0" err="1">
                <a:latin typeface="Cambria Math"/>
                <a:ea typeface="Cambria Math"/>
              </a:rPr>
              <a:t>netids</a:t>
            </a:r>
            <a:r>
              <a:rPr lang="en-US"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24</a:t>
            </a:r>
            <a:r>
              <a:rPr lang="en-US" dirty="0"/>
              <a:t> </a:t>
            </a:r>
            <a:r>
              <a:rPr lang="en-US" dirty="0">
                <a:latin typeface="Cambria Math"/>
                <a:ea typeface="Cambria Math"/>
              </a:rPr>
              <a:t>− 2 = 16,777,214 </a:t>
            </a:r>
            <a:r>
              <a:rPr lang="en-US" dirty="0" err="1">
                <a:latin typeface="Cambria Math"/>
                <a:ea typeface="Cambria Math"/>
              </a:rPr>
              <a:t>hostids</a:t>
            </a:r>
            <a:r>
              <a:rPr lang="en-US" dirty="0">
                <a:latin typeface="Cambria Math"/>
                <a:ea typeface="Cambria Math"/>
              </a:rPr>
              <a:t>. </a:t>
            </a:r>
          </a:p>
          <a:p>
            <a:pPr lvl="1">
              <a:buNone/>
            </a:pPr>
            <a:r>
              <a:rPr lang="en-US" i="1" dirty="0"/>
              <a:t>                   </a:t>
            </a:r>
            <a:r>
              <a:rPr lang="en-US" i="1" dirty="0" err="1"/>
              <a:t>x</a:t>
            </a:r>
            <a:r>
              <a:rPr lang="en-US" baseline="-25000" dirty="0" err="1"/>
              <a:t>A</a:t>
            </a:r>
            <a:r>
              <a:rPr lang="en-US" i="1" dirty="0"/>
              <a:t> = </a:t>
            </a:r>
            <a:r>
              <a:rPr lang="en-US" dirty="0">
                <a:latin typeface="Cambria Math" pitchFamily="18" charset="0"/>
                <a:ea typeface="Cambria Math" pitchFamily="18" charset="0"/>
              </a:rPr>
              <a:t>127</a:t>
            </a:r>
            <a:r>
              <a:rPr lang="en-US" dirty="0">
                <a:latin typeface="Cambria Math"/>
                <a:ea typeface="Cambria Math"/>
              </a:rPr>
              <a:t>∙ 16,777,214 = 2,130,706,178.</a:t>
            </a:r>
            <a:endParaRPr lang="en-US" dirty="0">
              <a:latin typeface="Cambria Math" pitchFamily="18" charset="0"/>
              <a:ea typeface="Cambria Math" pitchFamily="18" charset="0"/>
            </a:endParaRPr>
          </a:p>
          <a:p>
            <a:pPr lvl="1"/>
            <a:r>
              <a:rPr lang="en-US" dirty="0"/>
              <a:t>To find, </a:t>
            </a:r>
            <a:r>
              <a:rPr lang="en-US" i="1" dirty="0" err="1"/>
              <a:t>x</a:t>
            </a:r>
            <a:r>
              <a:rPr lang="en-US" baseline="-25000" dirty="0" err="1"/>
              <a:t>B</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14</a:t>
            </a:r>
            <a:r>
              <a:rPr lang="en-US" dirty="0"/>
              <a:t> </a:t>
            </a:r>
            <a:r>
              <a:rPr lang="en-US" dirty="0">
                <a:latin typeface="Cambria Math"/>
                <a:ea typeface="Cambria Math"/>
              </a:rPr>
              <a:t>= 16,384 </a:t>
            </a:r>
            <a:r>
              <a:rPr lang="en-US" dirty="0" err="1">
                <a:latin typeface="Cambria Math"/>
                <a:ea typeface="Cambria Math"/>
              </a:rPr>
              <a:t>netids</a:t>
            </a:r>
            <a:r>
              <a:rPr lang="en-US"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16</a:t>
            </a:r>
            <a:r>
              <a:rPr lang="en-US" dirty="0"/>
              <a:t> </a:t>
            </a:r>
            <a:r>
              <a:rPr lang="en-US" dirty="0">
                <a:latin typeface="Cambria Math"/>
                <a:ea typeface="Cambria Math"/>
              </a:rPr>
              <a:t>− 2 = 16,534 </a:t>
            </a:r>
            <a:r>
              <a:rPr lang="en-US" dirty="0" err="1">
                <a:latin typeface="Cambria Math"/>
                <a:ea typeface="Cambria Math"/>
              </a:rPr>
              <a:t>hostids</a:t>
            </a:r>
            <a:r>
              <a:rPr lang="en-US" dirty="0">
                <a:latin typeface="Cambria Math"/>
                <a:ea typeface="Cambria Math"/>
              </a:rPr>
              <a:t>. </a:t>
            </a:r>
          </a:p>
          <a:p>
            <a:pPr lvl="1">
              <a:buNone/>
            </a:pPr>
            <a:r>
              <a:rPr lang="en-US" i="1" dirty="0"/>
              <a:t>                   </a:t>
            </a:r>
            <a:r>
              <a:rPr lang="en-US" i="1" dirty="0" err="1"/>
              <a:t>x</a:t>
            </a:r>
            <a:r>
              <a:rPr lang="en-US" baseline="-25000" dirty="0" err="1"/>
              <a:t>B</a:t>
            </a:r>
            <a:r>
              <a:rPr lang="en-US" i="1" dirty="0"/>
              <a:t> = </a:t>
            </a:r>
            <a:r>
              <a:rPr lang="en-US" dirty="0">
                <a:latin typeface="Cambria Math"/>
                <a:ea typeface="Cambria Math"/>
              </a:rPr>
              <a:t>16,384 ∙ 16, 534 = 1,073,709,056.</a:t>
            </a:r>
            <a:endParaRPr lang="en-US" dirty="0"/>
          </a:p>
          <a:p>
            <a:pPr lvl="1"/>
            <a:r>
              <a:rPr lang="en-US" dirty="0"/>
              <a:t>To find, </a:t>
            </a:r>
            <a:r>
              <a:rPr lang="en-US" i="1" dirty="0" err="1"/>
              <a:t>x</a:t>
            </a:r>
            <a:r>
              <a:rPr lang="en-US" baseline="-25000" dirty="0" err="1"/>
              <a:t>C</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21</a:t>
            </a:r>
            <a:r>
              <a:rPr lang="en-US" dirty="0"/>
              <a:t> </a:t>
            </a:r>
            <a:r>
              <a:rPr lang="en-US" dirty="0">
                <a:latin typeface="Cambria Math"/>
                <a:ea typeface="Cambria Math"/>
              </a:rPr>
              <a:t>= 2,097,152 </a:t>
            </a:r>
            <a:r>
              <a:rPr lang="en-US" dirty="0" err="1">
                <a:latin typeface="Cambria Math"/>
                <a:ea typeface="Cambria Math"/>
              </a:rPr>
              <a:t>netids</a:t>
            </a:r>
            <a:r>
              <a:rPr lang="en-US"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8</a:t>
            </a:r>
            <a:r>
              <a:rPr lang="en-US" dirty="0"/>
              <a:t> </a:t>
            </a:r>
            <a:r>
              <a:rPr lang="en-US" dirty="0">
                <a:latin typeface="Cambria Math"/>
                <a:ea typeface="Cambria Math"/>
              </a:rPr>
              <a:t>− 2 = 254 </a:t>
            </a:r>
            <a:r>
              <a:rPr lang="en-US" dirty="0" err="1">
                <a:latin typeface="Cambria Math"/>
                <a:ea typeface="Cambria Math"/>
              </a:rPr>
              <a:t>hostids</a:t>
            </a:r>
            <a:r>
              <a:rPr lang="en-US" dirty="0">
                <a:latin typeface="Cambria Math"/>
                <a:ea typeface="Cambria Math"/>
              </a:rPr>
              <a:t>. </a:t>
            </a:r>
          </a:p>
          <a:p>
            <a:pPr lvl="1">
              <a:buNone/>
            </a:pPr>
            <a:r>
              <a:rPr lang="en-US" i="1" dirty="0"/>
              <a:t>                   </a:t>
            </a:r>
            <a:r>
              <a:rPr lang="en-US" i="1" dirty="0" err="1"/>
              <a:t>x</a:t>
            </a:r>
            <a:r>
              <a:rPr lang="en-US" baseline="-25000" dirty="0" err="1"/>
              <a:t>C</a:t>
            </a:r>
            <a:r>
              <a:rPr lang="en-US" i="1" dirty="0"/>
              <a:t> = </a:t>
            </a:r>
            <a:r>
              <a:rPr lang="en-US" dirty="0">
                <a:latin typeface="Cambria Math"/>
                <a:ea typeface="Cambria Math"/>
              </a:rPr>
              <a:t>2,097,152 ∙ 254 = 532,676,608.</a:t>
            </a:r>
            <a:endParaRPr lang="en-US" dirty="0"/>
          </a:p>
          <a:p>
            <a:pPr lvl="1"/>
            <a:r>
              <a:rPr lang="en-US" dirty="0"/>
              <a:t>Hence, the total number of available IPv</a:t>
            </a:r>
            <a:r>
              <a:rPr lang="en-US" dirty="0">
                <a:latin typeface="Cambria Math" pitchFamily="18" charset="0"/>
                <a:ea typeface="Cambria Math" pitchFamily="18" charset="0"/>
              </a:rPr>
              <a:t>4</a:t>
            </a:r>
            <a:r>
              <a:rPr lang="en-US" dirty="0"/>
              <a:t> addresses is</a:t>
            </a:r>
          </a:p>
          <a:p>
            <a:pPr lvl="1">
              <a:buNone/>
            </a:pPr>
            <a:r>
              <a:rPr lang="en-US" dirty="0"/>
              <a:t>            </a:t>
            </a:r>
            <a:r>
              <a:rPr lang="en-US" i="1" dirty="0"/>
              <a:t>x = </a:t>
            </a:r>
            <a:r>
              <a:rPr lang="en-US" i="1" dirty="0" err="1"/>
              <a:t>x</a:t>
            </a:r>
            <a:r>
              <a:rPr lang="en-US" baseline="-25000" dirty="0" err="1"/>
              <a:t>A</a:t>
            </a:r>
            <a:r>
              <a:rPr lang="en-US" dirty="0"/>
              <a:t> +  </a:t>
            </a:r>
            <a:r>
              <a:rPr lang="en-US" i="1" dirty="0" err="1"/>
              <a:t>x</a:t>
            </a:r>
            <a:r>
              <a:rPr lang="en-US" baseline="-25000" dirty="0" err="1"/>
              <a:t>B</a:t>
            </a:r>
            <a:r>
              <a:rPr lang="en-US" dirty="0"/>
              <a:t>  + </a:t>
            </a:r>
            <a:r>
              <a:rPr lang="en-US" i="1" dirty="0" err="1"/>
              <a:t>x</a:t>
            </a:r>
            <a:r>
              <a:rPr lang="en-US" baseline="-25000" dirty="0" err="1"/>
              <a:t>C</a:t>
            </a:r>
            <a:r>
              <a:rPr lang="en-US" dirty="0"/>
              <a:t> </a:t>
            </a:r>
          </a:p>
          <a:p>
            <a:pPr lvl="1">
              <a:buNone/>
            </a:pPr>
            <a:r>
              <a:rPr lang="en-US" dirty="0"/>
              <a:t>              = </a:t>
            </a:r>
            <a:r>
              <a:rPr lang="en-US" dirty="0">
                <a:latin typeface="Cambria Math" pitchFamily="18" charset="0"/>
                <a:ea typeface="Cambria Math" pitchFamily="18" charset="0"/>
              </a:rPr>
              <a:t>2,130,706,178 + 1,073,709,056 + 532,676,608</a:t>
            </a:r>
          </a:p>
          <a:p>
            <a:pPr lvl="1">
              <a:buNone/>
            </a:pPr>
            <a:r>
              <a:rPr lang="en-US" dirty="0">
                <a:latin typeface="Cambria Math" pitchFamily="18" charset="0"/>
                <a:ea typeface="Cambria Math" pitchFamily="18" charset="0"/>
              </a:rPr>
              <a:t>               = 3, 737,091,842.</a:t>
            </a:r>
          </a:p>
        </p:txBody>
      </p:sp>
      <p:sp>
        <p:nvSpPr>
          <p:cNvPr id="4" name="TextBox 3"/>
          <p:cNvSpPr txBox="1"/>
          <p:nvPr/>
        </p:nvSpPr>
        <p:spPr>
          <a:xfrm>
            <a:off x="4191000" y="5867400"/>
            <a:ext cx="4724400" cy="923330"/>
          </a:xfrm>
          <a:prstGeom prst="rect">
            <a:avLst/>
          </a:prstGeom>
          <a:noFill/>
          <a:ln>
            <a:solidFill>
              <a:schemeClr val="accent1"/>
            </a:solidFill>
          </a:ln>
        </p:spPr>
        <p:txBody>
          <a:bodyPr wrap="square" rtlCol="0">
            <a:spAutoFit/>
          </a:bodyPr>
          <a:lstStyle/>
          <a:p>
            <a:r>
              <a:rPr lang="en-US" dirty="0"/>
              <a:t>Not Enough Today !!</a:t>
            </a:r>
          </a:p>
          <a:p>
            <a:r>
              <a:rPr lang="en-US" dirty="0"/>
              <a:t>The newer IPv6 protocol solves the problem of too few addresses.</a:t>
            </a:r>
          </a:p>
        </p:txBody>
      </p:sp>
    </p:spTree>
    <p:extLst>
      <p:ext uri="{BB962C8B-B14F-4D97-AF65-F5344CB8AC3E}">
        <p14:creationId xmlns:p14="http://schemas.microsoft.com/office/powerpoint/2010/main" val="302844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4EC66E3D-D380-414B-A9A1-15A8AE8EBF15}"/>
              </a:ext>
            </a:extLst>
          </p:cNvPr>
          <p:cNvSpPr>
            <a:spLocks noGrp="1" noChangeArrowheads="1"/>
          </p:cNvSpPr>
          <p:nvPr>
            <p:ph type="ctrTitle"/>
          </p:nvPr>
        </p:nvSpPr>
        <p:spPr>
          <a:xfrm>
            <a:off x="381000" y="1752600"/>
            <a:ext cx="8229600" cy="3733800"/>
          </a:xfrm>
        </p:spPr>
        <p:txBody>
          <a:bodyPr/>
          <a:lstStyle/>
          <a:p>
            <a:pPr eaLnBrk="1" hangingPunct="1"/>
            <a:r>
              <a:rPr lang="en-US" altLang="zh-CN" sz="7100" b="1">
                <a:ea typeface="宋体" panose="02010600030101010101" pitchFamily="2" charset="-122"/>
              </a:rPr>
              <a:t>Welcome to</a:t>
            </a:r>
            <a:r>
              <a:rPr lang="en-US" altLang="zh-CN" sz="3900" b="1">
                <a:ea typeface="宋体" panose="02010600030101010101" pitchFamily="2" charset="-122"/>
              </a:rPr>
              <a:t/>
            </a:r>
            <a:br>
              <a:rPr lang="en-US" altLang="zh-CN" sz="3900" b="1">
                <a:ea typeface="宋体" panose="02010600030101010101" pitchFamily="2" charset="-122"/>
              </a:rPr>
            </a:br>
            <a:r>
              <a:rPr lang="en-CA" altLang="zh-CN">
                <a:ea typeface="宋体" panose="02010600030101010101" pitchFamily="2" charset="-122"/>
              </a:rPr>
              <a:t>Discrete Mathematics</a:t>
            </a:r>
            <a:br>
              <a:rPr lang="en-CA" altLang="zh-CN">
                <a:ea typeface="宋体" panose="02010600030101010101" pitchFamily="2" charset="-122"/>
              </a:rPr>
            </a:br>
            <a:r>
              <a:rPr lang="en-US" altLang="zh-CN">
                <a:ea typeface="宋体" panose="02010600030101010101" pitchFamily="2" charset="-122"/>
              </a:rPr>
              <a:t/>
            </a:r>
            <a:br>
              <a:rPr lang="en-US" altLang="zh-CN">
                <a:ea typeface="宋体" panose="02010600030101010101" pitchFamily="2" charset="-122"/>
              </a:rPr>
            </a:br>
            <a:r>
              <a:rPr lang="en-US" altLang="zh-CN">
                <a:ea typeface="宋体" panose="02010600030101010101" pitchFamily="2" charset="-122"/>
              </a:rPr>
              <a:t>Spring</a:t>
            </a:r>
            <a:r>
              <a:rPr lang="en-US" altLang="zh-CN" sz="4700">
                <a:ea typeface="宋体" panose="02010600030101010101" pitchFamily="2" charset="-122"/>
              </a:rPr>
              <a:t> 2018</a:t>
            </a:r>
            <a:endParaRPr lang="en-CA" altLang="zh-CN" sz="4700">
              <a:ea typeface="宋体" panose="02010600030101010101" pitchFamily="2" charset="-122"/>
            </a:endParaRPr>
          </a:p>
        </p:txBody>
      </p:sp>
      <p:sp>
        <p:nvSpPr>
          <p:cNvPr id="16387" name="Text Box 3">
            <a:extLst>
              <a:ext uri="{FF2B5EF4-FFF2-40B4-BE49-F238E27FC236}">
                <a16:creationId xmlns:a16="http://schemas.microsoft.com/office/drawing/2014/main" xmlns="" id="{294004A5-EFFB-46F3-8F80-B3A22D2F419F}"/>
              </a:ext>
            </a:extLst>
          </p:cNvPr>
          <p:cNvSpPr txBox="1">
            <a:spLocks noChangeArrowheads="1"/>
          </p:cNvSpPr>
          <p:nvPr/>
        </p:nvSpPr>
        <p:spPr bwMode="auto">
          <a:xfrm>
            <a:off x="990600" y="34290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6388" name="Text Box 4">
            <a:extLst>
              <a:ext uri="{FF2B5EF4-FFF2-40B4-BE49-F238E27FC236}">
                <a16:creationId xmlns:a16="http://schemas.microsoft.com/office/drawing/2014/main" xmlns="" id="{368A9793-BF57-4BD7-AAF2-0CBF85632F6D}"/>
              </a:ext>
            </a:extLst>
          </p:cNvPr>
          <p:cNvSpPr txBox="1">
            <a:spLocks noChangeArrowheads="1"/>
          </p:cNvSpPr>
          <p:nvPr/>
        </p:nvSpPr>
        <p:spPr bwMode="auto">
          <a:xfrm>
            <a:off x="457200" y="3886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21861" name="Text Box 5">
            <a:extLst>
              <a:ext uri="{FF2B5EF4-FFF2-40B4-BE49-F238E27FC236}">
                <a16:creationId xmlns:a16="http://schemas.microsoft.com/office/drawing/2014/main" xmlns="" id="{19FF532B-35FE-476B-8EE2-7998546C69A1}"/>
              </a:ext>
            </a:extLst>
          </p:cNvPr>
          <p:cNvSpPr txBox="1">
            <a:spLocks noChangeArrowheads="1"/>
          </p:cNvSpPr>
          <p:nvPr/>
        </p:nvSpPr>
        <p:spPr bwMode="auto">
          <a:xfrm>
            <a:off x="762000" y="5715000"/>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FF00"/>
                </a:solidFill>
                <a:effectLst>
                  <a:outerShdw blurRad="38100" dist="38100" dir="2700000" algn="tl">
                    <a:srgbClr val="C0C0C0"/>
                  </a:outerShdw>
                </a:effectLst>
                <a:latin typeface="Comic Sans MS" panose="030F0702030302020204" pitchFamily="66" charset="0"/>
                <a:ea typeface="宋体" panose="02010600030101010101" pitchFamily="2" charset="-122"/>
              </a:rPr>
              <a:t>   </a:t>
            </a:r>
            <a:r>
              <a:rPr lang="en-US" altLang="zh-CN" sz="2800">
                <a:effectLst>
                  <a:outerShdw blurRad="38100" dist="38100" dir="2700000" algn="tl">
                    <a:srgbClr val="C0C0C0"/>
                  </a:outerShdw>
                </a:effectLst>
                <a:latin typeface="Comic Sans MS" panose="030F0702030302020204" pitchFamily="66" charset="0"/>
                <a:ea typeface="宋体" panose="02010600030101010101" pitchFamily="2" charset="-122"/>
              </a:rPr>
              <a:t>Instructor: Niu Shao Zhang</a:t>
            </a:r>
            <a:endParaRPr lang="en-CA" altLang="zh-CN" sz="2800">
              <a:effectLst>
                <a:outerShdw blurRad="38100" dist="38100" dir="2700000" algn="tl">
                  <a:srgbClr val="C0C0C0"/>
                </a:outerShdw>
              </a:effectLst>
              <a:latin typeface="Comic Sans MS" panose="030F0702030302020204" pitchFamily="66"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Counting Principles: Subtraction Rule</a:t>
            </a:r>
          </a:p>
        </p:txBody>
      </p:sp>
      <p:sp>
        <p:nvSpPr>
          <p:cNvPr id="3" name="Content Placeholder 2"/>
          <p:cNvSpPr>
            <a:spLocks noGrp="1"/>
          </p:cNvSpPr>
          <p:nvPr>
            <p:ph idx="1"/>
          </p:nvPr>
        </p:nvSpPr>
        <p:spPr/>
        <p:txBody>
          <a:bodyPr/>
          <a:lstStyle/>
          <a:p>
            <a:pPr>
              <a:buNone/>
            </a:pPr>
            <a:r>
              <a:rPr lang="en-US" b="1" dirty="0"/>
              <a:t>   Subtraction Rule</a:t>
            </a:r>
            <a:r>
              <a:rPr lang="en-US" dirty="0"/>
              <a:t>: If a task can be done either in one of </a:t>
            </a:r>
            <a:r>
              <a:rPr lang="en-US" i="1" dirty="0"/>
              <a:t>n</a:t>
            </a:r>
            <a:r>
              <a:rPr lang="en-US" baseline="-25000" dirty="0">
                <a:latin typeface="Cambria Math" pitchFamily="18" charset="0"/>
                <a:ea typeface="Cambria Math" pitchFamily="18" charset="0"/>
              </a:rPr>
              <a:t>1</a:t>
            </a:r>
            <a:r>
              <a:rPr lang="en-US" dirty="0"/>
              <a:t> ways or in one of  </a:t>
            </a:r>
            <a:r>
              <a:rPr lang="en-US" i="1" dirty="0"/>
              <a:t>n</a:t>
            </a:r>
            <a:r>
              <a:rPr lang="en-US" baseline="-25000" dirty="0">
                <a:latin typeface="Cambria Math" pitchFamily="18" charset="0"/>
                <a:ea typeface="Cambria Math" pitchFamily="18" charset="0"/>
              </a:rPr>
              <a:t>2</a:t>
            </a:r>
            <a:r>
              <a:rPr lang="en-US" dirty="0"/>
              <a:t> ways, then the total number of ways to do the task is  </a:t>
            </a:r>
            <a:r>
              <a:rPr lang="en-US" i="1" dirty="0"/>
              <a:t>n</a:t>
            </a:r>
            <a:r>
              <a:rPr lang="en-US" baseline="-25000" dirty="0">
                <a:latin typeface="Cambria Math" pitchFamily="18" charset="0"/>
                <a:ea typeface="Cambria Math" pitchFamily="18" charset="0"/>
              </a:rPr>
              <a:t>1 </a:t>
            </a:r>
            <a:r>
              <a:rPr lang="en-US" dirty="0">
                <a:latin typeface="Cambria Math"/>
                <a:ea typeface="Cambria Math"/>
              </a:rPr>
              <a:t>+</a:t>
            </a:r>
            <a:r>
              <a:rPr lang="en-US" i="1" dirty="0"/>
              <a:t> n</a:t>
            </a:r>
            <a:r>
              <a:rPr lang="en-US" baseline="-25000" dirty="0">
                <a:latin typeface="Cambria Math" pitchFamily="18" charset="0"/>
                <a:ea typeface="Cambria Math" pitchFamily="18" charset="0"/>
              </a:rPr>
              <a:t>2</a:t>
            </a:r>
            <a:r>
              <a:rPr lang="en-US" dirty="0"/>
              <a:t> minus the number of ways  to do the task that are common to the two different ways.</a:t>
            </a:r>
          </a:p>
          <a:p>
            <a:r>
              <a:rPr lang="en-US" dirty="0"/>
              <a:t>Also known as, the </a:t>
            </a:r>
            <a:r>
              <a:rPr lang="en-US" i="1" dirty="0"/>
              <a:t>principle of inclusion-exclusion</a:t>
            </a:r>
            <a:r>
              <a:rPr lang="en-US" dirty="0"/>
              <a:t>:</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2165985" y="5486400"/>
            <a:ext cx="4812030" cy="380048"/>
          </a:xfrm>
          <a:prstGeom prst="rect">
            <a:avLst/>
          </a:prstGeom>
        </p:spPr>
      </p:pic>
    </p:spTree>
    <p:extLst>
      <p:ext uri="{BB962C8B-B14F-4D97-AF65-F5344CB8AC3E}">
        <p14:creationId xmlns:p14="http://schemas.microsoft.com/office/powerpoint/2010/main" val="2534477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Bit Strings</a:t>
            </a:r>
          </a:p>
        </p:txBody>
      </p:sp>
      <p:sp>
        <p:nvSpPr>
          <p:cNvPr id="3" name="Content Placeholder 2"/>
          <p:cNvSpPr>
            <a:spLocks noGrp="1"/>
          </p:cNvSpPr>
          <p:nvPr>
            <p:ph idx="1"/>
          </p:nvPr>
        </p:nvSpPr>
        <p:spPr>
          <a:xfrm>
            <a:off x="0" y="1600200"/>
            <a:ext cx="8229600" cy="4530725"/>
          </a:xfrm>
        </p:spPr>
        <p:txBody>
          <a:bodyPr>
            <a:normAutofit fontScale="92500"/>
          </a:bodyPr>
          <a:lstStyle/>
          <a:p>
            <a:pPr>
              <a:buNone/>
            </a:pPr>
            <a:r>
              <a:rPr lang="en-US" b="1" dirty="0"/>
              <a:t>   Example</a:t>
            </a:r>
            <a:r>
              <a:rPr lang="en-US" dirty="0"/>
              <a:t>: How many bit strings of length eight either start with a </a:t>
            </a:r>
            <a:r>
              <a:rPr lang="en-US" dirty="0">
                <a:latin typeface="Cambria Math" pitchFamily="18" charset="0"/>
                <a:ea typeface="Cambria Math" pitchFamily="18" charset="0"/>
              </a:rPr>
              <a:t>1</a:t>
            </a:r>
            <a:r>
              <a:rPr lang="en-US" dirty="0"/>
              <a:t> bit </a:t>
            </a:r>
            <a:r>
              <a:rPr lang="zh-CN" altLang="en-US" dirty="0" smtClean="0"/>
              <a:t>（</a:t>
            </a:r>
            <a:r>
              <a:rPr lang="en-US" altLang="zh-CN" dirty="0" smtClean="0"/>
              <a:t>Set </a:t>
            </a:r>
            <a:r>
              <a:rPr lang="en-US" altLang="zh-CN" i="1" dirty="0" smtClean="0"/>
              <a:t>A</a:t>
            </a:r>
            <a:r>
              <a:rPr lang="zh-CN" altLang="en-US" dirty="0" smtClean="0"/>
              <a:t>） </a:t>
            </a:r>
            <a:r>
              <a:rPr lang="en-US" dirty="0" smtClean="0"/>
              <a:t>or </a:t>
            </a:r>
            <a:r>
              <a:rPr lang="en-US" dirty="0"/>
              <a:t>end with the two bits </a:t>
            </a:r>
            <a:r>
              <a:rPr lang="en-US" dirty="0" smtClean="0">
                <a:latin typeface="Cambria Math" pitchFamily="18" charset="0"/>
                <a:ea typeface="Cambria Math" pitchFamily="18" charset="0"/>
              </a:rPr>
              <a:t>00 </a:t>
            </a:r>
            <a:r>
              <a:rPr lang="zh-CN" altLang="en-US" dirty="0" smtClean="0">
                <a:latin typeface="Cambria Math" pitchFamily="18" charset="0"/>
                <a:ea typeface="Cambria Math" pitchFamily="18" charset="0"/>
              </a:rPr>
              <a:t>（</a:t>
            </a:r>
            <a:r>
              <a:rPr lang="en-US" altLang="zh-CN" dirty="0" smtClean="0">
                <a:latin typeface="Cambria Math" pitchFamily="18" charset="0"/>
                <a:ea typeface="Cambria Math" pitchFamily="18" charset="0"/>
              </a:rPr>
              <a:t>Set </a:t>
            </a:r>
            <a:r>
              <a:rPr lang="en-US" altLang="zh-CN" i="1" dirty="0" smtClean="0">
                <a:latin typeface="Cambria Math" pitchFamily="18" charset="0"/>
                <a:ea typeface="Cambria Math" pitchFamily="18" charset="0"/>
              </a:rPr>
              <a:t>B</a:t>
            </a:r>
            <a:r>
              <a:rPr lang="zh-CN" altLang="en-US" dirty="0" smtClean="0">
                <a:latin typeface="Cambria Math" pitchFamily="18" charset="0"/>
                <a:ea typeface="Cambria Math" pitchFamily="18" charset="0"/>
              </a:rPr>
              <a:t>）</a:t>
            </a:r>
            <a:r>
              <a:rPr lang="en-US" dirty="0" smtClean="0"/>
              <a:t>?</a:t>
            </a:r>
            <a:endParaRPr lang="en-US" dirty="0"/>
          </a:p>
          <a:p>
            <a:pPr>
              <a:buNone/>
            </a:pPr>
            <a:r>
              <a:rPr lang="en-US" b="1" dirty="0"/>
              <a:t>   Solution</a:t>
            </a:r>
            <a:r>
              <a:rPr lang="en-US" dirty="0"/>
              <a:t>:  Use the subtraction rule.</a:t>
            </a:r>
          </a:p>
          <a:p>
            <a:pPr lvl="1"/>
            <a:r>
              <a:rPr lang="en-US" dirty="0"/>
              <a:t>Number of bit strings of length eight                                    that start with a </a:t>
            </a:r>
            <a:r>
              <a:rPr lang="en-US" dirty="0">
                <a:latin typeface="Cambria Math" pitchFamily="18" charset="0"/>
                <a:ea typeface="Cambria Math" pitchFamily="18" charset="0"/>
              </a:rPr>
              <a:t>1</a:t>
            </a:r>
            <a:r>
              <a:rPr lang="en-US" dirty="0"/>
              <a:t> bit: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128</a:t>
            </a:r>
          </a:p>
          <a:p>
            <a:pPr lvl="1"/>
            <a:r>
              <a:rPr lang="en-US" dirty="0"/>
              <a:t>Number of bit strings of length eight                                    that start with bits </a:t>
            </a:r>
            <a:r>
              <a:rPr lang="en-US" dirty="0">
                <a:latin typeface="Cambria Math" pitchFamily="18" charset="0"/>
                <a:ea typeface="Cambria Math" pitchFamily="18" charset="0"/>
              </a:rPr>
              <a:t>00</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64</a:t>
            </a:r>
          </a:p>
          <a:p>
            <a:pPr lvl="1"/>
            <a:r>
              <a:rPr lang="en-US" dirty="0"/>
              <a:t>Number of bit strings of length eight                                that start with a </a:t>
            </a:r>
            <a:r>
              <a:rPr lang="en-US" dirty="0">
                <a:latin typeface="Cambria Math" pitchFamily="18" charset="0"/>
                <a:ea typeface="Cambria Math" pitchFamily="18" charset="0"/>
              </a:rPr>
              <a:t>1</a:t>
            </a:r>
            <a:r>
              <a:rPr lang="en-US" dirty="0"/>
              <a:t> bit and end with bits </a:t>
            </a:r>
            <a:r>
              <a:rPr lang="en-US" dirty="0">
                <a:latin typeface="Cambria Math" pitchFamily="18" charset="0"/>
                <a:ea typeface="Cambria Math" pitchFamily="18" charset="0"/>
              </a:rPr>
              <a:t>00 </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5</a:t>
            </a:r>
            <a:r>
              <a:rPr lang="en-US" dirty="0"/>
              <a:t> = </a:t>
            </a:r>
            <a:r>
              <a:rPr lang="en-US" dirty="0">
                <a:latin typeface="Cambria Math" pitchFamily="18" charset="0"/>
                <a:ea typeface="Cambria Math" pitchFamily="18" charset="0"/>
              </a:rPr>
              <a:t>32</a:t>
            </a:r>
          </a:p>
          <a:p>
            <a:pPr>
              <a:buNone/>
            </a:pPr>
            <a:r>
              <a:rPr lang="en-US" dirty="0">
                <a:latin typeface="Cambria Math" pitchFamily="18" charset="0"/>
                <a:ea typeface="Cambria Math" pitchFamily="18" charset="0"/>
              </a:rPr>
              <a:t>    Hence, the number is 128 + 64 </a:t>
            </a:r>
            <a:r>
              <a:rPr lang="en-US" dirty="0">
                <a:latin typeface="Cambria Math"/>
                <a:ea typeface="Cambria Math"/>
              </a:rPr>
              <a:t>− </a:t>
            </a:r>
            <a:r>
              <a:rPr lang="en-US" dirty="0">
                <a:latin typeface="Cambria Math" pitchFamily="18" charset="0"/>
                <a:ea typeface="Cambria Math" pitchFamily="18" charset="0"/>
              </a:rPr>
              <a:t>32 = 160</a:t>
            </a:r>
            <a:r>
              <a:rPr lang="en-US" dirty="0" smtClean="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pic>
        <p:nvPicPr>
          <p:cNvPr id="4" name="Picture 3" descr="0503.jpg"/>
          <p:cNvPicPr>
            <a:picLocks noChangeAspect="1"/>
          </p:cNvPicPr>
          <p:nvPr/>
        </p:nvPicPr>
        <p:blipFill>
          <a:blip r:embed="rId4" cstate="print"/>
          <a:stretch>
            <a:fillRect/>
          </a:stretch>
        </p:blipFill>
        <p:spPr>
          <a:xfrm>
            <a:off x="6705600" y="2895600"/>
            <a:ext cx="2128243" cy="2205770"/>
          </a:xfrm>
          <a:prstGeom prst="rect">
            <a:avLst/>
          </a:prstGeom>
        </p:spPr>
      </p:pic>
      <p:pic>
        <p:nvPicPr>
          <p:cNvPr id="5" name="Picture 3" descr="addin_tmp.png"/>
          <p:cNvPicPr>
            <a:picLocks noChangeAspect="1"/>
          </p:cNvPicPr>
          <p:nvPr>
            <p:custDataLst>
              <p:tags r:id="rId1"/>
            </p:custDataLst>
          </p:nvPr>
        </p:nvPicPr>
        <p:blipFill>
          <a:blip r:embed="rId5" cstate="print"/>
          <a:stretch>
            <a:fillRect/>
          </a:stretch>
        </p:blipFill>
        <p:spPr>
          <a:xfrm>
            <a:off x="2162084" y="6225879"/>
            <a:ext cx="4507230" cy="355975"/>
          </a:xfrm>
          <a:prstGeom prst="rect">
            <a:avLst/>
          </a:prstGeom>
        </p:spPr>
      </p:pic>
    </p:spTree>
    <p:extLst>
      <p:ext uri="{BB962C8B-B14F-4D97-AF65-F5344CB8AC3E}">
        <p14:creationId xmlns:p14="http://schemas.microsoft.com/office/powerpoint/2010/main" val="3670393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Counting Principles: Division Rule</a:t>
            </a:r>
          </a:p>
        </p:txBody>
      </p:sp>
      <p:sp>
        <p:nvSpPr>
          <p:cNvPr id="3" name="Content Placeholder 2"/>
          <p:cNvSpPr>
            <a:spLocks noGrp="1"/>
          </p:cNvSpPr>
          <p:nvPr>
            <p:ph idx="1"/>
          </p:nvPr>
        </p:nvSpPr>
        <p:spPr>
          <a:xfrm>
            <a:off x="304800" y="1447455"/>
            <a:ext cx="8382000" cy="5105400"/>
          </a:xfrm>
        </p:spPr>
        <p:txBody>
          <a:bodyPr>
            <a:normAutofit fontScale="92500"/>
          </a:bodyPr>
          <a:lstStyle/>
          <a:p>
            <a:pPr>
              <a:buNone/>
            </a:pPr>
            <a:r>
              <a:rPr lang="en-US" b="1" dirty="0"/>
              <a:t>   </a:t>
            </a:r>
            <a:r>
              <a:rPr lang="en-US" b="1" dirty="0" smtClean="0"/>
              <a:t>Division </a:t>
            </a:r>
            <a:r>
              <a:rPr lang="en-US" b="1" dirty="0"/>
              <a:t>Rule</a:t>
            </a:r>
            <a:r>
              <a:rPr lang="en-US" dirty="0"/>
              <a:t>: There are </a:t>
            </a:r>
            <a:r>
              <a:rPr lang="en-US" i="1" dirty="0"/>
              <a:t>n</a:t>
            </a:r>
            <a:r>
              <a:rPr lang="en-US" dirty="0"/>
              <a:t>/</a:t>
            </a:r>
            <a:r>
              <a:rPr lang="en-US" i="1" dirty="0"/>
              <a:t>d</a:t>
            </a:r>
            <a:r>
              <a:rPr lang="en-US" dirty="0"/>
              <a:t> ways to do a task if it can be done using a procedure that can be carried out in </a:t>
            </a:r>
            <a:r>
              <a:rPr lang="en-US" i="1" dirty="0"/>
              <a:t>n</a:t>
            </a:r>
            <a:r>
              <a:rPr lang="en-US" dirty="0"/>
              <a:t> ways, and for every way </a:t>
            </a:r>
            <a:r>
              <a:rPr lang="en-US" i="1" dirty="0"/>
              <a:t>w</a:t>
            </a:r>
            <a:r>
              <a:rPr lang="en-US" dirty="0"/>
              <a:t>, exactly </a:t>
            </a:r>
            <a:r>
              <a:rPr lang="en-US" i="1" dirty="0"/>
              <a:t>d</a:t>
            </a:r>
            <a:r>
              <a:rPr lang="en-US" dirty="0"/>
              <a:t> of the </a:t>
            </a:r>
            <a:r>
              <a:rPr lang="en-US" i="1" dirty="0"/>
              <a:t>n</a:t>
            </a:r>
            <a:r>
              <a:rPr lang="en-US" dirty="0"/>
              <a:t> ways correspond to way </a:t>
            </a:r>
            <a:r>
              <a:rPr lang="en-US" i="1" dirty="0"/>
              <a:t>w</a:t>
            </a:r>
            <a:r>
              <a:rPr lang="en-US" dirty="0"/>
              <a:t>. </a:t>
            </a:r>
          </a:p>
          <a:p>
            <a:r>
              <a:rPr lang="en-US" dirty="0"/>
              <a:t>Restated in terms of sets: If the finite set </a:t>
            </a:r>
            <a:r>
              <a:rPr lang="en-US" i="1" dirty="0"/>
              <a:t>A</a:t>
            </a:r>
            <a:r>
              <a:rPr lang="en-US" dirty="0"/>
              <a:t> is the union of </a:t>
            </a:r>
            <a:r>
              <a:rPr lang="en-US" i="1" dirty="0"/>
              <a:t>n</a:t>
            </a:r>
            <a:r>
              <a:rPr lang="en-US" dirty="0"/>
              <a:t> pairwise disjoint </a:t>
            </a:r>
            <a:r>
              <a:rPr lang="zh-CN" altLang="en-US" dirty="0"/>
              <a:t>（两两不交）</a:t>
            </a:r>
            <a:r>
              <a:rPr lang="en-US" dirty="0" smtClean="0"/>
              <a:t>subsets </a:t>
            </a:r>
            <a:r>
              <a:rPr lang="en-US" dirty="0"/>
              <a:t>each with </a:t>
            </a:r>
            <a:r>
              <a:rPr lang="en-US" i="1" dirty="0"/>
              <a:t>d</a:t>
            </a:r>
            <a:r>
              <a:rPr lang="en-US" dirty="0"/>
              <a:t> elements, then </a:t>
            </a:r>
            <a:r>
              <a:rPr lang="en-US" i="1" dirty="0"/>
              <a:t>n</a:t>
            </a:r>
            <a:r>
              <a:rPr lang="en-US" dirty="0"/>
              <a:t> = |</a:t>
            </a:r>
            <a:r>
              <a:rPr lang="en-US" i="1" dirty="0"/>
              <a:t>A</a:t>
            </a:r>
            <a:r>
              <a:rPr lang="en-US" dirty="0"/>
              <a:t>|/</a:t>
            </a:r>
            <a:r>
              <a:rPr lang="en-US" i="1" dirty="0"/>
              <a:t>d</a:t>
            </a:r>
            <a:r>
              <a:rPr lang="en-US" dirty="0"/>
              <a:t>.</a:t>
            </a:r>
          </a:p>
          <a:p>
            <a:r>
              <a:rPr lang="en-US" dirty="0"/>
              <a:t>In terms of functions: If </a:t>
            </a:r>
            <a:r>
              <a:rPr lang="en-US" i="1" dirty="0"/>
              <a:t>f </a:t>
            </a:r>
            <a:r>
              <a:rPr lang="en-US" dirty="0"/>
              <a:t>is a function from </a:t>
            </a:r>
            <a:r>
              <a:rPr lang="en-US" i="1" dirty="0"/>
              <a:t>A</a:t>
            </a:r>
            <a:r>
              <a:rPr lang="en-US" dirty="0"/>
              <a:t> to B, where both are finite sets, and for every value </a:t>
            </a:r>
            <a:r>
              <a:rPr lang="en-US" i="1" dirty="0"/>
              <a:t>y </a:t>
            </a:r>
            <a:r>
              <a:rPr lang="en-US" dirty="0">
                <a:latin typeface="Cambria Math"/>
                <a:ea typeface="Cambria Math"/>
              </a:rPr>
              <a:t>∈</a:t>
            </a:r>
            <a:r>
              <a:rPr lang="en-US" dirty="0"/>
              <a:t> </a:t>
            </a:r>
            <a:r>
              <a:rPr lang="en-US" i="1" dirty="0"/>
              <a:t>B</a:t>
            </a:r>
            <a:r>
              <a:rPr lang="en-US" dirty="0"/>
              <a:t> there are exactly </a:t>
            </a:r>
            <a:r>
              <a:rPr lang="en-US" i="1" dirty="0"/>
              <a:t>d</a:t>
            </a:r>
            <a:r>
              <a:rPr lang="en-US" dirty="0"/>
              <a:t> values </a:t>
            </a:r>
            <a:r>
              <a:rPr lang="en-US" i="1" dirty="0"/>
              <a:t>x</a:t>
            </a:r>
            <a:r>
              <a:rPr lang="en-US" dirty="0"/>
              <a:t> </a:t>
            </a:r>
            <a:r>
              <a:rPr lang="en-US" dirty="0">
                <a:latin typeface="Cambria Math"/>
                <a:ea typeface="Cambria Math"/>
              </a:rPr>
              <a:t>∈</a:t>
            </a:r>
            <a:r>
              <a:rPr lang="en-US" dirty="0"/>
              <a:t> </a:t>
            </a:r>
            <a:r>
              <a:rPr lang="en-US" i="1" dirty="0"/>
              <a:t>A</a:t>
            </a:r>
            <a:r>
              <a:rPr lang="en-US" dirty="0"/>
              <a:t> such that </a:t>
            </a:r>
            <a:r>
              <a:rPr lang="en-US" i="1" dirty="0"/>
              <a:t>f</a:t>
            </a:r>
            <a:r>
              <a:rPr lang="en-US" dirty="0"/>
              <a:t>(</a:t>
            </a:r>
            <a:r>
              <a:rPr lang="en-US" i="1" dirty="0"/>
              <a:t>x</a:t>
            </a:r>
            <a:r>
              <a:rPr lang="en-US" dirty="0"/>
              <a:t>) = </a:t>
            </a:r>
            <a:r>
              <a:rPr lang="en-US" i="1" dirty="0"/>
              <a:t>y</a:t>
            </a:r>
            <a:r>
              <a:rPr lang="en-US" dirty="0"/>
              <a:t>, then   |</a:t>
            </a:r>
            <a:r>
              <a:rPr lang="en-US" i="1" dirty="0"/>
              <a:t>B</a:t>
            </a:r>
            <a:r>
              <a:rPr lang="en-US" dirty="0"/>
              <a:t>| = |</a:t>
            </a:r>
            <a:r>
              <a:rPr lang="en-US" i="1" dirty="0"/>
              <a:t>A</a:t>
            </a:r>
            <a:r>
              <a:rPr lang="en-US" dirty="0"/>
              <a:t>|/</a:t>
            </a:r>
            <a:r>
              <a:rPr lang="en-US" i="1" dirty="0"/>
              <a:t>d</a:t>
            </a:r>
            <a:r>
              <a:rPr lang="en-US" i="1" dirty="0" smtClean="0"/>
              <a:t>.</a:t>
            </a:r>
            <a:endParaRPr lang="en-US" i="1" dirty="0"/>
          </a:p>
        </p:txBody>
      </p:sp>
    </p:spTree>
    <p:extLst>
      <p:ext uri="{BB962C8B-B14F-4D97-AF65-F5344CB8AC3E}">
        <p14:creationId xmlns:p14="http://schemas.microsoft.com/office/powerpoint/2010/main" val="141771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Counting Principles: Division Rule</a:t>
            </a:r>
          </a:p>
        </p:txBody>
      </p:sp>
      <p:sp>
        <p:nvSpPr>
          <p:cNvPr id="3" name="Content Placeholder 2"/>
          <p:cNvSpPr>
            <a:spLocks noGrp="1"/>
          </p:cNvSpPr>
          <p:nvPr>
            <p:ph idx="1"/>
          </p:nvPr>
        </p:nvSpPr>
        <p:spPr>
          <a:xfrm>
            <a:off x="304800" y="1447455"/>
            <a:ext cx="8382000" cy="5105400"/>
          </a:xfrm>
        </p:spPr>
        <p:txBody>
          <a:bodyPr>
            <a:normAutofit fontScale="85000" lnSpcReduction="20000"/>
          </a:bodyPr>
          <a:lstStyle/>
          <a:p>
            <a:pPr>
              <a:buNone/>
            </a:pPr>
            <a:r>
              <a:rPr lang="en-US" b="1" dirty="0"/>
              <a:t>   </a:t>
            </a:r>
            <a:r>
              <a:rPr lang="en-US" b="1" dirty="0" smtClean="0"/>
              <a:t>Example</a:t>
            </a:r>
            <a:r>
              <a:rPr lang="en-US" dirty="0"/>
              <a:t>: How many ways are there to seat four people around a circular table, where two </a:t>
            </a:r>
            <a:r>
              <a:rPr lang="en-US" dirty="0" err="1"/>
              <a:t>seatings</a:t>
            </a:r>
            <a:r>
              <a:rPr lang="en-US" dirty="0"/>
              <a:t> are considered the same when each person has the same left  and right neighbor?</a:t>
            </a:r>
          </a:p>
          <a:p>
            <a:pPr>
              <a:buNone/>
            </a:pPr>
            <a:r>
              <a:rPr lang="en-US" b="1" dirty="0"/>
              <a:t>   </a:t>
            </a:r>
            <a:r>
              <a:rPr lang="en-US" b="1" dirty="0" smtClean="0"/>
              <a:t>Solution</a:t>
            </a:r>
            <a:r>
              <a:rPr lang="en-US" dirty="0"/>
              <a:t>: Number the seats around the table from </a:t>
            </a:r>
            <a:r>
              <a:rPr lang="en-US" dirty="0">
                <a:latin typeface="Cambria Math" pitchFamily="18" charset="0"/>
                <a:ea typeface="Cambria Math" pitchFamily="18" charset="0"/>
              </a:rPr>
              <a:t>1</a:t>
            </a:r>
            <a:r>
              <a:rPr lang="en-US" dirty="0"/>
              <a:t> to </a:t>
            </a:r>
            <a:r>
              <a:rPr lang="en-US" dirty="0">
                <a:latin typeface="Cambria Math" pitchFamily="18" charset="0"/>
                <a:ea typeface="Cambria Math" pitchFamily="18" charset="0"/>
              </a:rPr>
              <a:t>4</a:t>
            </a:r>
            <a:r>
              <a:rPr lang="en-US" dirty="0"/>
              <a:t> proceeding clockwise. There are four ways to select the person for seat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3</a:t>
            </a:r>
            <a:r>
              <a:rPr lang="en-US" dirty="0"/>
              <a:t> for seat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2</a:t>
            </a:r>
            <a:r>
              <a:rPr lang="en-US" dirty="0"/>
              <a:t>, for seat </a:t>
            </a:r>
            <a:r>
              <a:rPr lang="en-US" dirty="0">
                <a:latin typeface="Cambria Math" pitchFamily="18" charset="0"/>
                <a:ea typeface="Cambria Math" pitchFamily="18" charset="0"/>
              </a:rPr>
              <a:t>3</a:t>
            </a:r>
            <a:r>
              <a:rPr lang="en-US" dirty="0"/>
              <a:t>, and one way for seat </a:t>
            </a:r>
            <a:r>
              <a:rPr lang="en-US" dirty="0">
                <a:latin typeface="Cambria Math" pitchFamily="18" charset="0"/>
                <a:ea typeface="Cambria Math" pitchFamily="18" charset="0"/>
              </a:rPr>
              <a:t>4</a:t>
            </a:r>
            <a:r>
              <a:rPr lang="en-US" dirty="0"/>
              <a:t>. Thus there are </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24</a:t>
            </a:r>
            <a:r>
              <a:rPr lang="en-US" dirty="0"/>
              <a:t> ways to order the four people. But since two </a:t>
            </a:r>
            <a:r>
              <a:rPr lang="en-US" dirty="0" err="1"/>
              <a:t>seatings</a:t>
            </a:r>
            <a:r>
              <a:rPr lang="en-US" dirty="0"/>
              <a:t> are the same when each person has the same left and right neighbor, for every choice for seat </a:t>
            </a:r>
            <a:r>
              <a:rPr lang="en-US" dirty="0">
                <a:latin typeface="Cambria Math" pitchFamily="18" charset="0"/>
                <a:ea typeface="Cambria Math" pitchFamily="18" charset="0"/>
              </a:rPr>
              <a:t>1</a:t>
            </a:r>
            <a:r>
              <a:rPr lang="en-US" dirty="0"/>
              <a:t>, we get the same seating. </a:t>
            </a:r>
          </a:p>
          <a:p>
            <a:pPr>
              <a:buNone/>
            </a:pPr>
            <a:r>
              <a:rPr lang="en-US" dirty="0"/>
              <a:t>      </a:t>
            </a:r>
          </a:p>
          <a:p>
            <a:pPr>
              <a:buNone/>
            </a:pPr>
            <a:r>
              <a:rPr lang="en-US" dirty="0"/>
              <a:t>      Therefore, by the division rule, there are </a:t>
            </a:r>
            <a:r>
              <a:rPr lang="en-US" dirty="0">
                <a:latin typeface="Cambria Math" pitchFamily="18" charset="0"/>
                <a:ea typeface="Cambria Math" pitchFamily="18" charset="0"/>
              </a:rPr>
              <a:t>24</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6</a:t>
            </a:r>
            <a:r>
              <a:rPr lang="en-US" dirty="0"/>
              <a:t> different seating arrangements. </a:t>
            </a:r>
          </a:p>
        </p:txBody>
      </p:sp>
    </p:spTree>
    <p:extLst>
      <p:ext uri="{BB962C8B-B14F-4D97-AF65-F5344CB8AC3E}">
        <p14:creationId xmlns:p14="http://schemas.microsoft.com/office/powerpoint/2010/main" val="3460134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Diagrams</a:t>
            </a:r>
          </a:p>
        </p:txBody>
      </p:sp>
      <p:sp>
        <p:nvSpPr>
          <p:cNvPr id="3" name="Content Placeholder 2"/>
          <p:cNvSpPr>
            <a:spLocks noGrp="1"/>
          </p:cNvSpPr>
          <p:nvPr>
            <p:ph idx="1"/>
          </p:nvPr>
        </p:nvSpPr>
        <p:spPr>
          <a:xfrm>
            <a:off x="228600" y="1474786"/>
            <a:ext cx="8686800" cy="5105401"/>
          </a:xfrm>
        </p:spPr>
        <p:txBody>
          <a:bodyPr>
            <a:normAutofit fontScale="85000" lnSpcReduction="20000"/>
          </a:bodyPr>
          <a:lstStyle/>
          <a:p>
            <a:r>
              <a:rPr lang="en-US" b="1" dirty="0"/>
              <a:t>Tree Diagrams</a:t>
            </a:r>
            <a:r>
              <a:rPr lang="en-US" dirty="0"/>
              <a:t>:  We can solve many counting problems through the use of </a:t>
            </a:r>
            <a:r>
              <a:rPr lang="en-US" i="1" dirty="0"/>
              <a:t>tree diagrams</a:t>
            </a:r>
            <a:r>
              <a:rPr lang="en-US" dirty="0"/>
              <a:t>, where a branch represents a possible choice and the leaves represent possible outcomes. </a:t>
            </a:r>
          </a:p>
          <a:p>
            <a:r>
              <a:rPr lang="en-US" b="1" dirty="0"/>
              <a:t>Example</a:t>
            </a:r>
            <a:r>
              <a:rPr lang="en-US" dirty="0"/>
              <a:t>: Suppose that “I Love Discrete Math” T-shirts come in five different sizes: S,M,L,XL, and XXL. Each size comes in four colors (white, red, green, and black), except XL, which comes only in red, green, and black, and XXL, which comes only in green and black. What is the minimum number of stores that the campus book store needs to stock to have one of each size and color available?</a:t>
            </a:r>
          </a:p>
          <a:p>
            <a:r>
              <a:rPr lang="zh-CN" altLang="en-US" dirty="0"/>
              <a:t>假如“我爱离散数学”的</a:t>
            </a:r>
            <a:r>
              <a:rPr lang="en-US" altLang="zh-CN" dirty="0"/>
              <a:t>T</a:t>
            </a:r>
            <a:r>
              <a:rPr lang="zh-CN" altLang="en-US" dirty="0"/>
              <a:t>恤衫有</a:t>
            </a:r>
            <a:r>
              <a:rPr lang="en-US" altLang="zh-CN" dirty="0"/>
              <a:t>5</a:t>
            </a:r>
            <a:r>
              <a:rPr lang="zh-CN" altLang="en-US" dirty="0"/>
              <a:t>个型号，</a:t>
            </a:r>
            <a:r>
              <a:rPr lang="en-US" altLang="zh-CN" dirty="0"/>
              <a:t> S,M,L,XL, and XXL</a:t>
            </a:r>
          </a:p>
          <a:p>
            <a:r>
              <a:rPr lang="zh-CN" altLang="en-US" dirty="0"/>
              <a:t>每个型号有</a:t>
            </a:r>
            <a:r>
              <a:rPr lang="en-US" altLang="zh-CN" dirty="0"/>
              <a:t>4</a:t>
            </a:r>
            <a:r>
              <a:rPr lang="zh-CN" altLang="en-US" dirty="0"/>
              <a:t>个颜色（白色、红色、绿色和黑色），但</a:t>
            </a:r>
            <a:r>
              <a:rPr lang="en-US" altLang="zh-CN" dirty="0"/>
              <a:t>XL</a:t>
            </a:r>
            <a:r>
              <a:rPr lang="zh-CN" altLang="en-US" dirty="0"/>
              <a:t>只有红色、绿色和黑色，</a:t>
            </a:r>
            <a:r>
              <a:rPr lang="en-US" altLang="zh-CN" dirty="0"/>
              <a:t> XXL</a:t>
            </a:r>
            <a:r>
              <a:rPr lang="zh-CN" altLang="en-US" dirty="0"/>
              <a:t>只有绿色和黑色。</a:t>
            </a:r>
            <a:endParaRPr lang="en-US" b="1" dirty="0"/>
          </a:p>
        </p:txBody>
      </p:sp>
    </p:spTree>
    <p:extLst>
      <p:ext uri="{BB962C8B-B14F-4D97-AF65-F5344CB8AC3E}">
        <p14:creationId xmlns:p14="http://schemas.microsoft.com/office/powerpoint/2010/main" val="519562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Diagrams</a:t>
            </a:r>
          </a:p>
        </p:txBody>
      </p:sp>
      <p:sp>
        <p:nvSpPr>
          <p:cNvPr id="3" name="Content Placeholder 2"/>
          <p:cNvSpPr>
            <a:spLocks noGrp="1"/>
          </p:cNvSpPr>
          <p:nvPr>
            <p:ph idx="1"/>
          </p:nvPr>
        </p:nvSpPr>
        <p:spPr>
          <a:xfrm>
            <a:off x="228600" y="1474786"/>
            <a:ext cx="8763000" cy="5383214"/>
          </a:xfrm>
        </p:spPr>
        <p:txBody>
          <a:bodyPr>
            <a:normAutofit fontScale="77500" lnSpcReduction="20000"/>
          </a:bodyPr>
          <a:lstStyle/>
          <a:p>
            <a:r>
              <a:rPr lang="en-US" b="1" dirty="0"/>
              <a:t>Example</a:t>
            </a:r>
            <a:r>
              <a:rPr lang="en-US" dirty="0"/>
              <a:t>: Suppose that “I Love Discrete Math” T-shirts come in five different sizes: S,M,L,XL, and XXL. Each size comes in four colors (white, red, green, and black), except XL, which comes only in red, green, and black, and XXL, which comes only in green and black. What is the minimum number of stores that the campus book store needs to stock to have one of each size and color available?</a:t>
            </a:r>
          </a:p>
          <a:p>
            <a:r>
              <a:rPr lang="en-US" b="1" dirty="0"/>
              <a:t>Solution</a:t>
            </a:r>
            <a:r>
              <a:rPr lang="en-US" dirty="0"/>
              <a:t>: Draw the tree diagram.</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r>
              <a:rPr lang="en-US" dirty="0"/>
              <a:t>The store must stock </a:t>
            </a:r>
            <a:r>
              <a:rPr lang="en-US" dirty="0">
                <a:latin typeface="Cambria Math" pitchFamily="18" charset="0"/>
                <a:ea typeface="Cambria Math" pitchFamily="18" charset="0"/>
              </a:rPr>
              <a:t>17 </a:t>
            </a:r>
            <a:r>
              <a:rPr lang="en-US" dirty="0"/>
              <a:t>T-shirts.</a:t>
            </a:r>
          </a:p>
        </p:txBody>
      </p:sp>
      <p:pic>
        <p:nvPicPr>
          <p:cNvPr id="4" name="Picture 3" descr="0506.jpg"/>
          <p:cNvPicPr>
            <a:picLocks noChangeAspect="1"/>
          </p:cNvPicPr>
          <p:nvPr/>
        </p:nvPicPr>
        <p:blipFill>
          <a:blip r:embed="rId2" cstate="print"/>
          <a:stretch>
            <a:fillRect/>
          </a:stretch>
        </p:blipFill>
        <p:spPr>
          <a:xfrm>
            <a:off x="1989364" y="4114800"/>
            <a:ext cx="5165272" cy="1981200"/>
          </a:xfrm>
          <a:prstGeom prst="rect">
            <a:avLst/>
          </a:prstGeom>
        </p:spPr>
      </p:pic>
    </p:spTree>
    <p:extLst>
      <p:ext uri="{BB962C8B-B14F-4D97-AF65-F5344CB8AC3E}">
        <p14:creationId xmlns:p14="http://schemas.microsoft.com/office/powerpoint/2010/main" val="904604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xmlns="" id="{6D5C02B6-A15E-4F4F-BB10-D4396B1E2B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540D8C-043E-4D85-AAC6-8583094F1125}" type="slidenum">
              <a:rPr kumimoji="0" lang="zh-CN" altLang="en-US" sz="1000" smtClean="0">
                <a:solidFill>
                  <a:srgbClr val="009999"/>
                </a:solidFill>
                <a:latin typeface="Arial Narrow" panose="020B0606020202030204" pitchFamily="34" charset="0"/>
              </a:rPr>
              <a:pPr>
                <a:spcBef>
                  <a:spcPct val="0"/>
                </a:spcBef>
                <a:buClrTx/>
                <a:buSzTx/>
                <a:buFontTx/>
                <a:buNone/>
              </a:pPr>
              <a:t>26</a:t>
            </a:fld>
            <a:endParaRPr kumimoji="0" lang="en-US" altLang="zh-CN" sz="1000">
              <a:solidFill>
                <a:srgbClr val="009999"/>
              </a:solidFill>
              <a:latin typeface="Arial Narrow" panose="020B0606020202030204" pitchFamily="34" charset="0"/>
            </a:endParaRPr>
          </a:p>
        </p:txBody>
      </p:sp>
      <p:sp>
        <p:nvSpPr>
          <p:cNvPr id="19459" name="日期占位符 4">
            <a:extLst>
              <a:ext uri="{FF2B5EF4-FFF2-40B4-BE49-F238E27FC236}">
                <a16:creationId xmlns:a16="http://schemas.microsoft.com/office/drawing/2014/main" xmlns="" id="{FBAD5088-695B-401D-89FD-B2A2EF572608}"/>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8D9570-E4CF-452C-8401-B4A7C567CEA3}" type="datetime1">
              <a:rPr kumimoji="0" lang="zh-CN" altLang="en-US" sz="1000" smtClean="0">
                <a:solidFill>
                  <a:srgbClr val="009999"/>
                </a:solidFill>
                <a:latin typeface="Arial Narrow" panose="020B0606020202030204" pitchFamily="34" charset="0"/>
              </a:rPr>
              <a:pPr>
                <a:spcBef>
                  <a:spcPct val="0"/>
                </a:spcBef>
                <a:buClrTx/>
                <a:buSzTx/>
                <a:buFontTx/>
                <a:buNone/>
              </a:pPr>
              <a:t>2018/6/20</a:t>
            </a:fld>
            <a:endParaRPr kumimoji="0" lang="en-US" altLang="zh-CN" sz="1000">
              <a:solidFill>
                <a:srgbClr val="009999"/>
              </a:solidFill>
              <a:latin typeface="Arial Narrow" panose="020B0606020202030204" pitchFamily="34" charset="0"/>
            </a:endParaRPr>
          </a:p>
        </p:txBody>
      </p:sp>
      <p:sp>
        <p:nvSpPr>
          <p:cNvPr id="19460" name="页脚占位符 5">
            <a:extLst>
              <a:ext uri="{FF2B5EF4-FFF2-40B4-BE49-F238E27FC236}">
                <a16:creationId xmlns:a16="http://schemas.microsoft.com/office/drawing/2014/main" xmlns="" id="{CB67CA79-1AF7-45E0-880C-64611BBFFB58}"/>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rgbClr val="009999"/>
                </a:solidFill>
                <a:latin typeface="Arial Narrow" panose="020B0606020202030204" pitchFamily="34" charset="0"/>
              </a:rPr>
              <a:t>College of Computer Science &amp; Technology, BUPT </a:t>
            </a:r>
            <a:endParaRPr lang="zh-CN" altLang="en-US" sz="1200">
              <a:solidFill>
                <a:srgbClr val="009999"/>
              </a:solidFill>
              <a:latin typeface="Arial Narrow" panose="020B0606020202030204" pitchFamily="34" charset="0"/>
            </a:endParaRPr>
          </a:p>
        </p:txBody>
      </p:sp>
      <p:sp>
        <p:nvSpPr>
          <p:cNvPr id="19461" name="Rectangle 2">
            <a:extLst>
              <a:ext uri="{FF2B5EF4-FFF2-40B4-BE49-F238E27FC236}">
                <a16:creationId xmlns:a16="http://schemas.microsoft.com/office/drawing/2014/main" xmlns="" id="{3633F524-0AB5-4309-8988-9430FABCD504}"/>
              </a:ext>
            </a:extLst>
          </p:cNvPr>
          <p:cNvSpPr>
            <a:spLocks noGrp="1" noChangeArrowheads="1"/>
          </p:cNvSpPr>
          <p:nvPr>
            <p:ph type="title"/>
          </p:nvPr>
        </p:nvSpPr>
        <p:spPr/>
        <p:txBody>
          <a:bodyPr/>
          <a:lstStyle/>
          <a:p>
            <a:pPr eaLnBrk="1" hangingPunct="1"/>
            <a:r>
              <a:rPr lang="en-US" altLang="zh-CN"/>
              <a:t>Homework</a:t>
            </a:r>
          </a:p>
        </p:txBody>
      </p:sp>
      <p:sp>
        <p:nvSpPr>
          <p:cNvPr id="19462" name="Rectangle 3">
            <a:extLst>
              <a:ext uri="{FF2B5EF4-FFF2-40B4-BE49-F238E27FC236}">
                <a16:creationId xmlns:a16="http://schemas.microsoft.com/office/drawing/2014/main" xmlns="" id="{7840C817-AB54-44D0-B525-6B2EB07A9188}"/>
              </a:ext>
            </a:extLst>
          </p:cNvPr>
          <p:cNvSpPr>
            <a:spLocks noGrp="1" noChangeArrowheads="1"/>
          </p:cNvSpPr>
          <p:nvPr>
            <p:ph type="body" idx="1"/>
          </p:nvPr>
        </p:nvSpPr>
        <p:spPr/>
        <p:txBody>
          <a:bodyPr/>
          <a:lstStyle/>
          <a:p>
            <a:pPr eaLnBrk="1" hangingPunct="1"/>
            <a:r>
              <a:rPr lang="en-US" altLang="zh-CN" dirty="0"/>
              <a:t>§6.1 </a:t>
            </a:r>
          </a:p>
          <a:p>
            <a:pPr lvl="1" eaLnBrk="1" hangingPunct="1"/>
            <a:r>
              <a:rPr lang="en-US" altLang="zh-CN" dirty="0"/>
              <a:t> 46, 50</a:t>
            </a:r>
          </a:p>
        </p:txBody>
      </p:sp>
    </p:spTree>
    <p:extLst>
      <p:ext uri="{BB962C8B-B14F-4D97-AF65-F5344CB8AC3E}">
        <p14:creationId xmlns:p14="http://schemas.microsoft.com/office/powerpoint/2010/main" val="2736620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rPr>
              <a:t>§ </a:t>
            </a:r>
            <a:r>
              <a:rPr lang="en-US" altLang="zh-CN" dirty="0"/>
              <a:t>6.2  The Pigeonhole Principle</a:t>
            </a:r>
            <a:endParaRPr lang="en-US" dirty="0"/>
          </a:p>
        </p:txBody>
      </p:sp>
      <p:sp>
        <p:nvSpPr>
          <p:cNvPr id="3" name="Content Placeholder 2"/>
          <p:cNvSpPr>
            <a:spLocks noGrp="1"/>
          </p:cNvSpPr>
          <p:nvPr>
            <p:ph idx="1"/>
          </p:nvPr>
        </p:nvSpPr>
        <p:spPr/>
        <p:txBody>
          <a:bodyPr/>
          <a:lstStyle/>
          <a:p>
            <a:r>
              <a:rPr lang="en-US" altLang="zh-CN" sz="4400" dirty="0">
                <a:solidFill>
                  <a:schemeClr val="tx2"/>
                </a:solidFill>
                <a:latin typeface="+mj-lt"/>
                <a:ea typeface="+mj-ea"/>
                <a:cs typeface="+mj-cs"/>
              </a:rPr>
              <a:t>Section Summary</a:t>
            </a:r>
            <a:endParaRPr lang="en-US" sz="4400" dirty="0">
              <a:solidFill>
                <a:schemeClr val="tx2"/>
              </a:solidFill>
              <a:latin typeface="+mj-lt"/>
              <a:ea typeface="+mj-ea"/>
              <a:cs typeface="+mj-cs"/>
            </a:endParaRPr>
          </a:p>
          <a:p>
            <a:r>
              <a:rPr lang="en-US" dirty="0"/>
              <a:t>The Pigeonhole Principle</a:t>
            </a:r>
          </a:p>
          <a:p>
            <a:r>
              <a:rPr lang="en-US" dirty="0"/>
              <a:t>The Generalized Pigeonhole Principle</a:t>
            </a:r>
          </a:p>
        </p:txBody>
      </p:sp>
    </p:spTree>
    <p:extLst>
      <p:ext uri="{BB962C8B-B14F-4D97-AF65-F5344CB8AC3E}">
        <p14:creationId xmlns:p14="http://schemas.microsoft.com/office/powerpoint/2010/main" val="1129339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p>
        </p:txBody>
      </p:sp>
      <p:sp>
        <p:nvSpPr>
          <p:cNvPr id="3" name="Content Placeholder 2"/>
          <p:cNvSpPr>
            <a:spLocks noGrp="1"/>
          </p:cNvSpPr>
          <p:nvPr>
            <p:ph idx="1"/>
          </p:nvPr>
        </p:nvSpPr>
        <p:spPr>
          <a:xfrm>
            <a:off x="457200" y="1417638"/>
            <a:ext cx="8382000" cy="5440362"/>
          </a:xfrm>
        </p:spPr>
        <p:txBody>
          <a:bodyPr>
            <a:normAutofit fontScale="85000" lnSpcReduction="20000"/>
          </a:bodyPr>
          <a:lstStyle/>
          <a:p>
            <a:r>
              <a:rPr lang="en-US" dirty="0"/>
              <a:t>If a flock of </a:t>
            </a:r>
            <a:r>
              <a:rPr lang="en-US" dirty="0">
                <a:latin typeface="Cambria Math" pitchFamily="18" charset="0"/>
                <a:ea typeface="Cambria Math" pitchFamily="18" charset="0"/>
              </a:rPr>
              <a:t>20</a:t>
            </a:r>
            <a:r>
              <a:rPr lang="en-US" dirty="0"/>
              <a:t> pigeons roosts in a set of  </a:t>
            </a:r>
            <a:r>
              <a:rPr lang="en-US" dirty="0">
                <a:latin typeface="Cambria Math" pitchFamily="18" charset="0"/>
                <a:ea typeface="Cambria Math" pitchFamily="18" charset="0"/>
              </a:rPr>
              <a:t>19 </a:t>
            </a:r>
            <a:r>
              <a:rPr lang="en-US" dirty="0"/>
              <a:t>pigeonholes, one of the pigeonholes must have more than </a:t>
            </a:r>
            <a:r>
              <a:rPr lang="en-US" dirty="0">
                <a:latin typeface="Cambria Math" pitchFamily="18" charset="0"/>
                <a:ea typeface="Cambria Math" pitchFamily="18" charset="0"/>
              </a:rPr>
              <a:t>1</a:t>
            </a:r>
            <a:r>
              <a:rPr lang="en-US" dirty="0"/>
              <a:t> pigeon.</a:t>
            </a:r>
          </a:p>
          <a:p>
            <a:endParaRPr lang="en-US" dirty="0"/>
          </a:p>
          <a:p>
            <a:pPr>
              <a:buNone/>
            </a:pPr>
            <a:endParaRPr lang="en-US" dirty="0"/>
          </a:p>
          <a:p>
            <a:endParaRPr lang="en-US" dirty="0"/>
          </a:p>
          <a:p>
            <a:endParaRPr lang="en-US" dirty="0"/>
          </a:p>
          <a:p>
            <a:endParaRPr lang="en-US" dirty="0"/>
          </a:p>
          <a:p>
            <a:pPr>
              <a:buNone/>
            </a:pPr>
            <a:r>
              <a:rPr lang="en-US" b="1" dirty="0"/>
              <a:t>   </a:t>
            </a:r>
            <a:r>
              <a:rPr lang="en-US" b="1" dirty="0" smtClean="0"/>
              <a:t>Pigeonhole </a:t>
            </a:r>
            <a:r>
              <a:rPr lang="en-US" b="1" dirty="0"/>
              <a:t>Principle</a:t>
            </a:r>
            <a:r>
              <a:rPr lang="en-US" dirty="0"/>
              <a:t>: If </a:t>
            </a:r>
            <a:r>
              <a:rPr lang="en-US" i="1" dirty="0"/>
              <a:t>k</a:t>
            </a:r>
            <a:r>
              <a:rPr lang="en-US" dirty="0"/>
              <a:t> is a positive integer and </a:t>
            </a:r>
            <a:r>
              <a:rPr lang="en-US" i="1" dirty="0"/>
              <a:t>k</a:t>
            </a:r>
            <a:r>
              <a:rPr lang="en-US" dirty="0"/>
              <a:t> + </a:t>
            </a:r>
            <a:r>
              <a:rPr lang="en-US" dirty="0">
                <a:latin typeface="Cambria Math" pitchFamily="18" charset="0"/>
                <a:ea typeface="Cambria Math" pitchFamily="18" charset="0"/>
              </a:rPr>
              <a:t>1</a:t>
            </a:r>
            <a:r>
              <a:rPr lang="en-US" dirty="0"/>
              <a:t> objects are placed into </a:t>
            </a:r>
            <a:r>
              <a:rPr lang="en-US" i="1" dirty="0"/>
              <a:t>k </a:t>
            </a:r>
            <a:r>
              <a:rPr lang="en-US" dirty="0"/>
              <a:t>boxes, then at least one box contains two or more objects. </a:t>
            </a:r>
          </a:p>
          <a:p>
            <a:pPr>
              <a:buNone/>
            </a:pPr>
            <a:r>
              <a:rPr lang="en-US" b="1" dirty="0"/>
              <a:t>   </a:t>
            </a:r>
            <a:r>
              <a:rPr lang="en-US" b="1" dirty="0" smtClean="0"/>
              <a:t>Proof</a:t>
            </a:r>
            <a:r>
              <a:rPr lang="en-US" dirty="0"/>
              <a:t>: We use a proof  by contraposition. Suppose none of the </a:t>
            </a:r>
            <a:r>
              <a:rPr lang="en-US" i="1" dirty="0"/>
              <a:t>k</a:t>
            </a:r>
            <a:r>
              <a:rPr lang="en-US" dirty="0"/>
              <a:t> boxes has more than one object. Then the total number of objects would be at most </a:t>
            </a:r>
            <a:r>
              <a:rPr lang="en-US" i="1" dirty="0"/>
              <a:t>k</a:t>
            </a:r>
            <a:r>
              <a:rPr lang="en-US" dirty="0"/>
              <a:t>. This contradicts the statement that we have </a:t>
            </a:r>
            <a:r>
              <a:rPr lang="en-US" i="1" dirty="0"/>
              <a:t>k</a:t>
            </a:r>
            <a:r>
              <a:rPr lang="en-US" dirty="0"/>
              <a:t> + </a:t>
            </a:r>
            <a:r>
              <a:rPr lang="en-US" dirty="0">
                <a:latin typeface="Cambria Math" pitchFamily="18" charset="0"/>
                <a:ea typeface="Cambria Math" pitchFamily="18" charset="0"/>
              </a:rPr>
              <a:t>1</a:t>
            </a:r>
            <a:r>
              <a:rPr lang="en-US" dirty="0"/>
              <a:t> objects.</a:t>
            </a:r>
          </a:p>
        </p:txBody>
      </p:sp>
      <p:pic>
        <p:nvPicPr>
          <p:cNvPr id="4" name="Picture 3" descr="0507.jpg"/>
          <p:cNvPicPr>
            <a:picLocks noChangeAspect="1"/>
          </p:cNvPicPr>
          <p:nvPr/>
        </p:nvPicPr>
        <p:blipFill>
          <a:blip r:embed="rId2" cstate="print"/>
          <a:stretch>
            <a:fillRect/>
          </a:stretch>
        </p:blipFill>
        <p:spPr>
          <a:xfrm>
            <a:off x="1828800" y="2438400"/>
            <a:ext cx="5105400" cy="1702745"/>
          </a:xfrm>
          <a:prstGeom prst="rect">
            <a:avLst/>
          </a:prstGeom>
        </p:spPr>
      </p:pic>
    </p:spTree>
    <p:extLst>
      <p:ext uri="{BB962C8B-B14F-4D97-AF65-F5344CB8AC3E}">
        <p14:creationId xmlns:p14="http://schemas.microsoft.com/office/powerpoint/2010/main" val="2594241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p>
        </p:txBody>
      </p:sp>
      <p:sp>
        <p:nvSpPr>
          <p:cNvPr id="3" name="Content Placeholder 2"/>
          <p:cNvSpPr>
            <a:spLocks noGrp="1"/>
          </p:cNvSpPr>
          <p:nvPr>
            <p:ph idx="1"/>
          </p:nvPr>
        </p:nvSpPr>
        <p:spPr>
          <a:xfrm>
            <a:off x="152400" y="2667000"/>
            <a:ext cx="6781800" cy="3657600"/>
          </a:xfrm>
        </p:spPr>
        <p:txBody>
          <a:bodyPr/>
          <a:lstStyle/>
          <a:p>
            <a:pPr>
              <a:buNone/>
            </a:pPr>
            <a:r>
              <a:rPr lang="en-US" b="1" dirty="0"/>
              <a:t>Proof</a:t>
            </a:r>
            <a:r>
              <a:rPr lang="en-US" dirty="0"/>
              <a:t>: Use the pigeonhole principle.</a:t>
            </a:r>
          </a:p>
          <a:p>
            <a:pPr lvl="1"/>
            <a:r>
              <a:rPr lang="en-US" dirty="0"/>
              <a:t>Create a box for each element </a:t>
            </a:r>
            <a:r>
              <a:rPr lang="en-US" i="1" dirty="0"/>
              <a:t>y</a:t>
            </a:r>
            <a:r>
              <a:rPr lang="en-US" dirty="0"/>
              <a:t> in the </a:t>
            </a:r>
            <a:r>
              <a:rPr lang="en-US" dirty="0" err="1"/>
              <a:t>codomain</a:t>
            </a:r>
            <a:r>
              <a:rPr lang="en-US" dirty="0"/>
              <a:t> of </a:t>
            </a:r>
            <a:r>
              <a:rPr lang="en-US" i="1" dirty="0"/>
              <a:t>f</a:t>
            </a:r>
            <a:r>
              <a:rPr lang="en-US" dirty="0"/>
              <a:t> .</a:t>
            </a:r>
          </a:p>
          <a:p>
            <a:pPr lvl="1"/>
            <a:r>
              <a:rPr lang="en-US" dirty="0"/>
              <a:t>Put in the box for </a:t>
            </a:r>
            <a:r>
              <a:rPr lang="en-US" i="1" dirty="0"/>
              <a:t>y</a:t>
            </a:r>
            <a:r>
              <a:rPr lang="en-US" dirty="0"/>
              <a:t> all of the elements </a:t>
            </a:r>
            <a:r>
              <a:rPr lang="en-US" i="1" dirty="0"/>
              <a:t>x</a:t>
            </a:r>
            <a:r>
              <a:rPr lang="en-US" dirty="0"/>
              <a:t> from the domain such that </a:t>
            </a:r>
            <a:r>
              <a:rPr lang="en-US" i="1" dirty="0"/>
              <a:t>f</a:t>
            </a:r>
            <a:r>
              <a:rPr lang="en-US" dirty="0"/>
              <a:t>(</a:t>
            </a:r>
            <a:r>
              <a:rPr lang="en-US" i="1" dirty="0"/>
              <a:t>x</a:t>
            </a:r>
            <a:r>
              <a:rPr lang="en-US" dirty="0"/>
              <a:t>) = </a:t>
            </a:r>
            <a:r>
              <a:rPr lang="en-US" i="1" dirty="0"/>
              <a:t>y</a:t>
            </a:r>
            <a:r>
              <a:rPr lang="en-US" dirty="0"/>
              <a:t>.  </a:t>
            </a:r>
          </a:p>
          <a:p>
            <a:pPr lvl="1"/>
            <a:r>
              <a:rPr lang="en-US" dirty="0"/>
              <a:t>Because there are </a:t>
            </a:r>
            <a:r>
              <a:rPr lang="en-US" i="1" dirty="0"/>
              <a:t>k</a:t>
            </a:r>
            <a:r>
              <a:rPr lang="en-US" dirty="0"/>
              <a:t> + </a:t>
            </a:r>
            <a:r>
              <a:rPr lang="en-US" dirty="0">
                <a:latin typeface="Cambria Math" pitchFamily="18" charset="0"/>
                <a:ea typeface="Cambria Math" pitchFamily="18" charset="0"/>
              </a:rPr>
              <a:t>1</a:t>
            </a:r>
            <a:r>
              <a:rPr lang="en-US" dirty="0"/>
              <a:t> elements and only </a:t>
            </a:r>
            <a:r>
              <a:rPr lang="en-US" i="1" dirty="0"/>
              <a:t>k</a:t>
            </a:r>
            <a:r>
              <a:rPr lang="en-US" dirty="0"/>
              <a:t> boxes, at least one box has two or more elements. </a:t>
            </a:r>
          </a:p>
          <a:p>
            <a:pPr>
              <a:buNone/>
            </a:pPr>
            <a:r>
              <a:rPr lang="en-US" dirty="0"/>
              <a:t>    Hence, </a:t>
            </a:r>
            <a:r>
              <a:rPr lang="en-US" i="1" dirty="0"/>
              <a:t>f </a:t>
            </a:r>
            <a:r>
              <a:rPr lang="en-US" dirty="0"/>
              <a:t>can’t be one-to-one.</a:t>
            </a:r>
          </a:p>
        </p:txBody>
      </p:sp>
      <p:sp>
        <p:nvSpPr>
          <p:cNvPr id="5" name="矩形 4">
            <a:extLst>
              <a:ext uri="{FF2B5EF4-FFF2-40B4-BE49-F238E27FC236}">
                <a16:creationId xmlns:a16="http://schemas.microsoft.com/office/drawing/2014/main" xmlns="" id="{5EE4A2BC-444F-4A8B-A739-DD86F66E1691}"/>
              </a:ext>
            </a:extLst>
          </p:cNvPr>
          <p:cNvSpPr/>
          <p:nvPr/>
        </p:nvSpPr>
        <p:spPr>
          <a:xfrm>
            <a:off x="304800" y="1417638"/>
            <a:ext cx="8382000" cy="1384995"/>
          </a:xfrm>
          <a:prstGeom prst="rect">
            <a:avLst/>
          </a:prstGeom>
        </p:spPr>
        <p:txBody>
          <a:bodyPr wrap="square">
            <a:spAutoFit/>
          </a:bodyPr>
          <a:lstStyle/>
          <a:p>
            <a:pPr>
              <a:buNone/>
            </a:pPr>
            <a:r>
              <a:rPr lang="en-US" altLang="zh-CN" sz="2800" b="1" dirty="0"/>
              <a:t>Corollary </a:t>
            </a:r>
            <a:r>
              <a:rPr lang="en-US" altLang="zh-CN" sz="2800" b="1" dirty="0">
                <a:latin typeface="Cambria Math" pitchFamily="18" charset="0"/>
                <a:ea typeface="Cambria Math" pitchFamily="18" charset="0"/>
              </a:rPr>
              <a:t>1</a:t>
            </a:r>
            <a:r>
              <a:rPr lang="en-US" altLang="zh-CN" sz="2800" dirty="0"/>
              <a:t>: A function </a:t>
            </a:r>
            <a:r>
              <a:rPr lang="en-US" altLang="zh-CN" sz="2800" i="1" dirty="0"/>
              <a:t>f</a:t>
            </a:r>
            <a:r>
              <a:rPr lang="en-US" altLang="zh-CN" sz="2800" dirty="0"/>
              <a:t> from a set with </a:t>
            </a:r>
            <a:r>
              <a:rPr lang="en-US" altLang="zh-CN" sz="2800" i="1" dirty="0"/>
              <a:t>k</a:t>
            </a:r>
            <a:r>
              <a:rPr lang="en-US" altLang="zh-CN" sz="2800" dirty="0"/>
              <a:t> + </a:t>
            </a:r>
            <a:r>
              <a:rPr lang="en-US" altLang="zh-CN" sz="2800" dirty="0">
                <a:latin typeface="Cambria Math" pitchFamily="18" charset="0"/>
                <a:ea typeface="Cambria Math" pitchFamily="18" charset="0"/>
              </a:rPr>
              <a:t>1</a:t>
            </a:r>
            <a:r>
              <a:rPr lang="en-US" altLang="zh-CN" sz="2800" dirty="0"/>
              <a:t> elements to a set with </a:t>
            </a:r>
            <a:r>
              <a:rPr lang="en-US" altLang="zh-CN" sz="2800" i="1" dirty="0"/>
              <a:t>k</a:t>
            </a:r>
            <a:r>
              <a:rPr lang="en-US" altLang="zh-CN" sz="2800" dirty="0"/>
              <a:t> elements is not one-to-one.</a:t>
            </a:r>
          </a:p>
        </p:txBody>
      </p:sp>
      <p:pic>
        <p:nvPicPr>
          <p:cNvPr id="6" name="图片 5">
            <a:extLst>
              <a:ext uri="{FF2B5EF4-FFF2-40B4-BE49-F238E27FC236}">
                <a16:creationId xmlns:a16="http://schemas.microsoft.com/office/drawing/2014/main" xmlns="" id="{D4521E1B-AD3A-4F37-8D60-FE4D14BCA057}"/>
              </a:ext>
            </a:extLst>
          </p:cNvPr>
          <p:cNvPicPr>
            <a:picLocks noChangeAspect="1"/>
          </p:cNvPicPr>
          <p:nvPr/>
        </p:nvPicPr>
        <p:blipFill>
          <a:blip r:embed="rId2"/>
          <a:stretch>
            <a:fillRect/>
          </a:stretch>
        </p:blipFill>
        <p:spPr>
          <a:xfrm>
            <a:off x="7054298" y="3200400"/>
            <a:ext cx="1485900" cy="3257550"/>
          </a:xfrm>
          <a:prstGeom prst="rect">
            <a:avLst/>
          </a:prstGeom>
        </p:spPr>
      </p:pic>
    </p:spTree>
    <p:extLst>
      <p:ext uri="{BB962C8B-B14F-4D97-AF65-F5344CB8AC3E}">
        <p14:creationId xmlns:p14="http://schemas.microsoft.com/office/powerpoint/2010/main" val="1975002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Chapter 6  Counting</a:t>
            </a:r>
            <a:endParaRPr lang="en-US" dirty="0"/>
          </a:p>
        </p:txBody>
      </p:sp>
      <p:sp>
        <p:nvSpPr>
          <p:cNvPr id="3" name="Content Placeholder 2"/>
          <p:cNvSpPr>
            <a:spLocks noGrp="1"/>
          </p:cNvSpPr>
          <p:nvPr>
            <p:ph idx="1"/>
          </p:nvPr>
        </p:nvSpPr>
        <p:spPr>
          <a:xfrm>
            <a:off x="228600" y="1417638"/>
            <a:ext cx="8686800" cy="5440362"/>
          </a:xfrm>
        </p:spPr>
        <p:txBody>
          <a:bodyPr>
            <a:normAutofit/>
          </a:bodyPr>
          <a:lstStyle/>
          <a:p>
            <a:pPr algn="just"/>
            <a:r>
              <a:rPr lang="en-US" altLang="zh-CN" sz="4400" dirty="0">
                <a:solidFill>
                  <a:schemeClr val="tx2"/>
                </a:solidFill>
                <a:latin typeface="+mj-lt"/>
                <a:ea typeface="+mj-ea"/>
                <a:cs typeface="+mj-cs"/>
              </a:rPr>
              <a:t>Chapter Summary</a:t>
            </a:r>
            <a:endParaRPr lang="en-US" sz="4400" dirty="0">
              <a:solidFill>
                <a:schemeClr val="tx2"/>
              </a:solidFill>
              <a:latin typeface="+mj-lt"/>
              <a:ea typeface="+mj-ea"/>
              <a:cs typeface="+mj-cs"/>
            </a:endParaRPr>
          </a:p>
          <a:p>
            <a:r>
              <a:rPr lang="en-US" altLang="zh-CN" dirty="0"/>
              <a:t>The Basics of Counting</a:t>
            </a:r>
          </a:p>
          <a:p>
            <a:r>
              <a:rPr lang="en-US" altLang="zh-CN" dirty="0"/>
              <a:t>The Pigeonhole Principle</a:t>
            </a:r>
          </a:p>
          <a:p>
            <a:r>
              <a:rPr lang="en-US" altLang="zh-CN" dirty="0"/>
              <a:t>Permutations and Combinations</a:t>
            </a:r>
          </a:p>
          <a:p>
            <a:r>
              <a:rPr lang="en-US" altLang="zh-CN" dirty="0"/>
              <a:t>Binomial Coefficients and Identities</a:t>
            </a:r>
          </a:p>
          <a:p>
            <a:r>
              <a:rPr lang="en-US" altLang="zh-CN" dirty="0"/>
              <a:t>Generalized Permutations and Combinations</a:t>
            </a:r>
          </a:p>
          <a:p>
            <a:r>
              <a:rPr lang="en-US" altLang="zh-CN" dirty="0"/>
              <a:t>Generating Permutations and Combinations (</a:t>
            </a:r>
            <a:r>
              <a:rPr lang="en-US" altLang="zh-CN" i="1" dirty="0"/>
              <a:t>not yet included in overheads</a:t>
            </a:r>
            <a:r>
              <a:rPr lang="en-US" altLang="zh-CN" dirty="0"/>
              <a:t>)</a:t>
            </a:r>
          </a:p>
        </p:txBody>
      </p:sp>
    </p:spTree>
    <p:extLst>
      <p:ext uri="{BB962C8B-B14F-4D97-AF65-F5344CB8AC3E}">
        <p14:creationId xmlns:p14="http://schemas.microsoft.com/office/powerpoint/2010/main" val="2809911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Pigeonhole Principle</a:t>
            </a:r>
          </a:p>
        </p:txBody>
      </p:sp>
      <p:sp>
        <p:nvSpPr>
          <p:cNvPr id="3" name="Content Placeholder 2"/>
          <p:cNvSpPr>
            <a:spLocks noGrp="1"/>
          </p:cNvSpPr>
          <p:nvPr>
            <p:ph idx="1"/>
          </p:nvPr>
        </p:nvSpPr>
        <p:spPr>
          <a:xfrm>
            <a:off x="190500" y="1524000"/>
            <a:ext cx="8801100" cy="5257800"/>
          </a:xfrm>
        </p:spPr>
        <p:txBody>
          <a:bodyPr>
            <a:normAutofit/>
          </a:bodyPr>
          <a:lstStyle/>
          <a:p>
            <a:pPr>
              <a:buNone/>
            </a:pPr>
            <a:r>
              <a:rPr lang="en-US" b="1" dirty="0"/>
              <a:t>   Example</a:t>
            </a:r>
            <a:r>
              <a:rPr lang="en-US" dirty="0"/>
              <a:t>: Among any group of </a:t>
            </a:r>
            <a:r>
              <a:rPr lang="en-US" dirty="0">
                <a:latin typeface="Cambria Math" pitchFamily="18" charset="0"/>
                <a:ea typeface="Cambria Math" pitchFamily="18" charset="0"/>
              </a:rPr>
              <a:t>367</a:t>
            </a:r>
            <a:r>
              <a:rPr lang="en-US" dirty="0"/>
              <a:t> people, there must be at least two with the same birthday, because there are only </a:t>
            </a:r>
            <a:r>
              <a:rPr lang="en-US" dirty="0">
                <a:latin typeface="Cambria Math" pitchFamily="18" charset="0"/>
                <a:ea typeface="Cambria Math" pitchFamily="18" charset="0"/>
              </a:rPr>
              <a:t>366</a:t>
            </a:r>
            <a:r>
              <a:rPr lang="en-US" dirty="0"/>
              <a:t> possible birthdays.</a:t>
            </a:r>
          </a:p>
          <a:p>
            <a:pPr>
              <a:buNone/>
            </a:pPr>
            <a:r>
              <a:rPr lang="en-US" dirty="0"/>
              <a:t>   </a:t>
            </a:r>
            <a:r>
              <a:rPr lang="zh-CN" altLang="en-US" dirty="0"/>
              <a:t>一年最多</a:t>
            </a:r>
            <a:r>
              <a:rPr lang="en-US" altLang="zh-CN" dirty="0"/>
              <a:t>366</a:t>
            </a:r>
            <a:r>
              <a:rPr lang="zh-CN" altLang="en-US" dirty="0"/>
              <a:t>天</a:t>
            </a:r>
            <a:endParaRPr lang="en-US" dirty="0"/>
          </a:p>
          <a:p>
            <a:pPr>
              <a:buNone/>
            </a:pPr>
            <a:endParaRPr lang="en-US" dirty="0"/>
          </a:p>
        </p:txBody>
      </p:sp>
    </p:spTree>
    <p:extLst>
      <p:ext uri="{BB962C8B-B14F-4D97-AF65-F5344CB8AC3E}">
        <p14:creationId xmlns:p14="http://schemas.microsoft.com/office/powerpoint/2010/main" val="196139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Pigeonhole Principle</a:t>
            </a:r>
          </a:p>
        </p:txBody>
      </p:sp>
      <p:sp>
        <p:nvSpPr>
          <p:cNvPr id="3" name="Content Placeholder 2"/>
          <p:cNvSpPr>
            <a:spLocks noGrp="1"/>
          </p:cNvSpPr>
          <p:nvPr>
            <p:ph idx="1"/>
          </p:nvPr>
        </p:nvSpPr>
        <p:spPr>
          <a:xfrm>
            <a:off x="304800" y="1524000"/>
            <a:ext cx="8743950" cy="4022724"/>
          </a:xfrm>
        </p:spPr>
        <p:txBody>
          <a:bodyPr>
            <a:normAutofit fontScale="85000" lnSpcReduction="20000"/>
          </a:bodyPr>
          <a:lstStyle/>
          <a:p>
            <a:pPr>
              <a:buNone/>
            </a:pPr>
            <a:r>
              <a:rPr lang="en-US" b="1" dirty="0"/>
              <a:t>   Example </a:t>
            </a:r>
            <a:r>
              <a:rPr lang="en-US" dirty="0"/>
              <a:t>(</a:t>
            </a:r>
            <a:r>
              <a:rPr lang="en-US" i="1" dirty="0"/>
              <a:t>optional</a:t>
            </a:r>
            <a:r>
              <a:rPr lang="en-US" dirty="0"/>
              <a:t>): Show that for every integer </a:t>
            </a:r>
            <a:r>
              <a:rPr lang="en-US" i="1" dirty="0"/>
              <a:t>n</a:t>
            </a:r>
            <a:r>
              <a:rPr lang="en-US" dirty="0"/>
              <a:t> there is a multiple of </a:t>
            </a:r>
            <a:r>
              <a:rPr lang="en-US" i="1" dirty="0"/>
              <a:t>n</a:t>
            </a:r>
            <a:r>
              <a:rPr lang="en-US" dirty="0"/>
              <a:t> that has only </a:t>
            </a:r>
            <a:r>
              <a:rPr lang="en-US" dirty="0">
                <a:latin typeface="Cambria Math" pitchFamily="18" charset="0"/>
                <a:ea typeface="Cambria Math" pitchFamily="18" charset="0"/>
              </a:rPr>
              <a:t>0</a:t>
            </a:r>
            <a:r>
              <a:rPr lang="en-US" dirty="0"/>
              <a:t>s and </a:t>
            </a:r>
            <a:r>
              <a:rPr lang="en-US" dirty="0">
                <a:latin typeface="Cambria Math" pitchFamily="18" charset="0"/>
                <a:ea typeface="Cambria Math" pitchFamily="18" charset="0"/>
              </a:rPr>
              <a:t>1</a:t>
            </a:r>
            <a:r>
              <a:rPr lang="en-US" dirty="0"/>
              <a:t>s in its decimal expansion. </a:t>
            </a:r>
          </a:p>
          <a:p>
            <a:pPr>
              <a:buNone/>
            </a:pPr>
            <a:r>
              <a:rPr lang="en-US" b="1" dirty="0"/>
              <a:t>    Solution</a:t>
            </a:r>
            <a:r>
              <a:rPr lang="en-US" dirty="0"/>
              <a:t>: Let </a:t>
            </a:r>
            <a:r>
              <a:rPr lang="en-US" i="1" dirty="0"/>
              <a:t>n</a:t>
            </a:r>
            <a:r>
              <a:rPr lang="en-US" dirty="0"/>
              <a:t> be a positive integer. Consider the </a:t>
            </a:r>
            <a:r>
              <a:rPr lang="en-US" i="1" dirty="0"/>
              <a:t>n</a:t>
            </a:r>
            <a:r>
              <a:rPr lang="en-US" dirty="0"/>
              <a:t> + </a:t>
            </a:r>
            <a:r>
              <a:rPr lang="en-US" dirty="0">
                <a:latin typeface="Cambria Math" pitchFamily="18" charset="0"/>
                <a:ea typeface="Cambria Math" pitchFamily="18" charset="0"/>
              </a:rPr>
              <a:t>1</a:t>
            </a:r>
            <a:r>
              <a:rPr lang="en-US" dirty="0"/>
              <a:t> integers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11</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11</a:t>
            </a:r>
            <a:r>
              <a:rPr lang="en-US" dirty="0"/>
              <a:t>…</a:t>
            </a:r>
            <a:r>
              <a:rPr lang="en-US" dirty="0">
                <a:latin typeface="Cambria Math" pitchFamily="18" charset="0"/>
                <a:ea typeface="Cambria Math" pitchFamily="18" charset="0"/>
              </a:rPr>
              <a:t>1</a:t>
            </a:r>
            <a:r>
              <a:rPr lang="en-US" dirty="0"/>
              <a:t> (where the last has </a:t>
            </a:r>
            <a:r>
              <a:rPr lang="en-US" i="1" dirty="0"/>
              <a:t>n</a:t>
            </a:r>
            <a:r>
              <a:rPr lang="en-US" dirty="0"/>
              <a:t> + </a:t>
            </a:r>
            <a:r>
              <a:rPr lang="en-US" dirty="0">
                <a:latin typeface="Cambria Math" pitchFamily="18" charset="0"/>
                <a:ea typeface="Cambria Math" pitchFamily="18" charset="0"/>
              </a:rPr>
              <a:t>1 1</a:t>
            </a:r>
            <a:r>
              <a:rPr lang="en-US" dirty="0"/>
              <a:t>s). There are </a:t>
            </a:r>
            <a:r>
              <a:rPr lang="en-US" i="1" dirty="0"/>
              <a:t>n</a:t>
            </a:r>
            <a:r>
              <a:rPr lang="en-US" dirty="0"/>
              <a:t> possible remainders when an integer is divided by </a:t>
            </a:r>
            <a:r>
              <a:rPr lang="en-US" i="1" dirty="0"/>
              <a:t>n</a:t>
            </a:r>
            <a:r>
              <a:rPr lang="en-US" dirty="0"/>
              <a:t>. By the pigeonhole principle, when each of the </a:t>
            </a:r>
            <a:r>
              <a:rPr lang="en-US" i="1" dirty="0"/>
              <a:t>n</a:t>
            </a:r>
            <a:r>
              <a:rPr lang="en-US" dirty="0"/>
              <a:t> + </a:t>
            </a:r>
            <a:r>
              <a:rPr lang="en-US" dirty="0">
                <a:latin typeface="Cambria Math" pitchFamily="18" charset="0"/>
                <a:ea typeface="Cambria Math" pitchFamily="18" charset="0"/>
              </a:rPr>
              <a:t>1</a:t>
            </a:r>
            <a:r>
              <a:rPr lang="en-US" dirty="0"/>
              <a:t> integers is divided by </a:t>
            </a:r>
            <a:r>
              <a:rPr lang="en-US" i="1" dirty="0"/>
              <a:t>n</a:t>
            </a:r>
            <a:r>
              <a:rPr lang="en-US" dirty="0"/>
              <a:t>, at least two must have the same remainder. Subtract the smaller from the larger and the result is a multiple of </a:t>
            </a:r>
            <a:r>
              <a:rPr lang="en-US" i="1" dirty="0"/>
              <a:t>n</a:t>
            </a:r>
            <a:r>
              <a:rPr lang="en-US" dirty="0"/>
              <a:t> that has only </a:t>
            </a:r>
            <a:r>
              <a:rPr lang="en-US" dirty="0">
                <a:latin typeface="Cambria Math" pitchFamily="18" charset="0"/>
                <a:ea typeface="Cambria Math" pitchFamily="18" charset="0"/>
              </a:rPr>
              <a:t>0</a:t>
            </a:r>
            <a:r>
              <a:rPr lang="en-US" dirty="0"/>
              <a:t>s and </a:t>
            </a:r>
            <a:r>
              <a:rPr lang="en-US" dirty="0">
                <a:latin typeface="Cambria Math" pitchFamily="18" charset="0"/>
                <a:ea typeface="Cambria Math" pitchFamily="18" charset="0"/>
              </a:rPr>
              <a:t>1</a:t>
            </a:r>
            <a:r>
              <a:rPr lang="en-US" dirty="0"/>
              <a:t>s in its decimal expansion. </a:t>
            </a:r>
          </a:p>
          <a:p>
            <a:pPr>
              <a:buNone/>
            </a:pPr>
            <a:endParaRPr lang="en-US" dirty="0"/>
          </a:p>
          <a:p>
            <a:pPr>
              <a:buNone/>
            </a:pPr>
            <a:endParaRPr lang="en-US" dirty="0"/>
          </a:p>
        </p:txBody>
      </p:sp>
      <p:pic>
        <p:nvPicPr>
          <p:cNvPr id="4" name="图片 3">
            <a:extLst>
              <a:ext uri="{FF2B5EF4-FFF2-40B4-BE49-F238E27FC236}">
                <a16:creationId xmlns:a16="http://schemas.microsoft.com/office/drawing/2014/main" xmlns="" id="{04977121-F6F4-42DC-88AC-EAAEC9ADFCD7}"/>
              </a:ext>
            </a:extLst>
          </p:cNvPr>
          <p:cNvPicPr>
            <a:picLocks noChangeAspect="1"/>
          </p:cNvPicPr>
          <p:nvPr/>
        </p:nvPicPr>
        <p:blipFill>
          <a:blip r:embed="rId2"/>
          <a:stretch>
            <a:fillRect/>
          </a:stretch>
        </p:blipFill>
        <p:spPr>
          <a:xfrm>
            <a:off x="1150144" y="5225908"/>
            <a:ext cx="6843712" cy="909433"/>
          </a:xfrm>
          <a:prstGeom prst="rect">
            <a:avLst/>
          </a:prstGeom>
        </p:spPr>
      </p:pic>
      <p:sp>
        <p:nvSpPr>
          <p:cNvPr id="5" name="矩形 4">
            <a:extLst>
              <a:ext uri="{FF2B5EF4-FFF2-40B4-BE49-F238E27FC236}">
                <a16:creationId xmlns:a16="http://schemas.microsoft.com/office/drawing/2014/main" xmlns="" id="{61682C0A-75DF-4B7E-A0C1-F2751D6A8BD0}"/>
              </a:ext>
            </a:extLst>
          </p:cNvPr>
          <p:cNvSpPr/>
          <p:nvPr/>
        </p:nvSpPr>
        <p:spPr>
          <a:xfrm>
            <a:off x="1028700" y="6174810"/>
            <a:ext cx="7086600" cy="646331"/>
          </a:xfrm>
          <a:prstGeom prst="rect">
            <a:avLst/>
          </a:prstGeom>
        </p:spPr>
        <p:txBody>
          <a:bodyPr wrap="square">
            <a:spAutoFit/>
          </a:bodyPr>
          <a:lstStyle/>
          <a:p>
            <a:r>
              <a:rPr lang="zh-CN" altLang="en-US" dirty="0"/>
              <a:t>余数相同的两个数</a:t>
            </a:r>
            <a:r>
              <a:rPr lang="en-US" altLang="zh-CN" dirty="0"/>
              <a:t>a</a:t>
            </a:r>
            <a:r>
              <a:rPr lang="zh-CN" altLang="en-US" dirty="0"/>
              <a:t>和</a:t>
            </a:r>
            <a:r>
              <a:rPr lang="en-US" altLang="zh-CN" dirty="0"/>
              <a:t>b(a&gt;b)</a:t>
            </a:r>
            <a:r>
              <a:rPr lang="zh-CN" altLang="en-US" dirty="0"/>
              <a:t>相减后，</a:t>
            </a:r>
            <a:r>
              <a:rPr lang="en-US" altLang="zh-CN" dirty="0"/>
              <a:t>a-b</a:t>
            </a:r>
            <a:r>
              <a:rPr lang="zh-CN" altLang="en-US" dirty="0"/>
              <a:t>仍能被</a:t>
            </a:r>
            <a:r>
              <a:rPr lang="en-US" altLang="zh-CN" dirty="0"/>
              <a:t>n</a:t>
            </a:r>
            <a:r>
              <a:rPr lang="zh-CN" altLang="en-US" dirty="0"/>
              <a:t>整除，且</a:t>
            </a:r>
            <a:r>
              <a:rPr lang="en-US" altLang="zh-CN" dirty="0"/>
              <a:t>a-b </a:t>
            </a:r>
            <a:r>
              <a:rPr lang="zh-CN" altLang="en-US" dirty="0"/>
              <a:t>只有</a:t>
            </a:r>
            <a:r>
              <a:rPr lang="en-US" altLang="zh-CN" dirty="0"/>
              <a:t>0</a:t>
            </a:r>
            <a:r>
              <a:rPr lang="zh-CN" altLang="en-US" dirty="0"/>
              <a:t>和</a:t>
            </a:r>
            <a:r>
              <a:rPr lang="en-US" altLang="zh-CN" dirty="0"/>
              <a:t>1</a:t>
            </a:r>
            <a:endParaRPr lang="zh-CN" altLang="en-US" dirty="0"/>
          </a:p>
        </p:txBody>
      </p:sp>
    </p:spTree>
    <p:extLst>
      <p:ext uri="{BB962C8B-B14F-4D97-AF65-F5344CB8AC3E}">
        <p14:creationId xmlns:p14="http://schemas.microsoft.com/office/powerpoint/2010/main" val="2744198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xmlns="" id="{35B1A1BF-C526-40D4-854C-2F65D6309DC4}"/>
              </a:ext>
            </a:extLst>
          </p:cNvPr>
          <p:cNvSpPr>
            <a:spLocks noGrp="1" noChangeArrowheads="1"/>
          </p:cNvSpPr>
          <p:nvPr>
            <p:ph type="title"/>
          </p:nvPr>
        </p:nvSpPr>
        <p:spPr/>
        <p:txBody>
          <a:bodyPr/>
          <a:lstStyle/>
          <a:p>
            <a:pPr eaLnBrk="1" hangingPunct="1"/>
            <a:r>
              <a:rPr lang="en-US" altLang="zh-CN" dirty="0"/>
              <a:t>A Specific Case</a:t>
            </a:r>
          </a:p>
        </p:txBody>
      </p:sp>
      <p:sp>
        <p:nvSpPr>
          <p:cNvPr id="23558" name="Rectangle 3">
            <a:extLst>
              <a:ext uri="{FF2B5EF4-FFF2-40B4-BE49-F238E27FC236}">
                <a16:creationId xmlns:a16="http://schemas.microsoft.com/office/drawing/2014/main" xmlns="" id="{3F488FB3-0771-499D-AD85-9A45C37EA515}"/>
              </a:ext>
            </a:extLst>
          </p:cNvPr>
          <p:cNvSpPr>
            <a:spLocks noGrp="1" noChangeArrowheads="1"/>
          </p:cNvSpPr>
          <p:nvPr>
            <p:ph type="body" idx="1"/>
          </p:nvPr>
        </p:nvSpPr>
        <p:spPr>
          <a:xfrm>
            <a:off x="450574" y="1676400"/>
            <a:ext cx="8382000" cy="4724400"/>
          </a:xfrm>
        </p:spPr>
        <p:txBody>
          <a:bodyPr/>
          <a:lstStyle/>
          <a:p>
            <a:pPr eaLnBrk="1" hangingPunct="1">
              <a:lnSpc>
                <a:spcPct val="90000"/>
              </a:lnSpc>
            </a:pPr>
            <a:r>
              <a:rPr lang="en-US" altLang="zh-CN" sz="3200" dirty="0"/>
              <a:t>Let </a:t>
            </a:r>
            <a:r>
              <a:rPr lang="en-US" altLang="zh-CN" sz="3200" i="1" dirty="0"/>
              <a:t>n</a:t>
            </a:r>
            <a:r>
              <a:rPr lang="en-US" altLang="zh-CN" sz="3200" dirty="0"/>
              <a:t>=3.  Consider 1, 11, 111, 1111.</a:t>
            </a:r>
          </a:p>
          <a:p>
            <a:pPr lvl="1" eaLnBrk="1" hangingPunct="1">
              <a:lnSpc>
                <a:spcPct val="90000"/>
              </a:lnSpc>
            </a:pPr>
            <a:r>
              <a:rPr lang="en-US" altLang="zh-CN" sz="2800" dirty="0"/>
              <a:t>1 mod 3 = 1</a:t>
            </a:r>
          </a:p>
          <a:p>
            <a:pPr lvl="1" eaLnBrk="1" hangingPunct="1">
              <a:lnSpc>
                <a:spcPct val="90000"/>
              </a:lnSpc>
            </a:pPr>
            <a:r>
              <a:rPr lang="en-US" altLang="zh-CN" sz="2800" dirty="0"/>
              <a:t>11 mod 3 = 2</a:t>
            </a:r>
          </a:p>
          <a:p>
            <a:pPr lvl="1" eaLnBrk="1" hangingPunct="1">
              <a:lnSpc>
                <a:spcPct val="90000"/>
              </a:lnSpc>
            </a:pPr>
            <a:r>
              <a:rPr lang="en-US" altLang="zh-CN" sz="2800" dirty="0"/>
              <a:t>111 mod 3 = 0   </a:t>
            </a:r>
            <a:r>
              <a:rPr lang="en-US" altLang="zh-CN" sz="2800" dirty="0">
                <a:sym typeface="Wingdings" panose="05000000000000000000" pitchFamily="2" charset="2"/>
              </a:rPr>
              <a:t> Lucky extra solution.</a:t>
            </a:r>
            <a:endParaRPr lang="en-US" altLang="zh-CN" sz="2800" dirty="0"/>
          </a:p>
          <a:p>
            <a:pPr lvl="1" eaLnBrk="1" hangingPunct="1">
              <a:lnSpc>
                <a:spcPct val="90000"/>
              </a:lnSpc>
            </a:pPr>
            <a:r>
              <a:rPr lang="en-US" altLang="zh-CN" sz="2800" dirty="0"/>
              <a:t>1,111 mod 3 = 1</a:t>
            </a:r>
          </a:p>
          <a:p>
            <a:pPr eaLnBrk="1" hangingPunct="1">
              <a:lnSpc>
                <a:spcPct val="90000"/>
              </a:lnSpc>
            </a:pPr>
            <a:r>
              <a:rPr lang="en-US" altLang="zh-CN" sz="3200" dirty="0"/>
              <a:t>1,111 </a:t>
            </a:r>
            <a:r>
              <a:rPr lang="en-US" altLang="zh-CN" sz="3200" dirty="0">
                <a:cs typeface="Times New Roman" panose="02020603050405020304" pitchFamily="18" charset="0"/>
              </a:rPr>
              <a:t>− 1 = 1,110 = 3·370.</a:t>
            </a:r>
          </a:p>
          <a:p>
            <a:pPr lvl="1" eaLnBrk="1" hangingPunct="1">
              <a:lnSpc>
                <a:spcPct val="90000"/>
              </a:lnSpc>
            </a:pPr>
            <a:r>
              <a:rPr lang="en-US" altLang="zh-CN" sz="2800" dirty="0">
                <a:cs typeface="Times New Roman" panose="02020603050405020304" pitchFamily="18" charset="0"/>
              </a:rPr>
              <a:t>It has only 0</a:t>
            </a:r>
            <a:r>
              <a:rPr lang="en-US" altLang="zh-CN" sz="2800" dirty="0">
                <a:latin typeface="Times New Roman" panose="02020603050405020304" pitchFamily="18" charset="0"/>
                <a:cs typeface="Times New Roman" panose="02020603050405020304" pitchFamily="18" charset="0"/>
              </a:rPr>
              <a:t>’</a:t>
            </a:r>
            <a:r>
              <a:rPr lang="en-US" altLang="zh-CN" sz="2800" dirty="0">
                <a:cs typeface="Times New Roman" panose="02020603050405020304" pitchFamily="18" charset="0"/>
              </a:rPr>
              <a:t>s and 1</a:t>
            </a:r>
            <a:r>
              <a:rPr lang="en-US" altLang="zh-CN" sz="2800" dirty="0">
                <a:latin typeface="Times New Roman" panose="02020603050405020304" pitchFamily="18" charset="0"/>
                <a:cs typeface="Times New Roman" panose="02020603050405020304" pitchFamily="18" charset="0"/>
              </a:rPr>
              <a:t>’</a:t>
            </a:r>
            <a:r>
              <a:rPr lang="en-US" altLang="zh-CN" sz="2800" dirty="0">
                <a:cs typeface="Times New Roman" panose="02020603050405020304" pitchFamily="18" charset="0"/>
              </a:rPr>
              <a:t>s in its expansion.</a:t>
            </a:r>
          </a:p>
          <a:p>
            <a:pPr lvl="1" eaLnBrk="1" hangingPunct="1">
              <a:lnSpc>
                <a:spcPct val="90000"/>
              </a:lnSpc>
            </a:pPr>
            <a:r>
              <a:rPr lang="en-US" altLang="zh-CN" sz="2800" dirty="0">
                <a:cs typeface="Times New Roman" panose="02020603050405020304" pitchFamily="18" charset="0"/>
              </a:rPr>
              <a:t>Its residue mod 3 = 0, so it</a:t>
            </a:r>
            <a:r>
              <a:rPr lang="en-US" altLang="zh-CN" sz="2800" dirty="0">
                <a:latin typeface="Times New Roman" panose="02020603050405020304" pitchFamily="18" charset="0"/>
                <a:cs typeface="Times New Roman" panose="02020603050405020304" pitchFamily="18" charset="0"/>
              </a:rPr>
              <a:t>’</a:t>
            </a:r>
            <a:r>
              <a:rPr lang="en-US" altLang="zh-CN" sz="2800" dirty="0">
                <a:cs typeface="Times New Roman" panose="02020603050405020304" pitchFamily="18" charset="0"/>
              </a:rPr>
              <a:t>s a multiple of 3.</a:t>
            </a:r>
          </a:p>
        </p:txBody>
      </p:sp>
      <p:sp>
        <p:nvSpPr>
          <p:cNvPr id="23559" name="Line 4">
            <a:extLst>
              <a:ext uri="{FF2B5EF4-FFF2-40B4-BE49-F238E27FC236}">
                <a16:creationId xmlns:a16="http://schemas.microsoft.com/office/drawing/2014/main" xmlns="" id="{4E8B9D79-7A20-43AF-ADAE-000D2942EB4C}"/>
              </a:ext>
            </a:extLst>
          </p:cNvPr>
          <p:cNvSpPr>
            <a:spLocks noChangeShapeType="1"/>
          </p:cNvSpPr>
          <p:nvPr/>
        </p:nvSpPr>
        <p:spPr bwMode="auto">
          <a:xfrm flipH="1">
            <a:off x="4343400" y="2514600"/>
            <a:ext cx="914400" cy="137436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0" name="Line 5">
            <a:extLst>
              <a:ext uri="{FF2B5EF4-FFF2-40B4-BE49-F238E27FC236}">
                <a16:creationId xmlns:a16="http://schemas.microsoft.com/office/drawing/2014/main" xmlns="" id="{E722E583-45EA-4E43-88AC-353EBAFE6397}"/>
              </a:ext>
            </a:extLst>
          </p:cNvPr>
          <p:cNvSpPr>
            <a:spLocks noChangeShapeType="1"/>
          </p:cNvSpPr>
          <p:nvPr/>
        </p:nvSpPr>
        <p:spPr bwMode="auto">
          <a:xfrm flipH="1" flipV="1">
            <a:off x="3505200" y="2362200"/>
            <a:ext cx="1752600" cy="1524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1" name="Text Box 6">
            <a:extLst>
              <a:ext uri="{FF2B5EF4-FFF2-40B4-BE49-F238E27FC236}">
                <a16:creationId xmlns:a16="http://schemas.microsoft.com/office/drawing/2014/main" xmlns="" id="{08C447CF-6B4D-4870-ADA0-DEF188644535}"/>
              </a:ext>
            </a:extLst>
          </p:cNvPr>
          <p:cNvSpPr txBox="1">
            <a:spLocks noChangeArrowheads="1"/>
          </p:cNvSpPr>
          <p:nvPr/>
        </p:nvSpPr>
        <p:spPr bwMode="auto">
          <a:xfrm>
            <a:off x="5257800" y="2224467"/>
            <a:ext cx="250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dirty="0"/>
              <a:t>Note same residue.</a:t>
            </a:r>
          </a:p>
        </p:txBody>
      </p:sp>
    </p:spTree>
    <p:extLst>
      <p:ext uri="{BB962C8B-B14F-4D97-AF65-F5344CB8AC3E}">
        <p14:creationId xmlns:p14="http://schemas.microsoft.com/office/powerpoint/2010/main" val="1834563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Generalized Pigeonhole Principle</a:t>
            </a:r>
          </a:p>
        </p:txBody>
      </p:sp>
      <p:sp>
        <p:nvSpPr>
          <p:cNvPr id="3" name="Content Placeholder 2"/>
          <p:cNvSpPr>
            <a:spLocks noGrp="1"/>
          </p:cNvSpPr>
          <p:nvPr>
            <p:ph idx="1"/>
          </p:nvPr>
        </p:nvSpPr>
        <p:spPr>
          <a:xfrm>
            <a:off x="202096" y="1470819"/>
            <a:ext cx="8789504" cy="5440361"/>
          </a:xfrm>
        </p:spPr>
        <p:txBody>
          <a:bodyPr>
            <a:normAutofit fontScale="92500" lnSpcReduction="20000"/>
          </a:bodyPr>
          <a:lstStyle/>
          <a:p>
            <a:pPr>
              <a:buNone/>
            </a:pPr>
            <a:r>
              <a:rPr lang="en-US" b="1" dirty="0"/>
              <a:t>    The Generalized Pigeonhole Principle</a:t>
            </a:r>
            <a:r>
              <a:rPr lang="en-US" dirty="0"/>
              <a:t>: If </a:t>
            </a:r>
            <a:r>
              <a:rPr lang="en-US" i="1" dirty="0"/>
              <a:t>N</a:t>
            </a:r>
            <a:r>
              <a:rPr lang="en-US" dirty="0"/>
              <a:t> objects are placed into </a:t>
            </a:r>
            <a:r>
              <a:rPr lang="en-US" i="1" dirty="0"/>
              <a:t>k</a:t>
            </a:r>
            <a:r>
              <a:rPr lang="en-US" dirty="0"/>
              <a:t> boxes, then there is at least one box containing at least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objects.</a:t>
            </a:r>
          </a:p>
          <a:p>
            <a:pPr>
              <a:buNone/>
            </a:pPr>
            <a:r>
              <a:rPr lang="en-US" b="1" dirty="0"/>
              <a:t>    Proof</a:t>
            </a:r>
            <a:r>
              <a:rPr lang="en-US" dirty="0"/>
              <a:t>: We use a proof by contraposition. Suppose that none of the boxes contains more than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a:t>
            </a:r>
            <a:r>
              <a:rPr lang="en-US" dirty="0">
                <a:latin typeface="Cambria Math"/>
                <a:ea typeface="Cambria Math"/>
              </a:rPr>
              <a:t>− 1 </a:t>
            </a:r>
            <a:r>
              <a:rPr lang="en-US" dirty="0">
                <a:ea typeface="Cambria Math"/>
              </a:rPr>
              <a:t>objects. Then the total number of objects is at most</a:t>
            </a:r>
          </a:p>
          <a:p>
            <a:pPr>
              <a:buNone/>
            </a:pPr>
            <a:endParaRPr lang="en-US" dirty="0">
              <a:ea typeface="Cambria Math"/>
            </a:endParaRPr>
          </a:p>
          <a:p>
            <a:pPr>
              <a:buNone/>
            </a:pPr>
            <a:endParaRPr lang="en-US" dirty="0">
              <a:ea typeface="Cambria Math"/>
            </a:endParaRPr>
          </a:p>
          <a:p>
            <a:pPr>
              <a:buNone/>
            </a:pPr>
            <a:r>
              <a:rPr lang="en-US" dirty="0">
                <a:ea typeface="Cambria Math"/>
              </a:rPr>
              <a:t>   where the inequality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&lt;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 </a:t>
            </a:r>
            <a:r>
              <a:rPr lang="en-US" dirty="0">
                <a:latin typeface="Cambria Math" pitchFamily="18" charset="0"/>
                <a:ea typeface="Cambria Math" pitchFamily="18" charset="0"/>
              </a:rPr>
              <a:t>1</a:t>
            </a:r>
            <a:r>
              <a:rPr lang="en-US" dirty="0"/>
              <a:t> has been used. This is a contradiction because there are a total of n objects.</a:t>
            </a:r>
          </a:p>
          <a:p>
            <a:pPr>
              <a:buNone/>
            </a:pPr>
            <a:r>
              <a:rPr lang="en-US" dirty="0"/>
              <a:t>   </a:t>
            </a:r>
            <a:r>
              <a:rPr lang="en-US" altLang="zh-CN" dirty="0"/>
              <a:t>N</a:t>
            </a:r>
            <a:r>
              <a:rPr lang="zh-CN" altLang="en-US" dirty="0"/>
              <a:t>个物体放入</a:t>
            </a:r>
            <a:r>
              <a:rPr lang="en-US" altLang="zh-CN" dirty="0"/>
              <a:t>k</a:t>
            </a:r>
            <a:r>
              <a:rPr lang="zh-CN" altLang="en-US" dirty="0"/>
              <a:t>个盒子，</a:t>
            </a:r>
            <a:r>
              <a:rPr lang="en-US" altLang="zh-CN" dirty="0"/>
              <a:t>N=q*</a:t>
            </a:r>
            <a:r>
              <a:rPr lang="en-US" altLang="zh-CN" dirty="0" err="1"/>
              <a:t>k+r</a:t>
            </a:r>
            <a:r>
              <a:rPr lang="en-US" altLang="zh-CN" dirty="0"/>
              <a:t>, 0&lt;r&lt;k,</a:t>
            </a:r>
            <a:r>
              <a:rPr lang="zh-CN" altLang="en-US" dirty="0"/>
              <a:t>则至少有一个盒子有</a:t>
            </a:r>
            <a:r>
              <a:rPr lang="en-US" altLang="zh-CN" dirty="0"/>
              <a:t>q+1</a:t>
            </a:r>
            <a:r>
              <a:rPr lang="zh-CN" altLang="en-US" dirty="0"/>
              <a:t>个物体</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133600" y="3886199"/>
            <a:ext cx="4598671" cy="609600"/>
          </a:xfrm>
          <a:prstGeom prst="rect">
            <a:avLst/>
          </a:prstGeom>
        </p:spPr>
      </p:pic>
    </p:spTree>
    <p:extLst>
      <p:ext uri="{BB962C8B-B14F-4D97-AF65-F5344CB8AC3E}">
        <p14:creationId xmlns:p14="http://schemas.microsoft.com/office/powerpoint/2010/main" val="4107604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Generalized Pigeonhole Principle</a:t>
            </a:r>
          </a:p>
        </p:txBody>
      </p:sp>
      <p:sp>
        <p:nvSpPr>
          <p:cNvPr id="3" name="Content Placeholder 2"/>
          <p:cNvSpPr>
            <a:spLocks noGrp="1"/>
          </p:cNvSpPr>
          <p:nvPr>
            <p:ph idx="1"/>
          </p:nvPr>
        </p:nvSpPr>
        <p:spPr>
          <a:xfrm>
            <a:off x="9939" y="1600200"/>
            <a:ext cx="8915400" cy="4572000"/>
          </a:xfrm>
        </p:spPr>
        <p:txBody>
          <a:bodyPr>
            <a:normAutofit/>
          </a:bodyPr>
          <a:lstStyle/>
          <a:p>
            <a:pPr>
              <a:buNone/>
            </a:pPr>
            <a:r>
              <a:rPr lang="en-US" dirty="0"/>
              <a:t>   </a:t>
            </a:r>
            <a:r>
              <a:rPr lang="en-US" b="1" dirty="0"/>
              <a:t>Example</a:t>
            </a:r>
            <a:r>
              <a:rPr lang="en-US" dirty="0"/>
              <a:t>: Among </a:t>
            </a:r>
            <a:r>
              <a:rPr lang="en-US" dirty="0">
                <a:latin typeface="Cambria Math" pitchFamily="18" charset="0"/>
                <a:ea typeface="Cambria Math" pitchFamily="18" charset="0"/>
              </a:rPr>
              <a:t>100</a:t>
            </a:r>
            <a:r>
              <a:rPr lang="en-US" dirty="0"/>
              <a:t> people there are at least </a:t>
            </a:r>
            <a:r>
              <a:rPr lang="en-US" dirty="0">
                <a:latin typeface="Cambria Math"/>
                <a:ea typeface="Cambria Math"/>
              </a:rPr>
              <a:t>⌈</a:t>
            </a:r>
            <a:r>
              <a:rPr lang="en-US" dirty="0">
                <a:latin typeface="Cambria Math" pitchFamily="18" charset="0"/>
                <a:ea typeface="Cambria Math" pitchFamily="18" charset="0"/>
              </a:rPr>
              <a:t>100</a:t>
            </a:r>
            <a:r>
              <a:rPr lang="en-US" dirty="0"/>
              <a:t>/</a:t>
            </a:r>
            <a:r>
              <a:rPr lang="en-US" dirty="0">
                <a:latin typeface="Cambria Math" pitchFamily="18" charset="0"/>
                <a:ea typeface="Cambria Math" pitchFamily="18" charset="0"/>
              </a:rPr>
              <a:t>12</a:t>
            </a:r>
            <a:r>
              <a:rPr lang="en-US" dirty="0">
                <a:latin typeface="Cambria Math"/>
                <a:ea typeface="Cambria Math"/>
              </a:rPr>
              <a:t>⌉ = 9</a:t>
            </a:r>
            <a:r>
              <a:rPr lang="en-US" dirty="0"/>
              <a:t> who were born in the same month.</a:t>
            </a:r>
          </a:p>
          <a:p>
            <a:pPr>
              <a:buNone/>
            </a:pPr>
            <a:endParaRPr lang="en-US" dirty="0"/>
          </a:p>
          <a:p>
            <a:pPr>
              <a:buNone/>
            </a:pPr>
            <a:r>
              <a:rPr lang="en-US" dirty="0"/>
              <a:t>   </a:t>
            </a:r>
            <a:r>
              <a:rPr lang="zh-CN" altLang="en-US" dirty="0"/>
              <a:t>若每个月生日相同的人都少于</a:t>
            </a:r>
            <a:r>
              <a:rPr lang="en-US" altLang="zh-CN" dirty="0"/>
              <a:t>9</a:t>
            </a:r>
            <a:r>
              <a:rPr lang="zh-CN" altLang="en-US" dirty="0"/>
              <a:t>，则</a:t>
            </a:r>
            <a:r>
              <a:rPr lang="en-US" altLang="zh-CN" dirty="0"/>
              <a:t>8</a:t>
            </a:r>
            <a:r>
              <a:rPr lang="zh-CN" altLang="en-US" dirty="0"/>
              <a:t>*</a:t>
            </a:r>
            <a:r>
              <a:rPr lang="en-US" altLang="zh-CN" dirty="0"/>
              <a:t>12=96&lt;100</a:t>
            </a:r>
            <a:endParaRPr lang="en-US" dirty="0"/>
          </a:p>
        </p:txBody>
      </p:sp>
    </p:spTree>
    <p:extLst>
      <p:ext uri="{BB962C8B-B14F-4D97-AF65-F5344CB8AC3E}">
        <p14:creationId xmlns:p14="http://schemas.microsoft.com/office/powerpoint/2010/main" val="4170498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3E52A-5B28-4FF3-9A82-DBE01034A194}"/>
              </a:ext>
            </a:extLst>
          </p:cNvPr>
          <p:cNvSpPr>
            <a:spLocks noGrp="1"/>
          </p:cNvSpPr>
          <p:nvPr>
            <p:ph type="title"/>
          </p:nvPr>
        </p:nvSpPr>
        <p:spPr/>
        <p:txBody>
          <a:bodyPr/>
          <a:lstStyle/>
          <a:p>
            <a:pPr>
              <a:defRPr/>
            </a:pPr>
            <a:r>
              <a:rPr lang="en-US" altLang="zh-CN" dirty="0">
                <a:sym typeface="Symbol" panose="05050102010706020507" pitchFamily="18" charset="2"/>
              </a:rPr>
              <a:t></a:t>
            </a:r>
            <a:r>
              <a:rPr lang="en-US" altLang="zh-CN" i="1" dirty="0">
                <a:sym typeface="Symbol" panose="05050102010706020507" pitchFamily="18" charset="2"/>
              </a:rPr>
              <a:t>N</a:t>
            </a:r>
            <a:r>
              <a:rPr lang="en-US" altLang="zh-CN" dirty="0">
                <a:sym typeface="Symbol" panose="05050102010706020507" pitchFamily="18" charset="2"/>
              </a:rPr>
              <a:t>/</a:t>
            </a:r>
            <a:r>
              <a:rPr lang="en-US" altLang="zh-CN" i="1" dirty="0">
                <a:latin typeface="+mn-lt"/>
                <a:sym typeface="Symbol" panose="05050102010706020507" pitchFamily="18" charset="2"/>
              </a:rPr>
              <a:t>k</a:t>
            </a:r>
            <a:r>
              <a:rPr lang="en-US" altLang="zh-CN" dirty="0">
                <a:sym typeface="Symbol" panose="05050102010706020507" pitchFamily="18" charset="2"/>
              </a:rPr>
              <a:t></a:t>
            </a:r>
            <a:r>
              <a:rPr lang="en-US" altLang="zh-CN" dirty="0"/>
              <a:t>≥</a:t>
            </a:r>
            <a:r>
              <a:rPr lang="en-US" altLang="zh-CN" dirty="0">
                <a:latin typeface="+mn-lt"/>
              </a:rPr>
              <a:t>r </a:t>
            </a:r>
            <a:r>
              <a:rPr lang="en-US" altLang="zh-CN" dirty="0"/>
              <a:t>asks  </a:t>
            </a:r>
            <a:r>
              <a:rPr lang="en-US" altLang="zh-CN" dirty="0" err="1"/>
              <a:t>samllest</a:t>
            </a:r>
            <a:r>
              <a:rPr lang="en-US" altLang="zh-CN" dirty="0"/>
              <a:t> N </a:t>
            </a:r>
            <a:endParaRPr lang="zh-CN" altLang="en-US" dirty="0">
              <a:latin typeface="+mn-lt"/>
            </a:endParaRPr>
          </a:p>
        </p:txBody>
      </p:sp>
      <p:sp>
        <p:nvSpPr>
          <p:cNvPr id="25603" name="Content Placeholder 2">
            <a:extLst>
              <a:ext uri="{FF2B5EF4-FFF2-40B4-BE49-F238E27FC236}">
                <a16:creationId xmlns:a16="http://schemas.microsoft.com/office/drawing/2014/main" xmlns="" id="{BD6CFBD5-6BB3-4D09-A72D-B1D954B98B9B}"/>
              </a:ext>
            </a:extLst>
          </p:cNvPr>
          <p:cNvSpPr>
            <a:spLocks noGrp="1"/>
          </p:cNvSpPr>
          <p:nvPr>
            <p:ph idx="1"/>
          </p:nvPr>
        </p:nvSpPr>
        <p:spPr>
          <a:xfrm>
            <a:off x="313635" y="1433860"/>
            <a:ext cx="8516730" cy="5146328"/>
          </a:xfrm>
        </p:spPr>
        <p:txBody>
          <a:bodyPr/>
          <a:lstStyle/>
          <a:p>
            <a:r>
              <a:rPr lang="en-US" altLang="zh-CN" sz="3200" dirty="0"/>
              <a:t>A common type of problem asks for the minimum number of objects such that </a:t>
            </a:r>
            <a:r>
              <a:rPr lang="en-US" altLang="zh-CN" sz="3200" u="sng" dirty="0"/>
              <a:t>at least r </a:t>
            </a:r>
            <a:r>
              <a:rPr lang="en-US" altLang="zh-CN" sz="3200" dirty="0"/>
              <a:t>of these objects must be in one of </a:t>
            </a:r>
            <a:r>
              <a:rPr lang="en-US" altLang="zh-CN" sz="3200" u="sng" dirty="0"/>
              <a:t>k boxes </a:t>
            </a:r>
            <a:r>
              <a:rPr lang="en-US" altLang="zh-CN" sz="3200" dirty="0"/>
              <a:t>when these objects are distributed among the boxes. </a:t>
            </a:r>
          </a:p>
          <a:p>
            <a:r>
              <a:rPr lang="en-US" altLang="zh-CN" sz="3200" dirty="0"/>
              <a:t>Solution:</a:t>
            </a:r>
            <a:r>
              <a:rPr lang="en-US" altLang="zh-CN" sz="3200" dirty="0">
                <a:sym typeface="Symbol" panose="05050102010706020507" pitchFamily="18" charset="2"/>
              </a:rPr>
              <a:t> </a:t>
            </a:r>
            <a:r>
              <a:rPr lang="en-US" altLang="zh-CN" sz="3200" i="1" dirty="0">
                <a:sym typeface="Symbol" panose="05050102010706020507" pitchFamily="18" charset="2"/>
              </a:rPr>
              <a:t>N</a:t>
            </a:r>
            <a:r>
              <a:rPr lang="en-US" altLang="zh-CN" sz="3200" dirty="0">
                <a:sym typeface="Symbol" panose="05050102010706020507" pitchFamily="18" charset="2"/>
              </a:rPr>
              <a:t>/</a:t>
            </a:r>
            <a:r>
              <a:rPr lang="en-US" altLang="zh-CN" sz="3200" i="1" dirty="0">
                <a:sym typeface="Symbol" panose="05050102010706020507" pitchFamily="18" charset="2"/>
              </a:rPr>
              <a:t>k</a:t>
            </a:r>
            <a:r>
              <a:rPr lang="en-US" altLang="zh-CN" sz="3200" dirty="0">
                <a:sym typeface="Symbol" panose="05050102010706020507" pitchFamily="18" charset="2"/>
              </a:rPr>
              <a:t> </a:t>
            </a:r>
            <a:r>
              <a:rPr lang="en-US" altLang="zh-CN" sz="3200" dirty="0"/>
              <a:t>≥r. so N/k &gt; r−1, </a:t>
            </a:r>
          </a:p>
          <a:p>
            <a:pPr lvl="1"/>
            <a:r>
              <a:rPr lang="en-US" altLang="zh-CN" sz="2800" dirty="0"/>
              <a:t>N &gt; k(r-1)</a:t>
            </a:r>
          </a:p>
          <a:p>
            <a:pPr lvl="1"/>
            <a:r>
              <a:rPr lang="en-US" altLang="zh-CN" sz="2800" dirty="0"/>
              <a:t>N = k(r−1)+1 is the smallest integer. </a:t>
            </a:r>
            <a:endParaRPr lang="zh-CN" altLang="en-US" sz="2800" dirty="0"/>
          </a:p>
        </p:txBody>
      </p:sp>
    </p:spTree>
    <p:extLst>
      <p:ext uri="{BB962C8B-B14F-4D97-AF65-F5344CB8AC3E}">
        <p14:creationId xmlns:p14="http://schemas.microsoft.com/office/powerpoint/2010/main" val="29892185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Generalized Pigeonhole Principle</a:t>
            </a:r>
          </a:p>
        </p:txBody>
      </p:sp>
      <p:sp>
        <p:nvSpPr>
          <p:cNvPr id="3" name="Content Placeholder 2"/>
          <p:cNvSpPr>
            <a:spLocks noGrp="1"/>
          </p:cNvSpPr>
          <p:nvPr>
            <p:ph idx="1"/>
          </p:nvPr>
        </p:nvSpPr>
        <p:spPr>
          <a:xfrm>
            <a:off x="261730" y="1480241"/>
            <a:ext cx="8425070" cy="5364162"/>
          </a:xfrm>
        </p:spPr>
        <p:txBody>
          <a:bodyPr>
            <a:normAutofit fontScale="92500" lnSpcReduction="10000"/>
          </a:bodyPr>
          <a:lstStyle/>
          <a:p>
            <a:pPr>
              <a:buNone/>
            </a:pPr>
            <a:r>
              <a:rPr lang="en-US" b="1" dirty="0"/>
              <a:t>   </a:t>
            </a:r>
            <a:r>
              <a:rPr lang="en-US" b="1" dirty="0" smtClean="0"/>
              <a:t>Example</a:t>
            </a:r>
            <a:r>
              <a:rPr lang="en-US" dirty="0"/>
              <a:t>:  a) How many cards must be selected from a standard deck of </a:t>
            </a:r>
            <a:r>
              <a:rPr lang="en-US" dirty="0">
                <a:latin typeface="Cambria Math" pitchFamily="18" charset="0"/>
                <a:ea typeface="Cambria Math" pitchFamily="18" charset="0"/>
              </a:rPr>
              <a:t>52</a:t>
            </a:r>
            <a:r>
              <a:rPr lang="en-US" dirty="0"/>
              <a:t> cards to guarantee that at least three cards of the same suit are chosen? </a:t>
            </a:r>
          </a:p>
          <a:p>
            <a:pPr>
              <a:buNone/>
            </a:pPr>
            <a:r>
              <a:rPr lang="en-US" dirty="0"/>
              <a:t>    b) How many must be selected to guarantee that at least three hearts are selected?</a:t>
            </a:r>
          </a:p>
          <a:p>
            <a:pPr>
              <a:buNone/>
            </a:pPr>
            <a:r>
              <a:rPr lang="en-US" b="1" dirty="0"/>
              <a:t>   </a:t>
            </a:r>
            <a:r>
              <a:rPr lang="en-US" b="1" dirty="0" smtClean="0"/>
              <a:t>Solution</a:t>
            </a:r>
            <a:r>
              <a:rPr lang="en-US" dirty="0"/>
              <a:t>: a) We assume four boxes</a:t>
            </a:r>
            <a:r>
              <a:rPr lang="zh-CN" altLang="en-US" dirty="0"/>
              <a:t>（</a:t>
            </a:r>
            <a:r>
              <a:rPr lang="en-US" altLang="zh-CN" dirty="0"/>
              <a:t>k=4</a:t>
            </a:r>
            <a:r>
              <a:rPr lang="zh-CN" altLang="en-US" dirty="0"/>
              <a:t>）</a:t>
            </a:r>
            <a:r>
              <a:rPr lang="en-US" dirty="0"/>
              <a:t>; one for each suit. Using the generalized pigeonhole principle, at least one box contains at least </a:t>
            </a:r>
            <a:r>
              <a:rPr lang="en-US" dirty="0">
                <a:latin typeface="Cambria Math"/>
                <a:ea typeface="Cambria Math"/>
              </a:rPr>
              <a:t>⌈</a:t>
            </a:r>
            <a:r>
              <a:rPr lang="en-US" i="1" dirty="0"/>
              <a:t>N</a:t>
            </a:r>
            <a:r>
              <a:rPr lang="en-US" dirty="0"/>
              <a:t>/</a:t>
            </a:r>
            <a:r>
              <a:rPr lang="en-US" dirty="0">
                <a:latin typeface="Cambria Math" pitchFamily="18" charset="0"/>
                <a:ea typeface="Cambria Math" pitchFamily="18" charset="0"/>
              </a:rPr>
              <a:t>4</a:t>
            </a:r>
            <a:r>
              <a:rPr lang="en-US" dirty="0">
                <a:latin typeface="Cambria Math"/>
                <a:ea typeface="Cambria Math"/>
              </a:rPr>
              <a:t>⌉</a:t>
            </a:r>
            <a:r>
              <a:rPr lang="en-US" dirty="0"/>
              <a:t> cards. At least three cards of one suit are selected if </a:t>
            </a:r>
            <a:r>
              <a:rPr lang="en-US" dirty="0">
                <a:latin typeface="Cambria Math"/>
                <a:ea typeface="Cambria Math"/>
              </a:rPr>
              <a:t>⌈</a:t>
            </a:r>
            <a:r>
              <a:rPr lang="en-US" i="1" dirty="0"/>
              <a:t>N</a:t>
            </a:r>
            <a:r>
              <a:rPr lang="en-US" dirty="0"/>
              <a:t>/</a:t>
            </a:r>
            <a:r>
              <a:rPr lang="en-US" dirty="0">
                <a:latin typeface="Cambria Math" pitchFamily="18" charset="0"/>
                <a:ea typeface="Cambria Math" pitchFamily="18" charset="0"/>
              </a:rPr>
              <a:t>4</a:t>
            </a:r>
            <a:r>
              <a:rPr lang="en-US" dirty="0">
                <a:latin typeface="Cambria Math"/>
                <a:ea typeface="Cambria Math"/>
              </a:rPr>
              <a:t>⌉</a:t>
            </a:r>
            <a:r>
              <a:rPr lang="en-US" dirty="0"/>
              <a:t> </a:t>
            </a:r>
            <a:r>
              <a:rPr lang="en-US" dirty="0">
                <a:latin typeface="Cambria Math"/>
                <a:ea typeface="Cambria Math"/>
              </a:rPr>
              <a:t>≥</a:t>
            </a:r>
            <a:r>
              <a:rPr lang="en-US" dirty="0">
                <a:latin typeface="Cambria Math" pitchFamily="18" charset="0"/>
                <a:ea typeface="Cambria Math" pitchFamily="18" charset="0"/>
              </a:rPr>
              <a:t>3</a:t>
            </a:r>
            <a:r>
              <a:rPr lang="en-US" dirty="0"/>
              <a:t>. The smallest integer </a:t>
            </a:r>
            <a:r>
              <a:rPr lang="en-US" i="1" dirty="0"/>
              <a:t>N</a:t>
            </a:r>
            <a:r>
              <a:rPr lang="en-US" dirty="0"/>
              <a:t> such that </a:t>
            </a:r>
            <a:r>
              <a:rPr lang="en-US" dirty="0">
                <a:latin typeface="Cambria Math"/>
                <a:ea typeface="Cambria Math"/>
              </a:rPr>
              <a:t>⌈</a:t>
            </a:r>
            <a:r>
              <a:rPr lang="en-US" i="1" dirty="0"/>
              <a:t>N</a:t>
            </a:r>
            <a:r>
              <a:rPr lang="en-US" dirty="0"/>
              <a:t>/</a:t>
            </a:r>
            <a:r>
              <a:rPr lang="en-US" dirty="0">
                <a:latin typeface="Cambria Math" pitchFamily="18" charset="0"/>
                <a:ea typeface="Cambria Math" pitchFamily="18" charset="0"/>
              </a:rPr>
              <a:t>4</a:t>
            </a:r>
            <a:r>
              <a:rPr lang="en-US" dirty="0">
                <a:latin typeface="Cambria Math"/>
                <a:ea typeface="Cambria Math"/>
              </a:rPr>
              <a:t>⌉</a:t>
            </a:r>
            <a:r>
              <a:rPr lang="en-US" dirty="0"/>
              <a:t> </a:t>
            </a:r>
            <a:r>
              <a:rPr lang="en-US" dirty="0">
                <a:latin typeface="Cambria Math"/>
                <a:ea typeface="Cambria Math"/>
              </a:rPr>
              <a:t>≥</a:t>
            </a:r>
            <a:r>
              <a:rPr lang="en-US" dirty="0">
                <a:latin typeface="Cambria Math" pitchFamily="18" charset="0"/>
                <a:ea typeface="Cambria Math" pitchFamily="18" charset="0"/>
              </a:rPr>
              <a:t>3 </a:t>
            </a:r>
            <a:r>
              <a:rPr lang="en-US" dirty="0">
                <a:ea typeface="Cambria Math" pitchFamily="18" charset="0"/>
              </a:rPr>
              <a:t>is</a:t>
            </a:r>
            <a:r>
              <a:rPr lang="en-US" dirty="0">
                <a:latin typeface="Cambria Math" pitchFamily="18" charset="0"/>
                <a:ea typeface="Cambria Math" pitchFamily="18" charset="0"/>
              </a:rPr>
              <a:t> </a:t>
            </a:r>
            <a:r>
              <a:rPr lang="en-US" altLang="zh-CN" dirty="0"/>
              <a:t>The smallest integer </a:t>
            </a:r>
            <a:r>
              <a:rPr lang="en-US" altLang="zh-CN" i="1" dirty="0"/>
              <a:t>N</a:t>
            </a:r>
            <a:r>
              <a:rPr lang="en-US" altLang="zh-CN" dirty="0"/>
              <a:t> such that </a:t>
            </a:r>
            <a:r>
              <a:rPr lang="en-US" altLang="zh-CN" dirty="0">
                <a:latin typeface="Cambria Math" panose="02040503050406030204" pitchFamily="18" charset="0"/>
              </a:rPr>
              <a:t>⌈</a:t>
            </a:r>
            <a:r>
              <a:rPr lang="en-US" altLang="zh-CN" i="1" dirty="0"/>
              <a:t>N</a:t>
            </a:r>
            <a:r>
              <a:rPr lang="en-US" altLang="zh-CN" dirty="0"/>
              <a:t>/</a:t>
            </a:r>
            <a:r>
              <a:rPr lang="en-US" altLang="zh-CN" dirty="0">
                <a:latin typeface="Cambria Math" panose="02040503050406030204" pitchFamily="18" charset="0"/>
              </a:rPr>
              <a:t>4⌉</a:t>
            </a:r>
            <a:r>
              <a:rPr lang="en-US" altLang="zh-CN" dirty="0"/>
              <a:t> </a:t>
            </a:r>
            <a:r>
              <a:rPr lang="en-US" altLang="zh-CN" dirty="0">
                <a:latin typeface="Cambria Math" panose="02040503050406030204" pitchFamily="18" charset="0"/>
              </a:rPr>
              <a:t>≥3 </a:t>
            </a:r>
            <a:r>
              <a:rPr lang="en-US" altLang="zh-CN" dirty="0"/>
              <a:t>is</a:t>
            </a:r>
            <a:r>
              <a:rPr lang="en-US" altLang="zh-CN" dirty="0">
                <a:latin typeface="Cambria Math" panose="02040503050406030204" pitchFamily="18" charset="0"/>
              </a:rPr>
              <a:t>  </a:t>
            </a:r>
            <a:r>
              <a:rPr lang="en-US" altLang="zh-CN" i="1" dirty="0">
                <a:latin typeface="Cambria Math" panose="02040503050406030204" pitchFamily="18" charset="0"/>
              </a:rPr>
              <a:t>N</a:t>
            </a:r>
            <a:r>
              <a:rPr lang="en-US" altLang="zh-CN" dirty="0">
                <a:latin typeface="Cambria Math" panose="02040503050406030204" pitchFamily="18" charset="0"/>
              </a:rPr>
              <a:t> =</a:t>
            </a:r>
            <a:r>
              <a:rPr lang="en-US" altLang="zh-CN" dirty="0"/>
              <a:t> k(r−1)+1=</a:t>
            </a:r>
            <a:r>
              <a:rPr lang="en-US" altLang="zh-CN" dirty="0">
                <a:latin typeface="Cambria Math" panose="02040503050406030204" pitchFamily="18" charset="0"/>
              </a:rPr>
              <a:t> 4 ∙ (3-1) + 1 = </a:t>
            </a:r>
            <a:r>
              <a:rPr lang="en-US"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4 + 1 = 9.</a:t>
            </a:r>
          </a:p>
        </p:txBody>
      </p:sp>
    </p:spTree>
    <p:extLst>
      <p:ext uri="{BB962C8B-B14F-4D97-AF65-F5344CB8AC3E}">
        <p14:creationId xmlns:p14="http://schemas.microsoft.com/office/powerpoint/2010/main" val="1314262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Generalized Pigeonhole Principle</a:t>
            </a:r>
          </a:p>
        </p:txBody>
      </p:sp>
      <p:sp>
        <p:nvSpPr>
          <p:cNvPr id="3" name="Content Placeholder 2"/>
          <p:cNvSpPr>
            <a:spLocks noGrp="1"/>
          </p:cNvSpPr>
          <p:nvPr>
            <p:ph idx="1"/>
          </p:nvPr>
        </p:nvSpPr>
        <p:spPr>
          <a:xfrm>
            <a:off x="261730" y="1480241"/>
            <a:ext cx="8577470" cy="5364162"/>
          </a:xfrm>
        </p:spPr>
        <p:txBody>
          <a:bodyPr>
            <a:normAutofit lnSpcReduction="10000"/>
          </a:bodyPr>
          <a:lstStyle/>
          <a:p>
            <a:pPr>
              <a:buNone/>
            </a:pPr>
            <a:r>
              <a:rPr lang="en-US" b="1" dirty="0"/>
              <a:t>   </a:t>
            </a:r>
            <a:r>
              <a:rPr lang="en-US" b="1" dirty="0" smtClean="0"/>
              <a:t>Example</a:t>
            </a:r>
            <a:r>
              <a:rPr lang="en-US" dirty="0"/>
              <a:t>:  a) How many cards must be selected from a standard deck of </a:t>
            </a:r>
            <a:r>
              <a:rPr lang="en-US" dirty="0">
                <a:latin typeface="Cambria Math" pitchFamily="18" charset="0"/>
                <a:ea typeface="Cambria Math" pitchFamily="18" charset="0"/>
              </a:rPr>
              <a:t>52</a:t>
            </a:r>
            <a:r>
              <a:rPr lang="en-US" dirty="0"/>
              <a:t> cards to guarantee that at least three cards of the same suit are chosen? </a:t>
            </a:r>
          </a:p>
          <a:p>
            <a:pPr>
              <a:buNone/>
            </a:pPr>
            <a:r>
              <a:rPr lang="en-US" dirty="0"/>
              <a:t>    b) How many must be selected to guarantee that at least three hearts are selected?</a:t>
            </a:r>
          </a:p>
          <a:p>
            <a:pPr>
              <a:buNone/>
            </a:pPr>
            <a:r>
              <a:rPr lang="en-US" b="1" dirty="0"/>
              <a:t>   </a:t>
            </a:r>
            <a:r>
              <a:rPr lang="en-US" b="1" dirty="0" smtClean="0"/>
              <a:t>Solution</a:t>
            </a:r>
            <a:r>
              <a:rPr lang="en-US" dirty="0"/>
              <a:t>: </a:t>
            </a:r>
            <a:r>
              <a:rPr lang="en-US" dirty="0">
                <a:latin typeface="Cambria Math" pitchFamily="18" charset="0"/>
                <a:ea typeface="Cambria Math" pitchFamily="18" charset="0"/>
              </a:rPr>
              <a:t>b) A deck contains 13 hearts and 39 cards which are not hearts. So, if we select 41 cards, we may have 39 cards which are not hearts along with 2 hearts. However, when we select 42 cards, we must have at least three hearts. (Note that the generalized pigeonhole principle is not used here.)</a:t>
            </a:r>
            <a:endParaRPr lang="en-US" dirty="0"/>
          </a:p>
        </p:txBody>
      </p:sp>
    </p:spTree>
    <p:extLst>
      <p:ext uri="{BB962C8B-B14F-4D97-AF65-F5344CB8AC3E}">
        <p14:creationId xmlns:p14="http://schemas.microsoft.com/office/powerpoint/2010/main" val="1737734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xmlns="" id="{31D7B13E-BD82-409B-B868-BBDDC86118F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24CF2A-BE8F-447B-9A78-5B4D33A6B0EF}" type="slidenum">
              <a:rPr kumimoji="0" lang="zh-CN" altLang="en-US" sz="1000" smtClean="0">
                <a:solidFill>
                  <a:srgbClr val="009999"/>
                </a:solidFill>
                <a:latin typeface="Arial Narrow" panose="020B0606020202030204" pitchFamily="34" charset="0"/>
              </a:rPr>
              <a:pPr>
                <a:spcBef>
                  <a:spcPct val="0"/>
                </a:spcBef>
                <a:buClrTx/>
                <a:buSzTx/>
                <a:buFontTx/>
                <a:buNone/>
              </a:pPr>
              <a:t>38</a:t>
            </a:fld>
            <a:endParaRPr kumimoji="0" lang="en-US" altLang="zh-CN" sz="1000">
              <a:solidFill>
                <a:srgbClr val="009999"/>
              </a:solidFill>
              <a:latin typeface="Arial Narrow" panose="020B0606020202030204" pitchFamily="34" charset="0"/>
            </a:endParaRPr>
          </a:p>
        </p:txBody>
      </p:sp>
      <p:sp>
        <p:nvSpPr>
          <p:cNvPr id="27651" name="日期占位符 4">
            <a:extLst>
              <a:ext uri="{FF2B5EF4-FFF2-40B4-BE49-F238E27FC236}">
                <a16:creationId xmlns:a16="http://schemas.microsoft.com/office/drawing/2014/main" xmlns="" id="{D13C8577-EF00-464F-8055-62843C345CD0}"/>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59C0038-CAAE-48CF-B9C8-8104B08E84FC}" type="datetime1">
              <a:rPr kumimoji="0" lang="zh-CN" altLang="en-US" sz="1000" smtClean="0">
                <a:solidFill>
                  <a:srgbClr val="009999"/>
                </a:solidFill>
                <a:latin typeface="Arial Narrow" panose="020B0606020202030204" pitchFamily="34" charset="0"/>
              </a:rPr>
              <a:pPr>
                <a:spcBef>
                  <a:spcPct val="0"/>
                </a:spcBef>
                <a:buClrTx/>
                <a:buSzTx/>
                <a:buFontTx/>
                <a:buNone/>
              </a:pPr>
              <a:t>2018/6/20</a:t>
            </a:fld>
            <a:endParaRPr kumimoji="0" lang="en-US" altLang="zh-CN" sz="1000">
              <a:solidFill>
                <a:srgbClr val="009999"/>
              </a:solidFill>
              <a:latin typeface="Arial Narrow" panose="020B0606020202030204" pitchFamily="34" charset="0"/>
            </a:endParaRPr>
          </a:p>
        </p:txBody>
      </p:sp>
      <p:sp>
        <p:nvSpPr>
          <p:cNvPr id="27652" name="页脚占位符 5">
            <a:extLst>
              <a:ext uri="{FF2B5EF4-FFF2-40B4-BE49-F238E27FC236}">
                <a16:creationId xmlns:a16="http://schemas.microsoft.com/office/drawing/2014/main" xmlns="" id="{FA427C8B-27FB-475D-BC1C-178D9299705C}"/>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200">
                <a:solidFill>
                  <a:srgbClr val="009999"/>
                </a:solidFill>
                <a:latin typeface="Arial Narrow" panose="020B0606020202030204" pitchFamily="34" charset="0"/>
              </a:rPr>
              <a:t>College of Computer Science &amp; Technology, BUPT </a:t>
            </a:r>
            <a:endParaRPr lang="zh-CN" altLang="en-US" sz="1200">
              <a:solidFill>
                <a:srgbClr val="009999"/>
              </a:solidFill>
              <a:latin typeface="Arial Narrow" panose="020B0606020202030204" pitchFamily="34" charset="0"/>
            </a:endParaRPr>
          </a:p>
        </p:txBody>
      </p:sp>
      <p:sp>
        <p:nvSpPr>
          <p:cNvPr id="27653" name="Rectangle 2">
            <a:extLst>
              <a:ext uri="{FF2B5EF4-FFF2-40B4-BE49-F238E27FC236}">
                <a16:creationId xmlns:a16="http://schemas.microsoft.com/office/drawing/2014/main" xmlns="" id="{9C393E90-F1E4-4A88-A129-D66C31AE8497}"/>
              </a:ext>
            </a:extLst>
          </p:cNvPr>
          <p:cNvSpPr>
            <a:spLocks noGrp="1" noChangeArrowheads="1"/>
          </p:cNvSpPr>
          <p:nvPr>
            <p:ph type="title"/>
          </p:nvPr>
        </p:nvSpPr>
        <p:spPr/>
        <p:txBody>
          <a:bodyPr/>
          <a:lstStyle/>
          <a:p>
            <a:pPr eaLnBrk="1" hangingPunct="1"/>
            <a:r>
              <a:rPr lang="en-US" altLang="zh-CN"/>
              <a:t>Another Fun Example</a:t>
            </a:r>
          </a:p>
        </p:txBody>
      </p:sp>
      <p:sp>
        <p:nvSpPr>
          <p:cNvPr id="27654" name="Rectangle 3">
            <a:extLst>
              <a:ext uri="{FF2B5EF4-FFF2-40B4-BE49-F238E27FC236}">
                <a16:creationId xmlns:a16="http://schemas.microsoft.com/office/drawing/2014/main" xmlns="" id="{FD3FBCFA-79C3-479B-BA7B-F33ED39A404A}"/>
              </a:ext>
            </a:extLst>
          </p:cNvPr>
          <p:cNvSpPr>
            <a:spLocks noGrp="1" noChangeArrowheads="1"/>
          </p:cNvSpPr>
          <p:nvPr>
            <p:ph type="body" idx="1"/>
          </p:nvPr>
        </p:nvSpPr>
        <p:spPr>
          <a:xfrm>
            <a:off x="341243" y="1404386"/>
            <a:ext cx="8382000" cy="4648200"/>
          </a:xfrm>
        </p:spPr>
        <p:txBody>
          <a:bodyPr/>
          <a:lstStyle/>
          <a:p>
            <a:pPr eaLnBrk="1" hangingPunct="1">
              <a:lnSpc>
                <a:spcPct val="90000"/>
              </a:lnSpc>
            </a:pPr>
            <a:r>
              <a:rPr lang="en-US" altLang="zh-CN" sz="2800" dirty="0"/>
              <a:t>Suppose that next June, the Marlins baseball team plays at least 1 game a day, but </a:t>
            </a:r>
            <a:r>
              <a:rPr lang="en-US" altLang="zh-CN" sz="2800" dirty="0">
                <a:cs typeface="Times New Roman" panose="02020603050405020304" pitchFamily="18" charset="0"/>
              </a:rPr>
              <a:t>≤45 games total.  Show there must be some sequence of consecutive days in June during which they play </a:t>
            </a:r>
            <a:r>
              <a:rPr lang="en-US" altLang="zh-CN" sz="2800" i="1" dirty="0">
                <a:cs typeface="Times New Roman" panose="02020603050405020304" pitchFamily="18" charset="0"/>
              </a:rPr>
              <a:t>exactly</a:t>
            </a:r>
            <a:r>
              <a:rPr lang="en-US" altLang="zh-CN" sz="2800" dirty="0">
                <a:cs typeface="Times New Roman" panose="02020603050405020304" pitchFamily="18" charset="0"/>
              </a:rPr>
              <a:t> 14 games.</a:t>
            </a:r>
          </a:p>
          <a:p>
            <a:pPr eaLnBrk="1" hangingPunct="1">
              <a:lnSpc>
                <a:spcPct val="90000"/>
              </a:lnSpc>
            </a:pPr>
            <a:r>
              <a:rPr lang="zh-CN" altLang="en-US" dirty="0">
                <a:cs typeface="Times New Roman" panose="02020603050405020304" pitchFamily="18" charset="0"/>
              </a:rPr>
              <a:t>假设在</a:t>
            </a:r>
            <a:r>
              <a:rPr lang="en-US" altLang="zh-CN" dirty="0">
                <a:cs typeface="Times New Roman" panose="02020603050405020304" pitchFamily="18" charset="0"/>
              </a:rPr>
              <a:t>6</a:t>
            </a:r>
            <a:r>
              <a:rPr lang="zh-CN" altLang="en-US" dirty="0">
                <a:cs typeface="Times New Roman" panose="02020603050405020304" pitchFamily="18" charset="0"/>
              </a:rPr>
              <a:t>月份（</a:t>
            </a:r>
            <a:r>
              <a:rPr lang="en-US" altLang="zh-CN" dirty="0">
                <a:cs typeface="Times New Roman" panose="02020603050405020304" pitchFamily="18" charset="0"/>
              </a:rPr>
              <a:t>30</a:t>
            </a:r>
            <a:r>
              <a:rPr lang="zh-CN" altLang="en-US" dirty="0">
                <a:cs typeface="Times New Roman" panose="02020603050405020304" pitchFamily="18" charset="0"/>
              </a:rPr>
              <a:t>天），马林斯棒球队每天至少打一次比赛，但至多</a:t>
            </a:r>
            <a:r>
              <a:rPr lang="en-US" altLang="zh-CN" dirty="0">
                <a:cs typeface="Times New Roman" panose="02020603050405020304" pitchFamily="18" charset="0"/>
              </a:rPr>
              <a:t>45</a:t>
            </a:r>
            <a:r>
              <a:rPr lang="zh-CN" altLang="en-US" dirty="0">
                <a:cs typeface="Times New Roman" panose="02020603050405020304" pitchFamily="18" charset="0"/>
              </a:rPr>
              <a:t>次比赛，证明在</a:t>
            </a:r>
            <a:r>
              <a:rPr lang="en-US" altLang="zh-CN" dirty="0">
                <a:cs typeface="Times New Roman" panose="02020603050405020304" pitchFamily="18" charset="0"/>
              </a:rPr>
              <a:t>6</a:t>
            </a:r>
            <a:r>
              <a:rPr lang="zh-CN" altLang="en-US" dirty="0">
                <a:cs typeface="Times New Roman" panose="02020603050405020304" pitchFamily="18" charset="0"/>
              </a:rPr>
              <a:t>月一定有连续的若干天内，恰好打了</a:t>
            </a:r>
            <a:r>
              <a:rPr lang="en-US" altLang="zh-CN" dirty="0">
                <a:cs typeface="Times New Roman" panose="02020603050405020304" pitchFamily="18" charset="0"/>
              </a:rPr>
              <a:t>14</a:t>
            </a:r>
            <a:r>
              <a:rPr lang="zh-CN" altLang="en-US" dirty="0">
                <a:cs typeface="Times New Roman" panose="02020603050405020304" pitchFamily="18" charset="0"/>
              </a:rPr>
              <a:t>次比赛。</a:t>
            </a:r>
            <a:endParaRPr lang="en-US" altLang="zh-CN" sz="2800" dirty="0">
              <a:cs typeface="Times New Roman" panose="02020603050405020304" pitchFamily="18" charset="0"/>
            </a:endParaRPr>
          </a:p>
        </p:txBody>
      </p:sp>
    </p:spTree>
    <p:extLst>
      <p:ext uri="{BB962C8B-B14F-4D97-AF65-F5344CB8AC3E}">
        <p14:creationId xmlns:p14="http://schemas.microsoft.com/office/powerpoint/2010/main" val="44009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a:extLst>
              <a:ext uri="{FF2B5EF4-FFF2-40B4-BE49-F238E27FC236}">
                <a16:creationId xmlns:a16="http://schemas.microsoft.com/office/drawing/2014/main" xmlns="" id="{F132103E-4A96-4ABC-9A43-71728DABBA01}"/>
              </a:ext>
            </a:extLst>
          </p:cNvPr>
          <p:cNvSpPr>
            <a:spLocks noGrp="1" noChangeArrowheads="1"/>
          </p:cNvSpPr>
          <p:nvPr>
            <p:ph type="title"/>
          </p:nvPr>
        </p:nvSpPr>
        <p:spPr/>
        <p:txBody>
          <a:bodyPr/>
          <a:lstStyle/>
          <a:p>
            <a:pPr eaLnBrk="1" hangingPunct="1"/>
            <a:r>
              <a:rPr lang="en-US" altLang="zh-CN"/>
              <a:t>Baseball problem illustrated</a:t>
            </a:r>
          </a:p>
        </p:txBody>
      </p:sp>
      <p:sp>
        <p:nvSpPr>
          <p:cNvPr id="28678" name="Rectangle 3">
            <a:extLst>
              <a:ext uri="{FF2B5EF4-FFF2-40B4-BE49-F238E27FC236}">
                <a16:creationId xmlns:a16="http://schemas.microsoft.com/office/drawing/2014/main" xmlns="" id="{FD3FF2D8-4E93-4921-811F-A9FFDC1FB508}"/>
              </a:ext>
            </a:extLst>
          </p:cNvPr>
          <p:cNvSpPr>
            <a:spLocks noGrp="1" noChangeArrowheads="1"/>
          </p:cNvSpPr>
          <p:nvPr>
            <p:ph type="body" idx="1"/>
          </p:nvPr>
        </p:nvSpPr>
        <p:spPr>
          <a:xfrm>
            <a:off x="-49247" y="1417638"/>
            <a:ext cx="8991600" cy="5307012"/>
          </a:xfrm>
        </p:spPr>
        <p:txBody>
          <a:bodyPr/>
          <a:lstStyle/>
          <a:p>
            <a:pPr eaLnBrk="1" hangingPunct="1"/>
            <a:r>
              <a:rPr lang="en-US" altLang="zh-CN" sz="2800" dirty="0"/>
              <a:t>Example of {</a:t>
            </a:r>
            <a:r>
              <a:rPr lang="en-US" altLang="zh-CN" sz="2800" i="1" dirty="0" err="1"/>
              <a:t>a</a:t>
            </a:r>
            <a:r>
              <a:rPr lang="en-US" altLang="zh-CN" sz="2800" i="1" baseline="-25000" dirty="0" err="1"/>
              <a:t>i</a:t>
            </a:r>
            <a:r>
              <a:rPr lang="en-US" altLang="zh-CN" sz="2800" dirty="0"/>
              <a:t>}: Note all elements are distinct.</a:t>
            </a:r>
          </a:p>
          <a:p>
            <a:pPr lvl="1" eaLnBrk="1" hangingPunct="1"/>
            <a:r>
              <a:rPr lang="en-US" altLang="zh-CN" sz="2400" dirty="0"/>
              <a:t>1,   2,   4,   5,   7,   8,  10,  11, 13, 14,</a:t>
            </a:r>
            <a:br>
              <a:rPr lang="en-US" altLang="zh-CN" sz="2400" dirty="0"/>
            </a:br>
            <a:r>
              <a:rPr lang="en-US" altLang="zh-CN" sz="2400" dirty="0"/>
              <a:t>16, 17, 19, 21, 22, 23, 25, 27, 29, 30,</a:t>
            </a:r>
            <a:br>
              <a:rPr lang="en-US" altLang="zh-CN" sz="2400" dirty="0"/>
            </a:br>
            <a:r>
              <a:rPr lang="en-US" altLang="zh-CN" sz="2400" dirty="0"/>
              <a:t>31, 33, 34, 36, 37, 39, 40, 41, 43, 45</a:t>
            </a:r>
          </a:p>
          <a:p>
            <a:pPr lvl="1" eaLnBrk="1" hangingPunct="1"/>
            <a:r>
              <a:rPr lang="en-US" altLang="zh-CN" sz="2400" dirty="0"/>
              <a:t>Then {</a:t>
            </a:r>
            <a:r>
              <a:rPr lang="en-US" altLang="zh-CN" sz="2400" i="1" dirty="0"/>
              <a:t>a</a:t>
            </a:r>
            <a:r>
              <a:rPr lang="en-US" altLang="zh-CN" sz="2400" i="1" baseline="-25000" dirty="0"/>
              <a:t>i</a:t>
            </a:r>
            <a:r>
              <a:rPr lang="en-US" altLang="zh-CN" sz="2400" dirty="0"/>
              <a:t>+14} is the following sequence:</a:t>
            </a:r>
            <a:br>
              <a:rPr lang="en-US" altLang="zh-CN" sz="2400" dirty="0"/>
            </a:br>
            <a:r>
              <a:rPr lang="en-US" altLang="zh-CN" sz="2400" dirty="0"/>
              <a:t>15, 16, 18, 19, 21, 22, 24, 25, 27, 28,</a:t>
            </a:r>
            <a:br>
              <a:rPr lang="en-US" altLang="zh-CN" sz="2400" dirty="0"/>
            </a:br>
            <a:r>
              <a:rPr lang="en-US" altLang="zh-CN" sz="2400" dirty="0"/>
              <a:t>30, 32, 33, 35, 36, 37, 39, 41, 43, 44,</a:t>
            </a:r>
            <a:br>
              <a:rPr lang="en-US" altLang="zh-CN" sz="2400" dirty="0"/>
            </a:br>
            <a:r>
              <a:rPr lang="en-US" altLang="zh-CN" sz="2400" dirty="0"/>
              <a:t>45, 47, 48, 50, 51, 53, 54, 55, 57, 59</a:t>
            </a:r>
          </a:p>
          <a:p>
            <a:pPr eaLnBrk="1" hangingPunct="1"/>
            <a:r>
              <a:rPr lang="en-US" altLang="zh-CN" sz="2800" dirty="0"/>
              <a:t>In any 60 integers from 1-59 there must be some duplicates, indeed we find the following ones:</a:t>
            </a:r>
          </a:p>
          <a:p>
            <a:pPr lvl="1" eaLnBrk="1" hangingPunct="1"/>
            <a:r>
              <a:rPr lang="en-US" altLang="zh-CN" sz="2400" dirty="0"/>
              <a:t>16, 19, 21, 22, 25, 27, 30, 33, 36, 37, 39, 41, 43, 45</a:t>
            </a:r>
          </a:p>
        </p:txBody>
      </p:sp>
      <p:sp>
        <p:nvSpPr>
          <p:cNvPr id="28679" name="Oval 4">
            <a:extLst>
              <a:ext uri="{FF2B5EF4-FFF2-40B4-BE49-F238E27FC236}">
                <a16:creationId xmlns:a16="http://schemas.microsoft.com/office/drawing/2014/main" xmlns="" id="{1D3EE93E-9BA8-4315-A123-D6B74C839543}"/>
              </a:ext>
            </a:extLst>
          </p:cNvPr>
          <p:cNvSpPr>
            <a:spLocks noChangeArrowheads="1"/>
          </p:cNvSpPr>
          <p:nvPr/>
        </p:nvSpPr>
        <p:spPr bwMode="auto">
          <a:xfrm>
            <a:off x="762000" y="2351881"/>
            <a:ext cx="457200" cy="304800"/>
          </a:xfrm>
          <a:prstGeom prst="ellipse">
            <a:avLst/>
          </a:prstGeom>
          <a:noFill/>
          <a:ln w="57150" algn="ctr">
            <a:solidFill>
              <a:srgbClr val="FF0000">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p>
        </p:txBody>
      </p:sp>
      <p:sp>
        <p:nvSpPr>
          <p:cNvPr id="28680" name="Oval 5">
            <a:extLst>
              <a:ext uri="{FF2B5EF4-FFF2-40B4-BE49-F238E27FC236}">
                <a16:creationId xmlns:a16="http://schemas.microsoft.com/office/drawing/2014/main" xmlns="" id="{6BB86422-3E08-40F3-8457-EF82526734B5}"/>
              </a:ext>
            </a:extLst>
          </p:cNvPr>
          <p:cNvSpPr>
            <a:spLocks noChangeArrowheads="1"/>
          </p:cNvSpPr>
          <p:nvPr/>
        </p:nvSpPr>
        <p:spPr bwMode="auto">
          <a:xfrm>
            <a:off x="1371600" y="3546475"/>
            <a:ext cx="457200" cy="304800"/>
          </a:xfrm>
          <a:prstGeom prst="ellipse">
            <a:avLst/>
          </a:prstGeom>
          <a:noFill/>
          <a:ln w="57150" algn="ctr">
            <a:solidFill>
              <a:srgbClr val="FF0000">
                <a:alpha val="5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p>
        </p:txBody>
      </p:sp>
      <p:sp>
        <p:nvSpPr>
          <p:cNvPr id="28681" name="Line 6">
            <a:extLst>
              <a:ext uri="{FF2B5EF4-FFF2-40B4-BE49-F238E27FC236}">
                <a16:creationId xmlns:a16="http://schemas.microsoft.com/office/drawing/2014/main" xmlns="" id="{06ADFD62-BF98-4985-9573-7AFEB87525DF}"/>
              </a:ext>
            </a:extLst>
          </p:cNvPr>
          <p:cNvSpPr>
            <a:spLocks noChangeShapeType="1"/>
          </p:cNvSpPr>
          <p:nvPr/>
        </p:nvSpPr>
        <p:spPr bwMode="auto">
          <a:xfrm>
            <a:off x="1169211" y="2613422"/>
            <a:ext cx="381000" cy="838200"/>
          </a:xfrm>
          <a:prstGeom prst="line">
            <a:avLst/>
          </a:prstGeom>
          <a:noFill/>
          <a:ln w="57150">
            <a:solidFill>
              <a:srgbClr val="FF0000">
                <a:alpha val="50195"/>
              </a:srgbClr>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682" name="Text Box 7">
            <a:extLst>
              <a:ext uri="{FF2B5EF4-FFF2-40B4-BE49-F238E27FC236}">
                <a16:creationId xmlns:a16="http://schemas.microsoft.com/office/drawing/2014/main" xmlns="" id="{F3199DF3-C4B5-40E8-B2C9-25A45E5325F7}"/>
              </a:ext>
            </a:extLst>
          </p:cNvPr>
          <p:cNvSpPr txBox="1">
            <a:spLocks noChangeArrowheads="1"/>
          </p:cNvSpPr>
          <p:nvPr/>
        </p:nvSpPr>
        <p:spPr bwMode="auto">
          <a:xfrm>
            <a:off x="7010400" y="1909137"/>
            <a:ext cx="2211388" cy="1938992"/>
          </a:xfrm>
          <a:prstGeom prst="rect">
            <a:avLst/>
          </a:prstGeom>
          <a:solidFill>
            <a:srgbClr val="FFFFCC"/>
          </a:solidFill>
          <a:ln w="28575" algn="ctr">
            <a:solidFill>
              <a:srgbClr val="006600"/>
            </a:solidFill>
            <a:miter lim="800000"/>
            <a:headEnd/>
            <a:tailEnd/>
          </a:ln>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dirty="0"/>
              <a:t>Thus, for example, </a:t>
            </a:r>
            <a:br>
              <a:rPr kumimoji="0" lang="en-US" altLang="zh-CN" sz="2000" dirty="0"/>
            </a:br>
            <a:r>
              <a:rPr kumimoji="0" lang="en-US" altLang="zh-CN" sz="2000" dirty="0"/>
              <a:t>exactly 14 games were played during days 3 to 11:</a:t>
            </a:r>
            <a:br>
              <a:rPr kumimoji="0" lang="en-US" altLang="zh-CN" sz="2000" dirty="0"/>
            </a:br>
            <a:r>
              <a:rPr kumimoji="0" lang="en-US" altLang="zh-CN" sz="2000" dirty="0"/>
              <a:t>2+1+2+1+2+1+2+1+2</a:t>
            </a:r>
          </a:p>
        </p:txBody>
      </p:sp>
    </p:spTree>
    <p:extLst>
      <p:ext uri="{BB962C8B-B14F-4D97-AF65-F5344CB8AC3E}">
        <p14:creationId xmlns:p14="http://schemas.microsoft.com/office/powerpoint/2010/main" val="169000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7813"/>
            <a:ext cx="9067800" cy="1139825"/>
          </a:xfrm>
        </p:spPr>
        <p:txBody>
          <a:bodyPr/>
          <a:lstStyle/>
          <a:p>
            <a:r>
              <a:rPr lang="en-US" altLang="zh-CN" dirty="0">
                <a:latin typeface="Times New Roman" panose="02020603050405020304" pitchFamily="18" charset="0"/>
              </a:rPr>
              <a:t>§6.1 </a:t>
            </a:r>
            <a:r>
              <a:rPr lang="en-US" altLang="zh-CN" dirty="0"/>
              <a:t>The Basics of Counting</a:t>
            </a:r>
            <a:endParaRPr lang="en-US" dirty="0"/>
          </a:p>
        </p:txBody>
      </p:sp>
      <p:sp>
        <p:nvSpPr>
          <p:cNvPr id="3" name="Content Placeholder 2"/>
          <p:cNvSpPr>
            <a:spLocks noGrp="1"/>
          </p:cNvSpPr>
          <p:nvPr>
            <p:ph idx="1"/>
          </p:nvPr>
        </p:nvSpPr>
        <p:spPr/>
        <p:txBody>
          <a:bodyPr>
            <a:normAutofit/>
          </a:bodyPr>
          <a:lstStyle/>
          <a:p>
            <a:pPr marL="0" indent="0">
              <a:buNone/>
            </a:pPr>
            <a:r>
              <a:rPr lang="en-US" altLang="zh-CN" sz="4400" dirty="0">
                <a:solidFill>
                  <a:schemeClr val="tx2"/>
                </a:solidFill>
                <a:latin typeface="Times New Roman" panose="02020603050405020304" pitchFamily="18" charset="0"/>
                <a:ea typeface="+mj-ea"/>
                <a:cs typeface="+mj-cs"/>
              </a:rPr>
              <a:t>Section</a:t>
            </a:r>
            <a:r>
              <a:rPr lang="en-US" altLang="zh-CN" dirty="0"/>
              <a:t> </a:t>
            </a:r>
            <a:r>
              <a:rPr lang="en-US" altLang="zh-CN" sz="4400" dirty="0">
                <a:solidFill>
                  <a:schemeClr val="tx2"/>
                </a:solidFill>
                <a:latin typeface="Times New Roman" panose="02020603050405020304" pitchFamily="18" charset="0"/>
                <a:ea typeface="+mj-ea"/>
                <a:cs typeface="+mj-cs"/>
              </a:rPr>
              <a:t>Summary</a:t>
            </a:r>
            <a:endParaRPr lang="en-US" sz="4400" dirty="0">
              <a:solidFill>
                <a:schemeClr val="tx2"/>
              </a:solidFill>
              <a:latin typeface="Times New Roman" panose="02020603050405020304" pitchFamily="18" charset="0"/>
              <a:ea typeface="+mj-ea"/>
              <a:cs typeface="+mj-cs"/>
            </a:endParaRPr>
          </a:p>
          <a:p>
            <a:r>
              <a:rPr lang="en-US" altLang="zh-CN" dirty="0"/>
              <a:t>The Product Rule</a:t>
            </a:r>
          </a:p>
          <a:p>
            <a:r>
              <a:rPr lang="en-US" altLang="zh-CN" dirty="0"/>
              <a:t>The Sum Rule</a:t>
            </a:r>
          </a:p>
          <a:p>
            <a:r>
              <a:rPr lang="en-US" altLang="zh-CN" dirty="0"/>
              <a:t>The Subtraction Rule</a:t>
            </a:r>
          </a:p>
          <a:p>
            <a:r>
              <a:rPr lang="en-US" altLang="zh-CN" dirty="0"/>
              <a:t>The Division Rule</a:t>
            </a:r>
          </a:p>
          <a:p>
            <a:r>
              <a:rPr lang="en-US" altLang="zh-CN" dirty="0"/>
              <a:t>Examples, Examples, and Examples</a:t>
            </a:r>
          </a:p>
          <a:p>
            <a:r>
              <a:rPr lang="en-US" altLang="zh-CN" dirty="0"/>
              <a:t>Tree Diagrams</a:t>
            </a:r>
          </a:p>
        </p:txBody>
      </p:sp>
    </p:spTree>
    <p:extLst>
      <p:ext uri="{BB962C8B-B14F-4D97-AF65-F5344CB8AC3E}">
        <p14:creationId xmlns:p14="http://schemas.microsoft.com/office/powerpoint/2010/main" val="1257937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xmlns="" id="{9C393E90-F1E4-4A88-A129-D66C31AE8497}"/>
              </a:ext>
            </a:extLst>
          </p:cNvPr>
          <p:cNvSpPr>
            <a:spLocks noGrp="1" noChangeArrowheads="1"/>
          </p:cNvSpPr>
          <p:nvPr>
            <p:ph type="title"/>
          </p:nvPr>
        </p:nvSpPr>
        <p:spPr/>
        <p:txBody>
          <a:bodyPr/>
          <a:lstStyle/>
          <a:p>
            <a:pPr eaLnBrk="1" hangingPunct="1"/>
            <a:r>
              <a:rPr lang="en-US" altLang="zh-CN"/>
              <a:t>Another Fun Example</a:t>
            </a:r>
          </a:p>
        </p:txBody>
      </p:sp>
      <p:sp>
        <p:nvSpPr>
          <p:cNvPr id="27654" name="Rectangle 3">
            <a:extLst>
              <a:ext uri="{FF2B5EF4-FFF2-40B4-BE49-F238E27FC236}">
                <a16:creationId xmlns:a16="http://schemas.microsoft.com/office/drawing/2014/main" xmlns="" id="{FD3FBCFA-79C3-479B-BA7B-F33ED39A404A}"/>
              </a:ext>
            </a:extLst>
          </p:cNvPr>
          <p:cNvSpPr>
            <a:spLocks noGrp="1" noChangeArrowheads="1"/>
          </p:cNvSpPr>
          <p:nvPr>
            <p:ph type="body" idx="1"/>
          </p:nvPr>
        </p:nvSpPr>
        <p:spPr>
          <a:xfrm>
            <a:off x="152400" y="1404386"/>
            <a:ext cx="8839200" cy="5529814"/>
          </a:xfrm>
        </p:spPr>
        <p:txBody>
          <a:bodyPr/>
          <a:lstStyle/>
          <a:p>
            <a:pPr eaLnBrk="1" hangingPunct="1">
              <a:lnSpc>
                <a:spcPct val="90000"/>
              </a:lnSpc>
            </a:pPr>
            <a:r>
              <a:rPr lang="en-US" altLang="zh-CN" sz="2800" dirty="0"/>
              <a:t>Suppose that next June, the Marlins baseball team plays at least 1 game a day, but </a:t>
            </a:r>
            <a:r>
              <a:rPr lang="en-US" altLang="zh-CN" sz="2800" dirty="0">
                <a:cs typeface="Times New Roman" panose="02020603050405020304" pitchFamily="18" charset="0"/>
              </a:rPr>
              <a:t>≤45 games total.  Show there must be some sequence of consecutive days in June during which they play </a:t>
            </a:r>
            <a:r>
              <a:rPr lang="en-US" altLang="zh-CN" sz="2800" i="1" dirty="0">
                <a:cs typeface="Times New Roman" panose="02020603050405020304" pitchFamily="18" charset="0"/>
              </a:rPr>
              <a:t>exactly</a:t>
            </a:r>
            <a:r>
              <a:rPr lang="en-US" altLang="zh-CN" sz="2800" dirty="0">
                <a:cs typeface="Times New Roman" panose="02020603050405020304" pitchFamily="18" charset="0"/>
              </a:rPr>
              <a:t> 14 games.</a:t>
            </a:r>
          </a:p>
          <a:p>
            <a:pPr lvl="1" eaLnBrk="1" hangingPunct="1">
              <a:lnSpc>
                <a:spcPct val="90000"/>
              </a:lnSpc>
            </a:pPr>
            <a:r>
              <a:rPr lang="en-US" altLang="zh-CN" sz="2400" b="1" dirty="0">
                <a:cs typeface="Times New Roman" panose="02020603050405020304" pitchFamily="18" charset="0"/>
              </a:rPr>
              <a:t>Proof:</a:t>
            </a:r>
            <a:r>
              <a:rPr lang="en-US" altLang="zh-CN" sz="2400" dirty="0">
                <a:cs typeface="Times New Roman" panose="02020603050405020304" pitchFamily="18" charset="0"/>
              </a:rPr>
              <a:t>  Let </a:t>
            </a:r>
            <a:r>
              <a:rPr lang="en-US" altLang="zh-CN" sz="2400" i="1" dirty="0" err="1">
                <a:cs typeface="Times New Roman" panose="02020603050405020304" pitchFamily="18" charset="0"/>
              </a:rPr>
              <a:t>a</a:t>
            </a:r>
            <a:r>
              <a:rPr lang="en-US" altLang="zh-CN" sz="2400" i="1" baseline="-25000" dirty="0" err="1">
                <a:cs typeface="Times New Roman" panose="02020603050405020304" pitchFamily="18" charset="0"/>
              </a:rPr>
              <a:t>j</a:t>
            </a:r>
            <a:r>
              <a:rPr lang="en-US" altLang="zh-CN" sz="2400" dirty="0">
                <a:cs typeface="Times New Roman" panose="02020603050405020304" pitchFamily="18" charset="0"/>
              </a:rPr>
              <a:t> be the number of games played on or before day </a:t>
            </a:r>
            <a:r>
              <a:rPr lang="en-US" altLang="zh-CN" sz="2400" i="1" dirty="0">
                <a:cs typeface="Times New Roman" panose="02020603050405020304" pitchFamily="18" charset="0"/>
              </a:rPr>
              <a:t>j</a:t>
            </a:r>
            <a:r>
              <a:rPr lang="en-US" altLang="zh-CN" sz="2400" dirty="0">
                <a:cs typeface="Times New Roman" panose="02020603050405020304" pitchFamily="18" charset="0"/>
              </a:rPr>
              <a:t>.  Then, </a:t>
            </a:r>
            <a:r>
              <a:rPr lang="en-US" altLang="zh-CN" sz="2400" i="1" dirty="0">
                <a:cs typeface="Times New Roman" panose="02020603050405020304" pitchFamily="18" charset="0"/>
              </a:rPr>
              <a:t>a</a:t>
            </a:r>
            <a:r>
              <a:rPr lang="en-US" altLang="zh-CN" sz="2400" baseline="-25000" dirty="0">
                <a:cs typeface="Times New Roman" panose="02020603050405020304" pitchFamily="18" charset="0"/>
              </a:rPr>
              <a:t>1</a:t>
            </a:r>
            <a:r>
              <a:rPr lang="en-US" altLang="zh-CN" sz="2400" dirty="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en-US" altLang="zh-CN" sz="2400" dirty="0">
                <a:cs typeface="Times New Roman" panose="02020603050405020304" pitchFamily="18" charset="0"/>
              </a:rPr>
              <a:t>,</a:t>
            </a:r>
            <a:r>
              <a:rPr lang="en-US" altLang="zh-CN" sz="2400" i="1" dirty="0">
                <a:cs typeface="Times New Roman" panose="02020603050405020304" pitchFamily="18" charset="0"/>
              </a:rPr>
              <a:t>a</a:t>
            </a:r>
            <a:r>
              <a:rPr lang="en-US" altLang="zh-CN" sz="2400" baseline="-25000" dirty="0">
                <a:cs typeface="Times New Roman" panose="02020603050405020304" pitchFamily="18" charset="0"/>
              </a:rPr>
              <a:t>30</a:t>
            </a:r>
            <a:r>
              <a:rPr lang="en-US" altLang="zh-CN" sz="2400" dirty="0">
                <a:cs typeface="Times New Roman" panose="02020603050405020304" pitchFamily="18" charset="0"/>
              </a:rPr>
              <a:t> </a:t>
            </a:r>
            <a:r>
              <a:rPr lang="en-US" altLang="zh-CN" sz="2400" dirty="0">
                <a:cs typeface="Times New Roman" panose="02020603050405020304" pitchFamily="18" charset="0"/>
                <a:sym typeface="Symbol" panose="05050102010706020507" pitchFamily="18" charset="2"/>
              </a:rPr>
              <a:t> </a:t>
            </a:r>
            <a:r>
              <a:rPr lang="en-US" altLang="zh-CN" sz="2400" b="1" dirty="0">
                <a:cs typeface="Times New Roman" panose="02020603050405020304" pitchFamily="18" charset="0"/>
                <a:sym typeface="Symbol" panose="05050102010706020507" pitchFamily="18" charset="2"/>
              </a:rPr>
              <a:t>Z</a:t>
            </a:r>
            <a:r>
              <a:rPr lang="en-US" altLang="zh-CN" sz="2400" baseline="30000" dirty="0">
                <a:cs typeface="Times New Roman" panose="02020603050405020304" pitchFamily="18" charset="0"/>
                <a:sym typeface="Symbol" panose="05050102010706020507" pitchFamily="18" charset="2"/>
              </a:rPr>
              <a:t>+</a:t>
            </a:r>
            <a:r>
              <a:rPr lang="en-US" altLang="zh-CN" sz="2400" dirty="0">
                <a:cs typeface="Times New Roman" panose="02020603050405020304" pitchFamily="18" charset="0"/>
              </a:rPr>
              <a:t> is a sequence of 30 distinct integers with 1 ≤ </a:t>
            </a:r>
            <a:r>
              <a:rPr lang="en-US" altLang="zh-CN" sz="2400" i="1" dirty="0" err="1">
                <a:cs typeface="Times New Roman" panose="02020603050405020304" pitchFamily="18" charset="0"/>
              </a:rPr>
              <a:t>a</a:t>
            </a:r>
            <a:r>
              <a:rPr lang="en-US" altLang="zh-CN" sz="2400" i="1" baseline="-25000" dirty="0" err="1">
                <a:cs typeface="Times New Roman" panose="02020603050405020304" pitchFamily="18" charset="0"/>
              </a:rPr>
              <a:t>j</a:t>
            </a:r>
            <a:r>
              <a:rPr lang="en-US" altLang="zh-CN" sz="2400" dirty="0">
                <a:cs typeface="Times New Roman" panose="02020603050405020304" pitchFamily="18" charset="0"/>
              </a:rPr>
              <a:t> ≤ 45.  </a:t>
            </a:r>
            <a:r>
              <a:rPr lang="en-US" altLang="zh-CN" sz="2400" dirty="0">
                <a:ea typeface="Arial Unicode MS" pitchFamily="34" charset="-122"/>
              </a:rPr>
              <a:t>Therefore</a:t>
            </a:r>
            <a:r>
              <a:rPr lang="en-US" altLang="zh-CN" sz="2400" dirty="0"/>
              <a:t> </a:t>
            </a:r>
            <a:r>
              <a:rPr lang="en-US" altLang="zh-CN" sz="2400" i="1" dirty="0"/>
              <a:t>a</a:t>
            </a:r>
            <a:r>
              <a:rPr lang="en-US" altLang="zh-CN" sz="2400" baseline="-25000" dirty="0"/>
              <a:t>1</a:t>
            </a:r>
            <a:r>
              <a:rPr lang="en-US" altLang="zh-CN" sz="2400" dirty="0"/>
              <a:t>+14,</a:t>
            </a:r>
            <a:r>
              <a:rPr lang="en-US" altLang="zh-CN" sz="2400" dirty="0">
                <a:latin typeface="Times New Roman" panose="02020603050405020304" pitchFamily="18" charset="0"/>
              </a:rPr>
              <a:t>…</a:t>
            </a:r>
            <a:r>
              <a:rPr lang="en-US" altLang="zh-CN" sz="2400" dirty="0"/>
              <a:t>,</a:t>
            </a:r>
            <a:r>
              <a:rPr lang="en-US" altLang="zh-CN" sz="2400" i="1" dirty="0"/>
              <a:t>a</a:t>
            </a:r>
            <a:r>
              <a:rPr lang="en-US" altLang="zh-CN" sz="2400" baseline="-25000" dirty="0"/>
              <a:t>30</a:t>
            </a:r>
            <a:r>
              <a:rPr lang="en-US" altLang="zh-CN" sz="2400" dirty="0"/>
              <a:t>+14 is a sequence of 30 distinct integers with 15 ≤ </a:t>
            </a:r>
            <a:r>
              <a:rPr lang="en-US" altLang="zh-CN" sz="2400" i="1" dirty="0"/>
              <a:t>a</a:t>
            </a:r>
            <a:r>
              <a:rPr lang="en-US" altLang="zh-CN" sz="2400" i="1" baseline="-25000" dirty="0"/>
              <a:t>j</a:t>
            </a:r>
            <a:r>
              <a:rPr lang="en-US" altLang="zh-CN" sz="2400" dirty="0"/>
              <a:t>+14 ≤ 59.  Thus, (</a:t>
            </a:r>
            <a:r>
              <a:rPr lang="en-US" altLang="zh-CN" sz="2400" i="1" dirty="0"/>
              <a:t>a</a:t>
            </a:r>
            <a:r>
              <a:rPr lang="en-US" altLang="zh-CN" sz="2400" baseline="-25000" dirty="0"/>
              <a:t>1</a:t>
            </a:r>
            <a:r>
              <a:rPr lang="en-US" altLang="zh-CN" sz="2400" dirty="0"/>
              <a:t>,</a:t>
            </a:r>
            <a:r>
              <a:rPr lang="en-US" altLang="zh-CN" sz="2400" dirty="0">
                <a:latin typeface="Times New Roman" panose="02020603050405020304" pitchFamily="18" charset="0"/>
              </a:rPr>
              <a:t>…</a:t>
            </a:r>
            <a:r>
              <a:rPr lang="en-US" altLang="zh-CN" sz="2400" dirty="0"/>
              <a:t>,</a:t>
            </a:r>
            <a:r>
              <a:rPr lang="en-US" altLang="zh-CN" sz="2400" i="1" dirty="0"/>
              <a:t>a</a:t>
            </a:r>
            <a:r>
              <a:rPr lang="en-US" altLang="zh-CN" sz="2400" baseline="-25000" dirty="0"/>
              <a:t>30</a:t>
            </a:r>
            <a:r>
              <a:rPr lang="en-US" altLang="zh-CN" sz="2400" dirty="0"/>
              <a:t>,</a:t>
            </a:r>
            <a:r>
              <a:rPr lang="en-US" altLang="zh-CN" sz="2400" i="1" dirty="0"/>
              <a:t>a</a:t>
            </a:r>
            <a:r>
              <a:rPr lang="en-US" altLang="zh-CN" sz="2400" baseline="-25000" dirty="0"/>
              <a:t>1</a:t>
            </a:r>
            <a:r>
              <a:rPr lang="en-US" altLang="zh-CN" sz="2400" dirty="0"/>
              <a:t>+14,</a:t>
            </a:r>
            <a:r>
              <a:rPr lang="en-US" altLang="zh-CN" sz="2400" dirty="0">
                <a:latin typeface="Times New Roman" panose="02020603050405020304" pitchFamily="18" charset="0"/>
              </a:rPr>
              <a:t>…</a:t>
            </a:r>
            <a:r>
              <a:rPr lang="en-US" altLang="zh-CN" sz="2400" dirty="0"/>
              <a:t>,</a:t>
            </a:r>
            <a:r>
              <a:rPr lang="en-US" altLang="zh-CN" sz="2400" i="1" dirty="0"/>
              <a:t>a</a:t>
            </a:r>
            <a:r>
              <a:rPr lang="en-US" altLang="zh-CN" sz="2400" baseline="-25000" dirty="0"/>
              <a:t>30</a:t>
            </a:r>
            <a:r>
              <a:rPr lang="en-US" altLang="zh-CN" sz="2400" dirty="0"/>
              <a:t>+14) is a sequence of 60 integers from the set {1,..,59}.  By the Pigeonhole Principle, two of them must be equal, but </a:t>
            </a:r>
            <a:r>
              <a:rPr lang="en-US" altLang="zh-CN" sz="2400" i="1" dirty="0" err="1"/>
              <a:t>a</a:t>
            </a:r>
            <a:r>
              <a:rPr lang="en-US" altLang="zh-CN" sz="2400" i="1" baseline="-25000" dirty="0" err="1"/>
              <a:t>i</a:t>
            </a:r>
            <a:r>
              <a:rPr lang="en-US" altLang="zh-CN" sz="2400" i="1" dirty="0" err="1"/>
              <a:t>≠a</a:t>
            </a:r>
            <a:r>
              <a:rPr lang="en-US" altLang="zh-CN" sz="2400" i="1" baseline="-25000" dirty="0" err="1"/>
              <a:t>j</a:t>
            </a:r>
            <a:r>
              <a:rPr lang="en-US" altLang="zh-CN" sz="2400" dirty="0"/>
              <a:t> for </a:t>
            </a:r>
            <a:r>
              <a:rPr lang="en-US" altLang="zh-CN" sz="2400" i="1" dirty="0" err="1"/>
              <a:t>i</a:t>
            </a:r>
            <a:r>
              <a:rPr lang="en-US" altLang="zh-CN" sz="2400" dirty="0" err="1"/>
              <a:t>≠</a:t>
            </a:r>
            <a:r>
              <a:rPr lang="en-US" altLang="zh-CN" sz="2400" i="1" dirty="0" err="1"/>
              <a:t>j</a:t>
            </a:r>
            <a:r>
              <a:rPr lang="en-US" altLang="zh-CN" sz="2400" dirty="0"/>
              <a:t>.  So, </a:t>
            </a:r>
            <a:r>
              <a:rPr lang="en-US" altLang="zh-CN" sz="2400" dirty="0">
                <a:sym typeface="Symbol" panose="05050102010706020507" pitchFamily="18" charset="2"/>
              </a:rPr>
              <a:t></a:t>
            </a:r>
            <a:r>
              <a:rPr lang="en-US" altLang="zh-CN" sz="2400" i="1" dirty="0" err="1">
                <a:sym typeface="Symbol" panose="05050102010706020507" pitchFamily="18" charset="2"/>
              </a:rPr>
              <a:t>ij</a:t>
            </a:r>
            <a:r>
              <a:rPr lang="en-US" altLang="zh-CN" sz="2400" dirty="0">
                <a:sym typeface="Symbol" panose="05050102010706020507" pitchFamily="18" charset="2"/>
              </a:rPr>
              <a:t>: </a:t>
            </a:r>
            <a:r>
              <a:rPr lang="en-US" altLang="zh-CN" sz="2400" i="1" dirty="0" err="1">
                <a:sym typeface="Symbol" panose="05050102010706020507" pitchFamily="18" charset="2"/>
              </a:rPr>
              <a:t>a</a:t>
            </a:r>
            <a:r>
              <a:rPr lang="en-US" altLang="zh-CN" sz="2400" i="1" baseline="-25000" dirty="0" err="1">
                <a:sym typeface="Symbol" panose="05050102010706020507" pitchFamily="18" charset="2"/>
              </a:rPr>
              <a:t>i</a:t>
            </a:r>
            <a:r>
              <a:rPr lang="en-US" altLang="zh-CN" sz="2400" dirty="0">
                <a:sym typeface="Symbol" panose="05050102010706020507" pitchFamily="18" charset="2"/>
              </a:rPr>
              <a:t> = </a:t>
            </a:r>
            <a:r>
              <a:rPr lang="en-US" altLang="zh-CN" sz="2400" i="1" dirty="0">
                <a:sym typeface="Symbol" panose="05050102010706020507" pitchFamily="18" charset="2"/>
              </a:rPr>
              <a:t>a</a:t>
            </a:r>
            <a:r>
              <a:rPr lang="en-US" altLang="zh-CN" sz="2400" i="1" baseline="-25000" dirty="0">
                <a:sym typeface="Symbol" panose="05050102010706020507" pitchFamily="18" charset="2"/>
              </a:rPr>
              <a:t>j</a:t>
            </a:r>
            <a:r>
              <a:rPr lang="en-US" altLang="zh-CN" sz="2400" dirty="0">
                <a:sym typeface="Symbol" panose="05050102010706020507" pitchFamily="18" charset="2"/>
              </a:rPr>
              <a:t>+14.  Thus, 14 games were played on days </a:t>
            </a:r>
            <a:r>
              <a:rPr lang="en-US" altLang="zh-CN" sz="2400" i="1" dirty="0">
                <a:sym typeface="Symbol" panose="05050102010706020507" pitchFamily="18" charset="2"/>
              </a:rPr>
              <a:t>a</a:t>
            </a:r>
            <a:r>
              <a:rPr lang="en-US" altLang="zh-CN" sz="2400" i="1" baseline="-25000" dirty="0">
                <a:sym typeface="Symbol" panose="05050102010706020507" pitchFamily="18" charset="2"/>
              </a:rPr>
              <a:t>j</a:t>
            </a:r>
            <a:r>
              <a:rPr lang="en-US" altLang="zh-CN" sz="2400" dirty="0">
                <a:sym typeface="Symbol" panose="05050102010706020507" pitchFamily="18" charset="2"/>
              </a:rPr>
              <a:t>+1, </a:t>
            </a:r>
            <a:r>
              <a:rPr lang="en-US" altLang="zh-CN" sz="2400" dirty="0">
                <a:latin typeface="Times New Roman" panose="02020603050405020304" pitchFamily="18" charset="0"/>
                <a:sym typeface="Symbol" panose="05050102010706020507" pitchFamily="18" charset="2"/>
              </a:rPr>
              <a:t>…</a:t>
            </a:r>
            <a:r>
              <a:rPr lang="en-US" altLang="zh-CN" sz="2400" dirty="0">
                <a:sym typeface="Symbol" panose="05050102010706020507" pitchFamily="18" charset="2"/>
              </a:rPr>
              <a:t>, </a:t>
            </a:r>
            <a:r>
              <a:rPr lang="en-US" altLang="zh-CN" sz="2400" i="1" dirty="0" err="1">
                <a:sym typeface="Symbol" panose="05050102010706020507" pitchFamily="18" charset="2"/>
              </a:rPr>
              <a:t>a</a:t>
            </a:r>
            <a:r>
              <a:rPr lang="en-US" altLang="zh-CN" sz="2400" i="1" baseline="-25000" dirty="0" err="1">
                <a:sym typeface="Symbol" panose="05050102010706020507" pitchFamily="18" charset="2"/>
              </a:rPr>
              <a:t>i</a:t>
            </a:r>
            <a:r>
              <a:rPr lang="en-US" altLang="zh-CN" sz="2400" dirty="0">
                <a:sym typeface="Symbol" panose="05050102010706020507" pitchFamily="18" charset="2"/>
              </a:rPr>
              <a:t>.</a:t>
            </a:r>
            <a:endParaRPr lang="en-US" altLang="zh-CN" sz="2400" b="1" baseline="-25000" dirty="0">
              <a:sym typeface="Symbol" panose="05050102010706020507" pitchFamily="18" charset="2"/>
            </a:endParaRPr>
          </a:p>
        </p:txBody>
      </p:sp>
    </p:spTree>
    <p:extLst>
      <p:ext uri="{BB962C8B-B14F-4D97-AF65-F5344CB8AC3E}">
        <p14:creationId xmlns:p14="http://schemas.microsoft.com/office/powerpoint/2010/main" val="3515515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a:extLst>
              <a:ext uri="{FF2B5EF4-FFF2-40B4-BE49-F238E27FC236}">
                <a16:creationId xmlns:a16="http://schemas.microsoft.com/office/drawing/2014/main" xmlns="" id="{6A51203C-F985-4FAF-A923-B5B9A188A28F}"/>
              </a:ext>
            </a:extLst>
          </p:cNvPr>
          <p:cNvSpPr>
            <a:spLocks noGrp="1" noChangeArrowheads="1"/>
          </p:cNvSpPr>
          <p:nvPr>
            <p:ph type="title"/>
          </p:nvPr>
        </p:nvSpPr>
        <p:spPr/>
        <p:txBody>
          <a:bodyPr/>
          <a:lstStyle/>
          <a:p>
            <a:pPr eaLnBrk="1" hangingPunct="1"/>
            <a:r>
              <a:rPr lang="en-US" altLang="zh-CN" dirty="0"/>
              <a:t>Example</a:t>
            </a:r>
          </a:p>
        </p:txBody>
      </p:sp>
      <mc:AlternateContent xmlns:mc="http://schemas.openxmlformats.org/markup-compatibility/2006" xmlns:a14="http://schemas.microsoft.com/office/drawing/2010/main">
        <mc:Choice Requires="a14">
          <p:sp>
            <p:nvSpPr>
              <p:cNvPr id="29702" name="Rectangle 3">
                <a:extLst>
                  <a:ext uri="{FF2B5EF4-FFF2-40B4-BE49-F238E27FC236}">
                    <a16:creationId xmlns:a16="http://schemas.microsoft.com/office/drawing/2014/main" xmlns="" id="{D6DA48AE-35E0-46C8-9DB9-F6486C126DA1}"/>
                  </a:ext>
                </a:extLst>
              </p:cNvPr>
              <p:cNvSpPr>
                <a:spLocks noGrp="1" noChangeArrowheads="1"/>
              </p:cNvSpPr>
              <p:nvPr>
                <p:ph type="body" idx="1"/>
              </p:nvPr>
            </p:nvSpPr>
            <p:spPr>
              <a:xfrm>
                <a:off x="228600" y="1628499"/>
                <a:ext cx="8763000" cy="5153301"/>
              </a:xfrm>
            </p:spPr>
            <p:txBody>
              <a:bodyPr/>
              <a:lstStyle/>
              <a:p>
                <a:pPr eaLnBrk="1" hangingPunct="1"/>
                <a:r>
                  <a:rPr lang="en-US" altLang="zh-CN" dirty="0"/>
                  <a:t>Show that among any </a:t>
                </a:r>
                <a:r>
                  <a:rPr lang="en-US" altLang="zh-CN" i="1" dirty="0"/>
                  <a:t>n</a:t>
                </a:r>
                <a:r>
                  <a:rPr lang="en-US" altLang="zh-CN" dirty="0"/>
                  <a:t>+1 positive integers not exceeding 2</a:t>
                </a:r>
                <a:r>
                  <a:rPr lang="en-US" altLang="zh-CN" i="1" dirty="0"/>
                  <a:t>n</a:t>
                </a:r>
                <a:r>
                  <a:rPr lang="en-US" altLang="zh-CN" dirty="0"/>
                  <a:t> there must be an integer that divides one of the other integers.</a:t>
                </a:r>
              </a:p>
              <a:p>
                <a:pPr eaLnBrk="1" hangingPunct="1"/>
                <a:r>
                  <a:rPr lang="zh-CN" altLang="en-US" dirty="0"/>
                  <a:t>在不超过</a:t>
                </a:r>
                <a:r>
                  <a:rPr lang="en-US" altLang="zh-CN" dirty="0"/>
                  <a:t>2n</a:t>
                </a:r>
                <a:r>
                  <a:rPr lang="zh-CN" altLang="en-US" dirty="0"/>
                  <a:t>的任意</a:t>
                </a:r>
                <a:r>
                  <a:rPr lang="en-US" altLang="zh-CN" dirty="0"/>
                  <a:t>n+1</a:t>
                </a:r>
                <a:r>
                  <a:rPr lang="zh-CN" altLang="en-US" dirty="0"/>
                  <a:t>个正整数中，必有一个整数能够整除另一个整数。</a:t>
                </a:r>
                <a:endParaRPr lang="en-US" altLang="zh-CN" dirty="0"/>
              </a:p>
              <a:p>
                <a:pPr eaLnBrk="1" hangingPunct="1"/>
                <a:r>
                  <a:rPr lang="zh-CN" altLang="en-US" dirty="0"/>
                  <a:t>记这</a:t>
                </a:r>
                <a:r>
                  <a:rPr lang="en-US" altLang="zh-CN" i="1" dirty="0"/>
                  <a:t>n</a:t>
                </a:r>
                <a:r>
                  <a:rPr lang="en-US" altLang="zh-CN" dirty="0"/>
                  <a:t>+1 </a:t>
                </a:r>
                <a:r>
                  <a:rPr lang="zh-CN" altLang="en-US" dirty="0"/>
                  <a:t>正整数为</a:t>
                </a:r>
                <a:r>
                  <a:rPr lang="en-US" altLang="zh-CN" dirty="0"/>
                  <a:t> a</a:t>
                </a:r>
                <a:r>
                  <a:rPr lang="en-US" altLang="zh-CN" baseline="-25000" dirty="0"/>
                  <a:t>1</a:t>
                </a:r>
                <a:r>
                  <a:rPr lang="en-US" altLang="zh-CN" dirty="0"/>
                  <a:t>,a</a:t>
                </a:r>
                <a:r>
                  <a:rPr lang="en-US" altLang="zh-CN" baseline="-25000" dirty="0"/>
                  <a:t>2</a:t>
                </a:r>
                <a:r>
                  <a:rPr lang="en-US" altLang="zh-CN" dirty="0"/>
                  <a:t>,...,a</a:t>
                </a:r>
                <a:r>
                  <a:rPr lang="en-US" altLang="zh-CN" baseline="-25000" dirty="0"/>
                  <a:t>n+1</a:t>
                </a:r>
                <a:r>
                  <a:rPr lang="en-US" altLang="zh-CN" dirty="0"/>
                  <a:t>,</a:t>
                </a:r>
                <a:r>
                  <a:rPr lang="zh-CN" altLang="en-US" dirty="0"/>
                  <a:t>且</a:t>
                </a:r>
                <a:endParaRPr lang="en-US" altLang="zh-CN" dirty="0"/>
              </a:p>
              <a:p>
                <a:pPr eaLnBrk="1" hangingPunct="1"/>
                <a:r>
                  <a:rPr lang="en-US" altLang="zh-CN" dirty="0"/>
                  <a:t>                 a</a:t>
                </a:r>
                <a:r>
                  <a:rPr lang="en-US" altLang="zh-CN" baseline="-25000" dirty="0"/>
                  <a:t>1</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t>a</a:t>
                </a:r>
                <a:r>
                  <a:rPr lang="en-US" altLang="zh-CN" baseline="-25000" dirty="0"/>
                  <a:t>2</a:t>
                </a:r>
                <a:r>
                  <a:rPr lang="en-US" altLang="zh-CN" dirty="0">
                    <a:ea typeface="Cambria Math" panose="020405030504060302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a:t>
                </a:r>
                <a:r>
                  <a:rPr lang="en-US" altLang="zh-CN" dirty="0">
                    <a:ea typeface="Cambria Math" panose="020405030504060302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 </m:t>
                    </m:r>
                  </m:oMath>
                </a14:m>
                <a:r>
                  <a:rPr lang="en-US" altLang="zh-CN" dirty="0"/>
                  <a:t>a</a:t>
                </a:r>
                <a:r>
                  <a:rPr lang="en-US" altLang="zh-CN" baseline="-25000" dirty="0"/>
                  <a:t>n+1</a:t>
                </a:r>
                <a:endParaRPr lang="en-US" altLang="zh-CN" dirty="0"/>
              </a:p>
              <a:p>
                <a:pPr eaLnBrk="1" hangingPunct="1"/>
                <a:r>
                  <a:rPr lang="zh-CN" altLang="en-US" dirty="0"/>
                  <a:t>令</a:t>
                </a:r>
                <a:r>
                  <a:rPr lang="en-US" altLang="zh-CN" dirty="0" err="1"/>
                  <a:t>a</a:t>
                </a:r>
                <a:r>
                  <a:rPr lang="en-US" altLang="zh-CN" baseline="-25000" dirty="0" err="1"/>
                  <a:t>i</a:t>
                </a:r>
                <a:r>
                  <a:rPr lang="en-US" altLang="zh-CN" dirty="0">
                    <a:ea typeface="Cambria Math" panose="02040503050406030204" pitchFamily="18" charset="0"/>
                  </a:rPr>
                  <a:t> </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m:t>
                    </m:r>
                    <m:sSup>
                      <m:sSupPr>
                        <m:ctrlPr>
                          <a:rPr lang="en-US" altLang="zh-CN" b="0" i="1" dirty="0" smtClean="0">
                            <a:latin typeface="Cambria Math"/>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2</m:t>
                        </m:r>
                      </m:e>
                      <m:sup>
                        <m:sSub>
                          <m:sSubPr>
                            <m:ctrlPr>
                              <a:rPr lang="en-US" altLang="zh-CN" b="0" i="1" dirty="0" smtClean="0">
                                <a:latin typeface="Cambria Math"/>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𝑘</m:t>
                            </m:r>
                          </m:e>
                          <m:sub>
                            <m:r>
                              <a:rPr lang="en-US" altLang="zh-CN" b="0" i="1" dirty="0" smtClean="0">
                                <a:latin typeface="Cambria Math" panose="02040503050406030204" pitchFamily="18" charset="0"/>
                                <a:ea typeface="Cambria Math" panose="02040503050406030204" pitchFamily="18" charset="0"/>
                              </a:rPr>
                              <m:t>𝑖</m:t>
                            </m:r>
                          </m:sub>
                        </m:sSub>
                      </m:sup>
                    </m:sSup>
                    <m:r>
                      <a:rPr lang="en-US" altLang="zh-CN" b="0" i="1" dirty="0" smtClean="0">
                        <a:latin typeface="Cambria Math" panose="02040503050406030204" pitchFamily="18" charset="0"/>
                        <a:ea typeface="Cambria Math" panose="02040503050406030204" pitchFamily="18" charset="0"/>
                      </a:rPr>
                      <m:t>𝑞</m:t>
                    </m:r>
                  </m:oMath>
                </a14:m>
                <a:r>
                  <a:rPr lang="en-US" altLang="zh-CN" baseline="-25000" dirty="0"/>
                  <a:t>i</a:t>
                </a:r>
                <a:r>
                  <a:rPr lang="zh-CN" altLang="en-US" dirty="0"/>
                  <a:t>，</a:t>
                </a:r>
                <a14:m>
                  <m:oMath xmlns:m="http://schemas.openxmlformats.org/officeDocument/2006/math">
                    <m:r>
                      <a:rPr lang="en-US" altLang="zh-CN" i="1" dirty="0">
                        <a:latin typeface="Cambria Math" panose="02040503050406030204" pitchFamily="18" charset="0"/>
                        <a:ea typeface="Cambria Math" panose="02040503050406030204" pitchFamily="18" charset="0"/>
                      </a:rPr>
                      <m:t>𝑞</m:t>
                    </m:r>
                  </m:oMath>
                </a14:m>
                <a:r>
                  <a:rPr lang="en-US" altLang="zh-CN" baseline="-25000" dirty="0"/>
                  <a:t>i</a:t>
                </a:r>
                <a:r>
                  <a:rPr lang="zh-CN" altLang="en-US" dirty="0"/>
                  <a:t>为奇数（</a:t>
                </a:r>
                <a:r>
                  <a:rPr lang="en-US" altLang="zh-CN" dirty="0" err="1"/>
                  <a:t>a</a:t>
                </a:r>
                <a:r>
                  <a:rPr lang="en-US" altLang="zh-CN" baseline="-25000" dirty="0" err="1"/>
                  <a:t>i</a:t>
                </a:r>
                <a:r>
                  <a:rPr lang="en-US" altLang="zh-CN" dirty="0">
                    <a:ea typeface="Cambria Math" panose="02040503050406030204" pitchFamily="18" charset="0"/>
                  </a:rPr>
                  <a:t> </a:t>
                </a:r>
                <a:r>
                  <a:rPr lang="zh-CN" altLang="en-US" dirty="0"/>
                  <a:t>为奇数</a:t>
                </a:r>
                <a:r>
                  <a:rPr lang="en-US" altLang="zh-CN" dirty="0"/>
                  <a:t>,</a:t>
                </a:r>
                <a:r>
                  <a:rPr lang="en-US" altLang="zh-CN" dirty="0" err="1"/>
                  <a:t>k</a:t>
                </a:r>
                <a:r>
                  <a:rPr lang="en-US" altLang="zh-CN" baseline="-25000" dirty="0" err="1"/>
                  <a:t>i</a:t>
                </a:r>
                <a:r>
                  <a:rPr lang="en-US" altLang="zh-CN" baseline="-25000" dirty="0"/>
                  <a:t> </a:t>
                </a:r>
                <a:r>
                  <a:rPr lang="en-US" altLang="zh-CN" dirty="0">
                    <a:ea typeface="Cambria Math" panose="02040503050406030204" pitchFamily="18" charset="0"/>
                  </a:rPr>
                  <a:t>=0,</a:t>
                </a:r>
                <a:r>
                  <a:rPr lang="zh-CN" altLang="en-US" dirty="0"/>
                  <a:t>否则</a:t>
                </a:r>
                <a14:m>
                  <m:oMath xmlns:m="http://schemas.openxmlformats.org/officeDocument/2006/math">
                    <m:r>
                      <a:rPr lang="zh-CN" altLang="en-US" dirty="0">
                        <a:latin typeface="Cambria Math" panose="02040503050406030204" pitchFamily="18" charset="0"/>
                      </a:rPr>
                      <m:t>为</m:t>
                    </m:r>
                    <m:r>
                      <a:rPr lang="en-US" altLang="zh-CN" dirty="0">
                        <a:latin typeface="Cambria Math" panose="02040503050406030204" pitchFamily="18" charset="0"/>
                      </a:rPr>
                      <m:t>1</m:t>
                    </m:r>
                  </m:oMath>
                </a14:m>
                <a:r>
                  <a:rPr lang="zh-CN" altLang="en-US" dirty="0"/>
                  <a:t>）</a:t>
                </a:r>
                <a:endParaRPr lang="en-US" altLang="zh-CN" dirty="0"/>
              </a:p>
              <a:p>
                <a:pPr eaLnBrk="1" hangingPunct="1"/>
                <a:r>
                  <a:rPr lang="zh-CN" altLang="en-US" dirty="0"/>
                  <a:t>则</a:t>
                </a:r>
                <a:r>
                  <a:rPr lang="en-US" altLang="zh-CN" dirty="0"/>
                  <a:t>q</a:t>
                </a:r>
                <a:r>
                  <a:rPr lang="en-US" altLang="zh-CN" baseline="-25000" dirty="0"/>
                  <a:t>1</a:t>
                </a:r>
                <a:r>
                  <a:rPr lang="en-US" altLang="zh-CN" dirty="0"/>
                  <a:t>,q</a:t>
                </a:r>
                <a:r>
                  <a:rPr lang="en-US" altLang="zh-CN" baseline="-25000" dirty="0"/>
                  <a:t>2</a:t>
                </a:r>
                <a:r>
                  <a:rPr lang="en-US" altLang="zh-CN" dirty="0"/>
                  <a:t>,...,q</a:t>
                </a:r>
                <a:r>
                  <a:rPr lang="en-US" altLang="zh-CN" baseline="-25000" dirty="0"/>
                  <a:t>n+1</a:t>
                </a:r>
                <a:r>
                  <a:rPr lang="zh-CN" altLang="en-US" dirty="0"/>
                  <a:t>不超过</a:t>
                </a:r>
                <a:r>
                  <a:rPr lang="en-US" altLang="zh-CN" dirty="0"/>
                  <a:t>2n</a:t>
                </a:r>
                <a:r>
                  <a:rPr lang="zh-CN" altLang="en-US" dirty="0"/>
                  <a:t>的</a:t>
                </a:r>
                <a:r>
                  <a:rPr lang="en-US" altLang="zh-CN" dirty="0"/>
                  <a:t>n+1</a:t>
                </a:r>
                <a:r>
                  <a:rPr lang="zh-CN" altLang="en-US" dirty="0"/>
                  <a:t>个奇数，必有两个相同，</a:t>
                </a:r>
                <a:r>
                  <a:rPr lang="en-US" altLang="zh-CN" dirty="0">
                    <a:ea typeface="Cambria Math" panose="020405030504060302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𝑞</m:t>
                    </m:r>
                  </m:oMath>
                </a14:m>
                <a:r>
                  <a:rPr lang="en-US" altLang="zh-CN" baseline="-25000" dirty="0"/>
                  <a:t>i</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𝑞</m:t>
                    </m:r>
                  </m:oMath>
                </a14:m>
                <a:r>
                  <a:rPr lang="en-US" altLang="zh-CN" baseline="-25000" dirty="0"/>
                  <a:t>j</a:t>
                </a:r>
                <a:r>
                  <a:rPr lang="en-US" altLang="zh-CN" dirty="0"/>
                  <a:t>(</a:t>
                </a:r>
                <a:r>
                  <a:rPr lang="en-US" altLang="zh-CN" dirty="0" err="1"/>
                  <a:t>i</a:t>
                </a:r>
                <a:r>
                  <a:rPr lang="en-US" altLang="zh-CN" dirty="0"/>
                  <a:t>&gt;j)</a:t>
                </a:r>
                <a:r>
                  <a:rPr lang="zh-CN" altLang="en-US" dirty="0"/>
                  <a:t>，</a:t>
                </a:r>
                <a:r>
                  <a:rPr lang="en-US" altLang="zh-CN" dirty="0"/>
                  <a:t> </a:t>
                </a:r>
                <a:r>
                  <a:rPr lang="zh-CN" altLang="en-US" dirty="0"/>
                  <a:t>则 </a:t>
                </a:r>
                <a:r>
                  <a:rPr lang="en-US" altLang="zh-CN" dirty="0" err="1"/>
                  <a:t>a</a:t>
                </a:r>
                <a:r>
                  <a:rPr lang="en-US" altLang="zh-CN" baseline="-25000" dirty="0" err="1"/>
                  <a:t>i</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m:t>
                    </m:r>
                  </m:oMath>
                </a14:m>
                <a:r>
                  <a:rPr lang="en-US" altLang="zh-CN" dirty="0"/>
                  <a:t> a</a:t>
                </a:r>
                <a:r>
                  <a:rPr lang="en-US" altLang="zh-CN" baseline="-25000" dirty="0"/>
                  <a:t>j</a:t>
                </a:r>
                <a:endParaRPr lang="en-US" altLang="zh-CN" dirty="0"/>
              </a:p>
              <a:p>
                <a:pPr eaLnBrk="1" hangingPunct="1"/>
                <a:endParaRPr lang="en-US" altLang="zh-CN" dirty="0"/>
              </a:p>
              <a:p>
                <a:pPr eaLnBrk="1" hangingPunct="1"/>
                <a:endParaRPr lang="en-US" altLang="zh-CN" baseline="-25000" dirty="0"/>
              </a:p>
              <a:p>
                <a:pPr marL="0" indent="0" eaLnBrk="1" hangingPunct="1">
                  <a:buNone/>
                </a:pPr>
                <a:endParaRPr lang="en-US" altLang="zh-CN" baseline="-25000" dirty="0"/>
              </a:p>
              <a:p>
                <a:pPr marL="0" indent="0" eaLnBrk="1" hangingPunct="1">
                  <a:buNone/>
                </a:pPr>
                <a:endParaRPr lang="en-US" altLang="zh-CN" baseline="-25000" dirty="0"/>
              </a:p>
              <a:p>
                <a:pPr marL="0" indent="0" eaLnBrk="1" hangingPunct="1">
                  <a:buNone/>
                </a:pPr>
                <a:endParaRPr lang="en-US" altLang="zh-CN" dirty="0"/>
              </a:p>
            </p:txBody>
          </p:sp>
        </mc:Choice>
        <mc:Fallback xmlns="">
          <p:sp>
            <p:nvSpPr>
              <p:cNvPr id="29702" name="Rectangle 3">
                <a:extLst>
                  <a:ext uri="{FF2B5EF4-FFF2-40B4-BE49-F238E27FC236}">
                    <a16:creationId xmlns:a16="http://schemas.microsoft.com/office/drawing/2014/main" id="{D6DA48AE-35E0-46C8-9DB9-F6486C126DA1}"/>
                  </a:ext>
                </a:extLst>
              </p:cNvPr>
              <p:cNvSpPr>
                <a:spLocks noGrp="1" noRot="1" noChangeAspect="1" noMove="1" noResize="1" noEditPoints="1" noAdjustHandles="1" noChangeArrowheads="1" noChangeShapeType="1" noTextEdit="1"/>
              </p:cNvSpPr>
              <p:nvPr>
                <p:ph type="body" idx="1"/>
              </p:nvPr>
            </p:nvSpPr>
            <p:spPr>
              <a:xfrm>
                <a:off x="228600" y="1628499"/>
                <a:ext cx="8763000" cy="5153301"/>
              </a:xfrm>
              <a:blipFill>
                <a:blip r:embed="rId2"/>
                <a:stretch>
                  <a:fillRect l="-696" t="-1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7511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a:extLst>
              <a:ext uri="{FF2B5EF4-FFF2-40B4-BE49-F238E27FC236}">
                <a16:creationId xmlns:a16="http://schemas.microsoft.com/office/drawing/2014/main" xmlns="" id="{6A51203C-F985-4FAF-A923-B5B9A188A28F}"/>
              </a:ext>
            </a:extLst>
          </p:cNvPr>
          <p:cNvSpPr>
            <a:spLocks noGrp="1" noChangeArrowheads="1"/>
          </p:cNvSpPr>
          <p:nvPr>
            <p:ph type="title"/>
          </p:nvPr>
        </p:nvSpPr>
        <p:spPr/>
        <p:txBody>
          <a:bodyPr/>
          <a:lstStyle/>
          <a:p>
            <a:pPr eaLnBrk="1" hangingPunct="1"/>
            <a:r>
              <a:rPr lang="en-US" altLang="zh-CN" dirty="0"/>
              <a:t>Example</a:t>
            </a:r>
          </a:p>
        </p:txBody>
      </p:sp>
      <mc:AlternateContent xmlns:mc="http://schemas.openxmlformats.org/markup-compatibility/2006">
        <mc:Choice xmlns:a14="http://schemas.microsoft.com/office/drawing/2010/main" Requires="a14">
          <p:sp>
            <p:nvSpPr>
              <p:cNvPr id="29702" name="Rectangle 3">
                <a:extLst>
                  <a:ext uri="{FF2B5EF4-FFF2-40B4-BE49-F238E27FC236}">
                    <a16:creationId xmlns:a16="http://schemas.microsoft.com/office/drawing/2014/main" xmlns="" id="{D6DA48AE-35E0-46C8-9DB9-F6486C126DA1}"/>
                  </a:ext>
                </a:extLst>
              </p:cNvPr>
              <p:cNvSpPr>
                <a:spLocks noGrp="1" noChangeArrowheads="1"/>
              </p:cNvSpPr>
              <p:nvPr>
                <p:ph type="body" idx="1"/>
              </p:nvPr>
            </p:nvSpPr>
            <p:spPr>
              <a:xfrm>
                <a:off x="453887" y="1427577"/>
                <a:ext cx="8534400" cy="5229501"/>
              </a:xfrm>
            </p:spPr>
            <p:txBody>
              <a:bodyPr/>
              <a:lstStyle/>
              <a:p>
                <a:pPr eaLnBrk="1" hangingPunct="1"/>
                <a:r>
                  <a:rPr lang="en-US" altLang="zh-CN" dirty="0"/>
                  <a:t>Show that among any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a:t>
                </a:r>
                <a:r>
                  <a:rPr lang="en-US" altLang="zh-CN" dirty="0"/>
                  <a:t> positive integers not exceeding </a:t>
                </a:r>
                <a:r>
                  <a:rPr lang="en-US" altLang="zh-CN"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n</a:t>
                </a:r>
                <a:r>
                  <a:rPr lang="en-US" altLang="zh-CN" dirty="0"/>
                  <a:t> there must be an integer that divides one of the other integers.</a:t>
                </a:r>
              </a:p>
              <a:p>
                <a:pPr eaLnBrk="1" hangingPunct="1"/>
                <a:r>
                  <a:rPr lang="en-US" altLang="zh-CN" dirty="0" err="1"/>
                  <a:t>Solution:Write</a:t>
                </a:r>
                <a:r>
                  <a:rPr lang="en-US" altLang="zh-CN" dirty="0"/>
                  <a:t> </a:t>
                </a:r>
                <a:r>
                  <a:rPr lang="en-US" altLang="zh-CN"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a:t>
                </a:r>
                <a:r>
                  <a:rPr lang="en-US" altLang="zh-CN" i="1" dirty="0" smtClean="0">
                    <a:latin typeface="Times New Roman" panose="02020603050405020304" pitchFamily="18" charset="0"/>
                    <a:cs typeface="Times New Roman" panose="02020603050405020304" pitchFamily="18" charset="0"/>
                  </a:rPr>
                  <a:t>a</a:t>
                </a:r>
                <a:r>
                  <a:rPr lang="en-US" altLang="zh-CN" i="1" baseline="-25000" dirty="0" smtClean="0">
                    <a:latin typeface="Times New Roman" panose="02020603050405020304" pitchFamily="18" charset="0"/>
                    <a:cs typeface="Times New Roman" panose="02020603050405020304" pitchFamily="18" charset="0"/>
                  </a:rPr>
                  <a:t>n</a:t>
                </a:r>
                <a:r>
                  <a:rPr lang="en-US" altLang="zh-CN" baseline="-25000" dirty="0" smtClean="0">
                    <a:latin typeface="Times New Roman" panose="02020603050405020304" pitchFamily="18" charset="0"/>
                    <a:cs typeface="Times New Roman" panose="02020603050405020304" pitchFamily="18" charset="0"/>
                  </a:rPr>
                  <a:t>+1</a:t>
                </a:r>
                <a:r>
                  <a:rPr lang="en-US" altLang="zh-CN" dirty="0"/>
                  <a:t>, and  </a:t>
                </a:r>
                <a:r>
                  <a:rPr lang="en-US" altLang="zh-CN"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1</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 </m:t>
                    </m:r>
                  </m:oMath>
                </a14:m>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+1</a:t>
                </a:r>
                <a:endParaRPr lang="en-US" altLang="zh-CN" dirty="0">
                  <a:latin typeface="Times New Roman" panose="02020603050405020304" pitchFamily="18" charset="0"/>
                  <a:cs typeface="Times New Roman" panose="02020603050405020304" pitchFamily="18" charset="0"/>
                </a:endParaRPr>
              </a:p>
              <a:p>
                <a:pPr eaLnBrk="1" hangingPunct="1"/>
                <a:r>
                  <a:rPr lang="en-US" altLang="zh-CN" dirty="0"/>
                  <a:t>let </a:t>
                </a:r>
                <a:r>
                  <a:rPr lang="en-US" altLang="zh-CN" i="1"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 2</a:t>
                </a:r>
                <a:r>
                  <a:rPr lang="en-US" altLang="zh-CN" i="1" baseline="30000" dirty="0">
                    <a:latin typeface="Times New Roman" panose="02020603050405020304" pitchFamily="18" charset="0"/>
                    <a:cs typeface="Times New Roman" panose="02020603050405020304" pitchFamily="18" charset="0"/>
                  </a:rPr>
                  <a:t>kj</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q</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a:t>
                </a:r>
                <a:r>
                  <a:rPr lang="en-US" altLang="zh-CN" dirty="0"/>
                  <a:t>for </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 = 1</a:t>
                </a:r>
                <a:r>
                  <a:rPr lang="en-US" altLang="zh-CN" dirty="0" smtClean="0">
                    <a:latin typeface="Times New Roman" panose="02020603050405020304" pitchFamily="18" charset="0"/>
                    <a:cs typeface="Times New Roman" panose="02020603050405020304" pitchFamily="18" charset="0"/>
                  </a:rPr>
                  <a:t>, 2, ..., </a:t>
                </a:r>
                <a:r>
                  <a:rPr lang="en-US" altLang="zh-CN" i="1"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dirty="0"/>
                  <a:t>where </a:t>
                </a:r>
                <a:r>
                  <a:rPr lang="en-US" altLang="zh-CN" i="1" dirty="0" err="1">
                    <a:latin typeface="Times New Roman" panose="02020603050405020304" pitchFamily="18" charset="0"/>
                    <a:cs typeface="Times New Roman" panose="02020603050405020304" pitchFamily="18" charset="0"/>
                  </a:rPr>
                  <a:t>kj</a:t>
                </a:r>
                <a:r>
                  <a:rPr lang="en-US" altLang="zh-CN" i="1" dirty="0">
                    <a:latin typeface="Times New Roman" panose="02020603050405020304" pitchFamily="18" charset="0"/>
                    <a:cs typeface="Times New Roman" panose="02020603050405020304" pitchFamily="18" charset="0"/>
                  </a:rPr>
                  <a:t> </a:t>
                </a:r>
                <a:r>
                  <a:rPr lang="en-US" altLang="zh-CN" dirty="0"/>
                  <a:t>is a nonnegative integer and </a:t>
                </a:r>
                <a:r>
                  <a:rPr lang="en-US" altLang="zh-CN" i="1" dirty="0" err="1">
                    <a:latin typeface="Times New Roman" panose="02020603050405020304" pitchFamily="18" charset="0"/>
                    <a:cs typeface="Times New Roman" panose="02020603050405020304" pitchFamily="18" charset="0"/>
                  </a:rPr>
                  <a:t>q</a:t>
                </a:r>
                <a:r>
                  <a:rPr lang="en-US" altLang="zh-CN" i="1" baseline="-25000" dirty="0" err="1">
                    <a:latin typeface="Times New Roman" panose="02020603050405020304" pitchFamily="18" charset="0"/>
                    <a:cs typeface="Times New Roman" panose="02020603050405020304" pitchFamily="18" charset="0"/>
                  </a:rPr>
                  <a:t>j</a:t>
                </a:r>
                <a:r>
                  <a:rPr lang="en-US" altLang="zh-CN" dirty="0"/>
                  <a:t> is odd.</a:t>
                </a:r>
              </a:p>
              <a:p>
                <a:pPr eaLnBrk="1" hangingPunct="1"/>
                <a:r>
                  <a:rPr lang="en-US" altLang="zh-CN" dirty="0"/>
                  <a:t>only </a:t>
                </a:r>
                <a:r>
                  <a:rPr lang="en-US" altLang="zh-CN" i="1" dirty="0">
                    <a:latin typeface="Times New Roman" panose="02020603050405020304" pitchFamily="18" charset="0"/>
                    <a:cs typeface="Times New Roman" panose="02020603050405020304" pitchFamily="18" charset="0"/>
                  </a:rPr>
                  <a:t>n</a:t>
                </a:r>
                <a:r>
                  <a:rPr lang="en-US" altLang="zh-CN" dirty="0"/>
                  <a:t> odd positive integers less than </a:t>
                </a:r>
                <a:r>
                  <a:rPr lang="en-US" altLang="zh-CN"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n</a:t>
                </a:r>
                <a:r>
                  <a:rPr lang="en-US" altLang="zh-CN" dirty="0"/>
                  <a:t>, based pigeonhole principle, two of the integers </a:t>
                </a:r>
                <a:r>
                  <a:rPr lang="en-US" altLang="zh-CN" i="1"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q</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a:t>
                </a:r>
                <a:r>
                  <a:rPr lang="en-US" altLang="zh-CN" i="1" dirty="0" smtClean="0">
                    <a:latin typeface="Times New Roman" panose="02020603050405020304" pitchFamily="18" charset="0"/>
                    <a:cs typeface="Times New Roman" panose="02020603050405020304" pitchFamily="18" charset="0"/>
                  </a:rPr>
                  <a:t>q</a:t>
                </a:r>
                <a:r>
                  <a:rPr lang="en-US" altLang="zh-CN" i="1" baseline="-25000" dirty="0" smtClean="0">
                    <a:latin typeface="Times New Roman" panose="02020603050405020304" pitchFamily="18" charset="0"/>
                    <a:cs typeface="Times New Roman" panose="02020603050405020304" pitchFamily="18" charset="0"/>
                  </a:rPr>
                  <a:t>n</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a:t>
                </a:r>
                <a:r>
                  <a:rPr lang="en-US" altLang="zh-CN" dirty="0"/>
                  <a:t>must be equal. Then</a:t>
                </a:r>
                <a:r>
                  <a:rPr lang="en-US" altLang="zh-CN" dirty="0">
                    <a:ea typeface="Cambria Math" panose="020405030504060302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𝑞</m:t>
                    </m:r>
                  </m:oMath>
                </a14:m>
                <a:r>
                  <a:rPr lang="en-US" altLang="zh-CN" i="1" baseline="-25000" dirty="0">
                    <a:latin typeface="Times New Roman" panose="02020603050405020304" pitchFamily="18" charset="0"/>
                    <a:cs typeface="Times New Roman" panose="02020603050405020304" pitchFamily="18" charset="0"/>
                  </a:rPr>
                  <a:t>i</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𝑞</m:t>
                    </m:r>
                  </m:oMath>
                </a14:m>
                <a:r>
                  <a:rPr lang="en-US" altLang="zh-CN" i="1" baseline="-25000" dirty="0">
                    <a:latin typeface="Times New Roman" panose="02020603050405020304" pitchFamily="18" charset="0"/>
                    <a:cs typeface="Times New Roman" panose="02020603050405020304" pitchFamily="18" charset="0"/>
                  </a:rPr>
                  <a:t>j</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zh-CN" altLang="en-US" dirty="0"/>
                  <a:t>，</a:t>
                </a:r>
                <a:r>
                  <a:rPr lang="en-US" altLang="zh-CN" dirty="0"/>
                  <a:t>hence</a:t>
                </a:r>
                <a:r>
                  <a:rPr lang="zh-CN" altLang="en-US" dirty="0"/>
                  <a:t> </a:t>
                </a:r>
                <a:r>
                  <a:rPr lang="en-US" altLang="zh-CN" i="1"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i</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j</a:t>
                </a:r>
                <a:endParaRPr lang="en-US" altLang="zh-CN" i="1" dirty="0">
                  <a:latin typeface="Times New Roman" panose="02020603050405020304" pitchFamily="18" charset="0"/>
                  <a:cs typeface="Times New Roman" panose="02020603050405020304" pitchFamily="18" charset="0"/>
                </a:endParaRPr>
              </a:p>
            </p:txBody>
          </p:sp>
        </mc:Choice>
        <mc:Fallback>
          <p:sp>
            <p:nvSpPr>
              <p:cNvPr id="29702" name="Rectangle 3">
                <a:extLst>
                  <a:ext uri="{FF2B5EF4-FFF2-40B4-BE49-F238E27FC236}">
                    <a16:creationId xmlns:a16="http://schemas.microsoft.com/office/drawing/2014/main" xmlns:a14="http://schemas.microsoft.com/office/drawing/2010/main" xmlns="" id="{D6DA48AE-35E0-46C8-9DB9-F6486C126DA1}"/>
                  </a:ext>
                </a:extLst>
              </p:cNvPr>
              <p:cNvSpPr>
                <a:spLocks noGrp="1" noRot="1" noChangeAspect="1" noMove="1" noResize="1" noEditPoints="1" noAdjustHandles="1" noChangeArrowheads="1" noChangeShapeType="1" noTextEdit="1"/>
              </p:cNvSpPr>
              <p:nvPr>
                <p:ph type="body" idx="1"/>
              </p:nvPr>
            </p:nvSpPr>
            <p:spPr>
              <a:xfrm>
                <a:off x="453887" y="1427577"/>
                <a:ext cx="8534400" cy="5229501"/>
              </a:xfrm>
              <a:blipFill rotWithShape="1">
                <a:blip r:embed="rId2"/>
                <a:stretch>
                  <a:fillRect l="-643" t="-1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9086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a:extLst>
              <a:ext uri="{FF2B5EF4-FFF2-40B4-BE49-F238E27FC236}">
                <a16:creationId xmlns:a16="http://schemas.microsoft.com/office/drawing/2014/main" xmlns="" id="{691004EF-88CC-4AF1-902C-48271973423C}"/>
              </a:ext>
            </a:extLst>
          </p:cNvPr>
          <p:cNvSpPr>
            <a:spLocks noGrp="1" noChangeArrowheads="1"/>
          </p:cNvSpPr>
          <p:nvPr>
            <p:ph type="title"/>
          </p:nvPr>
        </p:nvSpPr>
        <p:spPr/>
        <p:txBody>
          <a:bodyPr/>
          <a:lstStyle/>
          <a:p>
            <a:pPr eaLnBrk="1" hangingPunct="1"/>
            <a:r>
              <a:rPr lang="en-US" altLang="zh-CN" dirty="0"/>
              <a:t>Definition</a:t>
            </a:r>
            <a:endParaRPr lang="zh-CN" altLang="en-US" dirty="0"/>
          </a:p>
        </p:txBody>
      </p:sp>
      <p:sp>
        <p:nvSpPr>
          <p:cNvPr id="30726" name="Rectangle 3">
            <a:extLst>
              <a:ext uri="{FF2B5EF4-FFF2-40B4-BE49-F238E27FC236}">
                <a16:creationId xmlns:a16="http://schemas.microsoft.com/office/drawing/2014/main" xmlns="" id="{278FA915-5301-4AB1-AF11-A9528B3C89E5}"/>
              </a:ext>
            </a:extLst>
          </p:cNvPr>
          <p:cNvSpPr>
            <a:spLocks noGrp="1" noChangeArrowheads="1"/>
          </p:cNvSpPr>
          <p:nvPr>
            <p:ph type="body" idx="1"/>
          </p:nvPr>
        </p:nvSpPr>
        <p:spPr/>
        <p:txBody>
          <a:bodyPr/>
          <a:lstStyle/>
          <a:p>
            <a:pPr eaLnBrk="1" hangingPunct="1"/>
            <a:r>
              <a:rPr lang="en-US" altLang="zh-CN" sz="2800" dirty="0"/>
              <a:t>Suppose that </a:t>
            </a:r>
            <a:r>
              <a:rPr lang="en-US" altLang="zh-CN" sz="2800" i="1" dirty="0"/>
              <a:t>a</a:t>
            </a:r>
            <a:r>
              <a:rPr lang="en-US" altLang="zh-CN" sz="2800" i="1" baseline="-25000" dirty="0"/>
              <a:t>1</a:t>
            </a:r>
            <a:r>
              <a:rPr lang="en-US" altLang="zh-CN" sz="2800" i="1" dirty="0"/>
              <a:t>,a</a:t>
            </a:r>
            <a:r>
              <a:rPr lang="en-US" altLang="zh-CN" sz="2800" i="1" baseline="-25000" dirty="0"/>
              <a:t>2</a:t>
            </a:r>
            <a:r>
              <a:rPr lang="en-US" altLang="zh-CN" sz="2800" i="1" dirty="0"/>
              <a:t>,…a</a:t>
            </a:r>
            <a:r>
              <a:rPr lang="en-US" altLang="zh-CN" sz="2800" i="1" baseline="-25000" dirty="0"/>
              <a:t>n</a:t>
            </a:r>
            <a:r>
              <a:rPr lang="en-US" altLang="zh-CN" sz="2800" dirty="0"/>
              <a:t> is a sequence of real numbers. A </a:t>
            </a:r>
            <a:r>
              <a:rPr lang="en-US" altLang="zh-CN" sz="2800" dirty="0">
                <a:solidFill>
                  <a:schemeClr val="hlink"/>
                </a:solidFill>
              </a:rPr>
              <a:t>subsequence (</a:t>
            </a:r>
            <a:r>
              <a:rPr lang="zh-CN" altLang="en-US" sz="2800" dirty="0">
                <a:solidFill>
                  <a:schemeClr val="hlink"/>
                </a:solidFill>
              </a:rPr>
              <a:t>子序列</a:t>
            </a:r>
            <a:r>
              <a:rPr lang="en-US" altLang="zh-CN" sz="2800" dirty="0">
                <a:solidFill>
                  <a:schemeClr val="hlink"/>
                </a:solidFill>
              </a:rPr>
              <a:t>)</a:t>
            </a:r>
            <a:r>
              <a:rPr lang="en-US" altLang="zh-CN" sz="2800" dirty="0"/>
              <a:t> of this sequence is a sequence of the form </a:t>
            </a:r>
            <a:r>
              <a:rPr lang="en-US" altLang="zh-CN" sz="2800" i="1" dirty="0"/>
              <a:t>a</a:t>
            </a:r>
            <a:r>
              <a:rPr lang="en-US" altLang="zh-CN" sz="2800" i="1" baseline="-25000" dirty="0"/>
              <a:t>i1</a:t>
            </a:r>
            <a:r>
              <a:rPr lang="en-US" altLang="zh-CN" sz="2800" i="1" dirty="0"/>
              <a:t>,a</a:t>
            </a:r>
            <a:r>
              <a:rPr lang="en-US" altLang="zh-CN" sz="2800" i="1" baseline="-25000" dirty="0"/>
              <a:t>i2</a:t>
            </a:r>
            <a:r>
              <a:rPr lang="en-US" altLang="zh-CN" sz="2800" i="1" dirty="0"/>
              <a:t>,…a</a:t>
            </a:r>
            <a:r>
              <a:rPr lang="en-US" altLang="zh-CN" sz="2800" i="1" baseline="-25000" dirty="0"/>
              <a:t>im</a:t>
            </a:r>
            <a:r>
              <a:rPr lang="en-US" altLang="zh-CN" sz="2800" dirty="0"/>
              <a:t> ,where 1</a:t>
            </a:r>
            <a:r>
              <a:rPr lang="en-US" altLang="zh-CN" sz="2800" dirty="0">
                <a:sym typeface="Symbol" panose="05050102010706020507" pitchFamily="18" charset="2"/>
              </a:rPr>
              <a:t> </a:t>
            </a:r>
            <a:r>
              <a:rPr lang="en-US" altLang="zh-CN" sz="2800" i="1" dirty="0"/>
              <a:t>i</a:t>
            </a:r>
            <a:r>
              <a:rPr lang="en-US" altLang="zh-CN" sz="2800" i="1" baseline="-25000" dirty="0"/>
              <a:t>1</a:t>
            </a:r>
            <a:r>
              <a:rPr lang="en-US" altLang="zh-CN" sz="2800" i="1" dirty="0">
                <a:cs typeface="Times New Roman" panose="02020603050405020304" pitchFamily="18" charset="0"/>
              </a:rPr>
              <a:t>&lt;</a:t>
            </a:r>
            <a:r>
              <a:rPr lang="en-US" altLang="zh-CN" sz="2800" i="1" dirty="0"/>
              <a:t>i</a:t>
            </a:r>
            <a:r>
              <a:rPr lang="en-US" altLang="zh-CN" sz="2800" i="1" baseline="-25000" dirty="0"/>
              <a:t>2</a:t>
            </a:r>
            <a:r>
              <a:rPr lang="en-US" altLang="zh-CN" sz="2800" i="1" dirty="0">
                <a:cs typeface="Times New Roman" panose="02020603050405020304" pitchFamily="18" charset="0"/>
              </a:rPr>
              <a:t>&lt;</a:t>
            </a:r>
            <a:r>
              <a:rPr lang="en-US" altLang="zh-CN" sz="2800" i="1" dirty="0"/>
              <a:t>…</a:t>
            </a:r>
            <a:r>
              <a:rPr lang="en-US" altLang="zh-CN" sz="2800" i="1" dirty="0">
                <a:cs typeface="Times New Roman" panose="02020603050405020304" pitchFamily="18" charset="0"/>
              </a:rPr>
              <a:t>&lt;</a:t>
            </a:r>
            <a:r>
              <a:rPr lang="en-US" altLang="zh-CN" sz="2800" i="1" dirty="0" err="1"/>
              <a:t>i</a:t>
            </a:r>
            <a:r>
              <a:rPr lang="en-US" altLang="zh-CN" sz="2800" i="1" baseline="-25000" dirty="0" err="1"/>
              <a:t>m</a:t>
            </a:r>
            <a:r>
              <a:rPr lang="en-US" altLang="zh-CN" sz="2800" i="1" baseline="-25000" dirty="0"/>
              <a:t> </a:t>
            </a:r>
            <a:r>
              <a:rPr lang="en-US" altLang="zh-CN" sz="2800" dirty="0">
                <a:sym typeface="Symbol" panose="05050102010706020507" pitchFamily="18" charset="2"/>
              </a:rPr>
              <a:t></a:t>
            </a:r>
            <a:r>
              <a:rPr lang="en-US" altLang="zh-CN" sz="2800" i="1" dirty="0">
                <a:sym typeface="Symbol" panose="05050102010706020507" pitchFamily="18" charset="2"/>
              </a:rPr>
              <a:t>N.</a:t>
            </a:r>
          </a:p>
          <a:p>
            <a:pPr eaLnBrk="1" hangingPunct="1"/>
            <a:r>
              <a:rPr lang="en-US" altLang="zh-CN" sz="2800" dirty="0">
                <a:sym typeface="Symbol" panose="05050102010706020507" pitchFamily="18" charset="2"/>
              </a:rPr>
              <a:t>A sequence</a:t>
            </a:r>
            <a:r>
              <a:rPr lang="en-US" altLang="zh-CN" sz="2800" i="1" dirty="0">
                <a:sym typeface="Symbol" panose="05050102010706020507" pitchFamily="18" charset="2"/>
              </a:rPr>
              <a:t> </a:t>
            </a:r>
            <a:r>
              <a:rPr lang="en-US" altLang="zh-CN" sz="2800" dirty="0">
                <a:sym typeface="Symbol" panose="05050102010706020507" pitchFamily="18" charset="2"/>
              </a:rPr>
              <a:t>is called </a:t>
            </a:r>
            <a:r>
              <a:rPr lang="en-US" altLang="zh-CN" sz="2800" dirty="0">
                <a:solidFill>
                  <a:schemeClr val="hlink"/>
                </a:solidFill>
                <a:sym typeface="Symbol" panose="05050102010706020507" pitchFamily="18" charset="2"/>
              </a:rPr>
              <a:t>strictly increasing</a:t>
            </a:r>
            <a:r>
              <a:rPr lang="zh-CN" altLang="en-US" sz="2800" dirty="0">
                <a:solidFill>
                  <a:schemeClr val="hlink"/>
                </a:solidFill>
                <a:sym typeface="Symbol" panose="05050102010706020507" pitchFamily="18" charset="2"/>
              </a:rPr>
              <a:t>（严格递增）</a:t>
            </a:r>
            <a:r>
              <a:rPr lang="en-US" altLang="zh-CN" sz="2800" dirty="0">
                <a:sym typeface="Symbol" panose="05050102010706020507" pitchFamily="18" charset="2"/>
              </a:rPr>
              <a:t> if each term is larger than the one that precedes it.</a:t>
            </a:r>
          </a:p>
          <a:p>
            <a:pPr eaLnBrk="1" hangingPunct="1"/>
            <a:r>
              <a:rPr lang="en-US" altLang="zh-CN" sz="2800" dirty="0">
                <a:sym typeface="Symbol" panose="05050102010706020507" pitchFamily="18" charset="2"/>
              </a:rPr>
              <a:t>A sequence</a:t>
            </a:r>
            <a:r>
              <a:rPr lang="en-US" altLang="zh-CN" sz="2800" i="1" dirty="0">
                <a:sym typeface="Symbol" panose="05050102010706020507" pitchFamily="18" charset="2"/>
              </a:rPr>
              <a:t> </a:t>
            </a:r>
            <a:r>
              <a:rPr lang="en-US" altLang="zh-CN" sz="2800" dirty="0">
                <a:sym typeface="Symbol" panose="05050102010706020507" pitchFamily="18" charset="2"/>
              </a:rPr>
              <a:t>is called </a:t>
            </a:r>
            <a:r>
              <a:rPr lang="en-US" altLang="zh-CN" sz="2800" dirty="0">
                <a:solidFill>
                  <a:schemeClr val="hlink"/>
                </a:solidFill>
                <a:sym typeface="Symbol" panose="05050102010706020507" pitchFamily="18" charset="2"/>
              </a:rPr>
              <a:t>strictly decreasing</a:t>
            </a:r>
            <a:r>
              <a:rPr lang="en-US" altLang="zh-CN" sz="2800" dirty="0">
                <a:sym typeface="Symbol" panose="05050102010706020507" pitchFamily="18" charset="2"/>
              </a:rPr>
              <a:t> </a:t>
            </a:r>
            <a:r>
              <a:rPr lang="zh-CN" altLang="en-US" dirty="0">
                <a:solidFill>
                  <a:schemeClr val="hlink"/>
                </a:solidFill>
                <a:sym typeface="Symbol" panose="05050102010706020507" pitchFamily="18" charset="2"/>
              </a:rPr>
              <a:t>（严格递减）</a:t>
            </a:r>
            <a:r>
              <a:rPr lang="en-US" altLang="zh-CN" sz="2800" dirty="0">
                <a:sym typeface="Symbol" panose="05050102010706020507" pitchFamily="18" charset="2"/>
              </a:rPr>
              <a:t>if each term is smaller than the one that precedes it.</a:t>
            </a:r>
          </a:p>
        </p:txBody>
      </p:sp>
    </p:spTree>
    <p:extLst>
      <p:ext uri="{BB962C8B-B14F-4D97-AF65-F5344CB8AC3E}">
        <p14:creationId xmlns:p14="http://schemas.microsoft.com/office/powerpoint/2010/main" val="2420296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a:extLst>
              <a:ext uri="{FF2B5EF4-FFF2-40B4-BE49-F238E27FC236}">
                <a16:creationId xmlns:a16="http://schemas.microsoft.com/office/drawing/2014/main" xmlns="" id="{C71EC907-19B1-4DFD-B42A-02DA562E455E}"/>
              </a:ext>
            </a:extLst>
          </p:cNvPr>
          <p:cNvSpPr>
            <a:spLocks noGrp="1" noChangeArrowheads="1"/>
          </p:cNvSpPr>
          <p:nvPr>
            <p:ph type="title"/>
          </p:nvPr>
        </p:nvSpPr>
        <p:spPr/>
        <p:txBody>
          <a:bodyPr/>
          <a:lstStyle/>
          <a:p>
            <a:pPr eaLnBrk="1" hangingPunct="1"/>
            <a:r>
              <a:rPr lang="en-US" altLang="zh-CN"/>
              <a:t>Theorem 3</a:t>
            </a:r>
          </a:p>
        </p:txBody>
      </p:sp>
      <p:sp>
        <p:nvSpPr>
          <p:cNvPr id="31750" name="Rectangle 3">
            <a:extLst>
              <a:ext uri="{FF2B5EF4-FFF2-40B4-BE49-F238E27FC236}">
                <a16:creationId xmlns:a16="http://schemas.microsoft.com/office/drawing/2014/main" xmlns="" id="{D56DDE0E-0B50-44FD-995F-8FC3067690A7}"/>
              </a:ext>
            </a:extLst>
          </p:cNvPr>
          <p:cNvSpPr>
            <a:spLocks noGrp="1" noChangeArrowheads="1"/>
          </p:cNvSpPr>
          <p:nvPr>
            <p:ph type="body" idx="1"/>
          </p:nvPr>
        </p:nvSpPr>
        <p:spPr>
          <a:xfrm>
            <a:off x="381000" y="1620527"/>
            <a:ext cx="8631238" cy="4371975"/>
          </a:xfrm>
        </p:spPr>
        <p:txBody>
          <a:bodyPr/>
          <a:lstStyle/>
          <a:p>
            <a:pPr eaLnBrk="1" hangingPunct="1"/>
            <a:r>
              <a:rPr lang="en-US" altLang="zh-CN" dirty="0"/>
              <a:t>Every sequence of </a:t>
            </a:r>
            <a:r>
              <a:rPr lang="en-US" altLang="zh-CN" i="1" dirty="0"/>
              <a:t>n</a:t>
            </a:r>
            <a:r>
              <a:rPr lang="en-US" altLang="zh-CN" baseline="30000" dirty="0"/>
              <a:t>2</a:t>
            </a:r>
            <a:r>
              <a:rPr lang="en-US" altLang="zh-CN" dirty="0"/>
              <a:t>+1 distinct real number contains a subsequence of length </a:t>
            </a:r>
            <a:r>
              <a:rPr lang="en-US" altLang="zh-CN" i="1" dirty="0"/>
              <a:t>n</a:t>
            </a:r>
            <a:r>
              <a:rPr lang="en-US" altLang="zh-CN" dirty="0"/>
              <a:t>+1 that is either strictly increasing or strictly decreasing.</a:t>
            </a:r>
          </a:p>
          <a:p>
            <a:pPr eaLnBrk="1" hangingPunct="1"/>
            <a:r>
              <a:rPr lang="en-US" altLang="zh-CN" i="1" dirty="0"/>
              <a:t>n</a:t>
            </a:r>
            <a:r>
              <a:rPr lang="en-US" altLang="zh-CN" baseline="30000" dirty="0"/>
              <a:t>2</a:t>
            </a:r>
            <a:r>
              <a:rPr lang="en-US" altLang="zh-CN" dirty="0"/>
              <a:t>+1</a:t>
            </a:r>
            <a:r>
              <a:rPr lang="zh-CN" altLang="en-US" dirty="0"/>
              <a:t>个不同实数构成的序列中，至少存在一个长度为</a:t>
            </a:r>
            <a:r>
              <a:rPr lang="en-US" altLang="zh-CN" i="1" dirty="0"/>
              <a:t>n</a:t>
            </a:r>
            <a:r>
              <a:rPr lang="en-US" altLang="zh-CN" dirty="0"/>
              <a:t>+1</a:t>
            </a:r>
            <a:r>
              <a:rPr lang="zh-CN" altLang="en-US" dirty="0"/>
              <a:t>的严格递增或严格递减的序列。</a:t>
            </a:r>
            <a:endParaRPr lang="en-US" altLang="zh-CN" dirty="0"/>
          </a:p>
        </p:txBody>
      </p:sp>
    </p:spTree>
    <p:extLst>
      <p:ext uri="{BB962C8B-B14F-4D97-AF65-F5344CB8AC3E}">
        <p14:creationId xmlns:p14="http://schemas.microsoft.com/office/powerpoint/2010/main" val="2838910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a:extLst>
              <a:ext uri="{FF2B5EF4-FFF2-40B4-BE49-F238E27FC236}">
                <a16:creationId xmlns:a16="http://schemas.microsoft.com/office/drawing/2014/main" xmlns="" id="{C71EC907-19B1-4DFD-B42A-02DA562E455E}"/>
              </a:ext>
            </a:extLst>
          </p:cNvPr>
          <p:cNvSpPr>
            <a:spLocks noGrp="1" noChangeArrowheads="1"/>
          </p:cNvSpPr>
          <p:nvPr>
            <p:ph type="title"/>
          </p:nvPr>
        </p:nvSpPr>
        <p:spPr>
          <a:xfrm>
            <a:off x="228600" y="267874"/>
            <a:ext cx="8229600" cy="1139825"/>
          </a:xfrm>
        </p:spPr>
        <p:txBody>
          <a:bodyPr/>
          <a:lstStyle/>
          <a:p>
            <a:pPr eaLnBrk="1" hangingPunct="1"/>
            <a:r>
              <a:rPr lang="en-US" altLang="zh-CN" dirty="0"/>
              <a:t>A Specific Case</a:t>
            </a:r>
          </a:p>
        </p:txBody>
      </p:sp>
      <p:sp>
        <p:nvSpPr>
          <p:cNvPr id="31750" name="Rectangle 3">
            <a:extLst>
              <a:ext uri="{FF2B5EF4-FFF2-40B4-BE49-F238E27FC236}">
                <a16:creationId xmlns:a16="http://schemas.microsoft.com/office/drawing/2014/main" xmlns="" id="{D56DDE0E-0B50-44FD-995F-8FC3067690A7}"/>
              </a:ext>
            </a:extLst>
          </p:cNvPr>
          <p:cNvSpPr>
            <a:spLocks noGrp="1" noChangeArrowheads="1"/>
          </p:cNvSpPr>
          <p:nvPr>
            <p:ph type="body" idx="1"/>
          </p:nvPr>
        </p:nvSpPr>
        <p:spPr>
          <a:xfrm>
            <a:off x="87795" y="1407699"/>
            <a:ext cx="8968409" cy="5450301"/>
          </a:xfrm>
        </p:spPr>
        <p:txBody>
          <a:bodyPr/>
          <a:lstStyle/>
          <a:p>
            <a:pPr eaLnBrk="1" hangingPunct="1"/>
            <a:r>
              <a:rPr lang="zh-CN" altLang="en-US" dirty="0"/>
              <a:t>一个含有</a:t>
            </a:r>
            <a:r>
              <a:rPr lang="en-US" altLang="zh-CN" dirty="0"/>
              <a:t>10</a:t>
            </a:r>
            <a:r>
              <a:rPr lang="zh-CN" altLang="en-US" dirty="0"/>
              <a:t>（</a:t>
            </a:r>
            <a:r>
              <a:rPr lang="en-US" altLang="zh-CN" dirty="0"/>
              <a:t>10=3</a:t>
            </a:r>
            <a:r>
              <a:rPr lang="en-US" altLang="zh-CN" baseline="30000" dirty="0"/>
              <a:t>2</a:t>
            </a:r>
            <a:r>
              <a:rPr lang="en-US" altLang="zh-CN" dirty="0"/>
              <a:t>+1</a:t>
            </a:r>
            <a:r>
              <a:rPr lang="zh-CN" altLang="en-US" dirty="0"/>
              <a:t>）项的数列 </a:t>
            </a:r>
            <a:r>
              <a:rPr lang="en-US" altLang="zh-CN" dirty="0"/>
              <a:t>{</a:t>
            </a:r>
            <a:r>
              <a:rPr lang="en-US" altLang="zh-CN" dirty="0" err="1"/>
              <a:t>a</a:t>
            </a:r>
            <a:r>
              <a:rPr lang="en-US" altLang="zh-CN" baseline="-25000" dirty="0" err="1"/>
              <a:t>k</a:t>
            </a:r>
            <a:r>
              <a:rPr lang="en-US" altLang="zh-CN" dirty="0"/>
              <a:t>}</a:t>
            </a:r>
          </a:p>
          <a:p>
            <a:pPr eaLnBrk="1" hangingPunct="1"/>
            <a:r>
              <a:rPr lang="en-US" altLang="zh-CN" dirty="0"/>
              <a:t>     8,  11,  9,  1,  4,  6,  12,  10,  5,  7</a:t>
            </a:r>
          </a:p>
          <a:p>
            <a:pPr eaLnBrk="1" hangingPunct="1"/>
            <a:r>
              <a:rPr lang="zh-CN" altLang="en-US" dirty="0"/>
              <a:t>中含有长度为</a:t>
            </a:r>
            <a:r>
              <a:rPr lang="en-US" altLang="zh-CN" dirty="0"/>
              <a:t>4</a:t>
            </a:r>
            <a:r>
              <a:rPr lang="zh-CN" altLang="en-US" dirty="0"/>
              <a:t>的严格递增序列 </a:t>
            </a:r>
            <a:r>
              <a:rPr lang="en-US" altLang="zh-CN" dirty="0"/>
              <a:t>1, 4, 6,12</a:t>
            </a:r>
          </a:p>
          <a:p>
            <a:pPr eaLnBrk="1" hangingPunct="1"/>
            <a:r>
              <a:rPr lang="zh-CN" altLang="en-US" dirty="0"/>
              <a:t>还有哪些严格递增序列 或 严格递减序列？</a:t>
            </a:r>
            <a:endParaRPr lang="en-US" altLang="zh-CN" dirty="0"/>
          </a:p>
          <a:p>
            <a:pPr eaLnBrk="1" hangingPunct="1"/>
            <a:endParaRPr lang="en-US" altLang="zh-CN" dirty="0"/>
          </a:p>
          <a:p>
            <a:pPr eaLnBrk="1" hangingPunct="1"/>
            <a:r>
              <a:rPr lang="zh-CN" altLang="en-US" dirty="0"/>
              <a:t>记 </a:t>
            </a:r>
            <a:r>
              <a:rPr lang="en-US" altLang="zh-CN" dirty="0" err="1"/>
              <a:t>i</a:t>
            </a:r>
            <a:r>
              <a:rPr lang="en-US" altLang="zh-CN" baseline="-25000" dirty="0" err="1"/>
              <a:t>k</a:t>
            </a:r>
            <a:r>
              <a:rPr lang="en-US" altLang="zh-CN" baseline="-25000" dirty="0"/>
              <a:t> </a:t>
            </a:r>
            <a:r>
              <a:rPr lang="zh-CN" altLang="en-US" dirty="0"/>
              <a:t>为从</a:t>
            </a:r>
            <a:r>
              <a:rPr lang="en-US" altLang="zh-CN" dirty="0" err="1"/>
              <a:t>a</a:t>
            </a:r>
            <a:r>
              <a:rPr lang="en-US" altLang="zh-CN" baseline="-25000" dirty="0" err="1"/>
              <a:t>k</a:t>
            </a:r>
            <a:r>
              <a:rPr lang="zh-CN" altLang="en-US" dirty="0"/>
              <a:t>开始的最长严格递增序列的长度，</a:t>
            </a:r>
            <a:r>
              <a:rPr lang="en-US" altLang="zh-CN" dirty="0" err="1"/>
              <a:t>d</a:t>
            </a:r>
            <a:r>
              <a:rPr lang="en-US" altLang="zh-CN" baseline="-25000" dirty="0" err="1"/>
              <a:t>k</a:t>
            </a:r>
            <a:r>
              <a:rPr lang="en-US" altLang="zh-CN" baseline="-25000" dirty="0"/>
              <a:t> </a:t>
            </a:r>
            <a:r>
              <a:rPr lang="zh-CN" altLang="en-US" dirty="0"/>
              <a:t>为从</a:t>
            </a:r>
            <a:r>
              <a:rPr lang="en-US" altLang="zh-CN" dirty="0" err="1"/>
              <a:t>a</a:t>
            </a:r>
            <a:r>
              <a:rPr lang="en-US" altLang="zh-CN" baseline="-25000" dirty="0" err="1"/>
              <a:t>k</a:t>
            </a:r>
            <a:r>
              <a:rPr lang="zh-CN" altLang="en-US" dirty="0"/>
              <a:t>开始的最长严格递减序列的长度，对于上面的序列</a:t>
            </a:r>
            <a:endParaRPr lang="en-US" altLang="zh-CN" dirty="0"/>
          </a:p>
          <a:p>
            <a:pPr eaLnBrk="1" hangingPunct="1"/>
            <a:r>
              <a:rPr lang="en-US" altLang="zh-CN" dirty="0"/>
              <a:t>    </a:t>
            </a:r>
            <a:r>
              <a:rPr lang="zh-CN" altLang="en-US" dirty="0"/>
              <a:t> </a:t>
            </a:r>
            <a:r>
              <a:rPr lang="en-US" altLang="zh-CN" dirty="0"/>
              <a:t>8,  11,  9,  1,  4,  6,  12,  10,  5,  7</a:t>
            </a:r>
          </a:p>
          <a:p>
            <a:pPr eaLnBrk="1" hangingPunct="1"/>
            <a:r>
              <a:rPr lang="en-US" altLang="zh-CN" dirty="0" err="1"/>
              <a:t>i</a:t>
            </a:r>
            <a:r>
              <a:rPr lang="en-US" altLang="zh-CN" baseline="-25000" dirty="0" err="1"/>
              <a:t>k</a:t>
            </a:r>
            <a:r>
              <a:rPr lang="en-US" altLang="zh-CN" dirty="0"/>
              <a:t>  </a:t>
            </a:r>
            <a:r>
              <a:rPr lang="zh-CN" altLang="en-US" dirty="0"/>
              <a:t>  </a:t>
            </a:r>
            <a:r>
              <a:rPr lang="en-US" altLang="zh-CN" dirty="0"/>
              <a:t>3   2    2   4    3   2   1     1    2   1</a:t>
            </a:r>
          </a:p>
          <a:p>
            <a:pPr eaLnBrk="1" hangingPunct="1"/>
            <a:r>
              <a:rPr lang="en-US" altLang="zh-CN" dirty="0" err="1"/>
              <a:t>d</a:t>
            </a:r>
            <a:r>
              <a:rPr lang="en-US" altLang="zh-CN" baseline="-25000" dirty="0" err="1"/>
              <a:t>k</a:t>
            </a:r>
            <a:r>
              <a:rPr lang="en-US" altLang="zh-CN" baseline="-25000" dirty="0"/>
              <a:t>     </a:t>
            </a:r>
            <a:r>
              <a:rPr lang="en-US" altLang="zh-CN" dirty="0"/>
              <a:t>3   4    3   1    1   2   3     2    1   1</a:t>
            </a:r>
          </a:p>
          <a:p>
            <a:pPr eaLnBrk="1" hangingPunct="1"/>
            <a:r>
              <a:rPr lang="zh-CN" altLang="en-US" dirty="0"/>
              <a:t>没有两个有序对（</a:t>
            </a:r>
            <a:r>
              <a:rPr lang="en-US" altLang="zh-CN" dirty="0"/>
              <a:t> </a:t>
            </a:r>
            <a:r>
              <a:rPr lang="en-US" altLang="zh-CN" dirty="0" err="1"/>
              <a:t>i</a:t>
            </a:r>
            <a:r>
              <a:rPr lang="en-US" altLang="zh-CN" baseline="-25000" dirty="0" err="1"/>
              <a:t>k</a:t>
            </a:r>
            <a:r>
              <a:rPr lang="en-US" altLang="zh-CN" dirty="0"/>
              <a:t> , </a:t>
            </a:r>
            <a:r>
              <a:rPr lang="en-US" altLang="zh-CN" dirty="0" err="1"/>
              <a:t>d</a:t>
            </a:r>
            <a:r>
              <a:rPr lang="en-US" altLang="zh-CN" baseline="-25000" dirty="0" err="1"/>
              <a:t>k</a:t>
            </a:r>
            <a:r>
              <a:rPr lang="en-US" altLang="zh-CN" baseline="-25000" dirty="0"/>
              <a:t> </a:t>
            </a:r>
            <a:r>
              <a:rPr lang="zh-CN" altLang="en-US" dirty="0"/>
              <a:t>）是一样的</a:t>
            </a:r>
            <a:endParaRPr lang="en-US" altLang="zh-CN" dirty="0"/>
          </a:p>
          <a:p>
            <a:pPr eaLnBrk="1" hangingPunct="1"/>
            <a:endParaRPr lang="en-US" altLang="zh-CN" dirty="0"/>
          </a:p>
          <a:p>
            <a:pPr eaLnBrk="1" hangingPunct="1"/>
            <a:endParaRPr lang="en-US" altLang="zh-CN" dirty="0"/>
          </a:p>
        </p:txBody>
      </p:sp>
    </p:spTree>
    <p:extLst>
      <p:ext uri="{BB962C8B-B14F-4D97-AF65-F5344CB8AC3E}">
        <p14:creationId xmlns:p14="http://schemas.microsoft.com/office/powerpoint/2010/main" val="1145241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a:extLst>
              <a:ext uri="{FF2B5EF4-FFF2-40B4-BE49-F238E27FC236}">
                <a16:creationId xmlns:a16="http://schemas.microsoft.com/office/drawing/2014/main" xmlns="" id="{C71EC907-19B1-4DFD-B42A-02DA562E455E}"/>
              </a:ext>
            </a:extLst>
          </p:cNvPr>
          <p:cNvSpPr>
            <a:spLocks noGrp="1" noChangeArrowheads="1"/>
          </p:cNvSpPr>
          <p:nvPr>
            <p:ph type="title"/>
          </p:nvPr>
        </p:nvSpPr>
        <p:spPr/>
        <p:txBody>
          <a:bodyPr/>
          <a:lstStyle/>
          <a:p>
            <a:pPr eaLnBrk="1" hangingPunct="1"/>
            <a:r>
              <a:rPr lang="en-US" altLang="zh-CN"/>
              <a:t>Theorem 3</a:t>
            </a:r>
          </a:p>
        </p:txBody>
      </p:sp>
      <mc:AlternateContent xmlns:mc="http://schemas.openxmlformats.org/markup-compatibility/2006" xmlns:a14="http://schemas.microsoft.com/office/drawing/2010/main">
        <mc:Choice Requires="a14">
          <p:sp>
            <p:nvSpPr>
              <p:cNvPr id="31750" name="Rectangle 3">
                <a:extLst>
                  <a:ext uri="{FF2B5EF4-FFF2-40B4-BE49-F238E27FC236}">
                    <a16:creationId xmlns:a16="http://schemas.microsoft.com/office/drawing/2014/main" xmlns="" id="{D56DDE0E-0B50-44FD-995F-8FC3067690A7}"/>
                  </a:ext>
                </a:extLst>
              </p:cNvPr>
              <p:cNvSpPr>
                <a:spLocks noGrp="1" noChangeArrowheads="1"/>
              </p:cNvSpPr>
              <p:nvPr>
                <p:ph type="body" idx="1"/>
              </p:nvPr>
            </p:nvSpPr>
            <p:spPr>
              <a:xfrm>
                <a:off x="256381" y="1447455"/>
                <a:ext cx="8582819" cy="5132732"/>
              </a:xfrm>
            </p:spPr>
            <p:txBody>
              <a:bodyPr/>
              <a:lstStyle/>
              <a:p>
                <a:pPr eaLnBrk="1" hangingPunct="1"/>
                <a:r>
                  <a:rPr lang="en-US" altLang="zh-CN" dirty="0"/>
                  <a:t>Every sequence of </a:t>
                </a:r>
                <a:r>
                  <a:rPr lang="en-US" altLang="zh-CN" i="1" dirty="0"/>
                  <a:t>n</a:t>
                </a:r>
                <a:r>
                  <a:rPr lang="en-US" altLang="zh-CN" baseline="30000" dirty="0"/>
                  <a:t>2</a:t>
                </a:r>
                <a:r>
                  <a:rPr lang="en-US" altLang="zh-CN" dirty="0"/>
                  <a:t>+1 distinct real number contains a subsequence of length </a:t>
                </a:r>
                <a:r>
                  <a:rPr lang="en-US" altLang="zh-CN" i="1" dirty="0"/>
                  <a:t>n</a:t>
                </a:r>
                <a:r>
                  <a:rPr lang="en-US" altLang="zh-CN" dirty="0"/>
                  <a:t>+1 that is either strictly increasing or strictly decreasing.</a:t>
                </a:r>
              </a:p>
              <a:p>
                <a:pPr eaLnBrk="1" hangingPunct="1"/>
                <a:r>
                  <a:rPr lang="en-US" altLang="zh-CN" dirty="0"/>
                  <a:t>proof: Let </a:t>
                </a:r>
                <a14:m>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oMath>
                </a14:m>
                <a:r>
                  <a:rPr lang="en-US" altLang="zh-CN" dirty="0"/>
                  <a:t> ,..., </a:t>
                </a:r>
                <a14:m>
                  <m:oMath xmlns:m="http://schemas.openxmlformats.org/officeDocument/2006/math">
                    <m:sSub>
                      <m:sSubPr>
                        <m:ctrlPr>
                          <a:rPr lang="en-US" altLang="zh-CN" i="1" smtClean="0">
                            <a:latin typeface="Cambria Math"/>
                          </a:rPr>
                        </m:ctrlPr>
                      </m:sSubPr>
                      <m:e>
                        <m:r>
                          <a:rPr lang="en-US" altLang="zh-CN" b="0" i="1" smtClean="0">
                            <a:latin typeface="Cambria Math" panose="02040503050406030204" pitchFamily="18" charset="0"/>
                          </a:rPr>
                          <m:t>𝑎</m:t>
                        </m:r>
                      </m:e>
                      <m:sub>
                        <m:sSup>
                          <m:sSupPr>
                            <m:ctrlPr>
                              <a:rPr lang="en-US" altLang="zh-CN" i="1" smtClean="0">
                                <a:latin typeface="Cambria Math"/>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sub>
                    </m:sSub>
                  </m:oMath>
                </a14:m>
                <a:r>
                  <a:rPr lang="en-US" altLang="zh-CN" dirty="0"/>
                  <a:t>, associate (</a:t>
                </a:r>
                <a:r>
                  <a:rPr lang="en-US" altLang="zh-CN" dirty="0" err="1"/>
                  <a:t>i</a:t>
                </a:r>
                <a:r>
                  <a:rPr lang="en-US" altLang="zh-CN" baseline="-25000" dirty="0" err="1"/>
                  <a:t>k</a:t>
                </a:r>
                <a:r>
                  <a:rPr lang="en-US" altLang="zh-CN" dirty="0"/>
                  <a:t>, </a:t>
                </a:r>
                <a:r>
                  <a:rPr lang="en-US" altLang="zh-CN" dirty="0" err="1"/>
                  <a:t>d</a:t>
                </a:r>
                <a:r>
                  <a:rPr lang="en-US" altLang="zh-CN" baseline="-25000" dirty="0" err="1"/>
                  <a:t>k</a:t>
                </a:r>
                <a:r>
                  <a:rPr lang="en-US" altLang="zh-CN" dirty="0"/>
                  <a:t>) to the term </a:t>
                </a:r>
                <a:r>
                  <a:rPr lang="en-US" altLang="zh-CN" dirty="0" err="1"/>
                  <a:t>a</a:t>
                </a:r>
                <a:r>
                  <a:rPr lang="en-US" altLang="zh-CN" baseline="-25000" dirty="0" err="1"/>
                  <a:t>k</a:t>
                </a:r>
                <a:r>
                  <a:rPr lang="en-US" altLang="zh-CN" dirty="0"/>
                  <a:t> (</a:t>
                </a:r>
                <a:r>
                  <a:rPr lang="en-US" altLang="zh-CN" dirty="0" err="1"/>
                  <a:t>i</a:t>
                </a:r>
                <a:r>
                  <a:rPr lang="en-US" altLang="zh-CN" baseline="-25000" dirty="0" err="1"/>
                  <a:t>k</a:t>
                </a:r>
                <a:r>
                  <a:rPr lang="en-US" altLang="zh-CN" dirty="0"/>
                  <a:t>, </a:t>
                </a:r>
                <a:r>
                  <a:rPr lang="en-US" altLang="zh-CN" dirty="0" err="1"/>
                  <a:t>d</a:t>
                </a:r>
                <a:r>
                  <a:rPr lang="en-US" altLang="zh-CN" baseline="-25000" dirty="0" err="1"/>
                  <a:t>k</a:t>
                </a:r>
                <a:r>
                  <a:rPr lang="en-US" altLang="zh-CN" dirty="0"/>
                  <a:t> </a:t>
                </a:r>
                <a:r>
                  <a:rPr lang="zh-CN" altLang="en-US" dirty="0"/>
                  <a:t>的含义见前面</a:t>
                </a:r>
                <a:r>
                  <a:rPr lang="en-US" altLang="zh-CN" dirty="0"/>
                  <a:t>)</a:t>
                </a:r>
              </a:p>
              <a:p>
                <a:pPr eaLnBrk="1" hangingPunct="1"/>
                <a:r>
                  <a:rPr lang="en-US" altLang="zh-CN" dirty="0"/>
                  <a:t>Suppose </a:t>
                </a:r>
                <a:r>
                  <a:rPr lang="en-US" altLang="zh-CN" dirty="0" err="1"/>
                  <a:t>i</a:t>
                </a:r>
                <a:r>
                  <a:rPr lang="en-US" altLang="zh-CN" baseline="-25000" dirty="0" err="1"/>
                  <a:t>k</a:t>
                </a:r>
                <a:r>
                  <a:rPr lang="en-US" altLang="zh-CN" dirty="0"/>
                  <a:t>, </a:t>
                </a:r>
                <a:r>
                  <a:rPr lang="en-US" altLang="zh-CN" dirty="0" err="1"/>
                  <a:t>d</a:t>
                </a:r>
                <a:r>
                  <a:rPr lang="en-US" altLang="zh-CN" baseline="-25000" dirty="0" err="1"/>
                  <a:t>k</a:t>
                </a:r>
                <a:r>
                  <a:rPr lang="en-US" altLang="zh-CN" baseline="-25000" dirty="0"/>
                  <a:t> </a:t>
                </a:r>
                <a:r>
                  <a:rPr lang="en-US" altLang="zh-CN" dirty="0"/>
                  <a:t>≤n. there are n</a:t>
                </a:r>
                <a:r>
                  <a:rPr lang="en-US" altLang="zh-CN" baseline="30000" dirty="0"/>
                  <a:t>2</a:t>
                </a:r>
                <a:r>
                  <a:rPr lang="en-US" altLang="zh-CN" dirty="0"/>
                  <a:t> possible ordered pairs for (</a:t>
                </a:r>
                <a:r>
                  <a:rPr lang="en-US" altLang="zh-CN" dirty="0" err="1"/>
                  <a:t>i</a:t>
                </a:r>
                <a:r>
                  <a:rPr lang="en-US" altLang="zh-CN" baseline="-25000" dirty="0" err="1"/>
                  <a:t>k</a:t>
                </a:r>
                <a:r>
                  <a:rPr lang="en-US" altLang="zh-CN" dirty="0" err="1"/>
                  <a:t>,d</a:t>
                </a:r>
                <a:r>
                  <a:rPr lang="en-US" altLang="zh-CN" baseline="-25000" dirty="0" err="1"/>
                  <a:t>k</a:t>
                </a:r>
                <a:r>
                  <a:rPr lang="en-US" altLang="zh-CN" dirty="0"/>
                  <a:t>). that i</a:t>
                </a:r>
                <a:r>
                  <a:rPr lang="en-US" altLang="zh-CN" baseline="-25000" dirty="0"/>
                  <a:t>s</a:t>
                </a:r>
                <a:r>
                  <a:rPr lang="en-US" altLang="zh-CN" dirty="0"/>
                  <a:t> = i</a:t>
                </a:r>
                <a:r>
                  <a:rPr lang="en-US" altLang="zh-CN" baseline="-25000" dirty="0"/>
                  <a:t>t</a:t>
                </a:r>
                <a:r>
                  <a:rPr lang="en-US" altLang="zh-CN" dirty="0"/>
                  <a:t> and d</a:t>
                </a:r>
                <a:r>
                  <a:rPr lang="en-US" altLang="zh-CN" baseline="-25000" dirty="0"/>
                  <a:t>s</a:t>
                </a:r>
                <a:r>
                  <a:rPr lang="en-US" altLang="zh-CN" dirty="0"/>
                  <a:t> = </a:t>
                </a:r>
                <a:r>
                  <a:rPr lang="en-US" altLang="zh-CN" dirty="0" err="1"/>
                  <a:t>d</a:t>
                </a:r>
                <a:r>
                  <a:rPr lang="en-US" altLang="zh-CN" baseline="-25000" dirty="0" err="1"/>
                  <a:t>t</a:t>
                </a:r>
                <a:r>
                  <a:rPr lang="en-US" altLang="zh-CN" dirty="0" err="1"/>
                  <a:t>.</a:t>
                </a:r>
                <a:endParaRPr lang="en-US" altLang="zh-CN" dirty="0"/>
              </a:p>
              <a:p>
                <a:pPr eaLnBrk="1" hangingPunct="1"/>
                <a:r>
                  <a:rPr lang="en-US" altLang="zh-CN" dirty="0"/>
                  <a:t>If a</a:t>
                </a:r>
                <a:r>
                  <a:rPr lang="en-US" altLang="zh-CN" baseline="-25000" dirty="0"/>
                  <a:t>s</a:t>
                </a:r>
                <a:r>
                  <a:rPr lang="en-US" altLang="zh-CN" dirty="0"/>
                  <a:t> &lt;a</a:t>
                </a:r>
                <a:r>
                  <a:rPr lang="en-US" altLang="zh-CN" baseline="-25000" dirty="0"/>
                  <a:t>t</a:t>
                </a:r>
                <a:r>
                  <a:rPr lang="en-US" altLang="zh-CN" dirty="0"/>
                  <a:t>, a</a:t>
                </a:r>
                <a:r>
                  <a:rPr lang="en-US" altLang="zh-CN" baseline="-25000" dirty="0"/>
                  <a:t>s </a:t>
                </a:r>
                <a:r>
                  <a:rPr lang="en-US" altLang="zh-CN" dirty="0"/>
                  <a:t>and a</a:t>
                </a:r>
                <a:r>
                  <a:rPr lang="en-US" altLang="zh-CN" baseline="-25000" dirty="0"/>
                  <a:t>t </a:t>
                </a:r>
                <a:r>
                  <a:rPr lang="en-US" altLang="zh-CN" dirty="0"/>
                  <a:t>increasing subsequence of length i</a:t>
                </a:r>
                <a:r>
                  <a:rPr lang="en-US" altLang="zh-CN" baseline="-25000" dirty="0"/>
                  <a:t>t</a:t>
                </a:r>
                <a:r>
                  <a:rPr lang="en-US" altLang="zh-CN" dirty="0"/>
                  <a:t> can be i</a:t>
                </a:r>
                <a:r>
                  <a:rPr lang="en-US" altLang="zh-CN" baseline="-25000" dirty="0"/>
                  <a:t>t </a:t>
                </a:r>
                <a:r>
                  <a:rPr lang="en-US" altLang="zh-CN" dirty="0"/>
                  <a:t>+1. This is a contradiction. </a:t>
                </a:r>
              </a:p>
            </p:txBody>
          </p:sp>
        </mc:Choice>
        <mc:Fallback xmlns="">
          <p:sp>
            <p:nvSpPr>
              <p:cNvPr id="31750" name="Rectangle 3">
                <a:extLst>
                  <a:ext uri="{FF2B5EF4-FFF2-40B4-BE49-F238E27FC236}">
                    <a16:creationId xmlns:a16="http://schemas.microsoft.com/office/drawing/2014/main" id="{D56DDE0E-0B50-44FD-995F-8FC3067690A7}"/>
                  </a:ext>
                </a:extLst>
              </p:cNvPr>
              <p:cNvSpPr>
                <a:spLocks noGrp="1" noRot="1" noChangeAspect="1" noMove="1" noResize="1" noEditPoints="1" noAdjustHandles="1" noChangeArrowheads="1" noChangeShapeType="1" noTextEdit="1"/>
              </p:cNvSpPr>
              <p:nvPr>
                <p:ph type="body" idx="1"/>
              </p:nvPr>
            </p:nvSpPr>
            <p:spPr>
              <a:xfrm>
                <a:off x="256381" y="1447455"/>
                <a:ext cx="8582819" cy="5132732"/>
              </a:xfrm>
              <a:blipFill>
                <a:blip r:embed="rId2"/>
                <a:stretch>
                  <a:fillRect l="-710" t="-1188" r="-2699" b="-16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3903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a:extLst>
              <a:ext uri="{FF2B5EF4-FFF2-40B4-BE49-F238E27FC236}">
                <a16:creationId xmlns:a16="http://schemas.microsoft.com/office/drawing/2014/main" xmlns="" id="{28410E89-58B5-4BFE-960A-9EDDBFDAF21E}"/>
              </a:ext>
            </a:extLst>
          </p:cNvPr>
          <p:cNvSpPr>
            <a:spLocks noGrp="1" noChangeArrowheads="1"/>
          </p:cNvSpPr>
          <p:nvPr>
            <p:ph type="title"/>
          </p:nvPr>
        </p:nvSpPr>
        <p:spPr/>
        <p:txBody>
          <a:bodyPr/>
          <a:lstStyle/>
          <a:p>
            <a:pPr eaLnBrk="1" hangingPunct="1"/>
            <a:r>
              <a:rPr lang="en-US" altLang="zh-CN" dirty="0">
                <a:latin typeface="Times New Roman" panose="02020603050405020304" pitchFamily="18" charset="0"/>
              </a:rPr>
              <a:t>The Ramsey number R(</a:t>
            </a:r>
            <a:r>
              <a:rPr lang="en-US" altLang="zh-CN" dirty="0" err="1">
                <a:latin typeface="Times New Roman" panose="02020603050405020304" pitchFamily="18" charset="0"/>
              </a:rPr>
              <a:t>m,n</a:t>
            </a:r>
            <a:r>
              <a:rPr lang="en-US" altLang="zh-CN" dirty="0">
                <a:latin typeface="Times New Roman" panose="02020603050405020304" pitchFamily="18" charset="0"/>
              </a:rPr>
              <a:t>)</a:t>
            </a:r>
            <a:br>
              <a:rPr lang="en-US" altLang="zh-CN" dirty="0">
                <a:latin typeface="Times New Roman" panose="02020603050405020304" pitchFamily="18" charset="0"/>
              </a:rPr>
            </a:br>
            <a:r>
              <a:rPr lang="zh-CN" altLang="en-US" dirty="0">
                <a:latin typeface="Times New Roman" panose="02020603050405020304" pitchFamily="18" charset="0"/>
              </a:rPr>
              <a:t>拉姆齐数</a:t>
            </a:r>
            <a:endParaRPr lang="en-US" altLang="zh-CN" dirty="0"/>
          </a:p>
        </p:txBody>
      </p:sp>
      <p:sp>
        <p:nvSpPr>
          <p:cNvPr id="32774" name="Rectangle 3">
            <a:extLst>
              <a:ext uri="{FF2B5EF4-FFF2-40B4-BE49-F238E27FC236}">
                <a16:creationId xmlns:a16="http://schemas.microsoft.com/office/drawing/2014/main" xmlns="" id="{552DB9E3-EA17-4F3E-B024-0407B8A24A9B}"/>
              </a:ext>
            </a:extLst>
          </p:cNvPr>
          <p:cNvSpPr>
            <a:spLocks noGrp="1" noChangeArrowheads="1"/>
          </p:cNvSpPr>
          <p:nvPr>
            <p:ph type="body" idx="1"/>
          </p:nvPr>
        </p:nvSpPr>
        <p:spPr>
          <a:xfrm>
            <a:off x="219868" y="1417638"/>
            <a:ext cx="8704263" cy="5181600"/>
          </a:xfrm>
        </p:spPr>
        <p:txBody>
          <a:bodyPr/>
          <a:lstStyle/>
          <a:p>
            <a:pPr eaLnBrk="1" hangingPunct="1"/>
            <a:r>
              <a:rPr lang="en-US" altLang="zh-CN" sz="2400" dirty="0"/>
              <a:t>Example 13: Assume that in a group of six people, each pair of individuals consists of two friends or two enemies. Show that there are either three mutual friends or three mutual enemies in the group. (R(3,3)=6)</a:t>
            </a:r>
          </a:p>
          <a:p>
            <a:pPr eaLnBrk="1" hangingPunct="1"/>
            <a:endParaRPr lang="en-US" altLang="zh-CN" sz="2400" dirty="0"/>
          </a:p>
          <a:p>
            <a:pPr eaLnBrk="1" hangingPunct="1"/>
            <a:r>
              <a:rPr lang="zh-CN" altLang="en-US" sz="2400" dirty="0"/>
              <a:t>在一个</a:t>
            </a:r>
            <a:r>
              <a:rPr lang="en-US" altLang="zh-CN" sz="2400" dirty="0"/>
              <a:t>6</a:t>
            </a:r>
            <a:r>
              <a:rPr lang="zh-CN" altLang="en-US" sz="2400" dirty="0"/>
              <a:t>个人的组中，任意取两个人，则这两人或是朋友或是敌人。证明在这</a:t>
            </a:r>
            <a:r>
              <a:rPr lang="en-US" altLang="zh-CN" sz="2400" dirty="0"/>
              <a:t>6</a:t>
            </a:r>
            <a:r>
              <a:rPr lang="zh-CN" altLang="en-US" sz="2400" dirty="0"/>
              <a:t>人组中，存在</a:t>
            </a:r>
            <a:r>
              <a:rPr lang="en-US" altLang="zh-CN" sz="2400" dirty="0"/>
              <a:t>3</a:t>
            </a:r>
            <a:r>
              <a:rPr lang="zh-CN" altLang="en-US" sz="2400" dirty="0"/>
              <a:t>个人要么是朋友要么是敌人。</a:t>
            </a:r>
            <a:endParaRPr lang="en-US" altLang="zh-CN" sz="2400" dirty="0"/>
          </a:p>
          <a:p>
            <a:pPr eaLnBrk="1" hangingPunct="1"/>
            <a:r>
              <a:rPr lang="zh-CN" altLang="en-US" sz="2400" dirty="0">
                <a:latin typeface="Times New Roman" panose="02020603050405020304" pitchFamily="18" charset="0"/>
              </a:rPr>
              <a:t>拉姆齐数</a:t>
            </a:r>
            <a:r>
              <a:rPr lang="en-US" altLang="zh-CN" sz="2400" dirty="0">
                <a:latin typeface="Times New Roman" panose="02020603050405020304" pitchFamily="18" charset="0"/>
              </a:rPr>
              <a:t>R(</a:t>
            </a:r>
            <a:r>
              <a:rPr lang="en-US" altLang="zh-CN" sz="2400" dirty="0" err="1">
                <a:latin typeface="Times New Roman" panose="02020603050405020304" pitchFamily="18" charset="0"/>
              </a:rPr>
              <a:t>m,n</a:t>
            </a:r>
            <a:r>
              <a:rPr lang="en-US" altLang="zh-CN" sz="2400" dirty="0">
                <a:latin typeface="Times New Roman" panose="02020603050405020304" pitchFamily="18" charset="0"/>
              </a:rPr>
              <a:t>)</a:t>
            </a:r>
          </a:p>
          <a:p>
            <a:pPr eaLnBrk="1" hangingPunct="1"/>
            <a:r>
              <a:rPr lang="zh-CN" altLang="en-US" sz="2400" dirty="0"/>
              <a:t>假设晚会上每两个人是朋友或者是敌人，那么在一个晚会上使得或者有</a:t>
            </a:r>
            <a:r>
              <a:rPr lang="en-US" altLang="zh-CN" sz="2400" dirty="0"/>
              <a:t>m</a:t>
            </a:r>
            <a:r>
              <a:rPr lang="zh-CN" altLang="en-US" sz="2400" dirty="0"/>
              <a:t>个人两两是朋友，或者</a:t>
            </a:r>
            <a:r>
              <a:rPr lang="en-US" altLang="zh-CN" sz="2400" dirty="0"/>
              <a:t>n</a:t>
            </a:r>
            <a:r>
              <a:rPr lang="zh-CN" altLang="en-US" sz="2400" dirty="0"/>
              <a:t>个人两两敌人，所需要的最小人数为</a:t>
            </a:r>
            <a:r>
              <a:rPr lang="en-US" altLang="zh-CN" sz="2400" dirty="0">
                <a:latin typeface="Times New Roman" panose="02020603050405020304" pitchFamily="18" charset="0"/>
              </a:rPr>
              <a:t>R(</a:t>
            </a:r>
            <a:r>
              <a:rPr lang="en-US" altLang="zh-CN" sz="2400" dirty="0" err="1">
                <a:latin typeface="Times New Roman" panose="02020603050405020304" pitchFamily="18" charset="0"/>
              </a:rPr>
              <a:t>m,n</a:t>
            </a:r>
            <a:r>
              <a:rPr lang="en-US" altLang="zh-CN" sz="2400" dirty="0">
                <a:latin typeface="Times New Roman" panose="02020603050405020304" pitchFamily="18" charset="0"/>
              </a:rPr>
              <a:t>) </a:t>
            </a:r>
          </a:p>
          <a:p>
            <a:pPr eaLnBrk="1" hangingPunct="1"/>
            <a:r>
              <a:rPr lang="en-US" altLang="zh-CN" sz="2400" dirty="0"/>
              <a:t>R(3,3)=6</a:t>
            </a:r>
          </a:p>
        </p:txBody>
      </p:sp>
    </p:spTree>
    <p:extLst>
      <p:ext uri="{BB962C8B-B14F-4D97-AF65-F5344CB8AC3E}">
        <p14:creationId xmlns:p14="http://schemas.microsoft.com/office/powerpoint/2010/main" val="1979173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a:extLst>
              <a:ext uri="{FF2B5EF4-FFF2-40B4-BE49-F238E27FC236}">
                <a16:creationId xmlns:a16="http://schemas.microsoft.com/office/drawing/2014/main" xmlns="" id="{28410E89-58B5-4BFE-960A-9EDDBFDAF21E}"/>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The Ramsey number R(m,n)</a:t>
            </a:r>
            <a:endParaRPr lang="en-US" altLang="zh-CN"/>
          </a:p>
        </p:txBody>
      </p:sp>
      <p:sp>
        <p:nvSpPr>
          <p:cNvPr id="32774" name="Rectangle 3">
            <a:extLst>
              <a:ext uri="{FF2B5EF4-FFF2-40B4-BE49-F238E27FC236}">
                <a16:creationId xmlns:a16="http://schemas.microsoft.com/office/drawing/2014/main" xmlns="" id="{552DB9E3-EA17-4F3E-B024-0407B8A24A9B}"/>
              </a:ext>
            </a:extLst>
          </p:cNvPr>
          <p:cNvSpPr>
            <a:spLocks noGrp="1" noChangeArrowheads="1"/>
          </p:cNvSpPr>
          <p:nvPr>
            <p:ph type="body" idx="1"/>
          </p:nvPr>
        </p:nvSpPr>
        <p:spPr>
          <a:xfrm>
            <a:off x="0" y="1417638"/>
            <a:ext cx="8991600" cy="5287962"/>
          </a:xfrm>
        </p:spPr>
        <p:txBody>
          <a:bodyPr/>
          <a:lstStyle/>
          <a:p>
            <a:pPr eaLnBrk="1" hangingPunct="1"/>
            <a:r>
              <a:rPr lang="en-US" altLang="zh-CN" sz="2400" dirty="0"/>
              <a:t>Example 13:Assume that in a group of six people, each pair of individuals consists of two friends or two enemies. Show that there are either three mutual friends or three mutual enemies in the group. (R(3,3)=6)</a:t>
            </a:r>
          </a:p>
          <a:p>
            <a:pPr eaLnBrk="1" hangingPunct="1"/>
            <a:r>
              <a:rPr lang="en-US" altLang="zh-CN" sz="2400" dirty="0"/>
              <a:t>Solution: Let A be one of the six people. from the generalized pigeonhole principle, ﬁve objects are divided into two sets, one of the sets has at least </a:t>
            </a:r>
            <a:r>
              <a:rPr lang="en-US" altLang="zh-CN" sz="2400" dirty="0">
                <a:latin typeface="Cambria Math" panose="02040503050406030204" pitchFamily="18" charset="0"/>
              </a:rPr>
              <a:t> ⌈5</a:t>
            </a:r>
            <a:r>
              <a:rPr lang="en-US" altLang="zh-CN" sz="2400" dirty="0"/>
              <a:t>/2</a:t>
            </a:r>
            <a:r>
              <a:rPr lang="en-US" altLang="zh-CN" sz="2400" dirty="0">
                <a:latin typeface="Cambria Math" panose="02040503050406030204" pitchFamily="18" charset="0"/>
              </a:rPr>
              <a:t>⌉</a:t>
            </a:r>
            <a:r>
              <a:rPr lang="en-US" altLang="zh-CN" sz="2400" dirty="0"/>
              <a:t> </a:t>
            </a:r>
            <a:r>
              <a:rPr lang="en-US" altLang="zh-CN" sz="2400" dirty="0">
                <a:latin typeface="Cambria Math" panose="02040503050406030204" pitchFamily="18" charset="0"/>
              </a:rPr>
              <a:t>≥ </a:t>
            </a:r>
            <a:r>
              <a:rPr lang="en-US" altLang="zh-CN" sz="2400" dirty="0"/>
              <a:t>3 elements. </a:t>
            </a:r>
          </a:p>
          <a:p>
            <a:pPr eaLnBrk="1" hangingPunct="1"/>
            <a:r>
              <a:rPr lang="en-US" altLang="zh-CN" sz="2400" dirty="0"/>
              <a:t>Case1: suppose that B, C, and D are friends of A. </a:t>
            </a:r>
          </a:p>
          <a:p>
            <a:pPr lvl="1" eaLnBrk="1" hangingPunct="1"/>
            <a:r>
              <a:rPr lang="en-US" altLang="zh-CN" sz="2000" dirty="0">
                <a:latin typeface="Times New Roman" panose="02020603050405020304" pitchFamily="18" charset="0"/>
              </a:rPr>
              <a:t>If any two of these three individuals are friends, then these two and A form a group of three mutual friends. (</a:t>
            </a:r>
            <a:r>
              <a:rPr lang="zh-CN" altLang="en-US" sz="2000" dirty="0">
                <a:latin typeface="Times New Roman" panose="02020603050405020304" pitchFamily="18" charset="0"/>
              </a:rPr>
              <a:t>如果</a:t>
            </a:r>
            <a:r>
              <a:rPr lang="en-US" altLang="zh-CN" sz="2000" dirty="0">
                <a:latin typeface="Times New Roman" panose="02020603050405020304" pitchFamily="18" charset="0"/>
              </a:rPr>
              <a:t>3</a:t>
            </a:r>
            <a:r>
              <a:rPr lang="zh-CN" altLang="en-US" sz="2000" dirty="0">
                <a:latin typeface="Times New Roman" panose="02020603050405020304" pitchFamily="18" charset="0"/>
              </a:rPr>
              <a:t>个人中任</a:t>
            </a:r>
            <a:r>
              <a:rPr lang="en-US" altLang="zh-CN" sz="2000" dirty="0">
                <a:latin typeface="Times New Roman" panose="02020603050405020304" pitchFamily="18" charset="0"/>
              </a:rPr>
              <a:t>2</a:t>
            </a:r>
            <a:r>
              <a:rPr lang="zh-CN" altLang="en-US" sz="2000" dirty="0">
                <a:latin typeface="Times New Roman" panose="02020603050405020304" pitchFamily="18" charset="0"/>
              </a:rPr>
              <a:t>个是</a:t>
            </a:r>
            <a:r>
              <a:rPr lang="en-US" altLang="zh-CN" sz="2000" dirty="0">
                <a:latin typeface="Times New Roman" panose="02020603050405020304" pitchFamily="18" charset="0"/>
              </a:rPr>
              <a:t>A</a:t>
            </a:r>
            <a:r>
              <a:rPr lang="zh-CN" altLang="en-US" sz="2000" dirty="0">
                <a:latin typeface="Times New Roman" panose="02020603050405020304" pitchFamily="18" charset="0"/>
              </a:rPr>
              <a:t>的朋友，加</a:t>
            </a:r>
            <a:r>
              <a:rPr lang="en-US" altLang="zh-CN" sz="2000" dirty="0">
                <a:latin typeface="Times New Roman" panose="02020603050405020304" pitchFamily="18" charset="0"/>
              </a:rPr>
              <a:t>A</a:t>
            </a:r>
            <a:r>
              <a:rPr lang="zh-CN" altLang="en-US" sz="2000" dirty="0">
                <a:latin typeface="Times New Roman" panose="02020603050405020304" pitchFamily="18" charset="0"/>
              </a:rPr>
              <a:t>则</a:t>
            </a:r>
            <a:r>
              <a:rPr lang="en-US" altLang="zh-CN" sz="2000" dirty="0">
                <a:latin typeface="Times New Roman" panose="02020603050405020304" pitchFamily="18" charset="0"/>
              </a:rPr>
              <a:t>3</a:t>
            </a:r>
            <a:r>
              <a:rPr lang="zh-CN" altLang="en-US" sz="2000" dirty="0">
                <a:latin typeface="Times New Roman" panose="02020603050405020304" pitchFamily="18" charset="0"/>
              </a:rPr>
              <a:t>人</a:t>
            </a:r>
            <a:r>
              <a:rPr lang="en-US" altLang="zh-CN" sz="2000" dirty="0">
                <a:latin typeface="Times New Roman" panose="02020603050405020304" pitchFamily="18" charset="0"/>
              </a:rPr>
              <a:t>)</a:t>
            </a:r>
          </a:p>
          <a:p>
            <a:pPr lvl="1" eaLnBrk="1" hangingPunct="1"/>
            <a:r>
              <a:rPr lang="en-US" altLang="zh-CN" sz="2000" dirty="0">
                <a:latin typeface="Times New Roman" panose="02020603050405020304" pitchFamily="18" charset="0"/>
              </a:rPr>
              <a:t>Otherwise, B, C, and D form a set of three mutual enemies. (</a:t>
            </a:r>
            <a:r>
              <a:rPr lang="zh-CN" altLang="en-US" sz="2000" dirty="0">
                <a:latin typeface="Times New Roman" panose="02020603050405020304" pitchFamily="18" charset="0"/>
              </a:rPr>
              <a:t>否则</a:t>
            </a:r>
            <a:r>
              <a:rPr lang="en-US" altLang="zh-CN" sz="2000" dirty="0">
                <a:latin typeface="Times New Roman" panose="02020603050405020304" pitchFamily="18" charset="0"/>
              </a:rPr>
              <a:t>3</a:t>
            </a:r>
            <a:r>
              <a:rPr lang="zh-CN" altLang="en-US" sz="2000" dirty="0">
                <a:latin typeface="Times New Roman" panose="02020603050405020304" pitchFamily="18" charset="0"/>
              </a:rPr>
              <a:t>个人中任</a:t>
            </a:r>
            <a:r>
              <a:rPr lang="en-US" altLang="zh-CN" sz="2000" dirty="0">
                <a:latin typeface="Times New Roman" panose="02020603050405020304" pitchFamily="18" charset="0"/>
              </a:rPr>
              <a:t>2</a:t>
            </a:r>
            <a:r>
              <a:rPr lang="zh-CN" altLang="en-US" sz="2000" dirty="0">
                <a:latin typeface="Times New Roman" panose="02020603050405020304" pitchFamily="18" charset="0"/>
              </a:rPr>
              <a:t>个是敌人</a:t>
            </a:r>
            <a:r>
              <a:rPr lang="en-US" altLang="zh-CN" sz="2000" dirty="0">
                <a:latin typeface="Times New Roman" panose="02020603050405020304" pitchFamily="18" charset="0"/>
              </a:rPr>
              <a:t>)</a:t>
            </a:r>
          </a:p>
          <a:p>
            <a:pPr lvl="1" eaLnBrk="1" hangingPunct="1"/>
            <a:endParaRPr lang="en-US" altLang="zh-CN" sz="2000" dirty="0">
              <a:latin typeface="Times New Roman" panose="02020603050405020304" pitchFamily="18" charset="0"/>
            </a:endParaRPr>
          </a:p>
        </p:txBody>
      </p:sp>
    </p:spTree>
    <p:extLst>
      <p:ext uri="{BB962C8B-B14F-4D97-AF65-F5344CB8AC3E}">
        <p14:creationId xmlns:p14="http://schemas.microsoft.com/office/powerpoint/2010/main" val="138407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xmlns="" id="{7620C318-9B36-45BE-BFDF-8196D47A3AEF}"/>
              </a:ext>
            </a:extLst>
          </p:cNvPr>
          <p:cNvSpPr>
            <a:spLocks noGrp="1" noChangeArrowheads="1"/>
          </p:cNvSpPr>
          <p:nvPr>
            <p:ph type="title"/>
          </p:nvPr>
        </p:nvSpPr>
        <p:spPr/>
        <p:txBody>
          <a:bodyPr/>
          <a:lstStyle/>
          <a:p>
            <a:pPr eaLnBrk="1" hangingPunct="1"/>
            <a:r>
              <a:rPr lang="en-US" altLang="zh-CN"/>
              <a:t>Homework</a:t>
            </a:r>
          </a:p>
        </p:txBody>
      </p:sp>
      <p:sp>
        <p:nvSpPr>
          <p:cNvPr id="33798" name="Rectangle 3">
            <a:extLst>
              <a:ext uri="{FF2B5EF4-FFF2-40B4-BE49-F238E27FC236}">
                <a16:creationId xmlns:a16="http://schemas.microsoft.com/office/drawing/2014/main" xmlns="" id="{8D994D99-2772-4A22-9961-D4E3DFBD7F8E}"/>
              </a:ext>
            </a:extLst>
          </p:cNvPr>
          <p:cNvSpPr>
            <a:spLocks noGrp="1" noChangeArrowheads="1"/>
          </p:cNvSpPr>
          <p:nvPr>
            <p:ph type="body" idx="1"/>
          </p:nvPr>
        </p:nvSpPr>
        <p:spPr/>
        <p:txBody>
          <a:bodyPr/>
          <a:lstStyle/>
          <a:p>
            <a:pPr eaLnBrk="1" hangingPunct="1"/>
            <a:r>
              <a:rPr lang="en-US" altLang="zh-CN"/>
              <a:t>§6.2</a:t>
            </a:r>
          </a:p>
          <a:p>
            <a:pPr lvl="1" eaLnBrk="1" hangingPunct="1"/>
            <a:r>
              <a:rPr lang="en-US" altLang="zh-CN"/>
              <a:t> 12, 26, 46</a:t>
            </a:r>
          </a:p>
        </p:txBody>
      </p:sp>
    </p:spTree>
    <p:extLst>
      <p:ext uri="{BB962C8B-B14F-4D97-AF65-F5344CB8AC3E}">
        <p14:creationId xmlns:p14="http://schemas.microsoft.com/office/powerpoint/2010/main" val="11812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Basic Counting Principles: The Product Rule</a:t>
            </a:r>
          </a:p>
        </p:txBody>
      </p:sp>
      <p:sp>
        <p:nvSpPr>
          <p:cNvPr id="3" name="Content Placeholder 2"/>
          <p:cNvSpPr>
            <a:spLocks noGrp="1"/>
          </p:cNvSpPr>
          <p:nvPr>
            <p:ph idx="1"/>
          </p:nvPr>
        </p:nvSpPr>
        <p:spPr>
          <a:xfrm>
            <a:off x="440635" y="1450768"/>
            <a:ext cx="8305800" cy="5056187"/>
          </a:xfrm>
        </p:spPr>
        <p:txBody>
          <a:bodyPr/>
          <a:lstStyle/>
          <a:p>
            <a:pPr>
              <a:buNone/>
            </a:pPr>
            <a:r>
              <a:rPr lang="en-US" b="1" dirty="0"/>
              <a:t>  </a:t>
            </a:r>
            <a:r>
              <a:rPr lang="en-US" b="1" dirty="0" smtClean="0"/>
              <a:t> The </a:t>
            </a:r>
            <a:r>
              <a:rPr lang="en-US" b="1" dirty="0"/>
              <a:t>Product Rule</a:t>
            </a:r>
            <a:r>
              <a:rPr lang="en-US" dirty="0"/>
              <a:t>: A procedure can be broken down into a sequence of two tasks. There are </a:t>
            </a:r>
            <a:r>
              <a:rPr lang="en-US" i="1" dirty="0"/>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ways to do the first task and </a:t>
            </a:r>
            <a:r>
              <a:rPr lang="en-US" i="1" dirty="0"/>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t>ways to do the second task. Then there are </a:t>
            </a:r>
            <a:r>
              <a:rPr lang="en-US" i="1" dirty="0"/>
              <a:t>n</a:t>
            </a:r>
            <a:r>
              <a:rPr lang="en-US" baseline="-25000" dirty="0">
                <a:latin typeface="Cambria Math" pitchFamily="18" charset="0"/>
                <a:ea typeface="Cambria Math" pitchFamily="18" charset="0"/>
              </a:rPr>
              <a:t>1</a:t>
            </a:r>
            <a:r>
              <a:rPr lang="en-US" i="1" dirty="0"/>
              <a:t>∙n</a:t>
            </a:r>
            <a:r>
              <a:rPr lang="en-US" baseline="-25000" dirty="0">
                <a:latin typeface="Cambria Math" pitchFamily="18" charset="0"/>
                <a:ea typeface="Cambria Math" pitchFamily="18" charset="0"/>
              </a:rPr>
              <a:t>2</a:t>
            </a:r>
            <a:r>
              <a:rPr lang="en-US" dirty="0"/>
              <a:t> ways to do the procedure.</a:t>
            </a:r>
          </a:p>
          <a:p>
            <a:pPr>
              <a:buNone/>
            </a:pPr>
            <a:endParaRPr lang="en-US" dirty="0"/>
          </a:p>
          <a:p>
            <a:pPr>
              <a:buNone/>
            </a:pPr>
            <a:r>
              <a:rPr lang="en-US" b="1" dirty="0"/>
              <a:t>   Example</a:t>
            </a:r>
            <a:r>
              <a:rPr lang="en-US" dirty="0"/>
              <a:t>: How many bit strings of length seven are there?</a:t>
            </a:r>
          </a:p>
          <a:p>
            <a:pPr>
              <a:buNone/>
            </a:pPr>
            <a:r>
              <a:rPr lang="en-US" b="1" dirty="0"/>
              <a:t>   Solution</a:t>
            </a:r>
            <a:r>
              <a:rPr lang="en-US" dirty="0"/>
              <a:t>: Since each of the seven bits is either a </a:t>
            </a:r>
            <a:r>
              <a:rPr lang="en-US" dirty="0">
                <a:latin typeface="Cambria Math" pitchFamily="18" charset="0"/>
                <a:ea typeface="Cambria Math" pitchFamily="18" charset="0"/>
              </a:rPr>
              <a:t>0</a:t>
            </a:r>
            <a:r>
              <a:rPr lang="en-US" dirty="0"/>
              <a:t> or a </a:t>
            </a:r>
            <a:r>
              <a:rPr lang="en-US" dirty="0">
                <a:latin typeface="Cambria Math" pitchFamily="18" charset="0"/>
                <a:ea typeface="Cambria Math" pitchFamily="18" charset="0"/>
              </a:rPr>
              <a:t>1</a:t>
            </a:r>
            <a:r>
              <a:rPr lang="en-US" dirty="0"/>
              <a:t>, the answer is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128</a:t>
            </a:r>
            <a:r>
              <a:rPr lang="en-US" dirty="0"/>
              <a:t>.</a:t>
            </a:r>
          </a:p>
          <a:p>
            <a:pPr>
              <a:buNone/>
            </a:pPr>
            <a:endParaRPr lang="en-US" dirty="0"/>
          </a:p>
        </p:txBody>
      </p:sp>
    </p:spTree>
    <p:extLst>
      <p:ext uri="{BB962C8B-B14F-4D97-AF65-F5344CB8AC3E}">
        <p14:creationId xmlns:p14="http://schemas.microsoft.com/office/powerpoint/2010/main" val="205312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Rule</a:t>
            </a:r>
          </a:p>
        </p:txBody>
      </p:sp>
      <p:sp>
        <p:nvSpPr>
          <p:cNvPr id="3" name="Content Placeholder 2"/>
          <p:cNvSpPr>
            <a:spLocks noGrp="1"/>
          </p:cNvSpPr>
          <p:nvPr>
            <p:ph idx="1"/>
          </p:nvPr>
        </p:nvSpPr>
        <p:spPr/>
        <p:txBody>
          <a:bodyPr/>
          <a:lstStyle/>
          <a:p>
            <a:pPr>
              <a:buNone/>
            </a:pPr>
            <a:r>
              <a:rPr lang="en-US" b="1" dirty="0"/>
              <a:t>   Example</a:t>
            </a:r>
            <a:r>
              <a:rPr lang="en-US" dirty="0"/>
              <a:t>: How many different license plates</a:t>
            </a:r>
            <a:r>
              <a:rPr lang="zh-CN" altLang="en-US"/>
              <a:t>（车牌）</a:t>
            </a:r>
            <a:r>
              <a:rPr lang="en-US" dirty="0"/>
              <a:t> can be made if each plate contains a sequence of three uppercase English letters followed by three digits?</a:t>
            </a:r>
          </a:p>
          <a:p>
            <a:pPr>
              <a:buNone/>
            </a:pPr>
            <a:r>
              <a:rPr lang="en-US" dirty="0"/>
              <a:t>   </a:t>
            </a:r>
            <a:r>
              <a:rPr lang="en-US" b="1" dirty="0"/>
              <a:t>Solution</a:t>
            </a:r>
            <a:r>
              <a:rPr lang="en-US" dirty="0"/>
              <a:t>:  By the product rule,</a:t>
            </a:r>
          </a:p>
          <a:p>
            <a:pPr>
              <a:buNone/>
            </a:pPr>
            <a:r>
              <a:rPr lang="en-US" dirty="0">
                <a:latin typeface="Cambria Math" pitchFamily="18" charset="0"/>
                <a:ea typeface="Cambria Math" pitchFamily="18" charset="0"/>
              </a:rPr>
              <a:t>    there are 26 </a:t>
            </a:r>
            <a:r>
              <a:rPr lang="en-US" dirty="0">
                <a:latin typeface="Cambria Math"/>
                <a:ea typeface="Cambria Math"/>
              </a:rPr>
              <a:t>∙ </a:t>
            </a:r>
            <a:r>
              <a:rPr lang="en-US" dirty="0">
                <a:latin typeface="Cambria Math" pitchFamily="18" charset="0"/>
                <a:ea typeface="Cambria Math" pitchFamily="18" charset="0"/>
              </a:rPr>
              <a:t>26 </a:t>
            </a:r>
            <a:r>
              <a:rPr lang="en-US" dirty="0">
                <a:latin typeface="Cambria Math"/>
                <a:ea typeface="Cambria Math"/>
              </a:rPr>
              <a:t>∙ </a:t>
            </a:r>
            <a:r>
              <a:rPr lang="en-US" dirty="0">
                <a:latin typeface="Cambria Math" pitchFamily="18" charset="0"/>
                <a:ea typeface="Cambria Math" pitchFamily="18" charset="0"/>
              </a:rPr>
              <a:t>26 </a:t>
            </a:r>
            <a:r>
              <a:rPr lang="en-US" dirty="0">
                <a:latin typeface="Cambria Math"/>
                <a:ea typeface="Cambria Math"/>
              </a:rPr>
              <a:t>∙ 10 ∙ 10 ∙ 10 = 17,576,000 different possible license plates.</a:t>
            </a:r>
            <a:endParaRPr lang="en-US" dirty="0">
              <a:latin typeface="Cambria Math" pitchFamily="18" charset="0"/>
              <a:ea typeface="Cambria Math" pitchFamily="18" charset="0"/>
            </a:endParaRPr>
          </a:p>
        </p:txBody>
      </p:sp>
      <p:pic>
        <p:nvPicPr>
          <p:cNvPr id="4" name="Picture 3" descr="0501.jpg"/>
          <p:cNvPicPr>
            <a:picLocks noChangeAspect="1"/>
          </p:cNvPicPr>
          <p:nvPr/>
        </p:nvPicPr>
        <p:blipFill>
          <a:blip r:embed="rId2" cstate="print"/>
          <a:stretch>
            <a:fillRect/>
          </a:stretch>
        </p:blipFill>
        <p:spPr>
          <a:xfrm>
            <a:off x="2895600" y="5216525"/>
            <a:ext cx="2019180" cy="914400"/>
          </a:xfrm>
          <a:prstGeom prst="rect">
            <a:avLst/>
          </a:prstGeom>
        </p:spPr>
      </p:pic>
    </p:spTree>
    <p:extLst>
      <p:ext uri="{BB962C8B-B14F-4D97-AF65-F5344CB8AC3E}">
        <p14:creationId xmlns:p14="http://schemas.microsoft.com/office/powerpoint/2010/main" val="96576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Functions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447800"/>
                <a:ext cx="8305800" cy="5181600"/>
              </a:xfrm>
            </p:spPr>
            <p:txBody>
              <a:bodyPr>
                <a:normAutofit/>
              </a:bodyPr>
              <a:lstStyle/>
              <a:p>
                <a:pPr>
                  <a:buNone/>
                </a:pPr>
                <a:r>
                  <a:rPr lang="en-US" b="1" dirty="0"/>
                  <a:t>  </a:t>
                </a:r>
                <a:r>
                  <a:rPr lang="en-US" b="1" dirty="0" smtClean="0"/>
                  <a:t> </a:t>
                </a:r>
                <a:r>
                  <a:rPr lang="en-US" b="1" dirty="0"/>
                  <a:t>Counting Functions</a:t>
                </a:r>
                <a:r>
                  <a:rPr lang="en-US" dirty="0"/>
                  <a:t>: How many functions are there from a set with </a:t>
                </a:r>
                <a:r>
                  <a:rPr lang="en-US" i="1" dirty="0"/>
                  <a:t>m</a:t>
                </a:r>
                <a:r>
                  <a:rPr lang="en-US" dirty="0"/>
                  <a:t> elements (set </a:t>
                </a:r>
                <a:r>
                  <a:rPr lang="en-US" i="1" dirty="0" smtClean="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a:t>
                </a:r>
                <a:r>
                  <a:rPr lang="en-US" i="1" dirty="0" smtClean="0">
                    <a:latin typeface="Times New Roman" panose="02020603050405020304" pitchFamily="18" charset="0"/>
                    <a:cs typeface="Times New Roman" panose="02020603050405020304" pitchFamily="18" charset="0"/>
                  </a:rPr>
                  <a:t>a</a:t>
                </a:r>
                <a:r>
                  <a:rPr lang="en-US" i="1" baseline="-25000"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a:t>
                </a:r>
                <a:r>
                  <a:rPr lang="en-US" dirty="0"/>
                  <a:t>) to a set with </a:t>
                </a:r>
                <a:r>
                  <a:rPr lang="en-US" i="1" dirty="0"/>
                  <a:t>n</a:t>
                </a:r>
                <a:r>
                  <a:rPr lang="en-US" dirty="0"/>
                  <a:t> elements</a:t>
                </a:r>
                <a:r>
                  <a:rPr lang="en-US" altLang="zh-CN" dirty="0"/>
                  <a:t> (set </a:t>
                </a:r>
                <a:r>
                  <a:rPr lang="en-US" altLang="zh-CN" i="1" dirty="0" smtClean="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b</a:t>
                </a:r>
                <a:r>
                  <a:rPr lang="en-US" altLang="zh-CN"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b</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 </a:t>
                </a:r>
                <a:r>
                  <a:rPr lang="en-US" altLang="zh-CN" i="1" dirty="0" err="1" smtClean="0">
                    <a:latin typeface="Times New Roman" panose="02020603050405020304" pitchFamily="18" charset="0"/>
                    <a:cs typeface="Times New Roman" panose="02020603050405020304" pitchFamily="18" charset="0"/>
                  </a:rPr>
                  <a:t>b</a:t>
                </a:r>
                <a:r>
                  <a:rPr lang="en-US" altLang="zh-CN" i="1" baseline="-25000" dirty="0" err="1"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t>)</a:t>
                </a:r>
                <a:r>
                  <a:rPr lang="en-US" dirty="0"/>
                  <a:t>?</a:t>
                </a:r>
              </a:p>
              <a:p>
                <a:pPr>
                  <a:buNone/>
                </a:pPr>
                <a:r>
                  <a:rPr lang="en-US" b="1" dirty="0"/>
                  <a:t>   </a:t>
                </a:r>
                <a:r>
                  <a:rPr lang="en-US" b="1" dirty="0" smtClean="0"/>
                  <a:t>Solution</a:t>
                </a:r>
                <a:r>
                  <a:rPr lang="en-US" dirty="0"/>
                  <a:t>:  Since a function represents a choice of one of the </a:t>
                </a:r>
                <a:r>
                  <a:rPr lang="en-US" i="1" dirty="0"/>
                  <a:t>n</a:t>
                </a:r>
                <a:r>
                  <a:rPr lang="en-US" dirty="0"/>
                  <a:t> elements of the codomain for each of the </a:t>
                </a:r>
                <a:r>
                  <a:rPr lang="en-US" i="1" dirty="0"/>
                  <a:t>m</a:t>
                </a:r>
                <a:r>
                  <a:rPr lang="en-US" dirty="0"/>
                  <a:t> elements in the domain, the product rule tells us that there are </a:t>
                </a:r>
                <a:r>
                  <a:rPr lang="en-US" i="1" dirty="0"/>
                  <a:t>n</a:t>
                </a:r>
                <a:r>
                  <a:rPr lang="en-US" dirty="0"/>
                  <a:t> </a:t>
                </a:r>
                <a:r>
                  <a:rPr lang="en-US" dirty="0">
                    <a:latin typeface="Cambria Math"/>
                    <a:ea typeface="Cambria Math"/>
                  </a:rPr>
                  <a:t>∙</a:t>
                </a:r>
                <a:r>
                  <a:rPr lang="en-US" dirty="0"/>
                  <a:t> </a:t>
                </a:r>
                <a:r>
                  <a:rPr lang="en-US" i="1" dirty="0"/>
                  <a:t>n</a:t>
                </a:r>
                <a:r>
                  <a:rPr lang="en-US" dirty="0"/>
                  <a:t> </a:t>
                </a:r>
                <a:r>
                  <a:rPr lang="en-US" dirty="0">
                    <a:latin typeface="Cambria Math"/>
                    <a:ea typeface="Cambria Math"/>
                  </a:rPr>
                  <a:t>∙ ∙ ∙ </a:t>
                </a:r>
                <a:r>
                  <a:rPr lang="en-US" dirty="0"/>
                  <a:t> </a:t>
                </a:r>
                <a:r>
                  <a:rPr lang="en-US" i="1" dirty="0"/>
                  <a:t>n</a:t>
                </a:r>
                <a:r>
                  <a:rPr lang="en-US" dirty="0"/>
                  <a:t> </a:t>
                </a:r>
                <a:r>
                  <a:rPr lang="en-US" dirty="0">
                    <a:latin typeface="Cambria Math"/>
                    <a:ea typeface="Cambria Math"/>
                  </a:rPr>
                  <a:t>=</a:t>
                </a:r>
                <a:r>
                  <a:rPr lang="en-US" dirty="0"/>
                  <a:t> </a:t>
                </a:r>
                <a:r>
                  <a:rPr lang="en-US" i="1" dirty="0"/>
                  <a:t>n</a:t>
                </a:r>
                <a:r>
                  <a:rPr lang="en-US" i="1" baseline="30000" dirty="0"/>
                  <a:t>m</a:t>
                </a:r>
                <a:r>
                  <a:rPr lang="en-US" dirty="0"/>
                  <a:t> such functions.</a:t>
                </a:r>
              </a:p>
              <a:p>
                <a:pPr>
                  <a:buNone/>
                </a:pPr>
                <a:r>
                  <a:rPr lang="en-US" dirty="0"/>
                  <a:t>                  </a:t>
                </a:r>
                <a14:m>
                  <m:oMath xmlns:m="http://schemas.openxmlformats.org/officeDocument/2006/math">
                    <m:sSup>
                      <m:sSupPr>
                        <m:ctrlPr>
                          <a:rPr lang="en-US" altLang="zh-CN" i="1" smtClean="0">
                            <a:latin typeface="Cambria Math"/>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𝐴</m:t>
                        </m:r>
                      </m:sup>
                    </m:sSup>
                    <m:r>
                      <a:rPr lang="en-US" altLang="zh-CN" b="0" i="1" smtClean="0">
                        <a:latin typeface="Cambria Math" panose="02040503050406030204" pitchFamily="18" charset="0"/>
                      </a:rPr>
                      <m:t>=</m:t>
                    </m:r>
                    <m:d>
                      <m:dPr>
                        <m:begChr m:val="{"/>
                        <m:endChr m:val="}"/>
                        <m:ctrlPr>
                          <a:rPr lang="en-US" altLang="zh-CN" b="0" i="1" smtClean="0">
                            <a:latin typeface="Cambria Math"/>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 | </m:t>
                        </m:r>
                        <m:r>
                          <a:rPr lang="en-US" altLang="zh-CN" b="0" i="1" smtClean="0">
                            <a:latin typeface="Cambria Math" panose="02040503050406030204" pitchFamily="18" charset="0"/>
                          </a:rPr>
                          <m:t>𝑓</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𝐵</m:t>
                        </m:r>
                      </m:e>
                    </m:d>
                  </m:oMath>
                </a14:m>
                <a:r>
                  <a:rPr lang="en-US" dirty="0"/>
                  <a:t> </a:t>
                </a:r>
              </a:p>
              <a:p>
                <a:pPr>
                  <a:buNone/>
                </a:pPr>
                <a:r>
                  <a:rPr lang="en-US" dirty="0"/>
                  <a:t>                     </a:t>
                </a:r>
                <a14:m>
                  <m:oMath xmlns:m="http://schemas.openxmlformats.org/officeDocument/2006/math">
                    <m:d>
                      <m:dPr>
                        <m:begChr m:val="|"/>
                        <m:endChr m:val="|"/>
                        <m:ctrlPr>
                          <a:rPr lang="en-US" altLang="zh-CN" i="1" smtClean="0">
                            <a:latin typeface="Cambria Math"/>
                          </a:rPr>
                        </m:ctrlPr>
                      </m:dPr>
                      <m:e>
                        <m:sSup>
                          <m:sSupPr>
                            <m:ctrlPr>
                              <a:rPr lang="en-US" altLang="zh-CN" i="1">
                                <a:latin typeface="Cambria Math"/>
                              </a:rPr>
                            </m:ctrlPr>
                          </m:sSupPr>
                          <m:e>
                            <m:r>
                              <a:rPr lang="en-US" altLang="zh-CN" i="1">
                                <a:latin typeface="Cambria Math" panose="02040503050406030204" pitchFamily="18" charset="0"/>
                              </a:rPr>
                              <m:t>𝐵</m:t>
                            </m:r>
                          </m:e>
                          <m:sup>
                            <m:r>
                              <a:rPr lang="en-US" altLang="zh-CN" i="1">
                                <a:latin typeface="Cambria Math" panose="02040503050406030204" pitchFamily="18" charset="0"/>
                              </a:rPr>
                              <m:t>𝐴</m:t>
                            </m:r>
                          </m:sup>
                        </m:sSup>
                      </m:e>
                    </m:d>
                  </m:oMath>
                </a14:m>
                <a:r>
                  <a:rPr lang="en-US" dirty="0"/>
                  <a:t>=</a:t>
                </a:r>
                <a14:m>
                  <m:oMath xmlns:m="http://schemas.openxmlformats.org/officeDocument/2006/math">
                    <m:sSup>
                      <m:sSupPr>
                        <m:ctrlPr>
                          <a:rPr lang="en-US" altLang="zh-CN" i="1" dirty="0" smtClean="0">
                            <a:latin typeface="Cambria Math"/>
                          </a:rPr>
                        </m:ctrlPr>
                      </m:sSupPr>
                      <m:e>
                        <m:d>
                          <m:dPr>
                            <m:begChr m:val="|"/>
                            <m:endChr m:val="|"/>
                            <m:ctrlPr>
                              <a:rPr lang="en-US" altLang="zh-CN" i="1" dirty="0" smtClean="0">
                                <a:latin typeface="Cambria Math"/>
                              </a:rPr>
                            </m:ctrlPr>
                          </m:dPr>
                          <m:e>
                            <m:r>
                              <a:rPr lang="en-US" altLang="zh-CN" b="0" i="1" dirty="0" smtClean="0">
                                <a:latin typeface="Cambria Math" panose="02040503050406030204" pitchFamily="18" charset="0"/>
                              </a:rPr>
                              <m:t>𝐵</m:t>
                            </m:r>
                          </m:e>
                        </m:d>
                      </m:e>
                      <m:sup>
                        <m:d>
                          <m:dPr>
                            <m:begChr m:val="|"/>
                            <m:endChr m:val="|"/>
                            <m:ctrlPr>
                              <a:rPr lang="en-US" altLang="zh-CN" i="1" dirty="0" smtClean="0">
                                <a:latin typeface="Cambria Math"/>
                              </a:rPr>
                            </m:ctrlPr>
                          </m:dPr>
                          <m:e>
                            <m:r>
                              <a:rPr lang="en-US" altLang="zh-CN" b="0" i="1" dirty="0" smtClean="0">
                                <a:latin typeface="Cambria Math" panose="02040503050406030204" pitchFamily="18" charset="0"/>
                              </a:rPr>
                              <m:t>𝐴</m:t>
                            </m:r>
                          </m:e>
                        </m:d>
                      </m:sup>
                    </m:sSup>
                  </m:oMath>
                </a14:m>
                <a:r>
                  <a:rPr lang="en-US" dirty="0"/>
                  <a:t>=</a:t>
                </a:r>
                <a14:m>
                  <m:oMath xmlns:m="http://schemas.openxmlformats.org/officeDocument/2006/math">
                    <m:sSup>
                      <m:sSupPr>
                        <m:ctrlPr>
                          <a:rPr lang="en-US" altLang="zh-CN" i="1" dirty="0" smtClean="0">
                            <a:latin typeface="Cambria Math"/>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𝑚</m:t>
                        </m:r>
                      </m:sup>
                    </m:sSup>
                  </m:oMath>
                </a14:m>
                <a:endParaRPr lang="en-US" dirty="0"/>
              </a:p>
              <a:p>
                <a:pPr>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447800"/>
                <a:ext cx="8305800" cy="5181600"/>
              </a:xfrm>
              <a:blipFill rotWithShape="1">
                <a:blip r:embed="rId2"/>
                <a:stretch>
                  <a:fillRect t="-1176" b="-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976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Functions</a:t>
            </a:r>
          </a:p>
        </p:txBody>
      </p:sp>
      <p:sp>
        <p:nvSpPr>
          <p:cNvPr id="3" name="Content Placeholder 2"/>
          <p:cNvSpPr>
            <a:spLocks noGrp="1"/>
          </p:cNvSpPr>
          <p:nvPr>
            <p:ph idx="1"/>
          </p:nvPr>
        </p:nvSpPr>
        <p:spPr>
          <a:xfrm>
            <a:off x="381000" y="1524000"/>
            <a:ext cx="8305800" cy="5181600"/>
          </a:xfrm>
        </p:spPr>
        <p:txBody>
          <a:bodyPr>
            <a:normAutofit/>
          </a:bodyPr>
          <a:lstStyle/>
          <a:p>
            <a:pPr>
              <a:buNone/>
            </a:pPr>
            <a:r>
              <a:rPr lang="en-US" b="1" dirty="0"/>
              <a:t>   Counting One-to-One Functions</a:t>
            </a:r>
            <a:r>
              <a:rPr lang="en-US" dirty="0"/>
              <a:t>: How many one-to-one functions are there from a set with </a:t>
            </a:r>
            <a:r>
              <a:rPr lang="en-US" i="1" dirty="0"/>
              <a:t>m</a:t>
            </a:r>
            <a:r>
              <a:rPr lang="en-US" dirty="0"/>
              <a:t> elements to one with </a:t>
            </a:r>
            <a:r>
              <a:rPr lang="en-US" i="1" dirty="0"/>
              <a:t>n</a:t>
            </a:r>
            <a:r>
              <a:rPr lang="en-US" dirty="0"/>
              <a:t> elements?</a:t>
            </a:r>
          </a:p>
          <a:p>
            <a:pPr>
              <a:buNone/>
            </a:pPr>
            <a:r>
              <a:rPr lang="en-US" b="1" dirty="0"/>
              <a:t>    Solution</a:t>
            </a:r>
            <a:r>
              <a:rPr lang="en-US" dirty="0"/>
              <a:t>: Suppose the elements in the domain are </a:t>
            </a:r>
            <a:r>
              <a:rPr lang="en-US"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ea typeface="Cambria Math"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ea typeface="Cambria Math"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a</a:t>
            </a:r>
            <a:r>
              <a:rPr lang="en-US" i="1" baseline="-25000" dirty="0">
                <a:latin typeface="Times New Roman" panose="02020603050405020304" pitchFamily="18" charset="0"/>
                <a:cs typeface="Times New Roman" panose="02020603050405020304" pitchFamily="18" charset="0"/>
              </a:rPr>
              <a:t>m</a:t>
            </a:r>
            <a:r>
              <a:rPr lang="en-US" dirty="0"/>
              <a:t>. There are </a:t>
            </a:r>
            <a:r>
              <a:rPr lang="en-US" i="1" dirty="0"/>
              <a:t>n</a:t>
            </a:r>
            <a:r>
              <a:rPr lang="en-US" dirty="0"/>
              <a:t> ways to choose the value of </a:t>
            </a:r>
            <a:r>
              <a:rPr lang="en-US" i="1" dirty="0">
                <a:latin typeface="Times New Roman" panose="02020603050405020304" pitchFamily="18" charset="0"/>
                <a:cs typeface="Times New Roman" panose="02020603050405020304" pitchFamily="18" charset="0"/>
              </a:rPr>
              <a:t>a</a:t>
            </a:r>
            <a:r>
              <a:rPr lang="en-US" baseline="-25000" dirty="0">
                <a:latin typeface="Cambria Math" pitchFamily="18" charset="0"/>
                <a:ea typeface="Cambria Math" pitchFamily="18" charset="0"/>
              </a:rPr>
              <a:t>1 </a:t>
            </a:r>
            <a:r>
              <a:rPr lang="en-US" dirty="0"/>
              <a:t>and </a:t>
            </a:r>
            <a:r>
              <a:rPr lang="en-US" i="1" dirty="0"/>
              <a:t>n</a:t>
            </a:r>
            <a:r>
              <a:rPr lang="en-US" dirty="0">
                <a:latin typeface="Cambria Math"/>
                <a:ea typeface="Cambria Math"/>
              </a:rPr>
              <a:t>−1 </a:t>
            </a:r>
            <a:r>
              <a:rPr lang="en-US" dirty="0"/>
              <a:t>ways to choose </a:t>
            </a:r>
            <a:r>
              <a:rPr lang="en-US" i="1" dirty="0">
                <a:latin typeface="Times New Roman" panose="02020603050405020304" pitchFamily="18" charset="0"/>
                <a:cs typeface="Times New Roman" panose="02020603050405020304" pitchFamily="18" charset="0"/>
              </a:rPr>
              <a:t>a</a:t>
            </a:r>
            <a:r>
              <a:rPr lang="en-US" baseline="-25000" dirty="0">
                <a:latin typeface="Cambria Math" pitchFamily="18" charset="0"/>
                <a:ea typeface="Cambria Math" pitchFamily="18" charset="0"/>
              </a:rPr>
              <a:t>2</a:t>
            </a:r>
            <a:r>
              <a:rPr lang="en-US" dirty="0"/>
              <a:t>, etc. The product rule tells us that there are</a:t>
            </a:r>
          </a:p>
          <a:p>
            <a:pPr>
              <a:buNone/>
            </a:pPr>
            <a:r>
              <a:rPr lang="en-US" dirty="0"/>
              <a:t>          </a:t>
            </a:r>
            <a:r>
              <a:rPr lang="en-US" dirty="0" smtClean="0"/>
              <a:t>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ea typeface="Cambria Math"/>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ea typeface="Cambria Math"/>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ea typeface="Cambria Math"/>
                <a:cs typeface="Times New Roman" panose="02020603050405020304" pitchFamily="18" charset="0"/>
              </a:rPr>
              <a:t>−</a:t>
            </a:r>
            <a:r>
              <a:rPr lang="en-US" i="1" dirty="0">
                <a:latin typeface="Times New Roman" panose="02020603050405020304" pitchFamily="18" charset="0"/>
                <a:ea typeface="Cambria Math"/>
                <a:cs typeface="Times New Roman" panose="02020603050405020304" pitchFamily="18" charset="0"/>
              </a:rPr>
              <a:t>m</a:t>
            </a:r>
            <a:r>
              <a:rPr lang="en-US" dirty="0">
                <a:latin typeface="Times New Roman" panose="02020603050405020304" pitchFamily="18" charset="0"/>
                <a:ea typeface="Cambria Math"/>
                <a:cs typeface="Times New Roman" panose="02020603050405020304" pitchFamily="18" charset="0"/>
              </a:rPr>
              <a:t> +1)</a:t>
            </a:r>
            <a:r>
              <a:rPr lang="en-US" dirty="0">
                <a:latin typeface="Cambria Math"/>
                <a:ea typeface="Cambria Math"/>
              </a:rPr>
              <a:t> </a:t>
            </a:r>
          </a:p>
          <a:p>
            <a:pPr>
              <a:buNone/>
            </a:pPr>
            <a:r>
              <a:rPr lang="en-US" dirty="0">
                <a:latin typeface="Cambria Math"/>
                <a:ea typeface="Cambria Math"/>
              </a:rPr>
              <a:t>      </a:t>
            </a:r>
            <a:r>
              <a:rPr lang="en-US" dirty="0"/>
              <a:t>such functions.</a:t>
            </a:r>
          </a:p>
        </p:txBody>
      </p:sp>
    </p:spTree>
    <p:extLst>
      <p:ext uri="{BB962C8B-B14F-4D97-AF65-F5344CB8AC3E}">
        <p14:creationId xmlns:p14="http://schemas.microsoft.com/office/powerpoint/2010/main" val="173396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Telephone Numbering Plan</a:t>
            </a:r>
          </a:p>
        </p:txBody>
      </p:sp>
      <p:sp>
        <p:nvSpPr>
          <p:cNvPr id="3" name="Content Placeholder 2"/>
          <p:cNvSpPr>
            <a:spLocks noGrp="1"/>
          </p:cNvSpPr>
          <p:nvPr>
            <p:ph idx="1"/>
          </p:nvPr>
        </p:nvSpPr>
        <p:spPr>
          <a:xfrm>
            <a:off x="381000" y="1417638"/>
            <a:ext cx="8458200" cy="5287962"/>
          </a:xfrm>
        </p:spPr>
        <p:txBody>
          <a:bodyPr>
            <a:normAutofit fontScale="62500" lnSpcReduction="20000"/>
          </a:bodyPr>
          <a:lstStyle/>
          <a:p>
            <a:pPr>
              <a:buNone/>
            </a:pPr>
            <a:r>
              <a:rPr lang="en-US" b="1" dirty="0"/>
              <a:t>    </a:t>
            </a:r>
            <a:r>
              <a:rPr lang="en-US" b="1" dirty="0" smtClean="0"/>
              <a:t> Example</a:t>
            </a:r>
            <a:r>
              <a:rPr lang="en-US" dirty="0"/>
              <a:t>: The </a:t>
            </a:r>
            <a:r>
              <a:rPr lang="en-US" i="1" dirty="0"/>
              <a:t>North American numbering plan </a:t>
            </a:r>
            <a:r>
              <a:rPr lang="en-US" dirty="0"/>
              <a:t>(</a:t>
            </a:r>
            <a:r>
              <a:rPr lang="en-US" i="1" dirty="0"/>
              <a:t>NANP</a:t>
            </a:r>
            <a:r>
              <a:rPr lang="en-US" dirty="0"/>
              <a:t>) specifies that a telephone number consists of </a:t>
            </a:r>
            <a:r>
              <a:rPr lang="en-US" dirty="0">
                <a:latin typeface="Cambria Math" pitchFamily="18" charset="0"/>
                <a:ea typeface="Cambria Math" pitchFamily="18" charset="0"/>
              </a:rPr>
              <a:t>10</a:t>
            </a:r>
            <a:r>
              <a:rPr lang="en-US" dirty="0"/>
              <a:t> digits, consisting of a three-digit area code, a three-digit office code, and a four-digit station code.  There are some restrictions on the digits.</a:t>
            </a:r>
          </a:p>
          <a:p>
            <a:pPr lvl="1"/>
            <a:r>
              <a:rPr lang="en-US" dirty="0"/>
              <a:t>Let </a:t>
            </a:r>
            <a:r>
              <a:rPr lang="en-US" i="1" dirty="0"/>
              <a:t>X</a:t>
            </a:r>
            <a:r>
              <a:rPr lang="en-US" dirty="0"/>
              <a:t> denote a digit from </a:t>
            </a:r>
            <a:r>
              <a:rPr lang="en-US" dirty="0">
                <a:latin typeface="Cambria Math" pitchFamily="18" charset="0"/>
                <a:ea typeface="Cambria Math" pitchFamily="18" charset="0"/>
              </a:rPr>
              <a:t>0</a:t>
            </a:r>
            <a:r>
              <a:rPr lang="en-US" dirty="0"/>
              <a:t> through </a:t>
            </a:r>
            <a:r>
              <a:rPr lang="en-US" dirty="0">
                <a:latin typeface="Cambria Math" pitchFamily="18" charset="0"/>
                <a:ea typeface="Cambria Math" pitchFamily="18" charset="0"/>
              </a:rPr>
              <a:t>9</a:t>
            </a:r>
            <a:r>
              <a:rPr lang="en-US" dirty="0"/>
              <a:t>.</a:t>
            </a:r>
          </a:p>
          <a:p>
            <a:pPr lvl="1"/>
            <a:r>
              <a:rPr lang="en-US" dirty="0"/>
              <a:t>Let </a:t>
            </a:r>
            <a:r>
              <a:rPr lang="en-US" i="1" dirty="0"/>
              <a:t>N</a:t>
            </a:r>
            <a:r>
              <a:rPr lang="en-US" dirty="0"/>
              <a:t> denote a digit from </a:t>
            </a:r>
            <a:r>
              <a:rPr lang="en-US" dirty="0">
                <a:latin typeface="Cambria Math" pitchFamily="18" charset="0"/>
                <a:ea typeface="Cambria Math" pitchFamily="18" charset="0"/>
              </a:rPr>
              <a:t>2</a:t>
            </a:r>
            <a:r>
              <a:rPr lang="en-US" dirty="0"/>
              <a:t> through </a:t>
            </a:r>
            <a:r>
              <a:rPr lang="en-US" dirty="0">
                <a:latin typeface="Cambria Math" pitchFamily="18" charset="0"/>
                <a:ea typeface="Cambria Math" pitchFamily="18" charset="0"/>
              </a:rPr>
              <a:t>9</a:t>
            </a:r>
            <a:r>
              <a:rPr lang="en-US" dirty="0"/>
              <a:t>.</a:t>
            </a:r>
          </a:p>
          <a:p>
            <a:pPr lvl="1"/>
            <a:r>
              <a:rPr lang="en-US" dirty="0"/>
              <a:t>Let </a:t>
            </a:r>
            <a:r>
              <a:rPr lang="en-US" i="1" dirty="0"/>
              <a:t>Y</a:t>
            </a:r>
            <a:r>
              <a:rPr lang="en-US" dirty="0"/>
              <a:t> denote a digit that is  </a:t>
            </a:r>
            <a:r>
              <a:rPr lang="en-US" dirty="0">
                <a:latin typeface="Cambria Math" pitchFamily="18" charset="0"/>
                <a:ea typeface="Cambria Math" pitchFamily="18" charset="0"/>
              </a:rPr>
              <a:t>0</a:t>
            </a:r>
            <a:r>
              <a:rPr lang="en-US" dirty="0"/>
              <a:t> or </a:t>
            </a:r>
            <a:r>
              <a:rPr lang="en-US" dirty="0">
                <a:latin typeface="Cambria Math" pitchFamily="18" charset="0"/>
                <a:ea typeface="Cambria Math" pitchFamily="18" charset="0"/>
              </a:rPr>
              <a:t>1</a:t>
            </a:r>
            <a:r>
              <a:rPr lang="en-US" dirty="0"/>
              <a:t>.</a:t>
            </a:r>
          </a:p>
          <a:p>
            <a:pPr lvl="1"/>
            <a:r>
              <a:rPr lang="en-US" dirty="0"/>
              <a:t>In the old plan (in use in the </a:t>
            </a:r>
            <a:r>
              <a:rPr lang="en-US" dirty="0">
                <a:latin typeface="Cambria Math" pitchFamily="18" charset="0"/>
                <a:ea typeface="Cambria Math" pitchFamily="18" charset="0"/>
              </a:rPr>
              <a:t>1960</a:t>
            </a:r>
            <a:r>
              <a:rPr lang="en-US" dirty="0"/>
              <a:t>s) the format was </a:t>
            </a:r>
            <a:r>
              <a:rPr lang="en-US" i="1" dirty="0"/>
              <a:t>NYX</a:t>
            </a:r>
            <a:r>
              <a:rPr lang="en-US" dirty="0"/>
              <a:t>-</a:t>
            </a:r>
            <a:r>
              <a:rPr lang="en-US" i="1" dirty="0"/>
              <a:t>NNX-XXX</a:t>
            </a:r>
            <a:r>
              <a:rPr lang="en-US" dirty="0"/>
              <a:t>.</a:t>
            </a:r>
          </a:p>
          <a:p>
            <a:pPr lvl="1"/>
            <a:r>
              <a:rPr lang="en-US" dirty="0"/>
              <a:t>In the new plan, the format is </a:t>
            </a:r>
            <a:r>
              <a:rPr lang="en-US" i="1" dirty="0"/>
              <a:t>NXX</a:t>
            </a:r>
            <a:r>
              <a:rPr lang="en-US" dirty="0"/>
              <a:t>-</a:t>
            </a:r>
            <a:r>
              <a:rPr lang="en-US" i="1" dirty="0"/>
              <a:t>NXX</a:t>
            </a:r>
            <a:r>
              <a:rPr lang="en-US" dirty="0"/>
              <a:t>-</a:t>
            </a:r>
            <a:r>
              <a:rPr lang="en-US" i="1" dirty="0"/>
              <a:t>XXX</a:t>
            </a:r>
            <a:r>
              <a:rPr lang="en-US" dirty="0"/>
              <a:t>.</a:t>
            </a:r>
          </a:p>
          <a:p>
            <a:pPr>
              <a:buNone/>
            </a:pPr>
            <a:r>
              <a:rPr lang="en-US" dirty="0"/>
              <a:t>     How many different telephone numbers are possible under the old plan and the new plan?</a:t>
            </a:r>
          </a:p>
          <a:p>
            <a:pPr>
              <a:buNone/>
            </a:pPr>
            <a:endParaRPr lang="en-US" dirty="0"/>
          </a:p>
          <a:p>
            <a:pPr>
              <a:buNone/>
            </a:pPr>
            <a:r>
              <a:rPr lang="en-US" b="1" dirty="0"/>
              <a:t>     Solution</a:t>
            </a:r>
            <a:r>
              <a:rPr lang="en-US" dirty="0"/>
              <a:t>:  Use the Product Rule.</a:t>
            </a:r>
          </a:p>
          <a:p>
            <a:pPr lvl="1"/>
            <a:r>
              <a:rPr lang="en-US" dirty="0"/>
              <a:t>There are </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2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160</a:t>
            </a:r>
            <a:r>
              <a:rPr lang="en-US" dirty="0"/>
              <a:t> area codes with the format </a:t>
            </a:r>
            <a:r>
              <a:rPr lang="en-US" i="1" dirty="0"/>
              <a:t>NYX.</a:t>
            </a:r>
          </a:p>
          <a:p>
            <a:pPr lvl="1"/>
            <a:r>
              <a:rPr lang="en-US" dirty="0"/>
              <a:t>There are  </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800</a:t>
            </a:r>
            <a:r>
              <a:rPr lang="en-US" dirty="0"/>
              <a:t> area codes with the format </a:t>
            </a:r>
            <a:r>
              <a:rPr lang="en-US" i="1" dirty="0"/>
              <a:t>NXX. </a:t>
            </a:r>
          </a:p>
          <a:p>
            <a:pPr lvl="1"/>
            <a:r>
              <a:rPr lang="en-US" dirty="0"/>
              <a:t>There are </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640</a:t>
            </a:r>
            <a:r>
              <a:rPr lang="en-US" dirty="0"/>
              <a:t> office codes with the format </a:t>
            </a:r>
            <a:r>
              <a:rPr lang="en-US" i="1" dirty="0"/>
              <a:t>NNX.  </a:t>
            </a:r>
          </a:p>
          <a:p>
            <a:pPr lvl="1"/>
            <a:r>
              <a:rPr lang="en-US" dirty="0"/>
              <a:t>There are  </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10,000</a:t>
            </a:r>
            <a:r>
              <a:rPr lang="en-US" dirty="0"/>
              <a:t> station codes with the format </a:t>
            </a:r>
            <a:r>
              <a:rPr lang="en-US" i="1" dirty="0"/>
              <a:t>XXXX. </a:t>
            </a:r>
          </a:p>
          <a:p>
            <a:pPr>
              <a:buNone/>
            </a:pPr>
            <a:r>
              <a:rPr lang="en-US" dirty="0"/>
              <a:t>     Number of  old plan telephone numbers: </a:t>
            </a:r>
            <a:r>
              <a:rPr lang="en-US" dirty="0">
                <a:latin typeface="Cambria Math" pitchFamily="18" charset="0"/>
                <a:ea typeface="Cambria Math" pitchFamily="18" charset="0"/>
              </a:rPr>
              <a:t>160 </a:t>
            </a:r>
            <a:r>
              <a:rPr lang="en-US" dirty="0">
                <a:latin typeface="Cambria Math"/>
                <a:ea typeface="Cambria Math"/>
              </a:rPr>
              <a:t>∙</a:t>
            </a:r>
            <a:r>
              <a:rPr lang="en-US" dirty="0">
                <a:latin typeface="Cambria Math" pitchFamily="18" charset="0"/>
                <a:ea typeface="Cambria Math" pitchFamily="18" charset="0"/>
              </a:rPr>
              <a:t>640 </a:t>
            </a:r>
            <a:r>
              <a:rPr lang="en-US" dirty="0">
                <a:latin typeface="Cambria Math"/>
                <a:ea typeface="Cambria Math"/>
              </a:rPr>
              <a:t>∙</a:t>
            </a:r>
            <a:r>
              <a:rPr lang="en-US" dirty="0">
                <a:latin typeface="Cambria Math" pitchFamily="18" charset="0"/>
                <a:ea typeface="Cambria Math" pitchFamily="18" charset="0"/>
              </a:rPr>
              <a:t>10,000 </a:t>
            </a:r>
            <a:r>
              <a:rPr lang="en-US" dirty="0"/>
              <a:t>= </a:t>
            </a:r>
            <a:r>
              <a:rPr lang="en-US" dirty="0">
                <a:latin typeface="Cambria Math" pitchFamily="18" charset="0"/>
                <a:ea typeface="Cambria Math" pitchFamily="18" charset="0"/>
              </a:rPr>
              <a:t>1,024,000,000</a:t>
            </a:r>
            <a:r>
              <a:rPr lang="en-US" dirty="0"/>
              <a:t>.</a:t>
            </a:r>
          </a:p>
          <a:p>
            <a:pPr>
              <a:buNone/>
            </a:pPr>
            <a:r>
              <a:rPr lang="en-US" dirty="0"/>
              <a:t>     Number of new plan telephone numbers: </a:t>
            </a:r>
            <a:r>
              <a:rPr lang="en-US" dirty="0">
                <a:latin typeface="Cambria Math" pitchFamily="18" charset="0"/>
                <a:ea typeface="Cambria Math" pitchFamily="18" charset="0"/>
              </a:rPr>
              <a:t>800 </a:t>
            </a:r>
            <a:r>
              <a:rPr lang="en-US" dirty="0">
                <a:latin typeface="Cambria Math"/>
                <a:ea typeface="Cambria Math"/>
              </a:rPr>
              <a:t>∙</a:t>
            </a:r>
            <a:r>
              <a:rPr lang="en-US" dirty="0">
                <a:latin typeface="Cambria Math" pitchFamily="18" charset="0"/>
                <a:ea typeface="Cambria Math" pitchFamily="18" charset="0"/>
              </a:rPr>
              <a:t>800 </a:t>
            </a:r>
            <a:r>
              <a:rPr lang="en-US" dirty="0">
                <a:latin typeface="Cambria Math"/>
                <a:ea typeface="Cambria Math"/>
              </a:rPr>
              <a:t>∙</a:t>
            </a:r>
            <a:r>
              <a:rPr lang="en-US" dirty="0">
                <a:latin typeface="Cambria Math" pitchFamily="18" charset="0"/>
                <a:ea typeface="Cambria Math" pitchFamily="18" charset="0"/>
              </a:rPr>
              <a:t>10,000 </a:t>
            </a:r>
            <a:r>
              <a:rPr lang="en-US" dirty="0"/>
              <a:t>= </a:t>
            </a:r>
            <a:r>
              <a:rPr lang="en-US" dirty="0">
                <a:latin typeface="Cambria Math" pitchFamily="18" charset="0"/>
                <a:ea typeface="Cambria Math" pitchFamily="18" charset="0"/>
              </a:rPr>
              <a:t>6,400,000,000</a:t>
            </a:r>
            <a:r>
              <a:rPr lang="en-US" dirty="0"/>
              <a:t>.</a:t>
            </a:r>
          </a:p>
          <a:p>
            <a:endParaRPr lang="en-US" dirty="0"/>
          </a:p>
          <a:p>
            <a:endParaRPr lang="en-US" dirty="0"/>
          </a:p>
        </p:txBody>
      </p:sp>
    </p:spTree>
    <p:extLst>
      <p:ext uri="{BB962C8B-B14F-4D97-AF65-F5344CB8AC3E}">
        <p14:creationId xmlns:p14="http://schemas.microsoft.com/office/powerpoint/2010/main" val="4660494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k\left( \left\lceil \frac{N}{k}\right\rceil -  1 \right) &lt; k\left(\left(\frac{N}{k} + 1\right) - 1\right) = N,$$&#10;&#10;&#10;\end{document}"/>
  <p:tag name="IGUANATEXSIZE" val="17"/>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4843</TotalTime>
  <Words>4963</Words>
  <Application>Microsoft Office PowerPoint</Application>
  <PresentationFormat>全屏显示(4:3)</PresentationFormat>
  <Paragraphs>314</Paragraphs>
  <Slides>49</Slides>
  <Notes>1</Notes>
  <HiddenSlides>0</HiddenSlides>
  <MMClips>0</MMClips>
  <ScaleCrop>false</ScaleCrop>
  <HeadingPairs>
    <vt:vector size="4" baseType="variant">
      <vt:variant>
        <vt:lpstr>主题</vt:lpstr>
      </vt:variant>
      <vt:variant>
        <vt:i4>2</vt:i4>
      </vt:variant>
      <vt:variant>
        <vt:lpstr>幻灯片标题</vt:lpstr>
      </vt:variant>
      <vt:variant>
        <vt:i4>49</vt:i4>
      </vt:variant>
    </vt:vector>
  </HeadingPairs>
  <TitlesOfParts>
    <vt:vector size="51" baseType="lpstr">
      <vt:lpstr>Level</vt:lpstr>
      <vt:lpstr>1_Default Design</vt:lpstr>
      <vt:lpstr>Discrete Mathematics and Its Application                         7th edition, 2001</vt:lpstr>
      <vt:lpstr>Welcome to Discrete Mathematics  Spring 2018</vt:lpstr>
      <vt:lpstr>Chapter 6  Counting</vt:lpstr>
      <vt:lpstr>§6.1 The Basics of Counting</vt:lpstr>
      <vt:lpstr>Basic Counting Principles: The Product Rule</vt:lpstr>
      <vt:lpstr>The Product Rule</vt:lpstr>
      <vt:lpstr>Counting Functions</vt:lpstr>
      <vt:lpstr>Counting Functions</vt:lpstr>
      <vt:lpstr>Telephone Numbering Plan</vt:lpstr>
      <vt:lpstr>Counting Subsets of a Finite Set</vt:lpstr>
      <vt:lpstr>Product Rule in Terms of Sets</vt:lpstr>
      <vt:lpstr>DNA and Genomes</vt:lpstr>
      <vt:lpstr>Basic Counting Principles:  The Sum Rule</vt:lpstr>
      <vt:lpstr>Basic Counting Principles:  The Sum Rule</vt:lpstr>
      <vt:lpstr>The Sum Rule in terms of sets.</vt:lpstr>
      <vt:lpstr>Combining the Sum and Product Rule</vt:lpstr>
      <vt:lpstr>Counting Passwords</vt:lpstr>
      <vt:lpstr>Internet Addresses</vt:lpstr>
      <vt:lpstr>Counting Internet Addresses</vt:lpstr>
      <vt:lpstr>Basic Counting Principles: Subtraction Rule</vt:lpstr>
      <vt:lpstr>Counting Bit Strings</vt:lpstr>
      <vt:lpstr>Basic Counting Principles: Division Rule</vt:lpstr>
      <vt:lpstr>Basic Counting Principles: Division Rule</vt:lpstr>
      <vt:lpstr>Tree Diagrams</vt:lpstr>
      <vt:lpstr>Tree Diagrams</vt:lpstr>
      <vt:lpstr>Homework</vt:lpstr>
      <vt:lpstr>§ 6.2  The Pigeonhole Principle</vt:lpstr>
      <vt:lpstr>The Pigeonhole Principle</vt:lpstr>
      <vt:lpstr>The Pigeonhole Principle</vt:lpstr>
      <vt:lpstr>Pigeonhole Principle</vt:lpstr>
      <vt:lpstr>Pigeonhole Principle</vt:lpstr>
      <vt:lpstr>A Specific Case</vt:lpstr>
      <vt:lpstr>The Generalized Pigeonhole Principle</vt:lpstr>
      <vt:lpstr>The Generalized Pigeonhole Principle</vt:lpstr>
      <vt:lpstr>N/k≥r asks  samllest N </vt:lpstr>
      <vt:lpstr>The Generalized Pigeonhole Principle</vt:lpstr>
      <vt:lpstr>The Generalized Pigeonhole Principle</vt:lpstr>
      <vt:lpstr>Another Fun Example</vt:lpstr>
      <vt:lpstr>Baseball problem illustrated</vt:lpstr>
      <vt:lpstr>Another Fun Example</vt:lpstr>
      <vt:lpstr>Example</vt:lpstr>
      <vt:lpstr>Example</vt:lpstr>
      <vt:lpstr>Definition</vt:lpstr>
      <vt:lpstr>Theorem 3</vt:lpstr>
      <vt:lpstr>A Specific Case</vt:lpstr>
      <vt:lpstr>Theorem 3</vt:lpstr>
      <vt:lpstr>The Ramsey number R(m,n) 拉姆齐数</vt:lpstr>
      <vt:lpstr>The Ramsey number R(m,n)</vt:lpstr>
      <vt:lpstr>Homework</vt:lpstr>
    </vt:vector>
  </TitlesOfParts>
  <Company>Barry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Johnsonbaugh, Discrete Mathematics 5th edition, 2001</dc:title>
  <dc:creator>user</dc:creator>
  <cp:lastModifiedBy>SZNIU</cp:lastModifiedBy>
  <cp:revision>731</cp:revision>
  <cp:lastPrinted>2018-04-08T03:06:08Z</cp:lastPrinted>
  <dcterms:created xsi:type="dcterms:W3CDTF">2002-05-12T10:17:07Z</dcterms:created>
  <dcterms:modified xsi:type="dcterms:W3CDTF">2018-06-20T04:08:09Z</dcterms:modified>
</cp:coreProperties>
</file>