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  <p:sldMasterId id="2147483695" r:id="rId2"/>
  </p:sldMasterIdLst>
  <p:notesMasterIdLst>
    <p:notesMasterId r:id="rId30"/>
  </p:notesMasterIdLst>
  <p:sldIdLst>
    <p:sldId id="256" r:id="rId3"/>
    <p:sldId id="309" r:id="rId4"/>
    <p:sldId id="282" r:id="rId5"/>
    <p:sldId id="317" r:id="rId6"/>
    <p:sldId id="830" r:id="rId7"/>
    <p:sldId id="845" r:id="rId8"/>
    <p:sldId id="269" r:id="rId9"/>
    <p:sldId id="322" r:id="rId10"/>
    <p:sldId id="323" r:id="rId11"/>
    <p:sldId id="324" r:id="rId12"/>
    <p:sldId id="835" r:id="rId13"/>
    <p:sldId id="270" r:id="rId14"/>
    <p:sldId id="271" r:id="rId15"/>
    <p:sldId id="831" r:id="rId16"/>
    <p:sldId id="832" r:id="rId17"/>
    <p:sldId id="833" r:id="rId18"/>
    <p:sldId id="837" r:id="rId19"/>
    <p:sldId id="834" r:id="rId20"/>
    <p:sldId id="836" r:id="rId21"/>
    <p:sldId id="333" r:id="rId22"/>
    <p:sldId id="311" r:id="rId23"/>
    <p:sldId id="332" r:id="rId24"/>
    <p:sldId id="337" r:id="rId25"/>
    <p:sldId id="338" r:id="rId26"/>
    <p:sldId id="843" r:id="rId27"/>
    <p:sldId id="844" r:id="rId28"/>
    <p:sldId id="838" r:id="rId29"/>
  </p:sldIdLst>
  <p:sldSz cx="9144000" cy="6858000" type="screen4x3"/>
  <p:notesSz cx="6858000" cy="99472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3931" autoAdjust="0"/>
  </p:normalViewPr>
  <p:slideViewPr>
    <p:cSldViewPr>
      <p:cViewPr varScale="1">
        <p:scale>
          <a:sx n="66" d="100"/>
          <a:sy n="66" d="100"/>
        </p:scale>
        <p:origin x="-63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9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>
            <a:extLst>
              <a:ext uri="{FF2B5EF4-FFF2-40B4-BE49-F238E27FC236}">
                <a16:creationId xmlns:a16="http://schemas.microsoft.com/office/drawing/2014/main" xmlns="" id="{D67EB47E-22CB-4D15-9AED-DA5CA5A0640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4867" name="Rectangle 3">
            <a:extLst>
              <a:ext uri="{FF2B5EF4-FFF2-40B4-BE49-F238E27FC236}">
                <a16:creationId xmlns:a16="http://schemas.microsoft.com/office/drawing/2014/main" xmlns="" id="{7801C3BA-22B8-4EFF-AFF6-0E9B85DDCF5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9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xmlns="" id="{0CA2A79C-8355-4911-9BDF-525753FBF38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2975" y="746125"/>
            <a:ext cx="4972050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4869" name="Rectangle 5">
            <a:extLst>
              <a:ext uri="{FF2B5EF4-FFF2-40B4-BE49-F238E27FC236}">
                <a16:creationId xmlns:a16="http://schemas.microsoft.com/office/drawing/2014/main" xmlns="" id="{F2FC1A66-EF60-4110-9DF1-2A01864AE03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724956"/>
            <a:ext cx="5486400" cy="4476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64870" name="Rectangle 6">
            <a:extLst>
              <a:ext uri="{FF2B5EF4-FFF2-40B4-BE49-F238E27FC236}">
                <a16:creationId xmlns:a16="http://schemas.microsoft.com/office/drawing/2014/main" xmlns="" id="{9FE9AB60-7FC8-4164-B654-C794952C099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8185"/>
            <a:ext cx="2971800" cy="49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4871" name="Rectangle 7">
            <a:extLst>
              <a:ext uri="{FF2B5EF4-FFF2-40B4-BE49-F238E27FC236}">
                <a16:creationId xmlns:a16="http://schemas.microsoft.com/office/drawing/2014/main" xmlns="" id="{76E42A11-0445-471A-8AF6-DE265469EE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448185"/>
            <a:ext cx="2971800" cy="49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3424A27-EC53-4E9D-9804-A5EA285C49F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63176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>
            <a:extLst>
              <a:ext uri="{FF2B5EF4-FFF2-40B4-BE49-F238E27FC236}">
                <a16:creationId xmlns:a16="http://schemas.microsoft.com/office/drawing/2014/main" xmlns="" id="{9061ED40-51D4-4B33-BEF3-48586D131C69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xmlns="" id="{0D7D8FD9-38FC-458A-B113-8E1C4AD1C27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xmlns="" id="{D2A163AD-0DFC-43BF-BECC-AD9EF22085D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7" name="Rectangle 10">
              <a:extLst>
                <a:ext uri="{FF2B5EF4-FFF2-40B4-BE49-F238E27FC236}">
                  <a16:creationId xmlns:a16="http://schemas.microsoft.com/office/drawing/2014/main" xmlns="" id="{E3AC78FD-9C41-416A-BE83-C5432F88BF0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53250" name="Rectangle 2">
            <a:extLst>
              <a:ext uri="{FF2B5EF4-FFF2-40B4-BE49-F238E27FC236}">
                <a16:creationId xmlns:a16="http://schemas.microsoft.com/office/drawing/2014/main" xmlns="" id="{556E3B2F-1979-41EB-B9A1-B71123ED78E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xmlns="" id="{96B80615-608C-40A4-9F09-8E2702E8FE5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D829F58D-4371-4B70-AA27-E0DE7D2CE3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2B1E3003-7D0C-4FCE-B147-F8D33E1943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xmlns="" id="{493447E5-FCED-45CD-A010-2A7AE093C9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92D35-A008-43B5-A4E5-8044D3BC29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873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53C0FAD-2BBC-45E3-96B9-BDCDA5978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245EB7E5-CE63-403B-9DD4-56ECD08E0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C3404C4C-6547-4860-8946-DB4BF6210C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AE6FE298-D829-44E1-9140-38558ECBC1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7222F773-1E75-40AD-8AE8-A01546D170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589E5-6012-41E1-B8EC-521EE592BAB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478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6ED3DDB6-DB78-4B54-996E-D967DA968D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2E9880EE-140C-4B91-89B4-FD153B1C8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1DAEF814-25E8-4A7C-9732-AD73AE5FAF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D4B28C68-62AF-4A20-8BD5-0D6FAB74D2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B9A4C85F-1683-4ABE-B62F-D4DA97BBBB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D22C3-E271-42D3-95C0-86804294D4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6605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20A34E1-98A2-4E4D-91C9-B86AE52B4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C6CE76F9-8AD2-4C31-A95D-C8AF42F40A8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B71FF99A-217E-4EC6-97E8-4E58110F9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0FDD950-0C44-41D1-B5A7-A66335097A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F680759-863E-405C-B8C5-92699AD931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F814297-F4FF-447A-9267-D08053D923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AEFD03-00C5-4C3F-A161-26DE955FDDA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330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2674569-D42A-41D6-8876-8B8B19E2A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10807956-2445-4A8C-B97D-6FD69B10B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56CDD77A-D7EA-49AD-ABA9-47A12A5033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Fall 2007</a:t>
            </a:r>
            <a:endParaRPr lang="en-CA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E8B131D4-782E-4810-A233-C62DB9A5F6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B375FDB8-5001-4B66-A059-C887A861BB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24AE0-F5F1-483E-9C06-18021DD37931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3428766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FEDC40A-78AB-4194-BF77-12D24651C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56ECF25-6C92-4BF4-8110-9F6E4FC2F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960B6B3-6E79-4CD2-B1C0-6EB656A7D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A4CC48B-4DD5-4826-B773-7DB4B435C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84DA8B7-F0A4-44D3-B17B-FE68BBCFC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E6D86-5CF8-471A-8305-F39A0EF07250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105335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4BF4323-3DEC-45C5-B85D-6EF9BCC3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94482168-725F-4E54-A1A3-B2231A0DC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954D9B1-8F99-4C58-8F52-1EA214437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E850780-5DA3-4981-AEA6-C3C5FB9C3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20D98F5-1F6B-49FA-BBF5-5C5E74C4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27C3C-7382-49ED-917A-9313B5FD25A0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416897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BF11571-E486-4C60-B2F4-CA91EED4E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82A0839-CB2B-497B-8B91-9A5AEAEC17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267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C20E6645-D518-4ABE-B05D-697FC2444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267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5AF973E7-D436-4087-97F7-6DB5A30E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BB28B30F-5644-4DC7-962A-76FB14FF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0898D58-D3C7-4466-9B14-6D10D429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7C0570-558D-488A-B39C-42A330A7467D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485756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337A73B-99AD-421C-9A6A-F1C40624D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55668B35-6F07-46BC-8910-E43EA936F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84583F7A-C543-4894-BD4A-FBCFA22CE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4A34116C-CFD6-4A3A-B78A-25276DF4E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B3848920-9107-47D4-84D9-5D379DB86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46D9C260-E858-497D-88E0-456EC3702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ED49CB2A-85AF-40E3-A07C-3D38F7C76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1C3FECBD-4FE6-4BA3-9D45-4E61997C7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B41E6-2611-4DDC-8A03-836D519E71B7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9976034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D129156-E28F-4187-9248-C76C00C8B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49B2996F-D6EA-42D1-9AE4-A031BAA1F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D8414587-E2FB-40A3-8B83-6EDDE076C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0D7E74FE-A2B1-4B1B-A197-64E35B9FD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3CD928-65CD-4D9C-AC05-4555CC0CDB5B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6804190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DFCC7810-CCF5-4ED0-BB59-AFFA6498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0727E94D-E8D8-44F7-B60B-A3AC18F68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38312373-F8EF-45EF-AF29-8EB2DC466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2194C-B9A1-48A9-8DC1-FC436090F083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43333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288272E-6741-4463-A6BF-FAC498C2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933D4BF-2255-4B65-8FC5-481A373DE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12296BCA-C5AA-42F3-8ABB-6BABE983DB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028BF733-7EB0-4C00-857C-FE94C2A3E9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D07F593A-38C5-4407-AD7B-C48757B4D2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0099E-EE9D-4F9A-9435-60D8FA8F0E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19254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AD2CE48-4F2B-49EB-9D92-DFA03EF15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ED5BCF1-7CB1-43C4-BE17-D39C68D4A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3F6B0D74-1155-47A6-918D-B797BB87B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7EB1006C-8D1C-488A-8E10-C6270B0D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246A8E1A-2E79-4469-97CD-F4B166E0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51078B9C-2916-49D1-A1B2-D1E8F32A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27021-76EC-402D-8FC0-81243ED5A416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7255539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6A97D1B-68DB-4E9C-AAD3-CC1BCE1ED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CFA34294-7FB5-455E-95F3-D242020CC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0A9007A6-D35C-4FA1-99D1-17FF4F4C7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2C07B31-7CB4-4410-8BE7-A842A8BCA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69791B7-702A-4992-BBA2-50A478DB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06B11,12,13 - Discrete Structures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A68B46F1-EC4A-40F2-8F50-727547D72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4B168-FFF6-479F-AC3E-03057269B163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1067363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698C379-24F1-4DEF-B387-D047C2EB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5D7BBD50-A47A-48F9-9620-8E25C2E5C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A1840BF-500D-4B4B-9AF0-26446B4FF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C696CF0-3425-40EE-8D2B-6D090C8B6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9E33B81-2495-43CE-9EB0-BC38BD3C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0283B-6126-471B-82B2-6BEB531E9474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5663956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707C6781-4D3F-4A9D-911D-6A24EF6D4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C7C54F8B-6D92-40C4-944C-D67504B48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FF241D1-9DFD-4138-939C-F5A83BBA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EEB3223-9588-4880-AD28-E726A010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FA478C1-C0A3-4487-81C7-349D925C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91C7E2-3185-4683-B5FE-D651FE4675EE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414179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8753277-6EA9-44C1-A15F-65081B9C6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89F3C90-078F-4043-9287-387F01279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7BDE4986-5EEE-4E3D-90B6-ABCE4F1965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54ED9617-675D-4A13-B02D-385B040A85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CB7C074F-7B83-48F4-8383-334A6DC07D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6CD3A-7FFB-47D2-81D3-97D21EC560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351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0360DE6-966D-4504-BC1B-C233FB19D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E9FFBE3-2E76-472F-9828-8A0DEAF66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D85DC57A-7037-4B3D-9A98-799536EB3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8622C20-427D-4570-B31B-BE1CB190AD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B72883E-01F2-4FEB-B931-991A29C1E1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BA4BD20-8316-4132-9C9A-2A16544E72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ED24F-6E6C-4C21-AB08-BAC458BC5C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019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5068182-3DE8-4576-AFB9-5594EF782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54E88EAD-CE48-446D-81F1-5251D18D9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6CD99365-07C8-40EE-9AAD-867802956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1C34163B-1AB1-4D57-A34C-4276B90F8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D4EACBB0-B9E6-408B-812A-E35A790FF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8F0CA3B4-C0E0-4B6D-B39D-2FD72D3370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1A6683CA-3227-4421-8696-9C4F3CC730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2F662359-CC78-4678-8733-CC1ADE5BD5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EA093-36CB-4264-94D7-663FB3A6F7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3444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EF038E3-1AA1-4D5C-90AE-5591CACC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C7248931-111B-4991-BA84-0573718A9A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E2CB934E-54CF-4DB0-BDFA-1ADE4BB02D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0693FB43-08B9-4419-B686-2D2706BB2D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157C0-03F4-4622-A090-2711406742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970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188140C4-77C7-49ED-BCC6-B0DEEFD687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5D4CB0F1-F467-4539-90BC-C80CA3493F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6BD7562D-B4C3-4C82-8422-140D33CCD1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D0B26-9AD1-4BD7-8644-84084CF45E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3780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9B7671D-7D03-418C-9A04-E8E5790D6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0696DB3-C0A7-42AF-943B-4939DDA34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80750FFB-4055-425E-8349-59BC4E4E4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579C988-1C01-44E4-9B68-970866DF61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413D6B3-C5F1-4597-BDCE-6ACFD6F844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527C328-EEE8-42D2-A6B7-BF3B760F9E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BEA116-048D-4588-AAF6-80705437DB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088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A849C78-D171-4D36-BCC6-04A3EDF9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50A36E79-A941-4C21-A0C1-906645789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C7544532-6210-4958-BC96-484050EF8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6006569-2E96-42E7-B7A2-D6C64CAF9A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B2DDA88-8449-4A47-B908-21E24B0880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B19B59F-AFD3-42BF-BC23-0DB2A72829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5DB00-C3EA-4A03-A713-59677E0E31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245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0B36EB14-567D-4FE2-A063-D288A10DE0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1EBB0E8F-89CA-4740-91BF-74EA6C2FBF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xmlns="" id="{929F448F-2EFA-405F-8D41-4EC8AF53B7F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xmlns="" id="{09EDEC03-0FC8-4EBA-A2B6-F358B5662AF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xmlns="" id="{085C2A13-6597-4B89-9370-6FFB1C70B12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2144790-1970-4C78-B35B-CCEB46AA19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xmlns="" id="{E0F848E0-EF48-4D03-A3AA-BE37C9590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2" name="Line 8">
            <a:extLst>
              <a:ext uri="{FF2B5EF4-FFF2-40B4-BE49-F238E27FC236}">
                <a16:creationId xmlns:a16="http://schemas.microsoft.com/office/drawing/2014/main" xmlns="" id="{ED202DCC-20FA-4441-B7CF-DC490AC0BA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xmlns="" id="{D7318372-74D7-40F7-AFE6-BC99C92CF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xmlns="" id="{0DBCE407-5DBA-4D2E-9279-EA9D845CE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  <p:sldLayoutId id="2147484079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accent2"/>
            </a:gs>
            <a:gs pos="100000">
              <a:srgbClr val="1C1C6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>
            <a:extLst>
              <a:ext uri="{FF2B5EF4-FFF2-40B4-BE49-F238E27FC236}">
                <a16:creationId xmlns:a16="http://schemas.microsoft.com/office/drawing/2014/main" xmlns="" id="{9501A918-0D81-4FFC-8EB8-E969207A6B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zh-CN"/>
              <a:t>Click to edit Master title style</a:t>
            </a:r>
          </a:p>
        </p:txBody>
      </p:sp>
      <p:sp>
        <p:nvSpPr>
          <p:cNvPr id="291843" name="Rectangle 3">
            <a:extLst>
              <a:ext uri="{FF2B5EF4-FFF2-40B4-BE49-F238E27FC236}">
                <a16:creationId xmlns:a16="http://schemas.microsoft.com/office/drawing/2014/main" xmlns="" id="{7C4766A3-2F12-4DAD-9DE1-4D20AF48C9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- First level</a:t>
            </a:r>
            <a:endParaRPr lang="en-CA" altLang="zh-CN"/>
          </a:p>
          <a:p>
            <a:pPr lvl="1"/>
            <a:r>
              <a:rPr lang="en-CA" altLang="zh-CN"/>
              <a:t>Second level</a:t>
            </a:r>
          </a:p>
          <a:p>
            <a:pPr lvl="2"/>
            <a:r>
              <a:rPr lang="en-CA" altLang="zh-CN"/>
              <a:t>Third level</a:t>
            </a:r>
          </a:p>
          <a:p>
            <a:pPr lvl="3"/>
            <a:r>
              <a:rPr lang="en-CA" altLang="zh-CN"/>
              <a:t>Fourth level</a:t>
            </a:r>
          </a:p>
          <a:p>
            <a:pPr lvl="4"/>
            <a:r>
              <a:rPr lang="en-CA" altLang="zh-CN"/>
              <a:t>Fifth level</a:t>
            </a:r>
          </a:p>
        </p:txBody>
      </p:sp>
      <p:sp>
        <p:nvSpPr>
          <p:cNvPr id="291844" name="Rectangle 4">
            <a:extLst>
              <a:ext uri="{FF2B5EF4-FFF2-40B4-BE49-F238E27FC236}">
                <a16:creationId xmlns:a16="http://schemas.microsoft.com/office/drawing/2014/main" xmlns="" id="{BFDF325F-62FF-4D12-9610-B3A5BB5ACB8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CCFF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Fall 2007</a:t>
            </a:r>
            <a:endParaRPr lang="en-CA" altLang="zh-CN"/>
          </a:p>
        </p:txBody>
      </p:sp>
      <p:sp>
        <p:nvSpPr>
          <p:cNvPr id="291845" name="Rectangle 5">
            <a:extLst>
              <a:ext uri="{FF2B5EF4-FFF2-40B4-BE49-F238E27FC236}">
                <a16:creationId xmlns:a16="http://schemas.microsoft.com/office/drawing/2014/main" xmlns="" id="{A5CF896E-C5EB-4A85-846E-A29BEC8DBFA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248400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CCFF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291846" name="Rectangle 6">
            <a:extLst>
              <a:ext uri="{FF2B5EF4-FFF2-40B4-BE49-F238E27FC236}">
                <a16:creationId xmlns:a16="http://schemas.microsoft.com/office/drawing/2014/main" xmlns="" id="{66E4736D-879C-4F84-A13C-DEB8E4B277F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CCFF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fld id="{05E57C69-8C4E-47ED-B193-FDD00EA0C49F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8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16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image" Target="../media/image22.png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image" Target="../media/image21.png"/><Relationship Id="rId2" Type="http://schemas.openxmlformats.org/officeDocument/2006/relationships/tags" Target="../tags/tag20.xml"/><Relationship Id="rId16" Type="http://schemas.openxmlformats.org/officeDocument/2006/relationships/image" Target="../media/image25.png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image" Target="../media/image20.png"/><Relationship Id="rId5" Type="http://schemas.openxmlformats.org/officeDocument/2006/relationships/tags" Target="../tags/tag23.xml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tags" Target="../tags/tag22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30.png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image" Target="../media/image29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image" Target="../media/image28.png"/><Relationship Id="rId5" Type="http://schemas.openxmlformats.org/officeDocument/2006/relationships/tags" Target="../tags/tag31.xml"/><Relationship Id="rId10" Type="http://schemas.openxmlformats.org/officeDocument/2006/relationships/image" Target="../media/image27.png"/><Relationship Id="rId4" Type="http://schemas.openxmlformats.org/officeDocument/2006/relationships/tags" Target="../tags/tag30.xml"/><Relationship Id="rId9" Type="http://schemas.openxmlformats.org/officeDocument/2006/relationships/image" Target="../media/image26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xmlns="" id="{96E5B850-E66A-47B8-B4D6-BA7C4EE38D8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3048000"/>
          </a:xfrm>
        </p:spPr>
        <p:txBody>
          <a:bodyPr/>
          <a:lstStyle/>
          <a:p>
            <a:pPr algn="r" eaLnBrk="1" hangingPunct="1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Discrete Mathematics</a:t>
            </a:r>
            <a:b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and Its Application</a:t>
            </a:r>
            <a:b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         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r>
              <a:rPr lang="en-US" altLang="zh-CN" sz="2000" baseline="30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edition, 2001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xmlns="" id="{A8915D59-D65A-4AAC-94F5-D19931E9FF3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38600"/>
            <a:ext cx="6400800" cy="1441450"/>
          </a:xfrm>
        </p:spPr>
        <p:txBody>
          <a:bodyPr/>
          <a:lstStyle/>
          <a:p>
            <a:pPr eaLnBrk="1" hangingPunct="1"/>
            <a:r>
              <a:rPr lang="en-US" altLang="zh-CN" sz="3600">
                <a:ea typeface="宋体" panose="02010600030101010101" pitchFamily="2" charset="-122"/>
              </a:rPr>
              <a:t>Kenneth H. Rosen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3820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   Definition</a:t>
            </a:r>
            <a:r>
              <a:rPr lang="en-US" dirty="0"/>
              <a:t>: An </a:t>
            </a:r>
            <a:r>
              <a:rPr lang="en-US" i="1" dirty="0"/>
              <a:t>r-combination</a:t>
            </a:r>
            <a:r>
              <a:rPr lang="en-US" dirty="0"/>
              <a:t> of elements of a set is an unordered selection of </a:t>
            </a:r>
            <a:r>
              <a:rPr lang="en-US" i="1" dirty="0"/>
              <a:t>r</a:t>
            </a:r>
            <a:r>
              <a:rPr lang="en-US" dirty="0"/>
              <a:t> elements from the set. Thus, an    </a:t>
            </a:r>
            <a:r>
              <a:rPr lang="en-US" i="1" dirty="0"/>
              <a:t>r</a:t>
            </a:r>
            <a:r>
              <a:rPr lang="en-US" dirty="0"/>
              <a:t>-combination is simply a subset of the set with </a:t>
            </a:r>
            <a:r>
              <a:rPr lang="en-US" i="1" dirty="0"/>
              <a:t>r</a:t>
            </a:r>
            <a:r>
              <a:rPr lang="en-US" dirty="0"/>
              <a:t> elements.</a:t>
            </a:r>
          </a:p>
          <a:p>
            <a:r>
              <a:rPr lang="en-US" dirty="0"/>
              <a:t>The number of </a:t>
            </a:r>
            <a:r>
              <a:rPr lang="en-US" i="1" dirty="0"/>
              <a:t>r</a:t>
            </a:r>
            <a:r>
              <a:rPr lang="en-US" dirty="0"/>
              <a:t>-combinations of a set with n distinct elements is denoted by </a:t>
            </a:r>
            <a:r>
              <a:rPr lang="en-US" i="1" dirty="0"/>
              <a:t>C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dirty="0"/>
              <a:t>). The notation</a:t>
            </a:r>
          </a:p>
          <a:p>
            <a:endParaRPr lang="en-US" dirty="0"/>
          </a:p>
          <a:p>
            <a:r>
              <a:rPr lang="en-US" dirty="0"/>
              <a:t>is also used and is called a </a:t>
            </a:r>
            <a:r>
              <a:rPr lang="en-US" i="1" dirty="0"/>
              <a:t>binomial coefficient</a:t>
            </a:r>
            <a:r>
              <a:rPr lang="en-US" dirty="0"/>
              <a:t>. 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4076700" y="4923957"/>
            <a:ext cx="685800" cy="62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421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3820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Example</a:t>
            </a:r>
            <a:r>
              <a:rPr lang="en-US" dirty="0"/>
              <a:t>: Let </a:t>
            </a:r>
            <a:r>
              <a:rPr lang="en-US" i="1" dirty="0"/>
              <a:t>S</a:t>
            </a:r>
            <a:r>
              <a:rPr lang="en-US" dirty="0"/>
              <a:t> be the set {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dirty="0"/>
              <a:t>}. Then {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dirty="0"/>
              <a:t>} is 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-combination from S. It is the same as {</a:t>
            </a:r>
            <a:r>
              <a:rPr lang="en-US" i="1" dirty="0"/>
              <a:t>d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dirty="0"/>
              <a:t>} since the order listed does not matter.</a:t>
            </a:r>
          </a:p>
          <a:p>
            <a:r>
              <a:rPr lang="en-US" i="1" dirty="0"/>
              <a:t>              </a:t>
            </a:r>
            <a:r>
              <a:rPr lang="en-US" i="1" dirty="0" smtClean="0"/>
              <a:t>       </a:t>
            </a:r>
            <a:r>
              <a:rPr lang="en-US" i="1" dirty="0"/>
              <a:t>C</a:t>
            </a:r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6</a:t>
            </a:r>
          </a:p>
          <a:p>
            <a:r>
              <a:rPr lang="en-US" dirty="0">
                <a:latin typeface="Cambria Math" pitchFamily="18" charset="0"/>
                <a:ea typeface="Cambria Math" pitchFamily="18" charset="0"/>
              </a:rPr>
              <a:t>Because the 2-combinations of </a:t>
            </a:r>
            <a:r>
              <a:rPr lang="en-US" dirty="0"/>
              <a:t>{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dirty="0"/>
              <a:t>} are the six subsets {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}, {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dirty="0"/>
              <a:t>}, {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dirty="0"/>
              <a:t>}, {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dirty="0"/>
              <a:t>}, {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dirty="0"/>
              <a:t>}, and {</a:t>
            </a:r>
            <a:r>
              <a:rPr lang="en-US" i="1" dirty="0"/>
              <a:t>c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dirty="0"/>
              <a:t>}. 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614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436722"/>
            <a:ext cx="8610600" cy="5268878"/>
          </a:xfrm>
        </p:spPr>
        <p:txBody>
          <a:bodyPr/>
          <a:lstStyle/>
          <a:p>
            <a:pPr>
              <a:buNone/>
            </a:pPr>
            <a:r>
              <a:rPr lang="en-US" b="1" dirty="0"/>
              <a:t>   Theorem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: The number of </a:t>
            </a:r>
            <a:r>
              <a:rPr lang="en-US" i="1" dirty="0"/>
              <a:t>r</a:t>
            </a:r>
            <a:r>
              <a:rPr lang="en-US" dirty="0"/>
              <a:t>-combinations of a set with </a:t>
            </a:r>
            <a:r>
              <a:rPr lang="en-US" i="1" dirty="0"/>
              <a:t>n</a:t>
            </a:r>
            <a:r>
              <a:rPr lang="en-US" dirty="0"/>
              <a:t> elements, where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≥</a:t>
            </a:r>
            <a:r>
              <a:rPr lang="en-US" dirty="0"/>
              <a:t> </a:t>
            </a:r>
            <a:r>
              <a:rPr lang="en-US" i="1" dirty="0"/>
              <a:t>r</a:t>
            </a:r>
            <a:r>
              <a:rPr lang="en-US" dirty="0">
                <a:latin typeface="Cambria Math"/>
                <a:ea typeface="Cambria Math"/>
              </a:rPr>
              <a:t> ≥ 0, equals</a:t>
            </a:r>
          </a:p>
          <a:p>
            <a:pPr>
              <a:buNone/>
            </a:pPr>
            <a:endParaRPr lang="en-US" dirty="0">
              <a:latin typeface="Cambria Math"/>
              <a:ea typeface="Cambria Math"/>
            </a:endParaRPr>
          </a:p>
          <a:p>
            <a:pPr>
              <a:buNone/>
            </a:pPr>
            <a:endParaRPr lang="en-US" dirty="0">
              <a:latin typeface="Cambria Math"/>
              <a:ea typeface="Cambria Math"/>
            </a:endParaRPr>
          </a:p>
          <a:p>
            <a:pPr>
              <a:buNone/>
            </a:pPr>
            <a:r>
              <a:rPr lang="en-US" b="1" dirty="0">
                <a:latin typeface="Cambria Math"/>
                <a:ea typeface="Cambria Math"/>
              </a:rPr>
              <a:t>    Proof</a:t>
            </a:r>
            <a:r>
              <a:rPr lang="en-US" dirty="0">
                <a:latin typeface="Cambria Math"/>
                <a:ea typeface="Cambria Math"/>
              </a:rPr>
              <a:t>:  By the product rule </a:t>
            </a:r>
            <a:r>
              <a:rPr lang="en-US" i="1" dirty="0">
                <a:ea typeface="Cambria Math"/>
              </a:rPr>
              <a:t>P</a:t>
            </a:r>
            <a:r>
              <a:rPr lang="en-US" dirty="0">
                <a:ea typeface="Cambria Math"/>
              </a:rPr>
              <a:t>(</a:t>
            </a:r>
            <a:r>
              <a:rPr lang="en-US" i="1" dirty="0">
                <a:ea typeface="Cambria Math"/>
              </a:rPr>
              <a:t>n</a:t>
            </a:r>
            <a:r>
              <a:rPr lang="en-US" dirty="0">
                <a:ea typeface="Cambria Math"/>
              </a:rPr>
              <a:t>, </a:t>
            </a:r>
            <a:r>
              <a:rPr lang="en-US" i="1" dirty="0">
                <a:ea typeface="Cambria Math"/>
              </a:rPr>
              <a:t>r</a:t>
            </a:r>
            <a:r>
              <a:rPr lang="en-US" dirty="0">
                <a:ea typeface="Cambria Math"/>
              </a:rPr>
              <a:t>) = </a:t>
            </a:r>
            <a:r>
              <a:rPr lang="en-US" i="1" dirty="0">
                <a:ea typeface="Cambria Math"/>
              </a:rPr>
              <a:t>C</a:t>
            </a:r>
            <a:r>
              <a:rPr lang="en-US" dirty="0">
                <a:ea typeface="Cambria Math"/>
              </a:rPr>
              <a:t>(</a:t>
            </a:r>
            <a:r>
              <a:rPr lang="en-US" i="1" dirty="0" err="1">
                <a:ea typeface="Cambria Math"/>
              </a:rPr>
              <a:t>n</a:t>
            </a:r>
            <a:r>
              <a:rPr lang="en-US" dirty="0" err="1">
                <a:ea typeface="Cambria Math"/>
              </a:rPr>
              <a:t>,</a:t>
            </a:r>
            <a:r>
              <a:rPr lang="en-US" i="1" dirty="0" err="1">
                <a:ea typeface="Cambria Math"/>
              </a:rPr>
              <a:t>r</a:t>
            </a:r>
            <a:r>
              <a:rPr lang="en-US" dirty="0">
                <a:ea typeface="Cambria Math"/>
              </a:rPr>
              <a:t>) ∙ </a:t>
            </a:r>
            <a:r>
              <a:rPr lang="en-US" i="1" dirty="0">
                <a:ea typeface="Cambria Math"/>
              </a:rPr>
              <a:t>P</a:t>
            </a:r>
            <a:r>
              <a:rPr lang="en-US" dirty="0">
                <a:ea typeface="Cambria Math"/>
              </a:rPr>
              <a:t>(</a:t>
            </a:r>
            <a:r>
              <a:rPr lang="en-US" i="1" dirty="0" err="1">
                <a:ea typeface="Cambria Math"/>
              </a:rPr>
              <a:t>r</a:t>
            </a:r>
            <a:r>
              <a:rPr lang="en-US" dirty="0" err="1">
                <a:ea typeface="Cambria Math"/>
              </a:rPr>
              <a:t>,</a:t>
            </a:r>
            <a:r>
              <a:rPr lang="en-US" i="1" dirty="0" err="1">
                <a:ea typeface="Cambria Math"/>
              </a:rPr>
              <a:t>r</a:t>
            </a:r>
            <a:r>
              <a:rPr lang="en-US" dirty="0">
                <a:ea typeface="Cambria Math"/>
              </a:rPr>
              <a:t>). Therefore, </a:t>
            </a:r>
            <a:endParaRPr lang="en-US" dirty="0"/>
          </a:p>
        </p:txBody>
      </p:sp>
      <p:pic>
        <p:nvPicPr>
          <p:cNvPr id="11" name="Picture 10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143000" y="5066065"/>
            <a:ext cx="7088328" cy="640135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181822" y="2747328"/>
            <a:ext cx="2996170" cy="54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557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17638"/>
            <a:ext cx="8458200" cy="5162549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How many poker hands of five cards can be dealt from a standard deck of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52</a:t>
            </a:r>
            <a:r>
              <a:rPr lang="en-US" dirty="0"/>
              <a:t> cards? Also, how many ways are there to select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47</a:t>
            </a:r>
            <a:r>
              <a:rPr lang="en-US" dirty="0"/>
              <a:t> cards from a deck of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52</a:t>
            </a:r>
            <a:r>
              <a:rPr lang="en-US" dirty="0"/>
              <a:t> cards? (</a:t>
            </a:r>
            <a:r>
              <a:rPr lang="zh-CN" altLang="en-US" dirty="0"/>
              <a:t>从</a:t>
            </a:r>
            <a:r>
              <a:rPr lang="en-US" altLang="zh-CN" dirty="0"/>
              <a:t>52</a:t>
            </a:r>
            <a:r>
              <a:rPr lang="zh-CN" altLang="en-US" dirty="0"/>
              <a:t>张扑克牌中选</a:t>
            </a:r>
            <a:r>
              <a:rPr lang="en-US" altLang="zh-CN" dirty="0"/>
              <a:t>5</a:t>
            </a:r>
            <a:r>
              <a:rPr lang="zh-CN" altLang="en-US" dirty="0"/>
              <a:t>张的选法有多少种？选</a:t>
            </a:r>
            <a:r>
              <a:rPr lang="en-US" altLang="zh-CN" dirty="0"/>
              <a:t>47</a:t>
            </a:r>
            <a:r>
              <a:rPr lang="zh-CN" altLang="en-US" dirty="0"/>
              <a:t>张呢？  </a:t>
            </a:r>
            <a:r>
              <a:rPr lang="en-US" altLang="zh-CN" dirty="0"/>
              <a:t>5+47=52</a:t>
            </a:r>
            <a:r>
              <a:rPr lang="zh-CN" altLang="en-US" dirty="0"/>
              <a:t>）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   Solution</a:t>
            </a:r>
            <a:r>
              <a:rPr lang="en-US" dirty="0"/>
              <a:t>: Since the order in which the cards are dealt does not matter, the number of five card hands 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different ways to select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47</a:t>
            </a:r>
            <a:r>
              <a:rPr lang="en-US" dirty="0"/>
              <a:t> cards from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52</a:t>
            </a:r>
            <a:r>
              <a:rPr lang="en-US" dirty="0"/>
              <a:t> is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    </a:t>
            </a:r>
          </a:p>
        </p:txBody>
      </p:sp>
      <p:pic>
        <p:nvPicPr>
          <p:cNvPr id="13" name="Picture 12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685800" y="4402931"/>
            <a:ext cx="2078831" cy="397669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1905000" y="4913295"/>
            <a:ext cx="6672263" cy="390525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1619250" y="5873733"/>
            <a:ext cx="5676900" cy="39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08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5080"/>
            <a:ext cx="8458200" cy="532672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   Corollary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: Let </a:t>
            </a:r>
            <a:r>
              <a:rPr lang="en-US" i="1" dirty="0"/>
              <a:t>n</a:t>
            </a:r>
            <a:r>
              <a:rPr lang="en-US" dirty="0"/>
              <a:t> and </a:t>
            </a:r>
            <a:r>
              <a:rPr lang="en-US" i="1" dirty="0"/>
              <a:t>r</a:t>
            </a:r>
            <a:r>
              <a:rPr lang="en-US" dirty="0"/>
              <a:t> be nonnegative integers with </a:t>
            </a:r>
            <a:r>
              <a:rPr lang="en-US" i="1" dirty="0"/>
              <a:t>r </a:t>
            </a:r>
            <a:r>
              <a:rPr lang="en-US" dirty="0">
                <a:latin typeface="Cambria Math"/>
                <a:ea typeface="Cambria Math"/>
              </a:rPr>
              <a:t>≤ </a:t>
            </a:r>
            <a:r>
              <a:rPr lang="en-US" i="1" dirty="0">
                <a:ea typeface="Cambria Math"/>
              </a:rPr>
              <a:t>n</a:t>
            </a:r>
            <a:r>
              <a:rPr lang="en-US" dirty="0">
                <a:latin typeface="Cambria Math"/>
                <a:ea typeface="Cambria Math"/>
              </a:rPr>
              <a:t>.</a:t>
            </a:r>
            <a:r>
              <a:rPr lang="en-US" dirty="0"/>
              <a:t> </a:t>
            </a:r>
            <a:r>
              <a:rPr lang="en-US" dirty="0" smtClean="0"/>
              <a:t>Then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</a:t>
            </a:r>
            <a:r>
              <a:rPr lang="en-US" dirty="0" smtClean="0"/>
              <a:t> </a:t>
            </a:r>
            <a:r>
              <a:rPr lang="en-US" i="1" dirty="0"/>
              <a:t>C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dirty="0"/>
              <a:t>) = </a:t>
            </a:r>
            <a:r>
              <a:rPr lang="en-US" i="1" dirty="0"/>
              <a:t>C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,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 </a:t>
            </a:r>
            <a:r>
              <a:rPr lang="en-US" i="1" dirty="0"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).</a:t>
            </a:r>
          </a:p>
          <a:p>
            <a:pPr>
              <a:buNone/>
            </a:pPr>
            <a:endParaRPr lang="en-US" dirty="0">
              <a:latin typeface="Cambria Math"/>
              <a:ea typeface="Cambria Math"/>
            </a:endParaRPr>
          </a:p>
          <a:p>
            <a:pPr>
              <a:buNone/>
            </a:pPr>
            <a:r>
              <a:rPr lang="en-US" b="1" dirty="0">
                <a:latin typeface="Cambria Math"/>
                <a:ea typeface="Cambria Math"/>
              </a:rPr>
              <a:t>   Proof</a:t>
            </a:r>
            <a:r>
              <a:rPr lang="en-US" dirty="0">
                <a:latin typeface="Cambria Math"/>
                <a:ea typeface="Cambria Math"/>
              </a:rPr>
              <a:t>: From Theorem 2, it follows that</a:t>
            </a:r>
          </a:p>
          <a:p>
            <a:endParaRPr lang="en-US" dirty="0">
              <a:latin typeface="Cambria Math"/>
              <a:ea typeface="Cambria Math"/>
            </a:endParaRPr>
          </a:p>
          <a:p>
            <a:pPr>
              <a:buNone/>
            </a:pPr>
            <a:r>
              <a:rPr lang="en-US" dirty="0">
                <a:latin typeface="Cambria Math"/>
                <a:ea typeface="Cambria Math"/>
              </a:rPr>
              <a:t>     and </a:t>
            </a:r>
          </a:p>
          <a:p>
            <a:endParaRPr lang="en-US" dirty="0">
              <a:latin typeface="Cambria Math"/>
              <a:ea typeface="Cambria Math"/>
            </a:endParaRPr>
          </a:p>
          <a:p>
            <a:pPr>
              <a:buNone/>
            </a:pPr>
            <a:r>
              <a:rPr lang="en-US" dirty="0"/>
              <a:t>   Hence, </a:t>
            </a:r>
            <a:r>
              <a:rPr lang="en-US" i="1" dirty="0"/>
              <a:t>C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dirty="0"/>
              <a:t>) = </a:t>
            </a:r>
            <a:r>
              <a:rPr lang="en-US" i="1" dirty="0"/>
              <a:t>C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,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 </a:t>
            </a:r>
            <a:r>
              <a:rPr lang="en-US" i="1" dirty="0">
                <a:ea typeface="Cambria Math"/>
              </a:rPr>
              <a:t>r</a:t>
            </a:r>
            <a:r>
              <a:rPr lang="en-US" dirty="0">
                <a:latin typeface="Cambria Math"/>
                <a:ea typeface="Cambria Math"/>
              </a:rPr>
              <a:t>).</a:t>
            </a:r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971800" y="3962400"/>
            <a:ext cx="2514600" cy="475120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1981200" y="4858880"/>
            <a:ext cx="5935232" cy="4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03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Combinatorial Proofs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382000" cy="5334000"/>
          </a:xfrm>
        </p:spPr>
        <p:txBody>
          <a:bodyPr/>
          <a:lstStyle/>
          <a:p>
            <a:r>
              <a:rPr lang="en-US" sz="3200" b="1" dirty="0"/>
              <a:t>Definition </a:t>
            </a:r>
            <a:r>
              <a:rPr lang="en-US" sz="3200" b="1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3200" dirty="0"/>
              <a:t>: A </a:t>
            </a:r>
            <a:r>
              <a:rPr lang="en-US" sz="3200" i="1" dirty="0"/>
              <a:t>combinatorial proof </a:t>
            </a:r>
            <a:r>
              <a:rPr lang="en-US" sz="3200" dirty="0"/>
              <a:t>of an identity is a proof that  uses one of the following methods.</a:t>
            </a:r>
          </a:p>
          <a:p>
            <a:pPr lvl="1"/>
            <a:r>
              <a:rPr lang="en-US" sz="2800" dirty="0"/>
              <a:t>A </a:t>
            </a:r>
            <a:r>
              <a:rPr lang="en-US" sz="2800" i="1" dirty="0"/>
              <a:t>double counting proof </a:t>
            </a:r>
            <a:r>
              <a:rPr lang="zh-CN" altLang="en-US" sz="2800" dirty="0"/>
              <a:t>（双计数证明）</a:t>
            </a:r>
            <a:r>
              <a:rPr lang="en-US" sz="2800" dirty="0"/>
              <a:t>uses counting arguments to prove that both sides of an identity count the same objects, but in different ways.</a:t>
            </a:r>
          </a:p>
          <a:p>
            <a:pPr lvl="1"/>
            <a:r>
              <a:rPr lang="en-US" sz="2800" dirty="0"/>
              <a:t>A </a:t>
            </a:r>
            <a:r>
              <a:rPr lang="en-US" sz="2800" i="1" dirty="0"/>
              <a:t>bijective proof </a:t>
            </a:r>
            <a:r>
              <a:rPr lang="zh-CN" altLang="en-US" sz="2800" dirty="0"/>
              <a:t>（双射证明） </a:t>
            </a:r>
            <a:r>
              <a:rPr lang="en-US" sz="2800" dirty="0"/>
              <a:t>shows  that there is a bijection between the sets of objects counted by the two sides of the identity.</a:t>
            </a:r>
          </a:p>
        </p:txBody>
      </p:sp>
    </p:spTree>
    <p:extLst>
      <p:ext uri="{BB962C8B-B14F-4D97-AF65-F5344CB8AC3E}">
        <p14:creationId xmlns:p14="http://schemas.microsoft.com/office/powerpoint/2010/main" val="2932207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Combinatorial Proofs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84935"/>
            <a:ext cx="8534399" cy="5396865"/>
          </a:xfrm>
        </p:spPr>
        <p:txBody>
          <a:bodyPr>
            <a:normAutofit/>
          </a:bodyPr>
          <a:lstStyle/>
          <a:p>
            <a:r>
              <a:rPr lang="en-US" dirty="0"/>
              <a:t>Here are two combinatorial proofs that </a:t>
            </a:r>
          </a:p>
          <a:p>
            <a:pPr>
              <a:buNone/>
            </a:pPr>
            <a:r>
              <a:rPr lang="en-US" dirty="0"/>
              <a:t>                    </a:t>
            </a:r>
            <a:r>
              <a:rPr lang="en-US" i="1" dirty="0"/>
              <a:t>C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dirty="0"/>
              <a:t>) = </a:t>
            </a:r>
            <a:r>
              <a:rPr lang="en-US" i="1" dirty="0"/>
              <a:t>C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,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 </a:t>
            </a:r>
            <a:r>
              <a:rPr lang="en-US" i="1" dirty="0">
                <a:ea typeface="Cambria Math"/>
              </a:rPr>
              <a:t>r</a:t>
            </a:r>
            <a:r>
              <a:rPr lang="en-US" dirty="0">
                <a:latin typeface="Cambria Math"/>
                <a:ea typeface="Cambria Math"/>
              </a:rPr>
              <a:t>) </a:t>
            </a:r>
          </a:p>
          <a:p>
            <a:pPr>
              <a:buNone/>
            </a:pPr>
            <a:r>
              <a:rPr lang="en-US" dirty="0">
                <a:latin typeface="Cambria Math"/>
                <a:ea typeface="Cambria Math"/>
              </a:rPr>
              <a:t>    when r and n are nonnegative integers with </a:t>
            </a:r>
            <a:r>
              <a:rPr lang="en-US" i="1" dirty="0">
                <a:latin typeface="Cambria Math"/>
                <a:ea typeface="Cambria Math"/>
              </a:rPr>
              <a:t>r</a:t>
            </a:r>
            <a:r>
              <a:rPr lang="en-US" dirty="0">
                <a:latin typeface="Cambria Math"/>
                <a:ea typeface="Cambria Math"/>
              </a:rPr>
              <a:t> &lt; </a:t>
            </a:r>
            <a:r>
              <a:rPr lang="en-US" i="1" dirty="0">
                <a:latin typeface="Cambria Math"/>
                <a:ea typeface="Cambria Math"/>
              </a:rPr>
              <a:t>n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zh-CN" altLang="en-US" dirty="0"/>
              <a:t>（用双计数和双射两种方法分别进行证明）</a:t>
            </a:r>
            <a:endParaRPr lang="en-US" dirty="0"/>
          </a:p>
          <a:p>
            <a:pPr lvl="1"/>
            <a:r>
              <a:rPr lang="en-US" i="1" dirty="0" err="1"/>
              <a:t>Bijective</a:t>
            </a:r>
            <a:r>
              <a:rPr lang="en-US" i="1" dirty="0"/>
              <a:t> Proof</a:t>
            </a:r>
            <a:r>
              <a:rPr lang="en-US" dirty="0"/>
              <a:t>: Suppose that </a:t>
            </a:r>
            <a:r>
              <a:rPr lang="en-US" i="1" dirty="0"/>
              <a:t>S</a:t>
            </a:r>
            <a:r>
              <a:rPr lang="en-US" dirty="0"/>
              <a:t> is a set with </a:t>
            </a:r>
            <a:r>
              <a:rPr lang="en-US" i="1" dirty="0"/>
              <a:t>n</a:t>
            </a:r>
            <a:r>
              <a:rPr lang="en-US" dirty="0"/>
              <a:t> elements. The function that maps a subset </a:t>
            </a:r>
            <a:r>
              <a:rPr lang="en-US" i="1" dirty="0"/>
              <a:t>A</a:t>
            </a:r>
            <a:r>
              <a:rPr lang="en-US" dirty="0"/>
              <a:t> of </a:t>
            </a:r>
            <a:r>
              <a:rPr lang="en-US" i="1" dirty="0"/>
              <a:t>S </a:t>
            </a:r>
            <a:r>
              <a:rPr lang="en-US" dirty="0"/>
              <a:t>to    is a bijection between the subsets of </a:t>
            </a:r>
            <a:r>
              <a:rPr lang="en-US" i="1" dirty="0"/>
              <a:t>S</a:t>
            </a:r>
            <a:r>
              <a:rPr lang="en-US" dirty="0"/>
              <a:t> with </a:t>
            </a:r>
            <a:r>
              <a:rPr lang="en-US" i="1" dirty="0"/>
              <a:t>r</a:t>
            </a:r>
            <a:r>
              <a:rPr lang="en-US" dirty="0"/>
              <a:t> elements and the subsets with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 </a:t>
            </a:r>
            <a:r>
              <a:rPr lang="en-US" i="1" dirty="0">
                <a:latin typeface="Cambria Math"/>
                <a:ea typeface="Cambria Math"/>
              </a:rPr>
              <a:t>r</a:t>
            </a:r>
            <a:r>
              <a:rPr lang="en-US" dirty="0">
                <a:latin typeface="Cambria Math"/>
                <a:ea typeface="Cambria Math"/>
              </a:rPr>
              <a:t> elements. Since there is a bijection between the two sets, they must have the same number of elements. </a:t>
            </a:r>
          </a:p>
          <a:p>
            <a:pPr lvl="1"/>
            <a:r>
              <a:rPr lang="en-US" dirty="0"/>
              <a:t>  </a:t>
            </a:r>
            <a:r>
              <a:rPr lang="en-US" i="1" dirty="0">
                <a:ea typeface="Cambria Math" pitchFamily="18" charset="0"/>
              </a:rPr>
              <a:t> </a:t>
            </a:r>
            <a:endParaRPr lang="en-US" b="1" i="1" dirty="0">
              <a:ea typeface="Cambria Math" pitchFamily="18" charset="0"/>
            </a:endParaRPr>
          </a:p>
        </p:txBody>
      </p:sp>
      <p:pic>
        <p:nvPicPr>
          <p:cNvPr id="14" name="Picture 1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828800" y="4267200"/>
            <a:ext cx="228600" cy="21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285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Combinatorial Proofs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84935"/>
            <a:ext cx="8534399" cy="5396865"/>
          </a:xfrm>
        </p:spPr>
        <p:txBody>
          <a:bodyPr>
            <a:normAutofit/>
          </a:bodyPr>
          <a:lstStyle/>
          <a:p>
            <a:r>
              <a:rPr lang="en-US" dirty="0"/>
              <a:t>Here are two combinatorial proofs that </a:t>
            </a:r>
          </a:p>
          <a:p>
            <a:pPr>
              <a:buNone/>
            </a:pPr>
            <a:r>
              <a:rPr lang="en-US" dirty="0"/>
              <a:t>                    </a:t>
            </a:r>
            <a:r>
              <a:rPr lang="en-US" i="1" dirty="0"/>
              <a:t>C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dirty="0"/>
              <a:t>) = </a:t>
            </a:r>
            <a:r>
              <a:rPr lang="en-US" i="1" dirty="0"/>
              <a:t>C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,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 </a:t>
            </a:r>
            <a:r>
              <a:rPr lang="en-US" i="1" dirty="0">
                <a:ea typeface="Cambria Math"/>
              </a:rPr>
              <a:t>r</a:t>
            </a:r>
            <a:r>
              <a:rPr lang="en-US" dirty="0">
                <a:latin typeface="Cambria Math"/>
                <a:ea typeface="Cambria Math"/>
              </a:rPr>
              <a:t>) </a:t>
            </a:r>
          </a:p>
          <a:p>
            <a:pPr>
              <a:buNone/>
            </a:pPr>
            <a:r>
              <a:rPr lang="en-US" dirty="0">
                <a:latin typeface="Cambria Math"/>
                <a:ea typeface="Cambria Math"/>
              </a:rPr>
              <a:t>    when r and n are nonnegative integers with </a:t>
            </a:r>
            <a:r>
              <a:rPr lang="en-US" i="1" dirty="0">
                <a:latin typeface="Cambria Math"/>
                <a:ea typeface="Cambria Math"/>
              </a:rPr>
              <a:t>r</a:t>
            </a:r>
            <a:r>
              <a:rPr lang="en-US" dirty="0">
                <a:latin typeface="Cambria Math"/>
                <a:ea typeface="Cambria Math"/>
              </a:rPr>
              <a:t> &lt; </a:t>
            </a:r>
            <a:r>
              <a:rPr lang="en-US" i="1" dirty="0">
                <a:latin typeface="Cambria Math"/>
                <a:ea typeface="Cambria Math"/>
              </a:rPr>
              <a:t>n</a:t>
            </a:r>
            <a:r>
              <a:rPr lang="en-US" dirty="0"/>
              <a:t>:</a:t>
            </a:r>
          </a:p>
          <a:p>
            <a:pPr lvl="1"/>
            <a:r>
              <a:rPr lang="en-US" i="1" dirty="0"/>
              <a:t>Double Counting Proof</a:t>
            </a:r>
            <a:r>
              <a:rPr lang="en-US" dirty="0"/>
              <a:t>: By definition the number of subsets of </a:t>
            </a:r>
            <a:r>
              <a:rPr lang="en-US" i="1" dirty="0"/>
              <a:t>S</a:t>
            </a:r>
            <a:r>
              <a:rPr lang="en-US" dirty="0"/>
              <a:t> with </a:t>
            </a:r>
            <a:r>
              <a:rPr lang="en-US" i="1" dirty="0"/>
              <a:t>r</a:t>
            </a:r>
            <a:r>
              <a:rPr lang="en-US" dirty="0"/>
              <a:t> elements is </a:t>
            </a:r>
            <a:r>
              <a:rPr lang="en-US" i="1" dirty="0"/>
              <a:t>C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dirty="0"/>
              <a:t>). Each subset A of S can also be described by specifying which elements are not in A, i.e., those which are  in     . Since the complement of a subset of S with </a:t>
            </a:r>
            <a:r>
              <a:rPr lang="en-US" i="1" dirty="0"/>
              <a:t>r</a:t>
            </a:r>
            <a:r>
              <a:rPr lang="en-US" dirty="0"/>
              <a:t> elements has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 </a:t>
            </a:r>
            <a:r>
              <a:rPr lang="en-US" i="1" dirty="0">
                <a:latin typeface="Cambria Math"/>
                <a:ea typeface="Cambria Math"/>
              </a:rPr>
              <a:t>r</a:t>
            </a:r>
            <a:r>
              <a:rPr lang="en-US" dirty="0">
                <a:latin typeface="Cambria Math"/>
                <a:ea typeface="Cambria Math"/>
              </a:rPr>
              <a:t>  elements, there are also </a:t>
            </a:r>
            <a:r>
              <a:rPr lang="en-US" i="1" dirty="0"/>
              <a:t>C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,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 </a:t>
            </a:r>
            <a:r>
              <a:rPr lang="en-US" i="1" dirty="0">
                <a:ea typeface="Cambria Math"/>
              </a:rPr>
              <a:t>r</a:t>
            </a:r>
            <a:r>
              <a:rPr lang="en-US" dirty="0">
                <a:latin typeface="Cambria Math"/>
                <a:ea typeface="Cambria Math"/>
              </a:rPr>
              <a:t>) subsets of </a:t>
            </a:r>
            <a:r>
              <a:rPr lang="en-US" i="1" dirty="0">
                <a:latin typeface="Cambria Math"/>
                <a:ea typeface="Cambria Math"/>
              </a:rPr>
              <a:t>S </a:t>
            </a:r>
            <a:r>
              <a:rPr lang="en-US" dirty="0">
                <a:latin typeface="Cambria Math"/>
                <a:ea typeface="Cambria Math"/>
              </a:rPr>
              <a:t>with </a:t>
            </a:r>
            <a:r>
              <a:rPr lang="en-US" i="1" dirty="0">
                <a:latin typeface="Cambria Math"/>
                <a:ea typeface="Cambria Math"/>
              </a:rPr>
              <a:t>r</a:t>
            </a:r>
            <a:r>
              <a:rPr lang="en-US" dirty="0">
                <a:latin typeface="Cambria Math"/>
                <a:ea typeface="Cambria Math"/>
              </a:rPr>
              <a:t> elements.</a:t>
            </a:r>
            <a:endParaRPr lang="en-US" dirty="0"/>
          </a:p>
        </p:txBody>
      </p:sp>
      <p:pic>
        <p:nvPicPr>
          <p:cNvPr id="11" name="Picture 10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286000" y="4495800"/>
            <a:ext cx="228600" cy="21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363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4582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How many ways are there to select five players from 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dirty="0"/>
              <a:t>-member tennis team to make a trip to a match at another school.</a:t>
            </a:r>
          </a:p>
          <a:p>
            <a:pPr>
              <a:buNone/>
            </a:pPr>
            <a:r>
              <a:rPr lang="en-US" b="1" dirty="0"/>
              <a:t>   Solution</a:t>
            </a:r>
            <a:r>
              <a:rPr lang="en-US" dirty="0"/>
              <a:t>: By Theorem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the number of combinations is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   </a:t>
            </a:r>
            <a:endParaRPr lang="en-US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590800" y="4495800"/>
            <a:ext cx="3570000" cy="48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84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A group of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30 </a:t>
            </a:r>
            <a:r>
              <a:rPr lang="en-US" dirty="0"/>
              <a:t>people have been trained as astronauts to go on the first mission to Mars. How many ways are there to select a crew of six people to go on this mission?</a:t>
            </a:r>
          </a:p>
          <a:p>
            <a:pPr>
              <a:buNone/>
            </a:pPr>
            <a:r>
              <a:rPr lang="en-US" b="1" dirty="0"/>
              <a:t>   Solution</a:t>
            </a:r>
            <a:r>
              <a:rPr lang="en-US" dirty="0"/>
              <a:t>: By Theorem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the number of possible crews is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028011" y="5105400"/>
            <a:ext cx="7087978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8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xmlns="" id="{4EC66E3D-D380-414B-A9A1-15A8AE8EBF1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81000" y="1752600"/>
            <a:ext cx="8229600" cy="3733800"/>
          </a:xfrm>
        </p:spPr>
        <p:txBody>
          <a:bodyPr/>
          <a:lstStyle/>
          <a:p>
            <a:pPr eaLnBrk="1" hangingPunct="1"/>
            <a:r>
              <a:rPr lang="en-US" altLang="zh-CN" sz="7100" b="1">
                <a:ea typeface="宋体" panose="02010600030101010101" pitchFamily="2" charset="-122"/>
              </a:rPr>
              <a:t>Welcome to</a:t>
            </a:r>
            <a:r>
              <a:rPr lang="en-US" altLang="zh-CN" sz="3900" b="1">
                <a:ea typeface="宋体" panose="02010600030101010101" pitchFamily="2" charset="-122"/>
              </a:rPr>
              <a:t/>
            </a:r>
            <a:br>
              <a:rPr lang="en-US" altLang="zh-CN" sz="3900" b="1">
                <a:ea typeface="宋体" panose="02010600030101010101" pitchFamily="2" charset="-122"/>
              </a:rPr>
            </a:br>
            <a:r>
              <a:rPr lang="en-CA" altLang="zh-CN">
                <a:ea typeface="宋体" panose="02010600030101010101" pitchFamily="2" charset="-122"/>
              </a:rPr>
              <a:t>Discrete Mathematics</a:t>
            </a:r>
            <a:br>
              <a:rPr lang="en-CA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/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Spring</a:t>
            </a:r>
            <a:r>
              <a:rPr lang="en-US" altLang="zh-CN" sz="4700">
                <a:ea typeface="宋体" panose="02010600030101010101" pitchFamily="2" charset="-122"/>
              </a:rPr>
              <a:t> 2018</a:t>
            </a:r>
            <a:endParaRPr lang="en-CA" altLang="zh-CN" sz="4700">
              <a:ea typeface="宋体" panose="02010600030101010101" pitchFamily="2" charset="-122"/>
            </a:endParaRP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xmlns="" id="{294004A5-EFFB-46F3-8F80-B3A22D2F4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429000"/>
            <a:ext cx="716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xmlns="" id="{368A9793-BF57-4BD7-AAF2-0CBF85632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86200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1861" name="Text Box 5">
            <a:extLst>
              <a:ext uri="{FF2B5EF4-FFF2-40B4-BE49-F238E27FC236}">
                <a16:creationId xmlns:a16="http://schemas.microsoft.com/office/drawing/2014/main" xmlns="" id="{19FF532B-35FE-476B-8EE2-7998546C6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715000"/>
            <a:ext cx="754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Instructor: Niu Shao Zhang</a:t>
            </a:r>
            <a:endParaRPr lang="en-CA" altLang="zh-CN" sz="280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>
            <a:extLst>
              <a:ext uri="{FF2B5EF4-FFF2-40B4-BE49-F238E27FC236}">
                <a16:creationId xmlns:a16="http://schemas.microsoft.com/office/drawing/2014/main" xmlns="" id="{4BDE6E15-C341-470C-A9E2-CB6952C074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Homework</a:t>
            </a:r>
          </a:p>
        </p:txBody>
      </p:sp>
      <p:sp>
        <p:nvSpPr>
          <p:cNvPr id="38918" name="Rectangle 3">
            <a:extLst>
              <a:ext uri="{FF2B5EF4-FFF2-40B4-BE49-F238E27FC236}">
                <a16:creationId xmlns:a16="http://schemas.microsoft.com/office/drawing/2014/main" xmlns="" id="{08D9EA0F-A7C5-4167-BDCC-DC09825A81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§6.3</a:t>
            </a:r>
          </a:p>
          <a:p>
            <a:pPr lvl="1" eaLnBrk="1" hangingPunct="1"/>
            <a:r>
              <a:rPr lang="en-US" altLang="zh-CN"/>
              <a:t> 28, 44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768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§ </a:t>
            </a:r>
            <a:r>
              <a:rPr lang="en-US" altLang="zh-CN" dirty="0"/>
              <a:t>6.4  Binomial Coefficients and Identities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Section Summary</a:t>
            </a:r>
            <a:endParaRPr lang="en-US" sz="44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dirty="0"/>
              <a:t>The Binomial Theorem </a:t>
            </a:r>
          </a:p>
          <a:p>
            <a:r>
              <a:rPr lang="en-US" altLang="zh-CN" dirty="0"/>
              <a:t>Pascal’s Identity and Triangle</a:t>
            </a:r>
          </a:p>
          <a:p>
            <a:r>
              <a:rPr lang="en-US" altLang="zh-CN" dirty="0"/>
              <a:t>Other Identities Involving Binomial Coefficients (</a:t>
            </a:r>
            <a:r>
              <a:rPr lang="en-US" altLang="zh-CN" i="1" dirty="0"/>
              <a:t>not currently included in overheads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29339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Theorem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17638"/>
            <a:ext cx="8763000" cy="4530725"/>
          </a:xfrm>
        </p:spPr>
        <p:txBody>
          <a:bodyPr/>
          <a:lstStyle/>
          <a:p>
            <a:pPr>
              <a:buNone/>
            </a:pPr>
            <a:r>
              <a:rPr lang="en-US" b="1" dirty="0"/>
              <a:t>   Binomial Theorem</a:t>
            </a:r>
            <a:r>
              <a:rPr lang="en-US" dirty="0"/>
              <a:t>: Let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be variables, and </a:t>
            </a:r>
            <a:r>
              <a:rPr lang="en-US" i="1" dirty="0"/>
              <a:t>n</a:t>
            </a:r>
            <a:r>
              <a:rPr lang="en-US" dirty="0"/>
              <a:t> a nonnegative integer. Then: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   Proof</a:t>
            </a:r>
            <a:r>
              <a:rPr lang="en-US" dirty="0"/>
              <a:t>: We use combinatorial reasoning . The terms in the expansion of (</a:t>
            </a:r>
            <a:r>
              <a:rPr lang="en-US" i="1" dirty="0"/>
              <a:t>x </a:t>
            </a:r>
            <a:r>
              <a:rPr lang="en-US" dirty="0"/>
              <a:t>+ </a:t>
            </a:r>
            <a:r>
              <a:rPr lang="en-US" i="1" dirty="0"/>
              <a:t>y</a:t>
            </a:r>
            <a:r>
              <a:rPr lang="en-US" dirty="0"/>
              <a:t>)</a:t>
            </a:r>
            <a:r>
              <a:rPr lang="en-US" i="1" baseline="30000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/>
              <a:t> are of the form </a:t>
            </a:r>
            <a:r>
              <a:rPr lang="en-US" i="1" dirty="0" err="1"/>
              <a:t>x</a:t>
            </a:r>
            <a:r>
              <a:rPr lang="en-US" i="1" baseline="30000" dirty="0" err="1"/>
              <a:t>n</a:t>
            </a:r>
            <a:r>
              <a:rPr lang="en-US" baseline="30000" dirty="0" err="1">
                <a:latin typeface="Cambria Math"/>
                <a:ea typeface="Cambria Math"/>
              </a:rPr>
              <a:t>−</a:t>
            </a:r>
            <a:r>
              <a:rPr lang="en-US" i="1" baseline="30000" dirty="0" err="1"/>
              <a:t>j</a:t>
            </a:r>
            <a:r>
              <a:rPr lang="en-US" i="1" dirty="0" err="1"/>
              <a:t>y</a:t>
            </a:r>
            <a:r>
              <a:rPr lang="en-US" i="1" baseline="30000" dirty="0" err="1"/>
              <a:t>j</a:t>
            </a:r>
            <a:r>
              <a:rPr lang="en-US" baseline="30000" dirty="0"/>
              <a:t> </a:t>
            </a:r>
            <a:r>
              <a:rPr lang="en-US" dirty="0"/>
              <a:t>for             </a:t>
            </a:r>
            <a:r>
              <a:rPr lang="en-US" i="1" dirty="0"/>
              <a:t>j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,…,</a:t>
            </a:r>
            <a:r>
              <a:rPr lang="en-US" i="1" dirty="0"/>
              <a:t>n</a:t>
            </a:r>
            <a:r>
              <a:rPr lang="en-US" dirty="0"/>
              <a:t>. To form the term </a:t>
            </a:r>
            <a:r>
              <a:rPr lang="en-US" i="1" dirty="0"/>
              <a:t> </a:t>
            </a:r>
            <a:r>
              <a:rPr lang="en-US" i="1" dirty="0" err="1"/>
              <a:t>x</a:t>
            </a:r>
            <a:r>
              <a:rPr lang="en-US" i="1" baseline="30000" dirty="0" err="1"/>
              <a:t>n</a:t>
            </a:r>
            <a:r>
              <a:rPr lang="en-US" baseline="30000" dirty="0" err="1">
                <a:latin typeface="Cambria Math"/>
                <a:ea typeface="Cambria Math"/>
              </a:rPr>
              <a:t>−</a:t>
            </a:r>
            <a:r>
              <a:rPr lang="en-US" i="1" baseline="30000" dirty="0" err="1"/>
              <a:t>j</a:t>
            </a:r>
            <a:r>
              <a:rPr lang="en-US" i="1" dirty="0" err="1"/>
              <a:t>y</a:t>
            </a:r>
            <a:r>
              <a:rPr lang="en-US" i="1" baseline="30000" dirty="0" err="1"/>
              <a:t>j</a:t>
            </a:r>
            <a:r>
              <a:rPr lang="en-US" dirty="0"/>
              <a:t>, it is necessary to choose  </a:t>
            </a:r>
            <a:r>
              <a:rPr lang="en-US" i="1" dirty="0"/>
              <a:t>n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i="1" dirty="0"/>
              <a:t>j</a:t>
            </a:r>
            <a:r>
              <a:rPr lang="en-US" dirty="0"/>
              <a:t>  </a:t>
            </a:r>
            <a:r>
              <a:rPr lang="en-US" i="1" dirty="0" err="1"/>
              <a:t>x</a:t>
            </a:r>
            <a:r>
              <a:rPr lang="en-US" dirty="0" err="1"/>
              <a:t>s</a:t>
            </a:r>
            <a:r>
              <a:rPr lang="en-US" dirty="0"/>
              <a:t> from the </a:t>
            </a:r>
            <a:r>
              <a:rPr lang="en-US" i="1" dirty="0"/>
              <a:t>n</a:t>
            </a:r>
            <a:r>
              <a:rPr lang="en-US" dirty="0"/>
              <a:t> sums. Therefore,  the coefficient of </a:t>
            </a:r>
            <a:r>
              <a:rPr lang="en-US" i="1" dirty="0" err="1"/>
              <a:t>x</a:t>
            </a:r>
            <a:r>
              <a:rPr lang="en-US" i="1" baseline="30000" dirty="0" err="1"/>
              <a:t>n</a:t>
            </a:r>
            <a:r>
              <a:rPr lang="en-US" baseline="30000" dirty="0" err="1">
                <a:latin typeface="Cambria Math"/>
                <a:ea typeface="Cambria Math"/>
              </a:rPr>
              <a:t>−</a:t>
            </a:r>
            <a:r>
              <a:rPr lang="en-US" i="1" baseline="30000" dirty="0" err="1"/>
              <a:t>j</a:t>
            </a:r>
            <a:r>
              <a:rPr lang="en-US" i="1" dirty="0" err="1"/>
              <a:t>y</a:t>
            </a:r>
            <a:r>
              <a:rPr lang="en-US" i="1" baseline="30000" dirty="0" err="1"/>
              <a:t>j</a:t>
            </a:r>
            <a:r>
              <a:rPr lang="en-US" dirty="0"/>
              <a:t>  is       </a:t>
            </a:r>
            <a:r>
              <a:rPr lang="en-US" dirty="0" smtClean="0"/>
              <a:t> which </a:t>
            </a:r>
            <a:r>
              <a:rPr lang="en-US" dirty="0"/>
              <a:t>equals.</a:t>
            </a:r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417869" y="2514600"/>
            <a:ext cx="8726131" cy="623411"/>
          </a:xfrm>
          <a:prstGeom prst="rect">
            <a:avLst/>
          </a:prstGeom>
        </p:spPr>
      </p:pic>
      <p:pic>
        <p:nvPicPr>
          <p:cNvPr id="15" name="Picture 1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323770" y="4302558"/>
            <a:ext cx="761887" cy="421077"/>
          </a:xfrm>
          <a:prstGeom prst="rect">
            <a:avLst/>
          </a:prstGeom>
        </p:spPr>
      </p:pic>
      <p:pic>
        <p:nvPicPr>
          <p:cNvPr id="14" name="Picture 13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4724400" y="5620207"/>
            <a:ext cx="457746" cy="41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48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Binomial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44637"/>
            <a:ext cx="8229600" cy="4530725"/>
          </a:xfrm>
        </p:spPr>
        <p:txBody>
          <a:bodyPr/>
          <a:lstStyle/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What is the coefficient of </a:t>
            </a:r>
            <a:r>
              <a:rPr lang="en-US" i="1" dirty="0"/>
              <a:t>x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i="1" dirty="0"/>
              <a:t>y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13</a:t>
            </a:r>
            <a:r>
              <a:rPr lang="en-US" dirty="0"/>
              <a:t> in the expansion of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/>
              <a:t>y</a:t>
            </a:r>
            <a:r>
              <a:rPr lang="en-US" dirty="0"/>
              <a:t>)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25</a:t>
            </a:r>
            <a:r>
              <a:rPr lang="en-US" dirty="0"/>
              <a:t>?</a:t>
            </a:r>
          </a:p>
          <a:p>
            <a:pPr>
              <a:buNone/>
            </a:pPr>
            <a:r>
              <a:rPr lang="en-US" b="1" dirty="0"/>
              <a:t>   Solution</a:t>
            </a:r>
            <a:r>
              <a:rPr lang="en-US" dirty="0"/>
              <a:t>: We view the expression as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x</a:t>
            </a:r>
            <a:r>
              <a:rPr lang="en-US" dirty="0"/>
              <a:t> +(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/>
              <a:t>y)</a:t>
            </a:r>
            <a:r>
              <a:rPr lang="en-US" dirty="0"/>
              <a:t>)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25</a:t>
            </a:r>
            <a:r>
              <a:rPr lang="en-US" dirty="0"/>
              <a:t>. By the binomial theorem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baseline="30000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Consequently, the coefficient of 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i="1" dirty="0">
                <a:ea typeface="Cambria Math" pitchFamily="18" charset="0"/>
              </a:rPr>
              <a:t>y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13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in the expansion is obtained when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j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= 13.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447800" y="3428999"/>
            <a:ext cx="5638800" cy="864389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1792448" y="5364476"/>
            <a:ext cx="5559103" cy="86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013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 Useful Identity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334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/>
              <a:t>    Corollary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: With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≥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0,</a:t>
            </a:r>
          </a:p>
          <a:p>
            <a:endParaRPr lang="en-US" dirty="0"/>
          </a:p>
          <a:p>
            <a:pPr>
              <a:buNone/>
            </a:pPr>
            <a:r>
              <a:rPr lang="en-US" b="1" dirty="0"/>
              <a:t>    Proof</a:t>
            </a:r>
            <a:r>
              <a:rPr lang="en-US" dirty="0"/>
              <a:t> (</a:t>
            </a:r>
            <a:r>
              <a:rPr lang="en-US" i="1" dirty="0"/>
              <a:t>using binomial theorem</a:t>
            </a:r>
            <a:r>
              <a:rPr lang="en-US" dirty="0"/>
              <a:t>): With </a:t>
            </a:r>
            <a:r>
              <a:rPr lang="en-US" i="1" dirty="0"/>
              <a:t>x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from the binomial theorem we see that: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   Proof</a:t>
            </a:r>
            <a:r>
              <a:rPr lang="en-US" dirty="0"/>
              <a:t> (</a:t>
            </a:r>
            <a:r>
              <a:rPr lang="en-US" i="1" dirty="0"/>
              <a:t>combinatorial</a:t>
            </a:r>
            <a:r>
              <a:rPr lang="en-US" dirty="0"/>
              <a:t>): Consider the subsets of a set with </a:t>
            </a:r>
            <a:r>
              <a:rPr lang="en-US" i="1" dirty="0"/>
              <a:t>n</a:t>
            </a:r>
            <a:r>
              <a:rPr lang="en-US" dirty="0"/>
              <a:t> elements. There are        subsets with zero elements,       with one element,       with two elements, …, and       with </a:t>
            </a:r>
            <a:r>
              <a:rPr lang="en-US" i="1" dirty="0"/>
              <a:t>n</a:t>
            </a:r>
            <a:r>
              <a:rPr lang="en-US" dirty="0"/>
              <a:t> elements. Therefore the total is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Since, we know that a set with </a:t>
            </a:r>
            <a:r>
              <a:rPr lang="en-US" i="1" dirty="0"/>
              <a:t>n</a:t>
            </a:r>
            <a:r>
              <a:rPr lang="en-US" dirty="0"/>
              <a:t> elements has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/>
              <a:t>n</a:t>
            </a:r>
            <a:r>
              <a:rPr lang="en-US" dirty="0"/>
              <a:t> subsets, we conclude:</a:t>
            </a:r>
          </a:p>
          <a:p>
            <a:pPr>
              <a:buNone/>
            </a:pPr>
            <a:r>
              <a:rPr lang="en-US" dirty="0"/>
              <a:t>  </a:t>
            </a:r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4648200" y="1371600"/>
            <a:ext cx="1675686" cy="644764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1995566" y="2860436"/>
            <a:ext cx="5152868" cy="644764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5105400" y="3886200"/>
            <a:ext cx="337185" cy="304800"/>
          </a:xfrm>
          <a:prstGeom prst="rect">
            <a:avLst/>
          </a:prstGeom>
        </p:spPr>
      </p:pic>
      <p:pic>
        <p:nvPicPr>
          <p:cNvPr id="14" name="Picture 13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2362200" y="4191000"/>
            <a:ext cx="337185" cy="304800"/>
          </a:xfrm>
          <a:prstGeom prst="rect">
            <a:avLst/>
          </a:prstGeom>
        </p:spPr>
      </p:pic>
      <p:pic>
        <p:nvPicPr>
          <p:cNvPr id="17" name="Picture 16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3581400" y="4876800"/>
            <a:ext cx="1072454" cy="595091"/>
          </a:xfrm>
          <a:prstGeom prst="rect">
            <a:avLst/>
          </a:prstGeom>
        </p:spPr>
      </p:pic>
      <p:pic>
        <p:nvPicPr>
          <p:cNvPr id="21" name="Picture 20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>
          <a:xfrm>
            <a:off x="3657600" y="4495800"/>
            <a:ext cx="337185" cy="304800"/>
          </a:xfrm>
          <a:prstGeom prst="rect">
            <a:avLst/>
          </a:prstGeom>
        </p:spPr>
      </p:pic>
      <p:pic>
        <p:nvPicPr>
          <p:cNvPr id="20" name="Picture 19" descr="addin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tretch>
            <a:fillRect/>
          </a:stretch>
        </p:blipFill>
        <p:spPr>
          <a:xfrm>
            <a:off x="6019800" y="4191000"/>
            <a:ext cx="337185" cy="304800"/>
          </a:xfrm>
          <a:prstGeom prst="rect">
            <a:avLst/>
          </a:prstGeom>
        </p:spPr>
      </p:pic>
      <p:pic>
        <p:nvPicPr>
          <p:cNvPr id="23" name="Picture 22" descr="addin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4604385" y="5949779"/>
            <a:ext cx="1490870" cy="57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1949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Pascal’s Identity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6729"/>
            <a:ext cx="8458200" cy="5371271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/>
              <a:t>   Pascal’s Identity</a:t>
            </a:r>
            <a:r>
              <a:rPr lang="en-US" dirty="0"/>
              <a:t>: If </a:t>
            </a:r>
            <a:r>
              <a:rPr lang="en-US" i="1" dirty="0"/>
              <a:t>n</a:t>
            </a:r>
            <a:r>
              <a:rPr lang="en-US" dirty="0"/>
              <a:t> and </a:t>
            </a:r>
            <a:r>
              <a:rPr lang="en-US" i="1" dirty="0"/>
              <a:t>k</a:t>
            </a:r>
            <a:r>
              <a:rPr lang="en-US" dirty="0"/>
              <a:t>  are integers with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≥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≥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 then  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b="1" dirty="0"/>
              <a:t>   Proof </a:t>
            </a:r>
            <a:r>
              <a:rPr lang="en-US" dirty="0"/>
              <a:t>(</a:t>
            </a:r>
            <a:r>
              <a:rPr lang="en-US" i="1" dirty="0"/>
              <a:t>combinatorial</a:t>
            </a:r>
            <a:r>
              <a:rPr lang="en-US" dirty="0"/>
              <a:t>): Let </a:t>
            </a:r>
            <a:r>
              <a:rPr lang="en-US" i="1" dirty="0"/>
              <a:t>T</a:t>
            </a:r>
            <a:r>
              <a:rPr lang="en-US" dirty="0"/>
              <a:t> be a set where |</a:t>
            </a:r>
            <a:r>
              <a:rPr lang="en-US" i="1" dirty="0"/>
              <a:t>T|</a:t>
            </a:r>
            <a:r>
              <a:rPr lang="en-US" dirty="0"/>
              <a:t> = </a:t>
            </a:r>
            <a:r>
              <a:rPr lang="en-US" i="1" dirty="0"/>
              <a:t>n</a:t>
            </a:r>
            <a:r>
              <a:rPr lang="en-US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1,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∊</a:t>
            </a:r>
            <a:r>
              <a:rPr lang="en-US" i="1" dirty="0"/>
              <a:t>T</a:t>
            </a:r>
            <a:r>
              <a:rPr lang="en-US" dirty="0"/>
              <a:t>, and </a:t>
            </a:r>
            <a:r>
              <a:rPr lang="en-US" i="1" dirty="0"/>
              <a:t>S</a:t>
            </a:r>
            <a:r>
              <a:rPr lang="en-US" dirty="0"/>
              <a:t> = </a:t>
            </a:r>
            <a:r>
              <a:rPr lang="en-US" i="1" dirty="0"/>
              <a:t>T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{a}.  There are          subsets of </a:t>
            </a:r>
            <a:r>
              <a:rPr lang="en-US" i="1" dirty="0"/>
              <a:t>T</a:t>
            </a:r>
            <a:r>
              <a:rPr lang="en-US" dirty="0"/>
              <a:t> containing </a:t>
            </a:r>
            <a:r>
              <a:rPr lang="en-US" i="1" dirty="0"/>
              <a:t>k</a:t>
            </a:r>
            <a:r>
              <a:rPr lang="en-US" dirty="0"/>
              <a:t> elements. Each of these subsets either:</a:t>
            </a:r>
          </a:p>
          <a:p>
            <a:pPr lvl="1"/>
            <a:r>
              <a:rPr lang="en-US" dirty="0"/>
              <a:t>contains </a:t>
            </a:r>
            <a:r>
              <a:rPr lang="en-US" i="1" dirty="0"/>
              <a:t>a</a:t>
            </a:r>
            <a:r>
              <a:rPr lang="en-US" dirty="0"/>
              <a:t> with </a:t>
            </a:r>
            <a:r>
              <a:rPr lang="en-US" i="1" dirty="0"/>
              <a:t>k</a:t>
            </a:r>
            <a:r>
              <a:rPr lang="en-US" dirty="0">
                <a:latin typeface="Cambria Math"/>
                <a:ea typeface="Cambria Math"/>
              </a:rPr>
              <a:t> −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other elements, </a:t>
            </a:r>
          </a:p>
          <a:p>
            <a:pPr lvl="1"/>
            <a:r>
              <a:rPr lang="en-US" altLang="zh-CN" dirty="0"/>
              <a:t>or </a:t>
            </a:r>
            <a:r>
              <a:rPr lang="en-US" dirty="0"/>
              <a:t>contains </a:t>
            </a:r>
            <a:r>
              <a:rPr lang="en-US" i="1" dirty="0"/>
              <a:t>k</a:t>
            </a:r>
            <a:r>
              <a:rPr lang="en-US" dirty="0"/>
              <a:t> elements of </a:t>
            </a:r>
            <a:r>
              <a:rPr lang="en-US" i="1" dirty="0"/>
              <a:t>S</a:t>
            </a:r>
            <a:r>
              <a:rPr lang="en-US" dirty="0"/>
              <a:t> and not </a:t>
            </a:r>
            <a:r>
              <a:rPr lang="en-US" i="1" dirty="0"/>
              <a:t>a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   There are </a:t>
            </a:r>
          </a:p>
          <a:p>
            <a:pPr lvl="1"/>
            <a:r>
              <a:rPr lang="en-US" dirty="0"/>
              <a:t>       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subsets of </a:t>
            </a:r>
            <a:r>
              <a:rPr lang="en-US" i="1" dirty="0">
                <a:ea typeface="Cambria Math" pitchFamily="18" charset="0"/>
              </a:rPr>
              <a:t>k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elements that contain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since there are</a:t>
            </a:r>
            <a:r>
              <a:rPr lang="en-US" dirty="0"/>
              <a:t>          subsets of   </a:t>
            </a:r>
            <a:r>
              <a:rPr lang="en-US" i="1" dirty="0"/>
              <a:t>k</a:t>
            </a:r>
            <a:r>
              <a:rPr lang="en-US" dirty="0">
                <a:latin typeface="Cambria Math"/>
                <a:ea typeface="Cambria Math"/>
              </a:rPr>
              <a:t> −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 elements of </a:t>
            </a:r>
            <a:r>
              <a:rPr lang="en-US" i="1" dirty="0">
                <a:ea typeface="Cambria Math" pitchFamily="18" charset="0"/>
              </a:rPr>
              <a:t>S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</a:t>
            </a:r>
          </a:p>
          <a:p>
            <a:pPr lvl="1"/>
            <a:r>
              <a:rPr lang="en-US" dirty="0">
                <a:latin typeface="Cambria Math" pitchFamily="18" charset="0"/>
                <a:ea typeface="Cambria Math" pitchFamily="18" charset="0"/>
              </a:rPr>
              <a:t>       subsets of </a:t>
            </a:r>
            <a:r>
              <a:rPr lang="en-US" i="1" dirty="0">
                <a:ea typeface="Cambria Math" pitchFamily="18" charset="0"/>
              </a:rPr>
              <a:t>k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elements of </a:t>
            </a:r>
            <a:r>
              <a:rPr lang="en-US" i="1" dirty="0">
                <a:ea typeface="Cambria Math" pitchFamily="18" charset="0"/>
              </a:rPr>
              <a:t>T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that do not contain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because there are       subsets of k elements of S.</a:t>
            </a: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Hence,  </a:t>
            </a:r>
          </a:p>
          <a:p>
            <a:pPr>
              <a:buNone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4" name="Picture 3" descr="0511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391400" y="152400"/>
            <a:ext cx="900684" cy="10431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10200" y="2286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Blaise</a:t>
            </a:r>
            <a:r>
              <a:rPr lang="en-US" dirty="0"/>
              <a:t> Pascal</a:t>
            </a:r>
          </a:p>
          <a:p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1623-1662</a:t>
            </a:r>
            <a:r>
              <a:rPr lang="en-US" dirty="0"/>
              <a:t>)</a:t>
            </a: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2819400" y="2149810"/>
            <a:ext cx="3634101" cy="571175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7286434" y="3200400"/>
            <a:ext cx="555308" cy="304800"/>
          </a:xfrm>
          <a:prstGeom prst="rect">
            <a:avLst/>
          </a:prstGeom>
        </p:spPr>
      </p:pic>
      <p:pic>
        <p:nvPicPr>
          <p:cNvPr id="17" name="Picture 16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1524000" y="5127431"/>
            <a:ext cx="438912" cy="243840"/>
          </a:xfrm>
          <a:prstGeom prst="rect">
            <a:avLst/>
          </a:prstGeom>
        </p:spPr>
      </p:pic>
      <p:pic>
        <p:nvPicPr>
          <p:cNvPr id="18" name="Picture 17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6248400" y="4139942"/>
            <a:ext cx="438912" cy="243840"/>
          </a:xfrm>
          <a:prstGeom prst="rect">
            <a:avLst/>
          </a:prstGeom>
        </p:spPr>
      </p:pic>
      <p:pic>
        <p:nvPicPr>
          <p:cNvPr id="19" name="Picture 18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6332982" y="4452873"/>
            <a:ext cx="269748" cy="243840"/>
          </a:xfrm>
          <a:prstGeom prst="rect">
            <a:avLst/>
          </a:prstGeom>
        </p:spPr>
      </p:pic>
      <p:pic>
        <p:nvPicPr>
          <p:cNvPr id="20" name="Picture 19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1371600" y="5638800"/>
            <a:ext cx="269748" cy="243840"/>
          </a:xfrm>
          <a:prstGeom prst="rect">
            <a:avLst/>
          </a:prstGeom>
        </p:spPr>
      </p:pic>
      <p:pic>
        <p:nvPicPr>
          <p:cNvPr id="16" name="Picture 15" descr="addin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3352800" y="6229836"/>
            <a:ext cx="3329301" cy="52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79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Pascal’s Triangle</a:t>
            </a:r>
          </a:p>
        </p:txBody>
      </p:sp>
      <p:pic>
        <p:nvPicPr>
          <p:cNvPr id="4" name="Content Placeholder 3" descr="0510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438400" y="1551146"/>
            <a:ext cx="6477000" cy="4040952"/>
          </a:xfrm>
        </p:spPr>
      </p:pic>
      <p:sp>
        <p:nvSpPr>
          <p:cNvPr id="5" name="TextBox 4"/>
          <p:cNvSpPr txBox="1"/>
          <p:nvPr/>
        </p:nvSpPr>
        <p:spPr>
          <a:xfrm>
            <a:off x="228600" y="1947138"/>
            <a:ext cx="220980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i="1" dirty="0"/>
              <a:t>n</a:t>
            </a:r>
            <a:r>
              <a:rPr lang="en-US" dirty="0"/>
              <a:t>th row in the triangle consists of the binomial coefficients       ,</a:t>
            </a:r>
          </a:p>
          <a:p>
            <a:r>
              <a:rPr lang="en-US" i="1" dirty="0"/>
              <a:t>k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,….,</a:t>
            </a:r>
            <a:r>
              <a:rPr lang="en-US" i="1" dirty="0"/>
              <a:t>n</a:t>
            </a:r>
            <a:r>
              <a:rPr lang="en-US" dirty="0"/>
              <a:t>.</a:t>
            </a:r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752600" y="3124200"/>
            <a:ext cx="269748" cy="2438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5846373"/>
            <a:ext cx="82296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By Pascal’s identity, adding two adjacent </a:t>
            </a:r>
            <a:r>
              <a:rPr lang="en-US" dirty="0" err="1"/>
              <a:t>bionomial</a:t>
            </a:r>
            <a:r>
              <a:rPr lang="en-US" dirty="0"/>
              <a:t> coefficients results is the  binomial coefficient in the next row between these two coefficients. </a:t>
            </a:r>
          </a:p>
        </p:txBody>
      </p:sp>
    </p:spTree>
    <p:extLst>
      <p:ext uri="{BB962C8B-B14F-4D97-AF65-F5344CB8AC3E}">
        <p14:creationId xmlns:p14="http://schemas.microsoft.com/office/powerpoint/2010/main" val="1323852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F4688DE-70A9-49BD-8B3A-FC704E7BC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75D1AEF-B4D4-44D7-9CE8-A3A9E59D1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 Homework</a:t>
            </a:r>
          </a:p>
        </p:txBody>
      </p:sp>
    </p:spTree>
    <p:extLst>
      <p:ext uri="{BB962C8B-B14F-4D97-AF65-F5344CB8AC3E}">
        <p14:creationId xmlns:p14="http://schemas.microsoft.com/office/powerpoint/2010/main" val="1760868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7813"/>
            <a:ext cx="9067800" cy="1139825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§6.3 </a:t>
            </a:r>
            <a:r>
              <a:rPr lang="en-US" altLang="zh-CN" dirty="0"/>
              <a:t>Permutations and Combinations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+mj-cs"/>
              </a:rPr>
              <a:t>Section</a:t>
            </a:r>
            <a:r>
              <a:rPr lang="en-US" altLang="zh-CN" dirty="0"/>
              <a:t> </a:t>
            </a:r>
            <a:r>
              <a:rPr lang="en-US" altLang="zh-CN" sz="4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+mj-cs"/>
              </a:rPr>
              <a:t>Summary</a:t>
            </a:r>
            <a:endParaRPr lang="en-US" sz="440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+mj-cs"/>
            </a:endParaRPr>
          </a:p>
          <a:p>
            <a:r>
              <a:rPr lang="en-US" altLang="zh-CN" dirty="0"/>
              <a:t>Permutations</a:t>
            </a:r>
          </a:p>
          <a:p>
            <a:r>
              <a:rPr lang="en-US" altLang="zh-CN" dirty="0"/>
              <a:t>Combinations</a:t>
            </a:r>
          </a:p>
          <a:p>
            <a:r>
              <a:rPr lang="en-US" altLang="zh-CN" dirty="0"/>
              <a:t>Combinatorial Proofs</a:t>
            </a:r>
          </a:p>
        </p:txBody>
      </p:sp>
    </p:spTree>
    <p:extLst>
      <p:ext uri="{BB962C8B-B14F-4D97-AF65-F5344CB8AC3E}">
        <p14:creationId xmlns:p14="http://schemas.microsoft.com/office/powerpoint/2010/main" val="1257937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534400" cy="53340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/>
              <a:t>   Definition</a:t>
            </a:r>
            <a:r>
              <a:rPr lang="en-US" dirty="0"/>
              <a:t>: A </a:t>
            </a:r>
            <a:r>
              <a:rPr lang="en-US" i="1" dirty="0"/>
              <a:t>permutation</a:t>
            </a:r>
            <a:r>
              <a:rPr lang="en-US" dirty="0"/>
              <a:t> of a set of distinct objects is an ordered arrangement of these objects. An ordered arrangement of r elements of a set is called an </a:t>
            </a:r>
            <a:r>
              <a:rPr lang="en-US" i="1" dirty="0"/>
              <a:t>r-</a:t>
            </a:r>
            <a:r>
              <a:rPr lang="en-US" i="1" dirty="0" err="1"/>
              <a:t>permuation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Let </a:t>
            </a:r>
            <a:r>
              <a:rPr lang="en-US" i="1" dirty="0"/>
              <a:t>S</a:t>
            </a:r>
            <a:r>
              <a:rPr lang="en-US" dirty="0"/>
              <a:t> = {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}. </a:t>
            </a:r>
          </a:p>
          <a:p>
            <a:pPr lvl="1"/>
            <a:r>
              <a:rPr lang="en-US" dirty="0"/>
              <a:t>The ordered arrangement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is a permutation of </a:t>
            </a:r>
            <a:r>
              <a:rPr lang="en-US" i="1" dirty="0"/>
              <a:t>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ordered arrangement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is 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-permutation of </a:t>
            </a:r>
            <a:r>
              <a:rPr lang="en-US" i="1" dirty="0"/>
              <a:t>S</a:t>
            </a:r>
            <a:r>
              <a:rPr lang="en-US" dirty="0"/>
              <a:t>.</a:t>
            </a:r>
          </a:p>
          <a:p>
            <a:r>
              <a:rPr lang="en-US" dirty="0"/>
              <a:t>The number of </a:t>
            </a:r>
            <a:r>
              <a:rPr lang="en-US" i="1" dirty="0"/>
              <a:t>r</a:t>
            </a:r>
            <a:r>
              <a:rPr lang="en-US" dirty="0"/>
              <a:t>-</a:t>
            </a:r>
            <a:r>
              <a:rPr lang="en-US" dirty="0" err="1"/>
              <a:t>permuatations</a:t>
            </a:r>
            <a:r>
              <a:rPr lang="en-US" dirty="0"/>
              <a:t> of a set with </a:t>
            </a:r>
            <a:r>
              <a:rPr lang="en-US" i="1" dirty="0"/>
              <a:t>n</a:t>
            </a:r>
            <a:r>
              <a:rPr lang="en-US" dirty="0"/>
              <a:t> elements is denoted by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 err="1"/>
              <a:t>n</a:t>
            </a:r>
            <a:r>
              <a:rPr lang="en-US" dirty="0" err="1"/>
              <a:t>,</a:t>
            </a:r>
            <a:r>
              <a:rPr lang="en-US" i="1" dirty="0" err="1"/>
              <a:t>r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-permutations of </a:t>
            </a:r>
            <a:r>
              <a:rPr lang="en-US" i="1" dirty="0"/>
              <a:t>S</a:t>
            </a:r>
            <a:r>
              <a:rPr lang="en-US" dirty="0"/>
              <a:t> = {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} are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1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2; 1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3; 2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1; 2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3; 3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1; and 3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2. Hence, </a:t>
            </a:r>
            <a:r>
              <a:rPr lang="en-US" i="1" dirty="0">
                <a:ea typeface="Cambria Math" pitchFamily="18" charset="0"/>
              </a:rPr>
              <a:t>P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(3,2) = 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485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Formula for the Number of Permutations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17638"/>
            <a:ext cx="8686800" cy="5135562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/>
              <a:t>   Theorem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: If </a:t>
            </a:r>
            <a:r>
              <a:rPr lang="en-US" i="1" dirty="0"/>
              <a:t>n</a:t>
            </a:r>
            <a:r>
              <a:rPr lang="en-US" dirty="0"/>
              <a:t> is a positive integer and </a:t>
            </a:r>
            <a:r>
              <a:rPr lang="en-US" i="1" dirty="0"/>
              <a:t>r</a:t>
            </a:r>
            <a:r>
              <a:rPr lang="en-US" dirty="0"/>
              <a:t> is an integer with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≤</a:t>
            </a:r>
            <a:r>
              <a:rPr lang="en-US" dirty="0"/>
              <a:t> </a:t>
            </a:r>
            <a:r>
              <a:rPr lang="en-US" i="1" dirty="0"/>
              <a:t>r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≤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, then there are</a:t>
            </a:r>
          </a:p>
          <a:p>
            <a:pPr>
              <a:buNone/>
            </a:pPr>
            <a:r>
              <a:rPr lang="en-US" dirty="0"/>
              <a:t>        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dirty="0"/>
              <a:t>) = </a:t>
            </a:r>
            <a:r>
              <a:rPr lang="en-US" i="1" dirty="0"/>
              <a:t>n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)(</a:t>
            </a:r>
            <a:r>
              <a:rPr lang="en-US" i="1" dirty="0"/>
              <a:t>n </a:t>
            </a:r>
            <a:r>
              <a:rPr lang="en-US" i="1" dirty="0">
                <a:latin typeface="Cambria Math"/>
                <a:ea typeface="Cambria Math"/>
              </a:rPr>
              <a:t>−</a:t>
            </a:r>
            <a:r>
              <a:rPr lang="en-US" dirty="0"/>
              <a:t>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) </a:t>
            </a:r>
            <a:r>
              <a:rPr lang="en-US" dirty="0">
                <a:latin typeface="Cambria Math"/>
                <a:ea typeface="Cambria Math"/>
              </a:rPr>
              <a:t>∙∙∙</a:t>
            </a:r>
            <a:r>
              <a:rPr lang="en-US" dirty="0"/>
              <a:t>  (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 </a:t>
            </a:r>
            <a:r>
              <a:rPr lang="en-US" i="1" dirty="0"/>
              <a:t>r</a:t>
            </a:r>
            <a:r>
              <a:rPr lang="en-US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i="1" dirty="0"/>
              <a:t>    r</a:t>
            </a:r>
            <a:r>
              <a:rPr lang="en-US" dirty="0"/>
              <a:t>-permutations of a set with n distinct elements.</a:t>
            </a:r>
          </a:p>
          <a:p>
            <a:pPr>
              <a:buNone/>
            </a:pPr>
            <a:r>
              <a:rPr lang="en-US" b="1" dirty="0"/>
              <a:t>    Proof</a:t>
            </a:r>
            <a:r>
              <a:rPr lang="en-US" dirty="0"/>
              <a:t>: Use the product rule. The first element can be chosen in </a:t>
            </a:r>
            <a:r>
              <a:rPr lang="en-US" i="1" dirty="0"/>
              <a:t>n</a:t>
            </a:r>
            <a:r>
              <a:rPr lang="en-US" dirty="0"/>
              <a:t> ways. The second in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 ways, and so on until there are   (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( </a:t>
            </a:r>
            <a:r>
              <a:rPr lang="en-US" i="1" dirty="0"/>
              <a:t>r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ea typeface="Cambria Math" pitchFamily="18" charset="0"/>
              </a:rPr>
              <a:t>)) ways to choose the last element.</a:t>
            </a:r>
          </a:p>
          <a:p>
            <a:r>
              <a:rPr lang="en-US" dirty="0">
                <a:ea typeface="Cambria Math" pitchFamily="18" charset="0"/>
              </a:rPr>
              <a:t>Note that </a:t>
            </a:r>
            <a:r>
              <a:rPr lang="en-US" i="1" dirty="0">
                <a:ea typeface="Cambria Math" pitchFamily="18" charset="0"/>
              </a:rPr>
              <a:t>P</a:t>
            </a:r>
            <a:r>
              <a:rPr lang="en-US" dirty="0">
                <a:ea typeface="Cambria Math" pitchFamily="18" charset="0"/>
              </a:rPr>
              <a:t>(</a:t>
            </a:r>
            <a:r>
              <a:rPr lang="en-US" i="1" dirty="0">
                <a:ea typeface="Cambria Math" pitchFamily="18" charset="0"/>
              </a:rPr>
              <a:t>n</a:t>
            </a:r>
            <a:r>
              <a:rPr lang="en-US" dirty="0">
                <a:ea typeface="Cambria Math" pitchFamily="18" charset="0"/>
              </a:rPr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>
                <a:ea typeface="Cambria Math" pitchFamily="18" charset="0"/>
              </a:rPr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ea typeface="Cambria Math" pitchFamily="18" charset="0"/>
              </a:rPr>
              <a:t>, since there is only one way to order zero elements</a:t>
            </a:r>
            <a:r>
              <a:rPr lang="en-US" dirty="0" smtClean="0">
                <a:ea typeface="Cambria Math" pitchFamily="18" charset="0"/>
              </a:rPr>
              <a:t>.</a:t>
            </a:r>
            <a:endParaRPr lang="en-US" dirty="0"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459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Formula for the Number of Permutations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417638"/>
                <a:ext cx="8686800" cy="5440362"/>
              </a:xfrm>
            </p:spPr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en-US" b="1" dirty="0" smtClean="0">
                    <a:ea typeface="Cambria Math" pitchFamily="18" charset="0"/>
                  </a:rPr>
                  <a:t>Corollary </a:t>
                </a:r>
                <a:r>
                  <a:rPr lang="en-US" b="1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>
                    <a:ea typeface="Cambria Math" pitchFamily="18" charset="0"/>
                  </a:rPr>
                  <a:t>: If </a:t>
                </a:r>
                <a:r>
                  <a:rPr lang="en-US" i="1" dirty="0">
                    <a:latin typeface="Times New Roman" panose="02020603050405020304" pitchFamily="18" charset="0"/>
                    <a:ea typeface="Cambria Math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ea typeface="Cambria Math" pitchFamily="18" charset="0"/>
                  </a:rPr>
                  <a:t> and </a:t>
                </a:r>
                <a:r>
                  <a:rPr lang="en-US" i="1" dirty="0">
                    <a:latin typeface="Times New Roman" panose="02020603050405020304" pitchFamily="18" charset="0"/>
                    <a:ea typeface="Cambria Math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dirty="0">
                    <a:latin typeface="Times New Roman" panose="02020603050405020304" pitchFamily="18" charset="0"/>
                    <a:ea typeface="Cambria Math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ea typeface="Cambria Math" pitchFamily="18" charset="0"/>
                  </a:rPr>
                  <a:t>are integers with </a:t>
                </a:r>
                <a:r>
                  <a:rPr lang="en-US" dirty="0">
                    <a:latin typeface="Times New Roman" panose="02020603050405020304" pitchFamily="18" charset="0"/>
                    <a:ea typeface="Cambria Math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≤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≤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i="1" dirty="0"/>
                  <a:t>, </a:t>
                </a:r>
                <a:r>
                  <a:rPr lang="en-US" dirty="0"/>
                  <a:t>then</a:t>
                </a:r>
              </a:p>
              <a:p>
                <a:endParaRPr lang="en-US" i="1" dirty="0" smtClean="0"/>
              </a:p>
              <a:p>
                <a:endParaRPr lang="en-US" i="1" dirty="0"/>
              </a:p>
              <a:p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−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CN" dirty="0">
                    <a:latin typeface="Times New Roman" panose="02020603050405020304" pitchFamily="18" charset="0"/>
                    <a:ea typeface="Cambria Math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altLang="zh-CN" i="1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−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CN" dirty="0">
                    <a:latin typeface="Times New Roman" panose="02020603050405020304" pitchFamily="18" charset="0"/>
                    <a:ea typeface="Cambria Math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altLang="zh-CN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∙∙∙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−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CN" dirty="0">
                    <a:latin typeface="Times New Roman" panose="02020603050405020304" pitchFamily="18" charset="0"/>
                    <a:ea typeface="Cambria Math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ea typeface="Cambria Math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ea typeface="Cambria Math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ea typeface="Cambria Math"/>
                            <a:cs typeface="Times New Roman" panose="02020603050405020304" pitchFamily="18" charset="0"/>
                          </a:rPr>
                          <m:t>∙∙∙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ea typeface="Cambria Math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ea typeface="Cambria Math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US" altLang="zh-CN" b="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altLang="zh-CN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-</m:t>
                        </m:r>
                        <m:r>
                          <m:rPr>
                            <m:nor/>
                          </m:rPr>
                          <a:rPr lang="en-US" altLang="zh-CN" b="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altLang="zh-CN" b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b="0" smtClean="0">
                            <a:latin typeface="Cambria Math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b="0" i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altLang="zh-CN" b="0" i="1" smtClean="0">
                            <a:latin typeface="Cambria Math"/>
                          </a:rPr>
                          <m:t>-</m:t>
                        </m:r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altLang="zh-CN" b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 smtClean="0"/>
                  <a:t>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  <m:r>
                          <m:rPr>
                            <m:nor/>
                          </m:rPr>
                          <a:rPr lang="en-US" altLang="zh-CN" dirty="0"/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b="0" dirty="0" smtClean="0">
                            <a:latin typeface="Cambria Math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b="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altLang="zh-CN" b="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-</m:t>
                        </m:r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altLang="zh-CN" b="0" dirty="0" smtClean="0"/>
                          <m:t>)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417638"/>
                <a:ext cx="8686800" cy="5440362"/>
              </a:xfrm>
              <a:blipFill rotWithShape="1">
                <a:blip r:embed="rId3"/>
                <a:stretch>
                  <a:fillRect l="-1404" t="-1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971800" y="2336620"/>
            <a:ext cx="2608898" cy="53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406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Solving Counting Problems by Counting Permutations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756" y="1417638"/>
            <a:ext cx="8342243" cy="5440362"/>
          </a:xfrm>
        </p:spPr>
        <p:txBody>
          <a:bodyPr/>
          <a:lstStyle/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How many ways are there to select a first-prize winner, a second prize winner, and a third-prize winner from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100</a:t>
            </a:r>
            <a:r>
              <a:rPr lang="en-US" dirty="0"/>
              <a:t> different people who have entered a contest?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    Solution</a:t>
            </a:r>
            <a:r>
              <a:rPr lang="en-US" dirty="0"/>
              <a:t>: </a:t>
            </a:r>
          </a:p>
          <a:p>
            <a:pPr>
              <a:buNone/>
            </a:pPr>
            <a:r>
              <a:rPr lang="en-US" dirty="0"/>
              <a:t>            P(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100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100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99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98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970,200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86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Solving Counting Problems by Counting Permutations (</a:t>
            </a:r>
            <a:r>
              <a:rPr lang="en-US" i="1" dirty="0"/>
              <a:t>continued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382000" cy="5257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Suppose that a saleswoman has to visit eight different cities. She must begin her trip in a specified city, but she can visit the other seven cities in any order she wishes. How many possible orders can the saleswoman use when visiting these cities?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    Solution</a:t>
            </a:r>
            <a:r>
              <a:rPr lang="en-US" dirty="0"/>
              <a:t>: The first city is chosen, and the rest are ordered arbitrarily. Hence the orders are: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7!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>
                <a:latin typeface="Cambria Math"/>
                <a:ea typeface="Cambria Math"/>
              </a:rPr>
              <a:t> ∙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/>
                <a:ea typeface="Cambria Math"/>
              </a:rPr>
              <a:t> ∙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/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5040</a:t>
            </a: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 If she wants to find the tour with the shortest path that visits all the cities, she must consider 5040 paths!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Solving Counting Problems by Counting Permutations (</a:t>
            </a:r>
            <a:r>
              <a:rPr lang="en-US" i="1" dirty="0"/>
              <a:t>continued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70" y="1447455"/>
            <a:ext cx="8415130" cy="5334345"/>
          </a:xfrm>
        </p:spPr>
        <p:txBody>
          <a:bodyPr/>
          <a:lstStyle/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How many permutations of the letters </a:t>
            </a:r>
            <a:r>
              <a:rPr lang="en-US" i="1" dirty="0"/>
              <a:t>ABCDEFGH</a:t>
            </a:r>
            <a:r>
              <a:rPr lang="en-US" dirty="0"/>
              <a:t> contain the string </a:t>
            </a:r>
            <a:r>
              <a:rPr lang="en-US" i="1" dirty="0"/>
              <a:t>ABC</a:t>
            </a:r>
            <a:r>
              <a:rPr lang="en-US" dirty="0"/>
              <a:t> ?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    Solution</a:t>
            </a:r>
            <a:r>
              <a:rPr lang="en-US" dirty="0"/>
              <a:t>: We solve this problem by counting the permutations of six objects, </a:t>
            </a:r>
            <a:r>
              <a:rPr lang="en-US" i="1" dirty="0"/>
              <a:t>ABC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dirty="0"/>
              <a:t>, </a:t>
            </a:r>
            <a:r>
              <a:rPr lang="en-US" i="1" dirty="0"/>
              <a:t>E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, </a:t>
            </a:r>
            <a:r>
              <a:rPr lang="en-US" i="1" dirty="0"/>
              <a:t>G</a:t>
            </a:r>
            <a:r>
              <a:rPr lang="en-US" dirty="0"/>
              <a:t>, and </a:t>
            </a:r>
            <a:r>
              <a:rPr lang="en-US" i="1" dirty="0"/>
              <a:t>H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6!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>
                <a:latin typeface="Cambria Math"/>
                <a:ea typeface="Cambria Math"/>
              </a:rPr>
              <a:t> ∙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/>
                <a:ea typeface="Cambria Math"/>
              </a:rPr>
              <a:t> ∙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/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54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(n,r) = \frac{n!}{(n - r)!}$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bar{A}$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bar{A}$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(10,5) = \frac{10!}{5!5!} = 252.$&#10;&#10;\end{document}"/>
  <p:tag name="IGUANATEXSIZE" val="2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(30,6) = \frac{30!}{6!24!} =\frac{30\cdot 29 \cdot 28\cdot 27\cdot 26\cdot 25}{6\cdot 5 \cdot 4\cdot 3\cdot 2 \cdot 1}= 593,775\;.$&#10;&#10;\end{document}"/>
  <p:tag name="IGUANATEXSIZE" val="2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(x + y)^n =\sum_{j = 0}^{n}\left(\begin{array}{l} n\\j\end{array}\right)x^{n-j}y^j =\left(\begin{array}{l}n\\0\end{array}\right)x^n + \left(\begin{array}{l}n\\1\end{array}\right)x^{n-1}y + \cdots + \left(\begin{array}{l}n\\n-1\end{array}\right)xy^{n-1} + \left(\begin{array}{l}n\\n\end{array}\right) y^n .&#10;$$&#10;&#10;&#10;\end{document}"/>
  <p:tag name="IGUANATEXSIZE" val="1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{\bf\left( \begin{array}{c}n\\n-j\end{array}\right)}$&#10;&#10;&#10;\end{document}"/>
  <p:tag name="IGUANATEXSIZE" val="1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{\bf\left( \begin{array}{c}n\\j\end{array}\right)}$&#10;&#10;&#10;\end{document}"/>
  <p:tag name="IGUANATEXSIZE" val="1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(2x + (-3y))^{25} =\sum_{j = 0}^{25}\left(\begin{array}{l} 25\\j\end{array}\right)(2x)^{25-j}(-3y)^j.&#10;$$&#10;&#10;&#10;\end{document}"/>
  <p:tag name="IGUANATEXSIZE" val="1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\left(\begin{array}{l} 25\\13\end{array}\right)2^{12}(-3)^{13} = -\frac{25!}{13! 12!}2^{12}3^{13}.&#10;  $$&#10;&#10;&#10;\end{document}"/>
  <p:tag name="IGUANATEXSIZE" val="1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\sum_{k = 0}^{n}\left(\begin{array}{l} n\\k\end{array}\right)= 2^n.&#10;$$&#10;&#10;&#10;\end{document}"/>
  <p:tag name="IGUANATEXSIZ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{\bf\left( \begin{array}{l}n\\ r\end{array}\right)}$$&#10;&#10;&#10;\end{document}"/>
  <p:tag name="IGUANATEXSIZE" val="1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2^n = (1 + 1)^n =\sum_{k = 0}^{n}\left(\begin{array}{l} n\\k\end{array}\right)1^k 1^{(n-k)} =\sum_{k = 0}^{n}\left(\begin{array}{l}n\\k\end{array}\right) .&#10;$$&#10;&#10;&#10;\end{document}"/>
  <p:tag name="IGUANATEXSIZE" val="1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{\bf\left( \begin{array}{c}n\\0\end{array}\right)}$&#10;&#10;&#10;\end{document}"/>
  <p:tag name="IGUANATEXSIZE" val="1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{\bf\left( \begin{array}{c}n\\1\end{array}\right)}$&#10;&#10;&#10;\end{document}"/>
  <p:tag name="IGUANATEXSIZE" val="1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\sum_{k = 0}^{n}\left(\begin{array}{l} n\\k\end{array}\right).&#10;$$&#10;&#10;&#10;\end{document}"/>
  <p:tag name="IGUANATEXSIZE" val="1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{\bf\left( \begin{array}{c}n\\n\end{array}\right)}$&#10;&#10;&#10;\end{document}"/>
  <p:tag name="IGUANATEXSIZE" val="1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{\bf\left( \begin{array}{c}n\\2\end{array}\right)}$&#10;&#10;&#10;\end{document}"/>
  <p:tag name="IGUANATEXSIZE" val="1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\sum_{k = 0}^{n}\left(\begin{array}{l} n\\k\end{array}\right)= 2^n.&#10;$$&#10;&#10;&#10;\end{document}"/>
  <p:tag name="IGUANATEXSIZE" val="1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\left(\begin{array}{c} n + 1 \\k\end{array}\right) =\left(\begin{array}{c}n\\k - 1\end{array}\right) + \left(\begin{array}{c}n\\k\end{array}\right) .&#10;$$&#10;&#10;&#10;\end{document}"/>
  <p:tag name="IGUANATEXSIZE" val="1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{\bf\left( \begin{array}{c}n+ 1\\k\end{array}\right)}$&#10;&#10;&#10;\end{document}"/>
  <p:tag name="IGUANATEXSIZE" val="1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{\bf\left( \begin{array}{c}n\\k-1\end{array}\right)}$&#10;&#10;&#10;\end{document}"/>
  <p:tag name="IGUANATEXSIZE" val="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(n,r) = \frac{P(n,r)}{P(r,r)} =\frac{n!/(n - r)!}{r!/(r - r)!} = \frac{n!}{(n -r)! r!}\;.$&#10;&#10;\end{document}"/>
  <p:tag name="IGUANATEXSIZE" val="2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{\bf\left( \begin{array}{c}n\\k-1\end{array}\right)}$&#10;&#10;&#10;\end{document}"/>
  <p:tag name="IGUANATEXSIZE" val="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{\bf\left( \begin{array}{c}n\\k\end{array}\right)}$&#10;&#10;&#10;\end{document}"/>
  <p:tag name="IGUANATEXSIZE" val="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{\bf\left( \begin{array}{c}n\\k\end{array}\right)}$&#10;&#10;&#10;\end{document}"/>
  <p:tag name="IGUANATEXSIZE" val="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\left(\begin{array}{c} n + 1 \\k\end{array}\right) =\left(\begin{array}{c}n\\k - 1\end{array}\right) + \left(\begin{array}{c}n\\k\end{array}\right) .&#10;$$&#10;&#10;&#10;\end{document}"/>
  <p:tag name="IGUANATEXSIZE" val="1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{\bf\left( \begin{array}{c}n\\k\end{array}\right)}$&#10;&#10;&#10;\end{document}"/>
  <p:tag name="IGUANATEXSIZE" val="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(n,r) = \frac{n!}{(n -r)! r!}.$&#10;&#10;\end{document}"/>
  <p:tag name="IGUANATEXSIZE" val="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(52,5) = \frac{52!}{5!47!}$&#10;&#10;\end{document}"/>
  <p:tag name="IGUANATEXSIZE" val="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= \frac{52\cdot 51 \cdot 50 \cdot 49 \cdot 48}{5\cdot 4 \cdot 3 \cdot 2 \cdot 1} = 26 \cdot 17 \cdot 10 \cdot 49 \cdot 12 = 2,598,960$&#10;&#10;\end{document}"/>
  <p:tag name="IGUANATEXSIZE" val="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(52,47) = \frac{52!}{47!5!} = C(52,5) = 2, 598,960 .$&#10;&#10;\end{document}"/>
  <p:tag name="IGUANATEXSIZE" val="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(n,r) = \frac{n!}{(n -r)! r!}$&#10;&#10;\end{document}"/>
  <p:tag name="IGUANATEXSIZE" val="2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(n,n-r)  = \frac{n!}{(n -r)! [n - (n - r)]!} = \frac{n!}{(n - r)!r!}\;.$&#10;&#10;\end{document}"/>
  <p:tag name="IGUANATEXSIZE" val="25"/>
</p:tagLst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4859</TotalTime>
  <Words>1805</Words>
  <Application>Microsoft Office PowerPoint</Application>
  <PresentationFormat>全屏显示(4:3)</PresentationFormat>
  <Paragraphs>152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29" baseType="lpstr">
      <vt:lpstr>Level</vt:lpstr>
      <vt:lpstr>1_Default Design</vt:lpstr>
      <vt:lpstr>Discrete Mathematics and Its Application                         7th edition, 2001</vt:lpstr>
      <vt:lpstr>Welcome to Discrete Mathematics  Spring 2018</vt:lpstr>
      <vt:lpstr>§6.3 Permutations and Combinations</vt:lpstr>
      <vt:lpstr>Permutations</vt:lpstr>
      <vt:lpstr>A Formula for the Number of Permutations</vt:lpstr>
      <vt:lpstr>A Formula for the Number of Permutations</vt:lpstr>
      <vt:lpstr>Solving Counting Problems by Counting Permutations</vt:lpstr>
      <vt:lpstr>Solving Counting Problems by Counting Permutations (continued)</vt:lpstr>
      <vt:lpstr>Solving Counting Problems by Counting Permutations (continued)</vt:lpstr>
      <vt:lpstr>Combinations</vt:lpstr>
      <vt:lpstr>Combinations</vt:lpstr>
      <vt:lpstr>Combinations</vt:lpstr>
      <vt:lpstr>Combinations</vt:lpstr>
      <vt:lpstr>Combinations</vt:lpstr>
      <vt:lpstr>Combinatorial Proofs</vt:lpstr>
      <vt:lpstr>Combinatorial Proofs</vt:lpstr>
      <vt:lpstr>Combinatorial Proofs</vt:lpstr>
      <vt:lpstr>Combinations</vt:lpstr>
      <vt:lpstr>Combinations</vt:lpstr>
      <vt:lpstr>Homework</vt:lpstr>
      <vt:lpstr>§ 6.4  Binomial Coefficients and Identities</vt:lpstr>
      <vt:lpstr>Binomial Theorem </vt:lpstr>
      <vt:lpstr>Using the Binomial Theorem</vt:lpstr>
      <vt:lpstr> A Useful Identity</vt:lpstr>
      <vt:lpstr>Pascal’s Identity </vt:lpstr>
      <vt:lpstr>Pascal’s Triangle</vt:lpstr>
      <vt:lpstr>PowerPoint 演示文稿</vt:lpstr>
    </vt:vector>
  </TitlesOfParts>
  <Company>Barry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R. Johnsonbaugh, Discrete Mathematics 5th edition, 2001</dc:title>
  <dc:creator>user</dc:creator>
  <cp:lastModifiedBy>SZNIU</cp:lastModifiedBy>
  <cp:revision>735</cp:revision>
  <cp:lastPrinted>2018-04-08T03:06:08Z</cp:lastPrinted>
  <dcterms:created xsi:type="dcterms:W3CDTF">2002-05-12T10:17:07Z</dcterms:created>
  <dcterms:modified xsi:type="dcterms:W3CDTF">2018-06-20T06:57:15Z</dcterms:modified>
</cp:coreProperties>
</file>