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37"/>
  </p:notesMasterIdLst>
  <p:sldIdLst>
    <p:sldId id="256" r:id="rId3"/>
    <p:sldId id="309" r:id="rId4"/>
    <p:sldId id="282" r:id="rId5"/>
    <p:sldId id="305" r:id="rId6"/>
    <p:sldId id="857" r:id="rId7"/>
    <p:sldId id="384" r:id="rId8"/>
    <p:sldId id="385" r:id="rId9"/>
    <p:sldId id="386" r:id="rId10"/>
    <p:sldId id="858" r:id="rId11"/>
    <p:sldId id="342" r:id="rId12"/>
    <p:sldId id="859" r:id="rId13"/>
    <p:sldId id="387" r:id="rId14"/>
    <p:sldId id="392" r:id="rId15"/>
    <p:sldId id="860" r:id="rId16"/>
    <p:sldId id="389" r:id="rId17"/>
    <p:sldId id="390" r:id="rId18"/>
    <p:sldId id="862" r:id="rId19"/>
    <p:sldId id="346" r:id="rId20"/>
    <p:sldId id="861" r:id="rId21"/>
    <p:sldId id="348" r:id="rId22"/>
    <p:sldId id="393" r:id="rId23"/>
    <p:sldId id="349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838" r:id="rId36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3931" autoAdjust="0"/>
  </p:normalViewPr>
  <p:slideViewPr>
    <p:cSldViewPr>
      <p:cViewPr varScale="1">
        <p:scale>
          <a:sx n="66" d="100"/>
          <a:sy n="66" d="100"/>
        </p:scale>
        <p:origin x="-63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=""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=""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=""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=""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=""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=""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668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=""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=""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=""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=""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=""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=""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=""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=""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=""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=""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=""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=""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=""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=""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=""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=""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=""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>
            <a:extLst>
              <a:ext uri="{FF2B5EF4-FFF2-40B4-BE49-F238E27FC236}">
                <a16:creationId xmlns="" xmlns:a16="http://schemas.microsoft.com/office/drawing/2014/main" id="{F3C8AF7E-8F5F-4F62-9F61-8ABEE9853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9158" name="Rectangle 3">
            <a:extLst>
              <a:ext uri="{FF2B5EF4-FFF2-40B4-BE49-F238E27FC236}">
                <a16:creationId xmlns="" xmlns:a16="http://schemas.microsoft.com/office/drawing/2014/main" id="{F43DE54B-50DD-454A-8FE8-4F1924A85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524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dirty="0"/>
              <a:t>Example 5</a:t>
            </a:r>
          </a:p>
          <a:p>
            <a:pPr lvl="1" eaLnBrk="1" hangingPunct="1"/>
            <a:r>
              <a:rPr lang="en-US" altLang="zh-CN" dirty="0"/>
              <a:t>How many solutions does the equation x</a:t>
            </a:r>
            <a:r>
              <a:rPr lang="en-US" altLang="zh-CN" baseline="-25000" dirty="0"/>
              <a:t>1</a:t>
            </a:r>
            <a:r>
              <a:rPr lang="en-US" altLang="zh-CN" dirty="0"/>
              <a:t>+x</a:t>
            </a:r>
            <a:r>
              <a:rPr lang="en-US" altLang="zh-CN" baseline="-25000" dirty="0"/>
              <a:t>2</a:t>
            </a:r>
            <a:r>
              <a:rPr lang="en-US" altLang="zh-CN" dirty="0"/>
              <a:t>+x</a:t>
            </a:r>
            <a:r>
              <a:rPr lang="en-US" altLang="zh-CN" baseline="-25000" dirty="0"/>
              <a:t>3</a:t>
            </a:r>
            <a:r>
              <a:rPr lang="en-US" altLang="zh-CN" dirty="0"/>
              <a:t>=11 have, where x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, and x</a:t>
            </a:r>
            <a:r>
              <a:rPr lang="en-US" altLang="zh-CN" baseline="-25000" dirty="0"/>
              <a:t>3</a:t>
            </a:r>
            <a:r>
              <a:rPr lang="en-US" altLang="zh-CN" dirty="0"/>
              <a:t> are nonnegative integers?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1, x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2, x</a:t>
            </a:r>
            <a:r>
              <a:rPr lang="en-US" altLang="zh-CN" baseline="-25000" dirty="0"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3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-1)+(x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-2)+(x</a:t>
            </a:r>
            <a:r>
              <a:rPr lang="en-US" altLang="zh-CN" baseline="-25000" dirty="0" smtClean="0"/>
              <a:t>3</a:t>
            </a:r>
            <a:r>
              <a:rPr lang="en-US" altLang="zh-CN" dirty="0"/>
              <a:t>-3</a:t>
            </a:r>
            <a:r>
              <a:rPr lang="en-US" altLang="zh-CN" dirty="0" smtClean="0"/>
              <a:t>)=5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CN" dirty="0">
                <a:sym typeface="Symbol" panose="05050102010706020507" pitchFamily="18" charset="2"/>
              </a:rPr>
              <a:t> a choice of ﬁve additional items of any type. </a:t>
            </a:r>
          </a:p>
          <a:p>
            <a:pPr lvl="2" eaLnBrk="1" hangingPunct="1"/>
            <a:r>
              <a:rPr lang="en-US" altLang="zh-CN" dirty="0">
                <a:sym typeface="Symbol" panose="05050102010706020507" pitchFamily="18" charset="2"/>
              </a:rPr>
              <a:t>C(3+5-1,5)=C(7,5)=C(7,2)=7*6/2=21</a:t>
            </a:r>
          </a:p>
        </p:txBody>
      </p:sp>
      <p:pic>
        <p:nvPicPr>
          <p:cNvPr id="49159" name="Picture 6" descr="addin_tmp.png">
            <a:extLst>
              <a:ext uri="{FF2B5EF4-FFF2-40B4-BE49-F238E27FC236}">
                <a16:creationId xmlns="" xmlns:a16="http://schemas.microsoft.com/office/drawing/2014/main" id="{4313B86D-23E1-4525-BB3D-41D1080CE1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06" y="3280229"/>
            <a:ext cx="58943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68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048512"/>
          </a:xfrm>
        </p:spPr>
        <p:txBody>
          <a:bodyPr>
            <a:noAutofit/>
          </a:bodyPr>
          <a:lstStyle/>
          <a:p>
            <a:r>
              <a:rPr lang="en-US" sz="2800" dirty="0"/>
              <a:t>Summarizing the Formulas for Counting Permutations and Combinations with and without Repetition</a:t>
            </a:r>
          </a:p>
        </p:txBody>
      </p:sp>
      <p:pic>
        <p:nvPicPr>
          <p:cNvPr id="4" name="Content Placeholder 3" descr="table3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00200"/>
            <a:ext cx="7449855" cy="4648200"/>
          </a:xfrm>
        </p:spPr>
      </p:pic>
    </p:spTree>
    <p:extLst>
      <p:ext uri="{BB962C8B-B14F-4D97-AF65-F5344CB8AC3E}">
        <p14:creationId xmlns:p14="http://schemas.microsoft.com/office/powerpoint/2010/main" val="303993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C01A97-4A18-40CA-A163-50AA6015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Permutations with Indistinguishable Objects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="" xmlns:a16="http://schemas.microsoft.com/office/drawing/2014/main" id="{F617FD14-7846-4F1D-B51E-9A084B414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456" y="1417638"/>
            <a:ext cx="9049544" cy="52117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   Example</a:t>
            </a:r>
            <a:r>
              <a:rPr lang="en-US" altLang="zh-CN" sz="2400" dirty="0"/>
              <a:t>: How many different strings can be made by reordering the letters of the word </a:t>
            </a:r>
            <a:r>
              <a:rPr lang="en-US" altLang="zh-CN" sz="2400" i="1" dirty="0"/>
              <a:t>SUCCESS</a:t>
            </a:r>
            <a:r>
              <a:rPr lang="en-US" altLang="zh-CN" sz="2400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   Solution</a:t>
            </a:r>
            <a:r>
              <a:rPr lang="en-US" altLang="zh-CN" sz="2400" dirty="0"/>
              <a:t>: There are seven possible positions for the three </a:t>
            </a:r>
            <a:r>
              <a:rPr lang="en-US" altLang="zh-CN" sz="2400" dirty="0" err="1"/>
              <a:t>Ss</a:t>
            </a:r>
            <a:r>
              <a:rPr lang="en-US" altLang="zh-CN" sz="2400" dirty="0"/>
              <a:t>, two Cs, one U, and one E. </a:t>
            </a:r>
          </a:p>
          <a:p>
            <a:pPr lvl="1"/>
            <a:r>
              <a:rPr lang="en-US" altLang="zh-CN" sz="2400" dirty="0"/>
              <a:t>The three  </a:t>
            </a:r>
            <a:r>
              <a:rPr lang="en-US" altLang="zh-CN" sz="2400" dirty="0" err="1"/>
              <a:t>Ss</a:t>
            </a:r>
            <a:r>
              <a:rPr lang="en-US" altLang="zh-CN" sz="2400" dirty="0"/>
              <a:t> can be placed in </a:t>
            </a:r>
            <a:r>
              <a:rPr lang="en-US" altLang="zh-CN" sz="2400" i="1" dirty="0"/>
              <a:t>C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Cambria Math" panose="02040503050406030204" pitchFamily="18" charset="0"/>
              </a:rPr>
              <a:t>7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Cambria Math" panose="02040503050406030204" pitchFamily="18" charset="0"/>
              </a:rPr>
              <a:t>3</a:t>
            </a:r>
            <a:r>
              <a:rPr lang="en-US" altLang="zh-CN" sz="2400" dirty="0"/>
              <a:t>) different ways, leaving four positions free.</a:t>
            </a:r>
          </a:p>
          <a:p>
            <a:pPr lvl="1"/>
            <a:r>
              <a:rPr lang="en-US" altLang="zh-CN" sz="2400" dirty="0"/>
              <a:t>The two  Cs can be placed in </a:t>
            </a:r>
            <a:r>
              <a:rPr lang="en-US" altLang="zh-CN" sz="2400" i="1" dirty="0"/>
              <a:t>C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Cambria Math" panose="02040503050406030204" pitchFamily="18" charset="0"/>
              </a:rPr>
              <a:t>4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Cambria Math" panose="02040503050406030204" pitchFamily="18" charset="0"/>
              </a:rPr>
              <a:t>2</a:t>
            </a:r>
            <a:r>
              <a:rPr lang="en-US" altLang="zh-CN" sz="2400" dirty="0"/>
              <a:t>) different ways, leaving two positions free. </a:t>
            </a:r>
          </a:p>
          <a:p>
            <a:pPr lvl="1"/>
            <a:r>
              <a:rPr lang="en-US" altLang="zh-CN" sz="2400" dirty="0"/>
              <a:t>The U can be placed in </a:t>
            </a:r>
            <a:r>
              <a:rPr lang="en-US" altLang="zh-CN" sz="2400" i="1" dirty="0"/>
              <a:t>C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Cambria Math" panose="02040503050406030204" pitchFamily="18" charset="0"/>
              </a:rPr>
              <a:t>2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Cambria Math" panose="02040503050406030204" pitchFamily="18" charset="0"/>
              </a:rPr>
              <a:t>1</a:t>
            </a:r>
            <a:r>
              <a:rPr lang="en-US" altLang="zh-CN" sz="2400" dirty="0"/>
              <a:t>) different ways, leaving one position free. </a:t>
            </a:r>
          </a:p>
          <a:p>
            <a:pPr lvl="1"/>
            <a:r>
              <a:rPr lang="en-US" altLang="zh-CN" sz="2400" dirty="0"/>
              <a:t>The E can be placed in </a:t>
            </a:r>
            <a:r>
              <a:rPr lang="en-US" altLang="zh-CN" sz="2400" i="1" dirty="0"/>
              <a:t>C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Cambria Math" panose="02040503050406030204" pitchFamily="18" charset="0"/>
              </a:rPr>
              <a:t>1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Cambria Math" panose="02040503050406030204" pitchFamily="18" charset="0"/>
              </a:rPr>
              <a:t>1</a:t>
            </a:r>
            <a:r>
              <a:rPr lang="en-US" altLang="zh-CN" sz="2400" dirty="0"/>
              <a:t>) way.</a:t>
            </a:r>
          </a:p>
        </p:txBody>
      </p:sp>
      <p:pic>
        <p:nvPicPr>
          <p:cNvPr id="50180" name="Picture 6" descr="addin_tmp.png">
            <a:extLst>
              <a:ext uri="{FF2B5EF4-FFF2-40B4-BE49-F238E27FC236}">
                <a16:creationId xmlns="" xmlns:a16="http://schemas.microsoft.com/office/drawing/2014/main" id="{1A9B9D2E-154D-4BC5-8029-1087016A15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44" y="6096000"/>
            <a:ext cx="7224712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67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>
            <a:extLst>
              <a:ext uri="{FF2B5EF4-FFF2-40B4-BE49-F238E27FC236}">
                <a16:creationId xmlns="" xmlns:a16="http://schemas.microsoft.com/office/drawing/2014/main" id="{1EDF5D67-D60E-41A0-886B-91C976864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11162"/>
            <a:ext cx="85471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Permutations with Indistinguishable Objects</a:t>
            </a:r>
            <a:endParaRPr lang="zh-CN" altLang="en-US" dirty="0"/>
          </a:p>
        </p:txBody>
      </p:sp>
      <p:sp>
        <p:nvSpPr>
          <p:cNvPr id="51206" name="Rectangle 3">
            <a:extLst>
              <a:ext uri="{FF2B5EF4-FFF2-40B4-BE49-F238E27FC236}">
                <a16:creationId xmlns="" xmlns:a16="http://schemas.microsoft.com/office/drawing/2014/main" id="{4A08F1F5-455E-48BF-AFA0-4C61A059A6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Theorem 3</a:t>
            </a:r>
          </a:p>
          <a:p>
            <a:pPr lvl="1" eaLnBrk="1" hangingPunct="1"/>
            <a:r>
              <a:rPr lang="en-US" altLang="zh-CN" sz="2800" dirty="0">
                <a:latin typeface="Times New Roman" panose="02020603050405020304" pitchFamily="18" charset="0"/>
              </a:rPr>
              <a:t>The number of different permutations of 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 objects, where there are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aseline="-25000" dirty="0" err="1">
                <a:latin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</a:rPr>
              <a:t> indistinguishable objects of type 1, 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 indistinguishable objects of type 2,…and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 indistinguishable objects of type 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, is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dirty="0"/>
          </a:p>
        </p:txBody>
      </p:sp>
      <p:graphicFrame>
        <p:nvGraphicFramePr>
          <p:cNvPr id="51207" name="Object 4">
            <a:extLst>
              <a:ext uri="{FF2B5EF4-FFF2-40B4-BE49-F238E27FC236}">
                <a16:creationId xmlns="" xmlns:a16="http://schemas.microsoft.com/office/drawing/2014/main" id="{2FE75B3C-2221-485C-98A6-050D073926B9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6919763"/>
              </p:ext>
            </p:extLst>
          </p:nvPr>
        </p:nvGraphicFramePr>
        <p:xfrm>
          <a:off x="3657600" y="4114800"/>
          <a:ext cx="19383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774364" imgH="431613" progId="Equation.DSMT4">
                  <p:embed/>
                </p:oleObj>
              </mc:Choice>
              <mc:Fallback>
                <p:oleObj name="Equation" r:id="rId3" imgW="774364" imgH="431613" progId="Equation.DSMT4">
                  <p:embed/>
                  <p:pic>
                    <p:nvPicPr>
                      <p:cNvPr id="51207" name="Object 4">
                        <a:extLst>
                          <a:ext uri="{FF2B5EF4-FFF2-40B4-BE49-F238E27FC236}">
                            <a16:creationId xmlns="" xmlns:a16="http://schemas.microsoft.com/office/drawing/2014/main" id="{2FE75B3C-2221-485C-98A6-050D07392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4800"/>
                        <a:ext cx="19383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61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Permutations with Indistinguishable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738" y="1454098"/>
            <a:ext cx="8591862" cy="525150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 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The number of different permutations of </a:t>
            </a:r>
            <a:r>
              <a:rPr lang="en-US" i="1" dirty="0"/>
              <a:t>n</a:t>
            </a:r>
            <a:r>
              <a:rPr lang="en-US" dirty="0"/>
              <a:t> objects, where there are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indistinguishable objects of type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indistinguishable objects of </a:t>
            </a:r>
            <a:r>
              <a:rPr lang="en-US" dirty="0" smtClean="0"/>
              <a:t>type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…., and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indistinguishable objects of type </a:t>
            </a:r>
            <a:r>
              <a:rPr lang="en-US" i="1" dirty="0"/>
              <a:t>k</a:t>
            </a:r>
            <a:r>
              <a:rPr lang="en-US" dirty="0"/>
              <a:t>, is: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    Proof</a:t>
            </a:r>
            <a:r>
              <a:rPr lang="en-US" dirty="0"/>
              <a:t>: By the product rule the total number of permutations is: 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)</a:t>
            </a:r>
            <a:r>
              <a:rPr lang="en-US" i="1" dirty="0"/>
              <a:t> 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dirty="0">
                <a:latin typeface="Cambria Math"/>
                <a:ea typeface="Cambria Math"/>
              </a:rPr>
              <a:t> −</a:t>
            </a:r>
            <a:r>
              <a:rPr lang="en-US" i="1" dirty="0"/>
              <a:t> 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 </a:t>
            </a:r>
            <a:r>
              <a:rPr lang="en-US" i="1" dirty="0">
                <a:latin typeface="Cambria Math"/>
                <a:ea typeface="Cambria Math"/>
              </a:rPr>
              <a:t>∙∙∙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 </a:t>
            </a:r>
            <a:r>
              <a:rPr lang="en-US" i="1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i="1" dirty="0">
                <a:latin typeface="Cambria Math"/>
                <a:ea typeface="Cambria Math"/>
              </a:rPr>
              <a:t>− ∙∙∙ −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)   since:</a:t>
            </a:r>
          </a:p>
          <a:p>
            <a:pPr lvl="1"/>
            <a:r>
              <a:rPr lang="en-US" sz="2600" dirty="0"/>
              <a:t>The </a:t>
            </a:r>
            <a:r>
              <a:rPr lang="en-US" sz="2600" i="1" dirty="0"/>
              <a:t>n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600" dirty="0"/>
              <a:t>objects of type one can be placed in the </a:t>
            </a:r>
            <a:r>
              <a:rPr lang="en-US" sz="2600" i="1" dirty="0"/>
              <a:t>n</a:t>
            </a:r>
            <a:r>
              <a:rPr lang="en-US" sz="2600" dirty="0"/>
              <a:t> positions in </a:t>
            </a:r>
            <a:r>
              <a:rPr lang="en-US" sz="2600" i="1" dirty="0"/>
              <a:t>C</a:t>
            </a:r>
            <a:r>
              <a:rPr lang="en-US" sz="2600" dirty="0"/>
              <a:t>(</a:t>
            </a:r>
            <a:r>
              <a:rPr lang="en-US" sz="2600" i="1" dirty="0"/>
              <a:t>n</a:t>
            </a:r>
            <a:r>
              <a:rPr lang="en-US" sz="2600" dirty="0"/>
              <a:t>, </a:t>
            </a:r>
            <a:r>
              <a:rPr lang="en-US" sz="2600" i="1" dirty="0"/>
              <a:t>n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) ways, leaving  </a:t>
            </a:r>
            <a:r>
              <a:rPr lang="en-US" sz="2600" i="1" dirty="0"/>
              <a:t>n </a:t>
            </a:r>
            <a:r>
              <a:rPr lang="en-US" sz="2600" i="1" dirty="0">
                <a:latin typeface="Cambria Math"/>
                <a:ea typeface="Cambria Math"/>
              </a:rPr>
              <a:t>− </a:t>
            </a:r>
            <a:r>
              <a:rPr lang="en-US" sz="2600" i="1" dirty="0"/>
              <a:t>n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>
                <a:latin typeface="Cambria" pitchFamily="18" charset="0"/>
              </a:rPr>
              <a:t> </a:t>
            </a:r>
            <a:r>
              <a:rPr lang="en-US" sz="2600" dirty="0"/>
              <a:t>positions. </a:t>
            </a:r>
          </a:p>
          <a:p>
            <a:pPr lvl="1"/>
            <a:r>
              <a:rPr lang="en-US" sz="2600" dirty="0"/>
              <a:t>Then the</a:t>
            </a:r>
            <a:r>
              <a:rPr lang="en-US" sz="2600" i="1" dirty="0"/>
              <a:t> n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600" dirty="0"/>
              <a:t>objects of type two can be placed in the </a:t>
            </a:r>
            <a:r>
              <a:rPr lang="en-US" sz="2600" i="1" dirty="0"/>
              <a:t>n </a:t>
            </a:r>
            <a:r>
              <a:rPr lang="en-US" sz="2600" i="1" dirty="0">
                <a:latin typeface="Cambria Math"/>
                <a:ea typeface="Cambria Math"/>
              </a:rPr>
              <a:t>−</a:t>
            </a:r>
            <a:r>
              <a:rPr lang="en-US" sz="2600" dirty="0"/>
              <a:t> </a:t>
            </a:r>
            <a:r>
              <a:rPr lang="en-US" sz="2600" i="1" dirty="0"/>
              <a:t>n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600" dirty="0"/>
              <a:t>positions in                    </a:t>
            </a:r>
            <a:r>
              <a:rPr lang="en-US" sz="2600" i="1" dirty="0"/>
              <a:t>C</a:t>
            </a:r>
            <a:r>
              <a:rPr lang="en-US" sz="2600" dirty="0"/>
              <a:t>(</a:t>
            </a:r>
            <a:r>
              <a:rPr lang="en-US" sz="2600" i="1" dirty="0"/>
              <a:t>n </a:t>
            </a:r>
            <a:r>
              <a:rPr lang="en-US" sz="2600" i="1" dirty="0">
                <a:latin typeface="Cambria Math"/>
                <a:ea typeface="Cambria Math"/>
              </a:rPr>
              <a:t>− </a:t>
            </a:r>
            <a:r>
              <a:rPr lang="en-US" sz="2600" i="1" dirty="0"/>
              <a:t>n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, </a:t>
            </a:r>
            <a:r>
              <a:rPr lang="en-US" sz="2600" i="1" dirty="0"/>
              <a:t>n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/>
              <a:t> ) ways, leaving </a:t>
            </a:r>
            <a:r>
              <a:rPr lang="en-US" sz="2600" i="1" dirty="0"/>
              <a:t>n</a:t>
            </a:r>
            <a:r>
              <a:rPr lang="en-US" sz="2600" i="1" dirty="0">
                <a:latin typeface="Cambria Math"/>
                <a:ea typeface="Cambria Math"/>
              </a:rPr>
              <a:t> −</a:t>
            </a:r>
            <a:r>
              <a:rPr lang="en-US" sz="2600" i="1" dirty="0"/>
              <a:t> n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 </a:t>
            </a:r>
            <a:r>
              <a:rPr lang="en-US" sz="2600" i="1" dirty="0">
                <a:latin typeface="Cambria Math"/>
                <a:ea typeface="Cambria Math"/>
              </a:rPr>
              <a:t>−</a:t>
            </a:r>
            <a:r>
              <a:rPr lang="en-US" sz="2600" dirty="0"/>
              <a:t> </a:t>
            </a:r>
            <a:r>
              <a:rPr lang="en-US" sz="2600" i="1" dirty="0"/>
              <a:t>n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>
                <a:latin typeface="Cambria" pitchFamily="18" charset="0"/>
              </a:rPr>
              <a:t> </a:t>
            </a:r>
            <a:r>
              <a:rPr lang="en-US" sz="2600" dirty="0"/>
              <a:t>positions. </a:t>
            </a:r>
          </a:p>
          <a:p>
            <a:pPr lvl="1"/>
            <a:r>
              <a:rPr lang="en-US" sz="2600" dirty="0"/>
              <a:t>Continue in this fashion, until </a:t>
            </a:r>
            <a:r>
              <a:rPr lang="en-US" sz="2600" i="1" dirty="0" err="1"/>
              <a:t>n</a:t>
            </a:r>
            <a:r>
              <a:rPr lang="en-US" sz="2600" i="1" baseline="-25000" dirty="0" err="1"/>
              <a:t>k</a:t>
            </a:r>
            <a:r>
              <a:rPr lang="en-US" sz="2600" baseline="-25000" dirty="0"/>
              <a:t> </a:t>
            </a:r>
            <a:r>
              <a:rPr lang="en-US" sz="2600" dirty="0"/>
              <a:t>objects of type </a:t>
            </a:r>
            <a:r>
              <a:rPr lang="en-US" sz="2600" i="1" dirty="0"/>
              <a:t>k</a:t>
            </a:r>
            <a:r>
              <a:rPr lang="en-US" sz="2600" dirty="0"/>
              <a:t> are placed in                                  </a:t>
            </a:r>
            <a:r>
              <a:rPr lang="en-US" sz="2600" i="1" dirty="0"/>
              <a:t>C</a:t>
            </a:r>
            <a:r>
              <a:rPr lang="en-US" sz="2600" dirty="0"/>
              <a:t>(</a:t>
            </a:r>
            <a:r>
              <a:rPr lang="en-US" sz="2600" i="1" dirty="0"/>
              <a:t>n </a:t>
            </a:r>
            <a:r>
              <a:rPr lang="en-US" sz="2600" i="1" dirty="0">
                <a:latin typeface="Cambria Math"/>
                <a:ea typeface="Cambria Math"/>
              </a:rPr>
              <a:t>− </a:t>
            </a:r>
            <a:r>
              <a:rPr lang="en-US" sz="2600" i="1" dirty="0"/>
              <a:t>n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 </a:t>
            </a:r>
            <a:r>
              <a:rPr lang="en-US" sz="2600" i="1" dirty="0">
                <a:latin typeface="Cambria Math"/>
                <a:ea typeface="Cambria Math"/>
              </a:rPr>
              <a:t>−</a:t>
            </a:r>
            <a:r>
              <a:rPr lang="en-US" sz="2600" dirty="0"/>
              <a:t> </a:t>
            </a:r>
            <a:r>
              <a:rPr lang="en-US" sz="2600" i="1" dirty="0"/>
              <a:t>n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i="1" dirty="0"/>
              <a:t> </a:t>
            </a:r>
            <a:r>
              <a:rPr lang="en-US" sz="2600" i="1" dirty="0">
                <a:latin typeface="Cambria Math"/>
                <a:ea typeface="Cambria Math"/>
              </a:rPr>
              <a:t>− ∙∙∙ − </a:t>
            </a:r>
            <a:r>
              <a:rPr lang="en-US" sz="2600" i="1" dirty="0" err="1"/>
              <a:t>n</a:t>
            </a:r>
            <a:r>
              <a:rPr lang="en-US" sz="2600" i="1" baseline="-25000" dirty="0" err="1"/>
              <a:t>k</a:t>
            </a:r>
            <a:r>
              <a:rPr lang="en-US" sz="2600" dirty="0"/>
              <a:t>, </a:t>
            </a:r>
            <a:r>
              <a:rPr lang="en-US" sz="2600" i="1" dirty="0" err="1"/>
              <a:t>n</a:t>
            </a:r>
            <a:r>
              <a:rPr lang="en-US" sz="2600" i="1" baseline="-25000" dirty="0" err="1"/>
              <a:t>k</a:t>
            </a:r>
            <a:r>
              <a:rPr lang="en-US" sz="2600" dirty="0"/>
              <a:t>) ways. </a:t>
            </a:r>
          </a:p>
          <a:p>
            <a:pPr>
              <a:buNone/>
            </a:pPr>
            <a:r>
              <a:rPr lang="en-US" dirty="0"/>
              <a:t>    The product can be manipulated into the desired result as follows: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442333" y="2362200"/>
            <a:ext cx="1739265" cy="502517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09600" y="5203330"/>
            <a:ext cx="8153213" cy="51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6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DE98FA-3605-4142-97EE-345D93A1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Distributing Objects into Boxes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="" xmlns:a16="http://schemas.microsoft.com/office/drawing/2014/main" id="{9B765DE5-3B97-4A04-A199-A503C58E7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altLang="zh-CN" dirty="0"/>
              <a:t>Many counting problems can be solved by counting the ways objects can be placed in boxes.</a:t>
            </a:r>
          </a:p>
          <a:p>
            <a:pPr lvl="1"/>
            <a:r>
              <a:rPr lang="en-US" altLang="zh-CN" dirty="0"/>
              <a:t>The objects may be either different from each other (</a:t>
            </a:r>
            <a:r>
              <a:rPr lang="en-US" altLang="zh-CN" i="1" dirty="0"/>
              <a:t>distinguishable</a:t>
            </a:r>
            <a:r>
              <a:rPr lang="en-US" altLang="zh-CN" dirty="0"/>
              <a:t>) or identical (</a:t>
            </a:r>
            <a:r>
              <a:rPr lang="en-US" altLang="zh-CN" i="1" dirty="0"/>
              <a:t>indistinguishable</a:t>
            </a:r>
            <a:r>
              <a:rPr lang="en-US" altLang="zh-CN" dirty="0"/>
              <a:t>).</a:t>
            </a:r>
          </a:p>
          <a:p>
            <a:pPr lvl="1"/>
            <a:r>
              <a:rPr lang="en-US" altLang="zh-CN" dirty="0"/>
              <a:t>The boxes may be labeled (</a:t>
            </a:r>
            <a:r>
              <a:rPr lang="en-US" altLang="zh-CN" i="1" dirty="0"/>
              <a:t>distinguishable</a:t>
            </a:r>
            <a:r>
              <a:rPr lang="en-US" altLang="zh-CN" dirty="0"/>
              <a:t>) or unlabeled (</a:t>
            </a:r>
            <a:r>
              <a:rPr lang="en-US" altLang="zh-CN" i="1" dirty="0"/>
              <a:t>indistinguishable</a:t>
            </a:r>
            <a:r>
              <a:rPr lang="en-US" altLang="zh-CN" dirty="0" smtClean="0"/>
              <a:t>).</a:t>
            </a:r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可以分为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种情况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407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="" xmlns:a16="http://schemas.microsoft.com/office/drawing/2014/main" id="{3921DE2D-6772-4AA5-A43F-0D6BDDB80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Distributing Objects into Boxes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="" xmlns:a16="http://schemas.microsoft.com/office/drawing/2014/main" id="{644B5434-E8B0-4F32-998C-2F5E4FBFC4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201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200" i="1" dirty="0"/>
              <a:t>Distinguishable objects </a:t>
            </a:r>
            <a:r>
              <a:rPr lang="en-US" altLang="zh-CN" sz="3200" dirty="0"/>
              <a:t>and </a:t>
            </a:r>
            <a:r>
              <a:rPr lang="en-US" altLang="zh-CN" sz="3200" i="1" dirty="0"/>
              <a:t>distinguishable boxes</a:t>
            </a:r>
            <a:r>
              <a:rPr lang="en-US" altLang="zh-CN" sz="32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zh-CN" sz="2800" dirty="0"/>
              <a:t>There are </a:t>
            </a:r>
            <a:r>
              <a:rPr lang="en-US" altLang="zh-CN" sz="2800" i="1" dirty="0"/>
              <a:t>n</a:t>
            </a:r>
            <a:r>
              <a:rPr lang="en-US" altLang="zh-CN" sz="2800" dirty="0"/>
              <a:t>!/(</a:t>
            </a:r>
            <a:r>
              <a:rPr lang="en-US" altLang="zh-CN" sz="2800" i="1" dirty="0"/>
              <a:t>n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1</a:t>
            </a:r>
            <a:r>
              <a:rPr lang="en-US" altLang="zh-CN" sz="2800" dirty="0"/>
              <a:t>!</a:t>
            </a:r>
            <a:r>
              <a:rPr lang="en-US" altLang="zh-CN" sz="2800" i="1" dirty="0"/>
              <a:t>n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2</a:t>
            </a:r>
            <a:r>
              <a:rPr lang="en-US" altLang="zh-CN" sz="2800" dirty="0"/>
              <a:t>! </a:t>
            </a:r>
            <a:r>
              <a:rPr lang="en-US" altLang="zh-CN" sz="2800" dirty="0">
                <a:latin typeface="Cambria Math" panose="02040503050406030204" pitchFamily="18" charset="0"/>
              </a:rPr>
              <a:t>∙∙∙</a:t>
            </a:r>
            <a:r>
              <a:rPr lang="en-US" altLang="zh-CN" sz="2800" i="1" dirty="0" err="1"/>
              <a:t>n</a:t>
            </a:r>
            <a:r>
              <a:rPr lang="en-US" altLang="zh-CN" sz="2800" i="1" baseline="-25000" dirty="0" err="1"/>
              <a:t>k</a:t>
            </a:r>
            <a:r>
              <a:rPr lang="en-US" altLang="zh-CN" sz="2800" dirty="0"/>
              <a:t>!) ways to distribute </a:t>
            </a:r>
            <a:r>
              <a:rPr lang="en-US" altLang="zh-CN" sz="2800" i="1" dirty="0"/>
              <a:t>n</a:t>
            </a:r>
            <a:r>
              <a:rPr lang="en-US" altLang="zh-CN" sz="2800" dirty="0"/>
              <a:t> distinguishable objects into </a:t>
            </a:r>
            <a:r>
              <a:rPr lang="en-US" altLang="zh-CN" sz="2800" i="1" dirty="0"/>
              <a:t>k</a:t>
            </a:r>
            <a:r>
              <a:rPr lang="en-US" altLang="zh-CN" sz="2800" dirty="0"/>
              <a:t> distinguishable boxes.</a:t>
            </a:r>
          </a:p>
          <a:p>
            <a:pPr lvl="1">
              <a:lnSpc>
                <a:spcPct val="80000"/>
              </a:lnSpc>
            </a:pPr>
            <a:r>
              <a:rPr lang="en-US" altLang="zh-CN" sz="2800" dirty="0"/>
              <a:t>(</a:t>
            </a:r>
            <a:r>
              <a:rPr lang="en-US" altLang="zh-CN" sz="2800" i="1" dirty="0"/>
              <a:t>See Exercises </a:t>
            </a:r>
            <a:r>
              <a:rPr lang="en-US" altLang="zh-CN" sz="2800" dirty="0">
                <a:latin typeface="Cambria Math" panose="02040503050406030204" pitchFamily="18" charset="0"/>
              </a:rPr>
              <a:t>47</a:t>
            </a:r>
            <a:r>
              <a:rPr lang="en-US" altLang="zh-CN" sz="2800" dirty="0"/>
              <a:t> </a:t>
            </a:r>
            <a:r>
              <a:rPr lang="en-US" altLang="zh-CN" sz="2800" i="1" dirty="0"/>
              <a:t>and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ambria Math" panose="02040503050406030204" pitchFamily="18" charset="0"/>
              </a:rPr>
              <a:t>48 </a:t>
            </a:r>
            <a:r>
              <a:rPr lang="en-US" altLang="zh-CN" sz="2800" i="1" dirty="0"/>
              <a:t>for two different proofs</a:t>
            </a:r>
            <a:r>
              <a:rPr lang="en-US" altLang="zh-CN" sz="2800" i="1" dirty="0" smtClean="0"/>
              <a:t>.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9497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="" xmlns:a16="http://schemas.microsoft.com/office/drawing/2014/main" id="{3921DE2D-6772-4AA5-A43F-0D6BDDB80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Distributing Objects into Boxes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="" xmlns:a16="http://schemas.microsoft.com/office/drawing/2014/main" id="{644B5434-E8B0-4F32-998C-2F5E4FBFC4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20100" cy="48768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Example 8</a:t>
            </a:r>
          </a:p>
          <a:p>
            <a:pPr lvl="1" eaLnBrk="1" hangingPunct="1"/>
            <a:r>
              <a:rPr lang="en-US" altLang="zh-CN" sz="2800" dirty="0" smtClean="0"/>
              <a:t>How </a:t>
            </a:r>
            <a:r>
              <a:rPr lang="en-US" altLang="zh-CN" sz="2800" dirty="0"/>
              <a:t>many ways are there to distribute hands of 5 cards to each of four players from the standard deck of 52 cards?</a:t>
            </a:r>
          </a:p>
          <a:p>
            <a:pPr lvl="1">
              <a:lnSpc>
                <a:spcPct val="80000"/>
              </a:lnSpc>
            </a:pPr>
            <a:endParaRPr lang="en-US" altLang="zh-CN" sz="2800" dirty="0" smtClean="0"/>
          </a:p>
          <a:p>
            <a:pPr marL="342900" lvl="1" indent="-342900">
              <a:lnSpc>
                <a:spcPct val="80000"/>
              </a:lnSpc>
              <a:buClr>
                <a:schemeClr val="bg2"/>
              </a:buClr>
              <a:buFont typeface="Wingdings" panose="05000000000000000000" pitchFamily="2" charset="2"/>
              <a:buChar char="p"/>
            </a:pPr>
            <a:r>
              <a:rPr lang="en-US" altLang="zh-CN" sz="3200" dirty="0" smtClean="0"/>
              <a:t>Solution: </a:t>
            </a:r>
          </a:p>
          <a:p>
            <a:pPr marL="742950" lvl="2" indent="-342900">
              <a:lnSpc>
                <a:spcPct val="80000"/>
              </a:lnSpc>
              <a:buClr>
                <a:schemeClr val="bg2"/>
              </a:buClr>
            </a:pPr>
            <a:r>
              <a:rPr lang="en-US" altLang="zh-CN" sz="2800" dirty="0" smtClean="0"/>
              <a:t>There </a:t>
            </a:r>
            <a:r>
              <a:rPr lang="en-US" altLang="zh-CN" sz="2800" dirty="0"/>
              <a:t>are </a:t>
            </a:r>
            <a:r>
              <a:rPr lang="en-US" altLang="zh-CN" sz="2800" dirty="0">
                <a:latin typeface="Cambria Math" panose="02040503050406030204" pitchFamily="18" charset="0"/>
              </a:rPr>
              <a:t>52!</a:t>
            </a:r>
            <a:r>
              <a:rPr lang="en-US" altLang="zh-CN" sz="2800" dirty="0"/>
              <a:t>/(</a:t>
            </a:r>
            <a:r>
              <a:rPr lang="en-US" altLang="zh-CN" sz="2800" dirty="0">
                <a:latin typeface="Cambria Math" panose="02040503050406030204" pitchFamily="18" charset="0"/>
              </a:rPr>
              <a:t>5!5!5!5!32!</a:t>
            </a:r>
            <a:r>
              <a:rPr lang="en-US" altLang="zh-CN" sz="2800" dirty="0"/>
              <a:t>) ways to distribute hands of </a:t>
            </a:r>
            <a:r>
              <a:rPr lang="en-US" altLang="zh-CN" sz="2800" dirty="0">
                <a:latin typeface="Cambria Math" panose="02040503050406030204" pitchFamily="18" charset="0"/>
              </a:rPr>
              <a:t>5</a:t>
            </a:r>
            <a:r>
              <a:rPr lang="en-US" altLang="zh-CN" sz="2800" dirty="0"/>
              <a:t> cards each to four players.</a:t>
            </a:r>
          </a:p>
          <a:p>
            <a:pPr>
              <a:lnSpc>
                <a:spcPct val="80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310633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>
            <a:extLst>
              <a:ext uri="{FF2B5EF4-FFF2-40B4-BE49-F238E27FC236}">
                <a16:creationId xmlns="" xmlns:a16="http://schemas.microsoft.com/office/drawing/2014/main" id="{4B651E2C-2353-43F6-BE30-9E846FD37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i="1"/>
              <a:t>Distinguishable objects </a:t>
            </a:r>
            <a:r>
              <a:rPr lang="en-US" altLang="zh-CN" sz="4000"/>
              <a:t>and </a:t>
            </a:r>
            <a:r>
              <a:rPr lang="en-US" altLang="zh-CN" sz="4000" i="1"/>
              <a:t>distinguishable boxes</a:t>
            </a:r>
            <a:endParaRPr lang="en-US" altLang="zh-CN" sz="4000"/>
          </a:p>
        </p:txBody>
      </p:sp>
      <p:sp>
        <p:nvSpPr>
          <p:cNvPr id="54278" name="Rectangle 3">
            <a:extLst>
              <a:ext uri="{FF2B5EF4-FFF2-40B4-BE49-F238E27FC236}">
                <a16:creationId xmlns="" xmlns:a16="http://schemas.microsoft.com/office/drawing/2014/main" id="{E6337ACA-E0D9-4F5F-9B9B-BF549EB13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4070" y="1524000"/>
            <a:ext cx="8001000" cy="373380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Theorem </a:t>
            </a:r>
            <a:r>
              <a:rPr lang="en-US" altLang="zh-CN" sz="2800" dirty="0"/>
              <a:t>4</a:t>
            </a:r>
          </a:p>
          <a:p>
            <a:pPr lvl="1" eaLnBrk="1" hangingPunct="1"/>
            <a:r>
              <a:rPr lang="en-US" altLang="zh-CN" sz="2400" dirty="0"/>
              <a:t>The number of ways to distribute </a:t>
            </a:r>
            <a:r>
              <a:rPr lang="en-US" altLang="zh-CN" sz="2400" i="1" dirty="0"/>
              <a:t>n </a:t>
            </a:r>
            <a:r>
              <a:rPr lang="en-US" altLang="zh-CN" sz="2400" dirty="0"/>
              <a:t>distinguishable objects into </a:t>
            </a:r>
            <a:r>
              <a:rPr lang="en-US" altLang="zh-CN" sz="2400" i="1" dirty="0"/>
              <a:t>k</a:t>
            </a:r>
            <a:r>
              <a:rPr lang="en-US" altLang="zh-CN" sz="2400" dirty="0"/>
              <a:t> distinguishable boxes so that  </a:t>
            </a:r>
            <a:r>
              <a:rPr lang="en-US" altLang="zh-CN" sz="2400" i="1" dirty="0" err="1"/>
              <a:t>n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objects are placed into box </a:t>
            </a:r>
            <a:r>
              <a:rPr lang="en-US" altLang="zh-CN" sz="2400" i="1" dirty="0" err="1"/>
              <a:t>i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=1,2,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k, equals</a:t>
            </a:r>
          </a:p>
        </p:txBody>
      </p:sp>
      <p:graphicFrame>
        <p:nvGraphicFramePr>
          <p:cNvPr id="54279" name="Object 4">
            <a:extLst>
              <a:ext uri="{FF2B5EF4-FFF2-40B4-BE49-F238E27FC236}">
                <a16:creationId xmlns="" xmlns:a16="http://schemas.microsoft.com/office/drawing/2014/main" id="{085CB390-7084-4FD2-8D66-10386D84D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13515"/>
              </p:ext>
            </p:extLst>
          </p:nvPr>
        </p:nvGraphicFramePr>
        <p:xfrm>
          <a:off x="3276600" y="3962400"/>
          <a:ext cx="171291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774364" imgH="431613" progId="Equation.DSMT4">
                  <p:embed/>
                </p:oleObj>
              </mc:Choice>
              <mc:Fallback>
                <p:oleObj name="Equation" r:id="rId3" imgW="774364" imgH="431613" progId="Equation.DSMT4">
                  <p:embed/>
                  <p:pic>
                    <p:nvPicPr>
                      <p:cNvPr id="54279" name="Object 4">
                        <a:extLst>
                          <a:ext uri="{FF2B5EF4-FFF2-40B4-BE49-F238E27FC236}">
                            <a16:creationId xmlns="" xmlns:a16="http://schemas.microsoft.com/office/drawing/2014/main" id="{085CB390-7084-4FD2-8D66-10386D84D5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62400"/>
                        <a:ext cx="1712913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42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="" xmlns:a16="http://schemas.microsoft.com/office/drawing/2014/main" id="{3921DE2D-6772-4AA5-A43F-0D6BDDB80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zh-CN" dirty="0"/>
              <a:t>Distributing Objects into Boxes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="" xmlns:a16="http://schemas.microsoft.com/office/drawing/2014/main" id="{644B5434-E8B0-4F32-998C-2F5E4FBFC4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049657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200" i="1" dirty="0" smtClean="0"/>
              <a:t>Indistinguishable </a:t>
            </a:r>
            <a:r>
              <a:rPr lang="en-US" altLang="zh-CN" sz="3200" i="1" dirty="0"/>
              <a:t>objects </a:t>
            </a:r>
            <a:r>
              <a:rPr lang="en-US" altLang="zh-CN" sz="3200" dirty="0"/>
              <a:t>and </a:t>
            </a:r>
            <a:r>
              <a:rPr lang="en-US" altLang="zh-CN" sz="3200" i="1" dirty="0"/>
              <a:t>distinguishable boxes</a:t>
            </a:r>
            <a:r>
              <a:rPr lang="en-US" altLang="zh-CN" sz="32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zh-CN" sz="2800" dirty="0"/>
              <a:t>There are </a:t>
            </a:r>
            <a:r>
              <a:rPr lang="en-US" altLang="zh-CN" sz="2800" i="1" dirty="0"/>
              <a:t>C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 + </a:t>
            </a:r>
            <a:r>
              <a:rPr lang="en-US" altLang="zh-CN" sz="2800" i="1" dirty="0"/>
              <a:t>r </a:t>
            </a:r>
            <a:r>
              <a:rPr lang="en-US" altLang="zh-CN" sz="2800" dirty="0">
                <a:latin typeface="Cambria Math" panose="02040503050406030204" pitchFamily="18" charset="0"/>
              </a:rPr>
              <a:t>−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ambria Math" panose="02040503050406030204" pitchFamily="18" charset="0"/>
              </a:rPr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n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ambria Math" panose="02040503050406030204" pitchFamily="18" charset="0"/>
              </a:rPr>
              <a:t>−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ambria Math" panose="02040503050406030204" pitchFamily="18" charset="0"/>
              </a:rPr>
              <a:t>1</a:t>
            </a:r>
            <a:r>
              <a:rPr lang="en-US" altLang="zh-CN" sz="2800" dirty="0"/>
              <a:t>) ways to place </a:t>
            </a:r>
            <a:r>
              <a:rPr lang="en-US" altLang="zh-CN" sz="2800" i="1" dirty="0"/>
              <a:t>r</a:t>
            </a:r>
            <a:r>
              <a:rPr lang="en-US" altLang="zh-CN" sz="2800" dirty="0"/>
              <a:t> indistinguishable objects into </a:t>
            </a:r>
            <a:r>
              <a:rPr lang="en-US" altLang="zh-CN" sz="2800" i="1" dirty="0"/>
              <a:t>n</a:t>
            </a:r>
            <a:r>
              <a:rPr lang="en-US" altLang="zh-CN" sz="2800" dirty="0"/>
              <a:t> distinguishable boxes.</a:t>
            </a:r>
          </a:p>
          <a:p>
            <a:pPr lvl="1">
              <a:lnSpc>
                <a:spcPct val="80000"/>
              </a:lnSpc>
            </a:pPr>
            <a:r>
              <a:rPr lang="en-US" altLang="zh-CN" sz="2800" dirty="0"/>
              <a:t>Proof based on one-to-one correspondence between </a:t>
            </a: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-combinations </a:t>
            </a:r>
            <a:r>
              <a:rPr lang="en-US" altLang="zh-CN" sz="2800" dirty="0"/>
              <a:t>from a set with </a:t>
            </a:r>
            <a:r>
              <a:rPr lang="en-US" altLang="zh-CN" sz="2800" i="1" dirty="0"/>
              <a:t>k</a:t>
            </a:r>
            <a:r>
              <a:rPr lang="en-US" altLang="zh-CN" sz="2800" dirty="0"/>
              <a:t>-elements when repetition is allowed and the ways to place </a:t>
            </a:r>
            <a:r>
              <a:rPr lang="en-US" altLang="zh-CN" sz="2800" i="1" dirty="0"/>
              <a:t>n</a:t>
            </a:r>
            <a:r>
              <a:rPr lang="en-US" altLang="zh-CN" sz="2800" dirty="0"/>
              <a:t> indistinguishable objects into </a:t>
            </a:r>
            <a:r>
              <a:rPr lang="en-US" altLang="zh-CN" sz="2800" i="1" dirty="0"/>
              <a:t>k</a:t>
            </a:r>
            <a:r>
              <a:rPr lang="en-US" altLang="zh-CN" sz="2800" dirty="0"/>
              <a:t> distinguishable boxes</a:t>
            </a:r>
            <a:r>
              <a:rPr lang="en-US" altLang="zh-CN" sz="2800" dirty="0" smtClean="0"/>
              <a:t>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2709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r>
              <a:rPr lang="en-US" altLang="zh-CN" sz="3900" b="1">
                <a:ea typeface="宋体" panose="02010600030101010101" pitchFamily="2" charset="-122"/>
              </a:rPr>
              <a:t/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/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=""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=""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=""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>
            <a:extLst>
              <a:ext uri="{FF2B5EF4-FFF2-40B4-BE49-F238E27FC236}">
                <a16:creationId xmlns="" xmlns:a16="http://schemas.microsoft.com/office/drawing/2014/main" id="{A5793DF9-34B2-4976-9F18-4114E5CAE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9015413" cy="1143000"/>
          </a:xfrm>
        </p:spPr>
        <p:txBody>
          <a:bodyPr/>
          <a:lstStyle/>
          <a:p>
            <a:r>
              <a:rPr lang="en-US" altLang="zh-CN" i="1" dirty="0"/>
              <a:t>Indistinguishable objects </a:t>
            </a:r>
            <a:r>
              <a:rPr lang="en-US" altLang="zh-CN" dirty="0"/>
              <a:t>and </a:t>
            </a:r>
            <a:r>
              <a:rPr lang="en-US" altLang="zh-CN" i="1" dirty="0"/>
              <a:t>distinguishable boxes</a:t>
            </a:r>
            <a:r>
              <a:rPr lang="en-US" altLang="zh-CN" dirty="0"/>
              <a:t>.</a:t>
            </a:r>
          </a:p>
        </p:txBody>
      </p:sp>
      <p:sp>
        <p:nvSpPr>
          <p:cNvPr id="55302" name="Rectangle 3">
            <a:extLst>
              <a:ext uri="{FF2B5EF4-FFF2-40B4-BE49-F238E27FC236}">
                <a16:creationId xmlns="" xmlns:a16="http://schemas.microsoft.com/office/drawing/2014/main" id="{7EA705BF-BA30-44F1-9B71-834B5DF7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51837" cy="4114800"/>
          </a:xfrm>
        </p:spPr>
        <p:txBody>
          <a:bodyPr/>
          <a:lstStyle/>
          <a:p>
            <a:pPr eaLnBrk="1" hangingPunct="1"/>
            <a:r>
              <a:rPr lang="en-US" altLang="zh-CN" dirty="0"/>
              <a:t>Example 9  </a:t>
            </a:r>
          </a:p>
          <a:p>
            <a:pPr lvl="1" eaLnBrk="1" hangingPunct="1"/>
            <a:r>
              <a:rPr lang="en-US" altLang="zh-CN" dirty="0"/>
              <a:t>How many ways are there to place 10 indistinguishable balls into 8 distinguishable </a:t>
            </a:r>
            <a:r>
              <a:rPr lang="en-US" altLang="zh-CN" dirty="0" smtClean="0"/>
              <a:t>bins</a:t>
            </a:r>
            <a:r>
              <a:rPr lang="zh-CN" altLang="en-US" dirty="0" smtClean="0"/>
              <a:t>（箱子）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There are </a:t>
            </a:r>
            <a:r>
              <a:rPr lang="en-US" altLang="zh-CN" i="1" dirty="0"/>
              <a:t>C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 + </a:t>
            </a:r>
            <a:r>
              <a:rPr lang="en-US" altLang="zh-CN" i="1" dirty="0"/>
              <a:t>r </a:t>
            </a:r>
            <a:r>
              <a:rPr lang="en-US" altLang="zh-CN" dirty="0">
                <a:latin typeface="Cambria Math" panose="02040503050406030204" pitchFamily="18" charset="0"/>
              </a:rPr>
              <a:t>−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anose="02040503050406030204" pitchFamily="18" charset="0"/>
              </a:rPr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anose="02040503050406030204" pitchFamily="18" charset="0"/>
              </a:rPr>
              <a:t>−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anose="02040503050406030204" pitchFamily="18" charset="0"/>
              </a:rPr>
              <a:t>1</a:t>
            </a:r>
            <a:r>
              <a:rPr lang="en-US" altLang="zh-CN" dirty="0"/>
              <a:t>) ways to place </a:t>
            </a:r>
            <a:r>
              <a:rPr lang="en-US" altLang="zh-CN" i="1" dirty="0"/>
              <a:t>r</a:t>
            </a:r>
            <a:r>
              <a:rPr lang="en-US" altLang="zh-CN" dirty="0"/>
              <a:t> indistinguishable objects into </a:t>
            </a:r>
            <a:r>
              <a:rPr lang="en-US" altLang="zh-CN" i="1" dirty="0"/>
              <a:t>n</a:t>
            </a:r>
            <a:r>
              <a:rPr lang="en-US" altLang="zh-CN" dirty="0"/>
              <a:t> distinguishable boxes.</a:t>
            </a:r>
          </a:p>
          <a:p>
            <a:pPr lvl="1" eaLnBrk="1" hangingPunct="1"/>
            <a:r>
              <a:rPr lang="en-US" altLang="zh-CN" i="1" dirty="0"/>
              <a:t>C</a:t>
            </a:r>
            <a:r>
              <a:rPr lang="en-US" altLang="zh-CN" dirty="0"/>
              <a:t>(</a:t>
            </a:r>
            <a:r>
              <a:rPr lang="en-US" altLang="zh-CN" dirty="0">
                <a:latin typeface="Cambria Math" panose="02040503050406030204" pitchFamily="18" charset="0"/>
              </a:rPr>
              <a:t>8</a:t>
            </a:r>
            <a:r>
              <a:rPr lang="en-US" altLang="zh-CN" dirty="0"/>
              <a:t> + </a:t>
            </a:r>
            <a:r>
              <a:rPr lang="en-US" altLang="zh-CN" dirty="0">
                <a:latin typeface="Cambria Math" panose="02040503050406030204" pitchFamily="18" charset="0"/>
              </a:rPr>
              <a:t>10</a:t>
            </a:r>
            <a:r>
              <a:rPr lang="en-US" altLang="zh-CN" i="1" dirty="0"/>
              <a:t> </a:t>
            </a:r>
            <a:r>
              <a:rPr lang="en-US" altLang="zh-CN" dirty="0">
                <a:latin typeface="Cambria Math" panose="02040503050406030204" pitchFamily="18" charset="0"/>
              </a:rPr>
              <a:t>−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anose="02040503050406030204" pitchFamily="18" charset="0"/>
              </a:rPr>
              <a:t>1</a:t>
            </a:r>
            <a:r>
              <a:rPr lang="en-US" altLang="zh-CN" dirty="0"/>
              <a:t>, </a:t>
            </a:r>
            <a:r>
              <a:rPr lang="en-US" altLang="zh-CN" dirty="0">
                <a:latin typeface="Cambria Math" panose="02040503050406030204" pitchFamily="18" charset="0"/>
              </a:rPr>
              <a:t>10</a:t>
            </a:r>
            <a:r>
              <a:rPr lang="en-US" altLang="zh-CN" dirty="0"/>
              <a:t>) = C(</a:t>
            </a:r>
            <a:r>
              <a:rPr lang="en-US" altLang="zh-CN" dirty="0">
                <a:latin typeface="Cambria Math" panose="02040503050406030204" pitchFamily="18" charset="0"/>
              </a:rPr>
              <a:t>17,10</a:t>
            </a:r>
            <a:r>
              <a:rPr lang="en-US" altLang="zh-CN" dirty="0"/>
              <a:t>) = </a:t>
            </a:r>
            <a:r>
              <a:rPr lang="en-US" altLang="zh-CN" dirty="0">
                <a:latin typeface="Cambria Math" panose="02040503050406030204" pitchFamily="18" charset="0"/>
              </a:rPr>
              <a:t>19,448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928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="" xmlns:a16="http://schemas.microsoft.com/office/drawing/2014/main" id="{28540F1B-4889-414A-A02F-A902A07A0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/>
              <a:t>indistinguishable boxes</a:t>
            </a:r>
            <a:endParaRPr lang="en-US" altLang="zh-C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7CBB77-A77C-4157-BC5B-3B5F8A010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7638"/>
            <a:ext cx="8534400" cy="544036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i="1" dirty="0"/>
              <a:t>Distinguishable objects </a:t>
            </a:r>
            <a:r>
              <a:rPr lang="en-US" dirty="0"/>
              <a:t>and </a:t>
            </a:r>
            <a:r>
              <a:rPr lang="en-US" i="1" dirty="0"/>
              <a:t>indistinguishable boxes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Example: 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 ways to put four employees into three indistinguishable offices (</a:t>
            </a:r>
            <a:r>
              <a:rPr lang="en-US" i="1" dirty="0"/>
              <a:t>see Example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).</a:t>
            </a:r>
          </a:p>
          <a:p>
            <a:pPr lvl="1">
              <a:defRPr/>
            </a:pPr>
            <a:r>
              <a:rPr lang="en-US" dirty="0"/>
              <a:t>There is </a:t>
            </a:r>
            <a:r>
              <a:rPr lang="en-US" b="1" dirty="0">
                <a:solidFill>
                  <a:srgbClr val="FF0000"/>
                </a:solidFill>
              </a:rPr>
              <a:t>no simple closed formula </a:t>
            </a:r>
            <a:r>
              <a:rPr lang="en-US" dirty="0"/>
              <a:t>for the number of ways to distribute </a:t>
            </a:r>
            <a:r>
              <a:rPr lang="en-US" i="1" dirty="0"/>
              <a:t>n</a:t>
            </a:r>
            <a:r>
              <a:rPr lang="en-US" dirty="0"/>
              <a:t> distinguishable objects into </a:t>
            </a:r>
            <a:r>
              <a:rPr lang="en-US" i="1" dirty="0"/>
              <a:t>j</a:t>
            </a:r>
            <a:r>
              <a:rPr lang="en-US" dirty="0"/>
              <a:t> indistinguishable boxes. </a:t>
            </a:r>
          </a:p>
          <a:p>
            <a:pPr lvl="1">
              <a:defRPr/>
            </a:pPr>
            <a:r>
              <a:rPr lang="en-US" dirty="0"/>
              <a:t>See the text for a formula involving </a:t>
            </a:r>
            <a:r>
              <a:rPr lang="en-US" i="1" dirty="0" err="1"/>
              <a:t>Stirling</a:t>
            </a:r>
            <a:r>
              <a:rPr lang="en-US" i="1" dirty="0"/>
              <a:t> numbers of the second kind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i="1" dirty="0"/>
              <a:t>Indistinguishable objects </a:t>
            </a:r>
            <a:r>
              <a:rPr lang="en-US" dirty="0"/>
              <a:t>and </a:t>
            </a:r>
            <a:r>
              <a:rPr lang="en-US" i="1" dirty="0"/>
              <a:t>indistinguishable boxes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Example: 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  ways to pack six copies of the same book into four identical boxes (</a:t>
            </a:r>
            <a:r>
              <a:rPr lang="en-US" i="1" dirty="0"/>
              <a:t>see Example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).</a:t>
            </a:r>
          </a:p>
          <a:p>
            <a:pPr lvl="1">
              <a:defRPr/>
            </a:pPr>
            <a:r>
              <a:rPr lang="en-US" dirty="0"/>
              <a:t>The number of ways of distributing </a:t>
            </a:r>
            <a:r>
              <a:rPr lang="en-US" i="1" dirty="0"/>
              <a:t>n</a:t>
            </a:r>
            <a:r>
              <a:rPr lang="en-US" dirty="0"/>
              <a:t> indistinguishable objects into </a:t>
            </a:r>
            <a:r>
              <a:rPr lang="en-US" i="1" dirty="0"/>
              <a:t>k </a:t>
            </a:r>
            <a:r>
              <a:rPr lang="en-US" dirty="0"/>
              <a:t>indistinguishable boxes equals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), the number of ways to write </a:t>
            </a:r>
            <a:r>
              <a:rPr lang="en-US" i="1" dirty="0"/>
              <a:t>n </a:t>
            </a:r>
            <a:r>
              <a:rPr lang="en-US" dirty="0"/>
              <a:t>as the sum of at most </a:t>
            </a:r>
            <a:r>
              <a:rPr lang="en-US" i="1" dirty="0"/>
              <a:t>k </a:t>
            </a:r>
            <a:r>
              <a:rPr lang="en-US" dirty="0"/>
              <a:t>positive integers in increasing order. </a:t>
            </a:r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</a:rPr>
              <a:t>No simple closed formula</a:t>
            </a:r>
            <a:r>
              <a:rPr lang="en-US" dirty="0"/>
              <a:t> exists for this number.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23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>
            <a:extLst>
              <a:ext uri="{FF2B5EF4-FFF2-40B4-BE49-F238E27FC236}">
                <a16:creationId xmlns="" xmlns:a16="http://schemas.microsoft.com/office/drawing/2014/main" id="{4D424FA4-E7A7-42EE-A2F9-638326816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 </a:t>
            </a:r>
          </a:p>
        </p:txBody>
      </p:sp>
      <p:sp>
        <p:nvSpPr>
          <p:cNvPr id="57350" name="Rectangle 3">
            <a:extLst>
              <a:ext uri="{FF2B5EF4-FFF2-40B4-BE49-F238E27FC236}">
                <a16:creationId xmlns="" xmlns:a16="http://schemas.microsoft.com/office/drawing/2014/main" id="{9BA14401-5F92-414F-A432-5E84F9450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§6.5 </a:t>
            </a:r>
          </a:p>
          <a:p>
            <a:pPr lvl="1" eaLnBrk="1" hangingPunct="1"/>
            <a:r>
              <a:rPr lang="en-US" altLang="zh-CN"/>
              <a:t> 14, 20, 34, 46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332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>
            <a:extLst>
              <a:ext uri="{FF2B5EF4-FFF2-40B4-BE49-F238E27FC236}">
                <a16:creationId xmlns="" xmlns:a16="http://schemas.microsoft.com/office/drawing/2014/main" id="{84BCB391-B154-4125-8EDB-A11E9D833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cs typeface="Times New Roman" panose="02020603050405020304" pitchFamily="18" charset="0"/>
              </a:rPr>
              <a:t>§6.6 Generating Perms. &amp; Combs.</a:t>
            </a:r>
          </a:p>
        </p:txBody>
      </p:sp>
      <p:sp>
        <p:nvSpPr>
          <p:cNvPr id="58374" name="Rectangle 3">
            <a:extLst>
              <a:ext uri="{FF2B5EF4-FFF2-40B4-BE49-F238E27FC236}">
                <a16:creationId xmlns="" xmlns:a16="http://schemas.microsoft.com/office/drawing/2014/main" id="{63761061-0D08-4872-B7D0-79312606C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We will go over algorithms for: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Generating the next largest permutation, in lexicographic order.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Generating the next largest bit string.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Remember, a bit string can represent a combination.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Generating the next </a:t>
            </a:r>
            <a:r>
              <a:rPr lang="en-US" altLang="zh-CN" sz="2400" i="1"/>
              <a:t>r</a:t>
            </a:r>
            <a:r>
              <a:rPr lang="en-US" altLang="zh-CN" sz="2400"/>
              <a:t>-combination in lexicographic order.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Also we’ll give recursive algorithms for generating permutations, combinations, and </a:t>
            </a:r>
            <a:r>
              <a:rPr lang="en-US" altLang="zh-CN" sz="2800" i="1"/>
              <a:t>r</a:t>
            </a:r>
            <a:r>
              <a:rPr lang="en-US" altLang="zh-CN" sz="2800"/>
              <a:t>-combinations.</a:t>
            </a:r>
          </a:p>
        </p:txBody>
      </p:sp>
    </p:spTree>
    <p:extLst>
      <p:ext uri="{BB962C8B-B14F-4D97-AF65-F5344CB8AC3E}">
        <p14:creationId xmlns:p14="http://schemas.microsoft.com/office/powerpoint/2010/main" val="173461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>
            <a:extLst>
              <a:ext uri="{FF2B5EF4-FFF2-40B4-BE49-F238E27FC236}">
                <a16:creationId xmlns="" xmlns:a16="http://schemas.microsoft.com/office/drawing/2014/main" id="{17991FC1-4889-4CC4-A0F8-FB0CC8DD7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Generating All Permutations</a:t>
            </a:r>
          </a:p>
        </p:txBody>
      </p:sp>
      <p:sp>
        <p:nvSpPr>
          <p:cNvPr id="59398" name="Rectangle 3">
            <a:extLst>
              <a:ext uri="{FF2B5EF4-FFF2-40B4-BE49-F238E27FC236}">
                <a16:creationId xmlns="" xmlns:a16="http://schemas.microsoft.com/office/drawing/2014/main" id="{B0DD7D3D-B435-4CB8-B97C-E02E82AC5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procedure</a:t>
            </a:r>
            <a:r>
              <a:rPr lang="en-US" altLang="zh-CN" dirty="0"/>
              <a:t> </a:t>
            </a:r>
            <a:r>
              <a:rPr lang="en-US" altLang="zh-CN" i="1" dirty="0" err="1"/>
              <a:t>genAllPerms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&gt;0: integer)</a:t>
            </a:r>
            <a:br>
              <a:rPr lang="en-US" altLang="zh-CN" dirty="0"/>
            </a:br>
            <a:r>
              <a:rPr lang="en-US" altLang="zh-CN" dirty="0">
                <a:solidFill>
                  <a:schemeClr val="folHlink"/>
                </a:solidFill>
              </a:rPr>
              <a:t>{output all permutations of the integers 1,..,</a:t>
            </a:r>
            <a:r>
              <a:rPr lang="en-US" altLang="zh-CN" i="1" dirty="0">
                <a:solidFill>
                  <a:schemeClr val="folHlink"/>
                </a:solidFill>
              </a:rPr>
              <a:t>n</a:t>
            </a:r>
            <a:r>
              <a:rPr lang="en-US" altLang="zh-CN" dirty="0">
                <a:solidFill>
                  <a:schemeClr val="folHlink"/>
                </a:solidFill>
              </a:rPr>
              <a:t>, in order from smallest to largest}</a:t>
            </a:r>
            <a:r>
              <a:rPr lang="en-US" altLang="zh-CN" dirty="0">
                <a:solidFill>
                  <a:schemeClr val="accent2"/>
                </a:solidFill>
              </a:rPr>
              <a:t/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b="1" dirty="0"/>
              <a:t>for</a:t>
            </a:r>
            <a:r>
              <a:rPr lang="en-US" altLang="zh-CN" dirty="0"/>
              <a:t> </a:t>
            </a:r>
            <a:r>
              <a:rPr lang="en-US" altLang="zh-CN" i="1" dirty="0"/>
              <a:t>i</a:t>
            </a:r>
            <a:r>
              <a:rPr lang="en-US" altLang="zh-CN" dirty="0"/>
              <a:t>:=1 to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en-US" altLang="zh-CN" b="1" dirty="0"/>
              <a:t>begin</a:t>
            </a:r>
            <a:r>
              <a:rPr lang="en-US" altLang="zh-CN" dirty="0"/>
              <a:t> </a:t>
            </a:r>
            <a:r>
              <a:rPr lang="en-US" altLang="zh-CN" i="1" dirty="0" err="1"/>
              <a:t>used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= </a:t>
            </a:r>
            <a:r>
              <a:rPr lang="en-US" altLang="zh-CN" b="1" dirty="0"/>
              <a:t>F end</a:t>
            </a:r>
            <a:br>
              <a:rPr lang="en-US" altLang="zh-CN" b="1" dirty="0"/>
            </a:br>
            <a:r>
              <a:rPr lang="en-US" altLang="zh-CN" dirty="0">
                <a:solidFill>
                  <a:schemeClr val="folHlink"/>
                </a:solidFill>
              </a:rPr>
              <a:t>{none of the integers have been used yet}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 err="1"/>
              <a:t>recursiveGenPerms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The </a:t>
            </a:r>
            <a:r>
              <a:rPr lang="en-US" altLang="zh-CN" i="1" dirty="0" err="1"/>
              <a:t>recursiveGenPerms</a:t>
            </a:r>
            <a:r>
              <a:rPr lang="en-US" altLang="zh-CN" i="1" dirty="0"/>
              <a:t> </a:t>
            </a:r>
            <a:r>
              <a:rPr lang="en-US" altLang="zh-CN" dirty="0"/>
              <a:t>procedure is on the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1799664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>
            <a:extLst>
              <a:ext uri="{FF2B5EF4-FFF2-40B4-BE49-F238E27FC236}">
                <a16:creationId xmlns="" xmlns:a16="http://schemas.microsoft.com/office/drawing/2014/main" id="{CF79F384-F19E-45EA-9281-1C1299050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Recursive Permutation Generator</a:t>
            </a:r>
          </a:p>
        </p:txBody>
      </p:sp>
      <p:sp>
        <p:nvSpPr>
          <p:cNvPr id="60422" name="Rectangle 3">
            <a:extLst>
              <a:ext uri="{FF2B5EF4-FFF2-40B4-BE49-F238E27FC236}">
                <a16:creationId xmlns="" xmlns:a16="http://schemas.microsoft.com/office/drawing/2014/main" id="{15EBB524-1A14-4FA9-9630-6BE00884C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991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procedure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recursiveGenPerms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i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n</a:t>
            </a:r>
            <a:r>
              <a:rPr lang="en-US" altLang="zh-CN" sz="2800" dirty="0"/>
              <a:t>)</a:t>
            </a:r>
            <a:br>
              <a:rPr lang="en-US" altLang="zh-CN" sz="2800" dirty="0"/>
            </a:br>
            <a:r>
              <a:rPr lang="en-US" altLang="zh-CN" sz="2800" b="1" dirty="0"/>
              <a:t>if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&gt;</a:t>
            </a:r>
            <a:r>
              <a:rPr lang="en-US" altLang="zh-CN" sz="2800" i="1" dirty="0"/>
              <a:t>n</a:t>
            </a:r>
            <a:r>
              <a:rPr lang="en-US" altLang="zh-CN" sz="2800" dirty="0"/>
              <a:t> </a:t>
            </a:r>
            <a:r>
              <a:rPr lang="en-US" altLang="zh-CN" sz="2800" b="1" dirty="0"/>
              <a:t>then begin </a:t>
            </a:r>
            <a:r>
              <a:rPr lang="en-US" altLang="zh-CN" sz="2800" dirty="0">
                <a:solidFill>
                  <a:schemeClr val="folHlink"/>
                </a:solidFill>
              </a:rPr>
              <a:t>{We’re done, print the answer.}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b="1" dirty="0">
                <a:cs typeface="Times New Roman" panose="02020603050405020304" pitchFamily="18" charset="0"/>
              </a:rPr>
              <a:t>for </a:t>
            </a:r>
            <a:r>
              <a:rPr lang="en-US" altLang="zh-CN" sz="2800" i="1" dirty="0"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cs typeface="Times New Roman" panose="02020603050405020304" pitchFamily="18" charset="0"/>
              </a:rPr>
              <a:t> := 1 </a:t>
            </a:r>
            <a:r>
              <a:rPr lang="en-US" altLang="zh-CN" sz="2800" b="1" dirty="0">
                <a:cs typeface="Times New Roman" panose="02020603050405020304" pitchFamily="18" charset="0"/>
              </a:rPr>
              <a:t>to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print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perm</a:t>
            </a:r>
            <a:r>
              <a:rPr lang="en-US" altLang="zh-CN" sz="2800" i="1" baseline="-25000" dirty="0" err="1"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cs typeface="Times New Roman" panose="02020603050405020304" pitchFamily="18" charset="0"/>
              </a:rPr>
              <a:t> ; </a:t>
            </a:r>
            <a:r>
              <a:rPr lang="en-US" altLang="zh-CN" sz="2800" b="1" dirty="0">
                <a:cs typeface="Times New Roman" panose="02020603050405020304" pitchFamily="18" charset="0"/>
              </a:rPr>
              <a:t>print</a:t>
            </a:r>
            <a:r>
              <a:rPr lang="en-US" altLang="zh-CN" sz="2800" dirty="0">
                <a:cs typeface="Times New Roman" panose="02020603050405020304" pitchFamily="18" charset="0"/>
              </a:rPr>
              <a:t> newline</a:t>
            </a:r>
            <a:br>
              <a:rPr lang="en-US" altLang="zh-CN" sz="2800" dirty="0">
                <a:cs typeface="Times New Roman" panose="02020603050405020304" pitchFamily="18" charset="0"/>
              </a:rPr>
            </a:br>
            <a:r>
              <a:rPr lang="en-US" altLang="zh-CN" sz="2800" b="1" dirty="0">
                <a:cs typeface="Times New Roman" panose="02020603050405020304" pitchFamily="18" charset="0"/>
              </a:rPr>
              <a:t>end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else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		for</a:t>
            </a:r>
            <a:r>
              <a:rPr lang="en-US" altLang="zh-CN" sz="2800" dirty="0"/>
              <a:t> </a:t>
            </a:r>
            <a:r>
              <a:rPr lang="en-US" altLang="zh-CN" sz="2800" i="1" dirty="0"/>
              <a:t>j</a:t>
            </a:r>
            <a:r>
              <a:rPr lang="en-US" altLang="zh-CN" sz="2800" dirty="0"/>
              <a:t> := 1 </a:t>
            </a:r>
            <a:r>
              <a:rPr lang="en-US" altLang="zh-CN" sz="2800" b="1" dirty="0"/>
              <a:t>to</a:t>
            </a:r>
            <a:r>
              <a:rPr lang="en-US" altLang="zh-CN" sz="2800" dirty="0"/>
              <a:t> </a:t>
            </a:r>
            <a:r>
              <a:rPr lang="en-US" altLang="zh-CN" sz="2800" i="1" dirty="0"/>
              <a:t>n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folHlink"/>
                </a:solidFill>
              </a:rPr>
              <a:t>{Consider all poss. next items.}</a:t>
            </a:r>
            <a:br>
              <a:rPr lang="en-US" altLang="zh-CN" sz="2800" dirty="0">
                <a:solidFill>
                  <a:schemeClr val="folHlink"/>
                </a:solidFill>
              </a:rPr>
            </a:br>
            <a:r>
              <a:rPr lang="en-US" altLang="zh-CN" sz="2800" dirty="0"/>
              <a:t>		</a:t>
            </a:r>
            <a:r>
              <a:rPr lang="en-US" altLang="zh-CN" sz="2800" b="1" dirty="0"/>
              <a:t>if</a:t>
            </a:r>
            <a:r>
              <a:rPr lang="en-US" altLang="zh-CN" sz="2800" dirty="0"/>
              <a:t> ¬</a:t>
            </a:r>
            <a:r>
              <a:rPr lang="en-US" altLang="zh-CN" sz="2800" i="1" dirty="0" err="1"/>
              <a:t>used</a:t>
            </a:r>
            <a:r>
              <a:rPr lang="en-US" altLang="zh-CN" sz="2800" i="1" baseline="-25000" dirty="0" err="1"/>
              <a:t>j</a:t>
            </a:r>
            <a:r>
              <a:rPr lang="en-US" altLang="zh-CN" sz="2800" i="1" dirty="0"/>
              <a:t> </a:t>
            </a:r>
            <a:r>
              <a:rPr lang="en-US" altLang="zh-CN" sz="2800" b="1" dirty="0"/>
              <a:t>then begin </a:t>
            </a:r>
            <a:r>
              <a:rPr lang="en-US" altLang="zh-CN" sz="2800" dirty="0">
                <a:solidFill>
                  <a:schemeClr val="folHlink"/>
                </a:solidFill>
              </a:rPr>
              <a:t>{Choose item </a:t>
            </a:r>
            <a:r>
              <a:rPr lang="en-US" altLang="zh-CN" sz="2800" i="1" dirty="0">
                <a:solidFill>
                  <a:schemeClr val="folHlink"/>
                </a:solidFill>
              </a:rPr>
              <a:t>j</a:t>
            </a:r>
            <a:r>
              <a:rPr lang="en-US" altLang="zh-CN" sz="2800" dirty="0">
                <a:solidFill>
                  <a:schemeClr val="folHlink"/>
                </a:solidFill>
              </a:rPr>
              <a:t>.}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/>
              <a:t>			</a:t>
            </a:r>
            <a:r>
              <a:rPr lang="en-US" altLang="zh-CN" sz="2800" i="1" dirty="0" err="1"/>
              <a:t>used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:= </a:t>
            </a:r>
            <a:r>
              <a:rPr lang="en-US" altLang="zh-CN" sz="2800" b="1" dirty="0"/>
              <a:t>T</a:t>
            </a:r>
            <a:r>
              <a:rPr lang="en-US" altLang="zh-CN" sz="2800" dirty="0"/>
              <a:t>;  </a:t>
            </a:r>
            <a:r>
              <a:rPr lang="en-US" altLang="zh-CN" sz="2800" i="1" dirty="0" err="1"/>
              <a:t>perm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:= </a:t>
            </a:r>
            <a:r>
              <a:rPr lang="en-US" altLang="zh-CN" sz="2800" i="1" dirty="0"/>
              <a:t>j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/>
              <a:t>			</a:t>
            </a:r>
            <a:r>
              <a:rPr lang="en-US" altLang="zh-CN" sz="2800" i="1" dirty="0" err="1"/>
              <a:t>recursiveGenPerms</a:t>
            </a:r>
            <a:r>
              <a:rPr lang="en-US" altLang="zh-CN" sz="2800" dirty="0"/>
              <a:t>(</a:t>
            </a:r>
            <a:r>
              <a:rPr lang="en-US" altLang="zh-CN" sz="2800" i="1" dirty="0"/>
              <a:t>i</a:t>
            </a:r>
            <a:r>
              <a:rPr lang="en-US" altLang="zh-CN" sz="2800" dirty="0"/>
              <a:t>+1,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br>
              <a:rPr lang="en-US" altLang="zh-CN" sz="2800" dirty="0"/>
            </a:br>
            <a:r>
              <a:rPr lang="en-US" altLang="zh-CN" sz="2800" dirty="0"/>
              <a:t>			</a:t>
            </a:r>
            <a:r>
              <a:rPr lang="en-US" altLang="zh-CN" sz="2800" i="1" dirty="0" err="1"/>
              <a:t>used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:= </a:t>
            </a:r>
            <a:r>
              <a:rPr lang="en-US" altLang="zh-CN" sz="2800" b="1" dirty="0"/>
              <a:t>F</a:t>
            </a:r>
            <a:r>
              <a:rPr lang="en-US" altLang="zh-CN" sz="2800" dirty="0"/>
              <a:t>       </a:t>
            </a:r>
            <a:r>
              <a:rPr lang="en-US" altLang="zh-CN" sz="2800" dirty="0">
                <a:solidFill>
                  <a:schemeClr val="folHlink"/>
                </a:solidFill>
              </a:rPr>
              <a:t>{Now back up}</a:t>
            </a:r>
            <a:br>
              <a:rPr lang="en-US" altLang="zh-CN" sz="2800" dirty="0">
                <a:solidFill>
                  <a:schemeClr val="folHlink"/>
                </a:solidFill>
              </a:rPr>
            </a:br>
            <a:r>
              <a:rPr lang="en-US" altLang="zh-CN" sz="2800" dirty="0"/>
              <a:t>		</a:t>
            </a:r>
            <a:r>
              <a:rPr lang="en-US" altLang="zh-CN" sz="28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20871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>
            <a:extLst>
              <a:ext uri="{FF2B5EF4-FFF2-40B4-BE49-F238E27FC236}">
                <a16:creationId xmlns="" xmlns:a16="http://schemas.microsoft.com/office/drawing/2014/main" id="{60758ED0-F238-47F5-B670-781FCB6F5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Next Permutation in Order</a:t>
            </a:r>
          </a:p>
        </p:txBody>
      </p:sp>
      <p:sp>
        <p:nvSpPr>
          <p:cNvPr id="61446" name="Rectangle 3">
            <a:extLst>
              <a:ext uri="{FF2B5EF4-FFF2-40B4-BE49-F238E27FC236}">
                <a16:creationId xmlns="" xmlns:a16="http://schemas.microsoft.com/office/drawing/2014/main" id="{26140847-B204-4B0D-9901-E6B0588D2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Given an existing permutation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of {1,…,</a:t>
            </a:r>
            <a:r>
              <a:rPr lang="en-US" altLang="zh-CN" i="1"/>
              <a:t>n</a:t>
            </a:r>
            <a:r>
              <a:rPr lang="en-US" altLang="zh-CN"/>
              <a:t>}, how do we find the </a:t>
            </a:r>
            <a:r>
              <a:rPr lang="en-US" altLang="zh-CN" i="1"/>
              <a:t>next</a:t>
            </a:r>
            <a:r>
              <a:rPr lang="en-US" altLang="zh-CN"/>
              <a:t> one?</a:t>
            </a:r>
          </a:p>
          <a:p>
            <a:pPr eaLnBrk="1" hangingPunct="1"/>
            <a:r>
              <a:rPr lang="en-US" altLang="zh-CN"/>
              <a:t>Outline of procedure:</a:t>
            </a:r>
          </a:p>
          <a:p>
            <a:pPr lvl="1" eaLnBrk="1" hangingPunct="1"/>
            <a:r>
              <a:rPr lang="en-US" altLang="zh-CN"/>
              <a:t>Find largest </a:t>
            </a:r>
            <a:r>
              <a:rPr lang="en-US" altLang="zh-CN" i="1"/>
              <a:t>j</a:t>
            </a:r>
            <a:r>
              <a:rPr lang="en-US" altLang="zh-CN"/>
              <a:t> such that </a:t>
            </a:r>
            <a:r>
              <a:rPr lang="en-US" altLang="zh-CN" i="1"/>
              <a:t>a</a:t>
            </a:r>
            <a:r>
              <a:rPr lang="en-US" altLang="zh-CN" i="1" baseline="-25000"/>
              <a:t>j</a:t>
            </a:r>
            <a:r>
              <a:rPr lang="en-US" altLang="zh-CN"/>
              <a:t> &lt; </a:t>
            </a:r>
            <a:r>
              <a:rPr lang="en-US" altLang="zh-CN" i="1"/>
              <a:t>a</a:t>
            </a:r>
            <a:r>
              <a:rPr lang="en-US" altLang="zh-CN" i="1" baseline="-25000"/>
              <a:t>j</a:t>
            </a:r>
            <a:r>
              <a:rPr lang="en-US" altLang="zh-CN" baseline="-25000"/>
              <a:t>+1</a:t>
            </a:r>
            <a:r>
              <a:rPr lang="en-US" altLang="zh-CN"/>
              <a:t>.</a:t>
            </a:r>
          </a:p>
          <a:p>
            <a:pPr lvl="1" eaLnBrk="1" hangingPunct="1"/>
            <a:r>
              <a:rPr lang="en-US" altLang="zh-CN"/>
              <a:t>Find the smallest integer in </a:t>
            </a:r>
            <a:r>
              <a:rPr lang="en-US" altLang="zh-CN" i="1"/>
              <a:t>a</a:t>
            </a:r>
            <a:r>
              <a:rPr lang="en-US" altLang="zh-CN" i="1" baseline="-25000"/>
              <a:t>j</a:t>
            </a:r>
            <a:r>
              <a:rPr lang="en-US" altLang="zh-CN" baseline="-25000"/>
              <a:t>+1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that is greater than </a:t>
            </a:r>
            <a:r>
              <a:rPr lang="en-US" altLang="zh-CN" i="1"/>
              <a:t>a</a:t>
            </a:r>
            <a:r>
              <a:rPr lang="en-US" altLang="zh-CN" i="1" baseline="-25000"/>
              <a:t>j</a:t>
            </a:r>
            <a:r>
              <a:rPr lang="en-US" altLang="zh-CN"/>
              <a:t>.   Put it in position </a:t>
            </a:r>
            <a:r>
              <a:rPr lang="en-US" altLang="zh-CN" i="1"/>
              <a:t>j</a:t>
            </a:r>
            <a:r>
              <a:rPr lang="en-US" altLang="zh-CN"/>
              <a:t>.</a:t>
            </a:r>
          </a:p>
          <a:p>
            <a:pPr lvl="1" eaLnBrk="1" hangingPunct="1"/>
            <a:r>
              <a:rPr lang="en-US" altLang="zh-CN"/>
              <a:t>Sort the remaining integers in </a:t>
            </a:r>
            <a:r>
              <a:rPr lang="en-US" altLang="zh-CN" i="1"/>
              <a:t>a</a:t>
            </a:r>
            <a:r>
              <a:rPr lang="en-US" altLang="zh-CN" i="1" baseline="-25000"/>
              <a:t>j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from smallest to largest.  Put them at </a:t>
            </a:r>
            <a:r>
              <a:rPr lang="en-US" altLang="zh-CN" i="1"/>
              <a:t>j</a:t>
            </a:r>
            <a:r>
              <a:rPr lang="en-US" altLang="zh-CN"/>
              <a:t>+1 through </a:t>
            </a:r>
            <a:r>
              <a:rPr lang="en-US" altLang="zh-CN" i="1"/>
              <a:t>n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158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>
            <a:extLst>
              <a:ext uri="{FF2B5EF4-FFF2-40B4-BE49-F238E27FC236}">
                <a16:creationId xmlns="" xmlns:a16="http://schemas.microsoft.com/office/drawing/2014/main" id="{6570CC1C-39C1-450B-A450-6C4BD3CA7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Next-Permutation Procedure</a:t>
            </a:r>
          </a:p>
        </p:txBody>
      </p:sp>
      <p:sp>
        <p:nvSpPr>
          <p:cNvPr id="62470" name="Rectangle 3">
            <a:extLst>
              <a:ext uri="{FF2B5EF4-FFF2-40B4-BE49-F238E27FC236}">
                <a16:creationId xmlns="" xmlns:a16="http://schemas.microsoft.com/office/drawing/2014/main" id="{8E857DBE-9D9E-4736-BB59-E04573110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procedure </a:t>
            </a:r>
            <a:r>
              <a:rPr lang="en-US" altLang="zh-CN" i="1"/>
              <a:t>nextPerm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: perm. {1,…,</a:t>
            </a:r>
            <a:r>
              <a:rPr lang="en-US" altLang="zh-CN" i="1"/>
              <a:t>n</a:t>
            </a:r>
            <a:r>
              <a:rPr lang="en-US" altLang="zh-CN"/>
              <a:t>})</a:t>
            </a:r>
            <a:br>
              <a:rPr lang="en-US" altLang="zh-CN"/>
            </a:br>
            <a:r>
              <a:rPr lang="en-US" altLang="zh-CN" i="1"/>
              <a:t>j</a:t>
            </a:r>
            <a:r>
              <a:rPr lang="en-US" altLang="zh-CN"/>
              <a:t>:=</a:t>
            </a:r>
            <a:r>
              <a:rPr lang="en-US" altLang="zh-CN" i="1"/>
              <a:t>n</a:t>
            </a:r>
            <a:r>
              <a:rPr lang="en-US" altLang="zh-CN">
                <a:cs typeface="Times New Roman" panose="02020603050405020304" pitchFamily="18" charset="0"/>
              </a:rPr>
              <a:t>−1; </a:t>
            </a:r>
            <a:r>
              <a:rPr lang="en-US" altLang="zh-CN" b="1">
                <a:cs typeface="Times New Roman" panose="02020603050405020304" pitchFamily="18" charset="0"/>
              </a:rPr>
              <a:t>while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cs typeface="Times New Roman" panose="02020603050405020304" pitchFamily="18" charset="0"/>
              </a:rPr>
              <a:t>j</a:t>
            </a:r>
            <a:r>
              <a:rPr lang="en-US" altLang="zh-CN">
                <a:cs typeface="Times New Roman" panose="02020603050405020304" pitchFamily="18" charset="0"/>
              </a:rPr>
              <a:t>&gt;</a:t>
            </a:r>
            <a:r>
              <a:rPr lang="en-US" altLang="zh-CN" i="1"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cs typeface="Times New Roman" panose="02020603050405020304" pitchFamily="18" charset="0"/>
              </a:rPr>
              <a:t>j</a:t>
            </a:r>
            <a:r>
              <a:rPr lang="en-US" altLang="zh-CN" baseline="-25000">
                <a:cs typeface="Times New Roman" panose="02020603050405020304" pitchFamily="18" charset="0"/>
              </a:rPr>
              <a:t>+1</a:t>
            </a:r>
            <a:r>
              <a:rPr lang="en-US" altLang="zh-CN">
                <a:cs typeface="Times New Roman" panose="02020603050405020304" pitchFamily="18" charset="0"/>
              </a:rPr>
              <a:t> and </a:t>
            </a:r>
            <a:r>
              <a:rPr lang="en-US" altLang="zh-CN" i="1">
                <a:cs typeface="Times New Roman" panose="02020603050405020304" pitchFamily="18" charset="0"/>
              </a:rPr>
              <a:t>j</a:t>
            </a:r>
            <a:r>
              <a:rPr lang="en-US" altLang="zh-CN">
                <a:cs typeface="Times New Roman" panose="02020603050405020304" pitchFamily="18" charset="0"/>
              </a:rPr>
              <a:t>&gt;0 </a:t>
            </a:r>
            <a:r>
              <a:rPr lang="en-US" altLang="zh-CN" b="1">
                <a:cs typeface="Times New Roman" panose="02020603050405020304" pitchFamily="18" charset="0"/>
              </a:rPr>
              <a:t>do</a:t>
            </a:r>
            <a:r>
              <a:rPr lang="en-US" altLang="zh-CN">
                <a:cs typeface="Times New Roman" panose="02020603050405020304" pitchFamily="18" charset="0"/>
              </a:rPr>
              <a:t>  </a:t>
            </a:r>
            <a:r>
              <a:rPr lang="en-US" altLang="zh-CN" i="1">
                <a:cs typeface="Times New Roman" panose="02020603050405020304" pitchFamily="18" charset="0"/>
              </a:rPr>
              <a:t>j</a:t>
            </a:r>
            <a:r>
              <a:rPr lang="en-US" altLang="zh-CN">
                <a:cs typeface="Times New Roman" panose="02020603050405020304" pitchFamily="18" charset="0"/>
              </a:rPr>
              <a:t>:= </a:t>
            </a:r>
            <a:r>
              <a:rPr lang="en-US" altLang="zh-CN" i="1">
                <a:cs typeface="Times New Roman" panose="02020603050405020304" pitchFamily="18" charset="0"/>
              </a:rPr>
              <a:t>j</a:t>
            </a:r>
            <a:r>
              <a:rPr lang="en-US" altLang="zh-CN">
                <a:cs typeface="Times New Roman" panose="02020603050405020304" pitchFamily="18" charset="0"/>
              </a:rPr>
              <a:t>−1</a:t>
            </a:r>
            <a:br>
              <a:rPr lang="en-US" altLang="zh-CN">
                <a:cs typeface="Times New Roman" panose="02020603050405020304" pitchFamily="18" charset="0"/>
              </a:rPr>
            </a:br>
            <a:r>
              <a:rPr lang="en-US" altLang="zh-CN" b="1">
                <a:cs typeface="Times New Roman" panose="02020603050405020304" pitchFamily="18" charset="0"/>
              </a:rPr>
              <a:t>if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>
                <a:cs typeface="Times New Roman" panose="02020603050405020304" pitchFamily="18" charset="0"/>
              </a:rPr>
              <a:t>j</a:t>
            </a:r>
            <a:r>
              <a:rPr lang="en-US" altLang="zh-CN">
                <a:cs typeface="Times New Roman" panose="02020603050405020304" pitchFamily="18" charset="0"/>
              </a:rPr>
              <a:t>=0 </a:t>
            </a:r>
            <a:r>
              <a:rPr lang="en-US" altLang="zh-CN" b="1">
                <a:cs typeface="Times New Roman" panose="02020603050405020304" pitchFamily="18" charset="0"/>
              </a:rPr>
              <a:t>then return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folHlink"/>
                </a:solidFill>
                <a:cs typeface="Times New Roman" panose="02020603050405020304" pitchFamily="18" charset="0"/>
              </a:rPr>
              <a:t>{no more permutations}</a:t>
            </a:r>
            <a:br>
              <a:rPr lang="en-US" altLang="zh-CN">
                <a:solidFill>
                  <a:schemeClr val="folHlink"/>
                </a:solidFill>
                <a:cs typeface="Times New Roman" panose="02020603050405020304" pitchFamily="18" charset="0"/>
              </a:rPr>
            </a:br>
            <a:r>
              <a:rPr lang="en-US" altLang="zh-CN" i="1">
                <a:cs typeface="Times New Roman" panose="02020603050405020304" pitchFamily="18" charset="0"/>
              </a:rPr>
              <a:t>k</a:t>
            </a:r>
            <a:r>
              <a:rPr lang="en-US" altLang="zh-CN">
                <a:cs typeface="Times New Roman" panose="02020603050405020304" pitchFamily="18" charset="0"/>
              </a:rPr>
              <a:t>:=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; </a:t>
            </a:r>
            <a:r>
              <a:rPr lang="en-US" altLang="zh-CN" b="1">
                <a:cs typeface="Times New Roman" panose="02020603050405020304" pitchFamily="18" charset="0"/>
              </a:rPr>
              <a:t>while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cs typeface="Times New Roman" panose="02020603050405020304" pitchFamily="18" charset="0"/>
              </a:rPr>
              <a:t>j</a:t>
            </a:r>
            <a:r>
              <a:rPr lang="en-US" altLang="zh-CN">
                <a:cs typeface="Times New Roman" panose="02020603050405020304" pitchFamily="18" charset="0"/>
              </a:rPr>
              <a:t> &gt; </a:t>
            </a:r>
            <a:r>
              <a:rPr lang="en-US" altLang="zh-CN" i="1"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cs typeface="Times New Roman" panose="02020603050405020304" pitchFamily="18" charset="0"/>
              </a:rPr>
              <a:t>k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b="1">
                <a:cs typeface="Times New Roman" panose="02020603050405020304" pitchFamily="18" charset="0"/>
              </a:rPr>
              <a:t>do </a:t>
            </a:r>
            <a:r>
              <a:rPr lang="en-US" altLang="zh-CN" i="1">
                <a:cs typeface="Times New Roman" panose="02020603050405020304" pitchFamily="18" charset="0"/>
              </a:rPr>
              <a:t>k</a:t>
            </a:r>
            <a:r>
              <a:rPr lang="en-US" altLang="zh-CN">
                <a:cs typeface="Times New Roman" panose="02020603050405020304" pitchFamily="18" charset="0"/>
              </a:rPr>
              <a:t>:=</a:t>
            </a:r>
            <a:r>
              <a:rPr lang="en-US" altLang="zh-CN" i="1">
                <a:cs typeface="Times New Roman" panose="02020603050405020304" pitchFamily="18" charset="0"/>
              </a:rPr>
              <a:t>k</a:t>
            </a:r>
            <a:r>
              <a:rPr lang="en-US" altLang="zh-CN">
                <a:cs typeface="Times New Roman" panose="02020603050405020304" pitchFamily="18" charset="0"/>
              </a:rPr>
              <a:t>−1</a:t>
            </a:r>
            <a:br>
              <a:rPr lang="en-US" altLang="zh-CN">
                <a:cs typeface="Times New Roman" panose="02020603050405020304" pitchFamily="18" charset="0"/>
              </a:rPr>
            </a:br>
            <a:r>
              <a:rPr lang="en-US" altLang="zh-CN">
                <a:cs typeface="Times New Roman" panose="02020603050405020304" pitchFamily="18" charset="0"/>
              </a:rPr>
              <a:t>swap(</a:t>
            </a:r>
            <a:r>
              <a:rPr lang="en-US" altLang="zh-CN" i="1"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cs typeface="Times New Roman" panose="02020603050405020304" pitchFamily="18" charset="0"/>
              </a:rPr>
              <a:t>j</a:t>
            </a:r>
            <a:r>
              <a:rPr lang="en-US" altLang="zh-CN">
                <a:cs typeface="Times New Roman" panose="02020603050405020304" pitchFamily="18" charset="0"/>
              </a:rPr>
              <a:t>, </a:t>
            </a:r>
            <a:r>
              <a:rPr lang="en-US" altLang="zh-CN" i="1"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cs typeface="Times New Roman" panose="02020603050405020304" pitchFamily="18" charset="0"/>
              </a:rPr>
              <a:t>k</a:t>
            </a:r>
            <a:r>
              <a:rPr lang="en-US" altLang="zh-CN">
                <a:cs typeface="Times New Roman" panose="02020603050405020304" pitchFamily="18" charset="0"/>
              </a:rPr>
              <a:t>); </a:t>
            </a:r>
            <a:r>
              <a:rPr lang="en-US" altLang="zh-CN" i="1">
                <a:cs typeface="Times New Roman" panose="02020603050405020304" pitchFamily="18" charset="0"/>
              </a:rPr>
              <a:t>r</a:t>
            </a:r>
            <a:r>
              <a:rPr lang="en-US" altLang="zh-CN">
                <a:cs typeface="Times New Roman" panose="02020603050405020304" pitchFamily="18" charset="0"/>
              </a:rPr>
              <a:t>:=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; </a:t>
            </a:r>
            <a:r>
              <a:rPr lang="en-US" altLang="zh-CN" i="1">
                <a:cs typeface="Times New Roman" panose="02020603050405020304" pitchFamily="18" charset="0"/>
              </a:rPr>
              <a:t>s</a:t>
            </a:r>
            <a:r>
              <a:rPr lang="en-US" altLang="zh-CN">
                <a:cs typeface="Times New Roman" panose="02020603050405020304" pitchFamily="18" charset="0"/>
              </a:rPr>
              <a:t>:=</a:t>
            </a:r>
            <a:r>
              <a:rPr lang="en-US" altLang="zh-CN" i="1">
                <a:cs typeface="Times New Roman" panose="02020603050405020304" pitchFamily="18" charset="0"/>
              </a:rPr>
              <a:t>j</a:t>
            </a:r>
            <a:r>
              <a:rPr lang="en-US" altLang="zh-CN">
                <a:cs typeface="Times New Roman" panose="02020603050405020304" pitchFamily="18" charset="0"/>
              </a:rPr>
              <a:t>+1</a:t>
            </a:r>
            <a:br>
              <a:rPr lang="en-US" altLang="zh-CN">
                <a:cs typeface="Times New Roman" panose="02020603050405020304" pitchFamily="18" charset="0"/>
              </a:rPr>
            </a:br>
            <a:r>
              <a:rPr lang="en-US" altLang="zh-CN" b="1">
                <a:cs typeface="Times New Roman" panose="02020603050405020304" pitchFamily="18" charset="0"/>
              </a:rPr>
              <a:t>while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>
                <a:cs typeface="Times New Roman" panose="02020603050405020304" pitchFamily="18" charset="0"/>
              </a:rPr>
              <a:t>r</a:t>
            </a:r>
            <a:r>
              <a:rPr lang="en-US" altLang="zh-CN">
                <a:cs typeface="Times New Roman" panose="02020603050405020304" pitchFamily="18" charset="0"/>
              </a:rPr>
              <a:t>&gt;</a:t>
            </a:r>
            <a:r>
              <a:rPr lang="en-US" altLang="zh-CN" i="1">
                <a:cs typeface="Times New Roman" panose="02020603050405020304" pitchFamily="18" charset="0"/>
              </a:rPr>
              <a:t>s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b="1">
                <a:cs typeface="Times New Roman" panose="02020603050405020304" pitchFamily="18" charset="0"/>
              </a:rPr>
              <a:t>do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b="1">
                <a:cs typeface="Times New Roman" panose="02020603050405020304" pitchFamily="18" charset="0"/>
              </a:rPr>
              <a:t>begin </a:t>
            </a:r>
            <a:br>
              <a:rPr lang="en-US" altLang="zh-CN" b="1">
                <a:cs typeface="Times New Roman" panose="02020603050405020304" pitchFamily="18" charset="0"/>
              </a:rPr>
            </a:br>
            <a:r>
              <a:rPr lang="en-US" altLang="zh-CN" b="1">
                <a:cs typeface="Times New Roman" panose="02020603050405020304" pitchFamily="18" charset="0"/>
              </a:rPr>
              <a:t>	</a:t>
            </a:r>
            <a:r>
              <a:rPr lang="en-US" altLang="zh-CN">
                <a:cs typeface="Times New Roman" panose="02020603050405020304" pitchFamily="18" charset="0"/>
              </a:rPr>
              <a:t>swap(</a:t>
            </a:r>
            <a:r>
              <a:rPr lang="en-US" altLang="zh-CN" i="1"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cs typeface="Times New Roman" panose="02020603050405020304" pitchFamily="18" charset="0"/>
              </a:rPr>
              <a:t>r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cs typeface="Times New Roman" panose="02020603050405020304" pitchFamily="18" charset="0"/>
              </a:rPr>
              <a:t>s</a:t>
            </a:r>
            <a:r>
              <a:rPr lang="en-US" altLang="zh-CN">
                <a:cs typeface="Times New Roman" panose="02020603050405020304" pitchFamily="18" charset="0"/>
              </a:rPr>
              <a:t>); </a:t>
            </a:r>
            <a:r>
              <a:rPr lang="en-US" altLang="zh-CN" i="1">
                <a:cs typeface="Times New Roman" panose="02020603050405020304" pitchFamily="18" charset="0"/>
              </a:rPr>
              <a:t>r</a:t>
            </a:r>
            <a:r>
              <a:rPr lang="en-US" altLang="zh-CN">
                <a:cs typeface="Times New Roman" panose="02020603050405020304" pitchFamily="18" charset="0"/>
              </a:rPr>
              <a:t>:=</a:t>
            </a:r>
            <a:r>
              <a:rPr lang="en-US" altLang="zh-CN" i="1">
                <a:cs typeface="Times New Roman" panose="02020603050405020304" pitchFamily="18" charset="0"/>
              </a:rPr>
              <a:t>r</a:t>
            </a:r>
            <a:r>
              <a:rPr lang="en-US" altLang="zh-CN">
                <a:cs typeface="Times New Roman" panose="02020603050405020304" pitchFamily="18" charset="0"/>
              </a:rPr>
              <a:t>−1; </a:t>
            </a:r>
            <a:r>
              <a:rPr lang="en-US" altLang="zh-CN" i="1">
                <a:cs typeface="Times New Roman" panose="02020603050405020304" pitchFamily="18" charset="0"/>
              </a:rPr>
              <a:t>s</a:t>
            </a:r>
            <a:r>
              <a:rPr lang="en-US" altLang="zh-CN">
                <a:cs typeface="Times New Roman" panose="02020603050405020304" pitchFamily="18" charset="0"/>
              </a:rPr>
              <a:t>:=</a:t>
            </a:r>
            <a:r>
              <a:rPr lang="en-US" altLang="zh-CN" i="1">
                <a:cs typeface="Times New Roman" panose="02020603050405020304" pitchFamily="18" charset="0"/>
              </a:rPr>
              <a:t>s</a:t>
            </a:r>
            <a:r>
              <a:rPr lang="en-US" altLang="zh-CN">
                <a:cs typeface="Times New Roman" panose="02020603050405020304" pitchFamily="18" charset="0"/>
              </a:rPr>
              <a:t>+1 </a:t>
            </a:r>
            <a:r>
              <a:rPr lang="en-US" altLang="zh-CN" b="1">
                <a:cs typeface="Times New Roman" panose="02020603050405020304" pitchFamily="18" charset="0"/>
              </a:rPr>
              <a:t>end</a:t>
            </a:r>
            <a:endParaRPr lang="en-US" altLang="zh-CN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98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">
            <a:extLst>
              <a:ext uri="{FF2B5EF4-FFF2-40B4-BE49-F238E27FC236}">
                <a16:creationId xmlns="" xmlns:a16="http://schemas.microsoft.com/office/drawing/2014/main" id="{BAC3AD6E-D0A6-4CD3-B24A-73DD6168A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Combination Generator</a:t>
            </a:r>
          </a:p>
        </p:txBody>
      </p:sp>
      <p:sp>
        <p:nvSpPr>
          <p:cNvPr id="63494" name="Rectangle 3">
            <a:extLst>
              <a:ext uri="{FF2B5EF4-FFF2-40B4-BE49-F238E27FC236}">
                <a16:creationId xmlns="" xmlns:a16="http://schemas.microsoft.com/office/drawing/2014/main" id="{30A56E02-E791-48A4-AEFC-9907FBBEA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Suppose we want to generate all combinations of the elements of the set {1, </a:t>
            </a:r>
            <a:r>
              <a:rPr lang="en-US" altLang="zh-CN" sz="2800" i="1" dirty="0"/>
              <a:t>…</a:t>
            </a:r>
            <a:r>
              <a:rPr lang="en-US" altLang="zh-CN" sz="2800" dirty="0"/>
              <a:t>,</a:t>
            </a:r>
            <a:r>
              <a:rPr lang="en-US" altLang="zh-CN" sz="2800" i="1" dirty="0"/>
              <a:t> n</a:t>
            </a:r>
            <a:r>
              <a:rPr lang="en-US" altLang="zh-CN" sz="2800" dirty="0"/>
              <a:t>}.</a:t>
            </a:r>
          </a:p>
          <a:p>
            <a:pPr lvl="1" eaLnBrk="1" hangingPunct="1"/>
            <a:r>
              <a:rPr lang="en-US" altLang="zh-CN" sz="2400" dirty="0"/>
              <a:t>Or any other set with </a:t>
            </a:r>
            <a:r>
              <a:rPr lang="en-US" altLang="zh-CN" sz="2400" i="1" dirty="0"/>
              <a:t>n</a:t>
            </a:r>
            <a:r>
              <a:rPr lang="en-US" altLang="zh-CN" sz="2400" dirty="0"/>
              <a:t> elements.</a:t>
            </a:r>
          </a:p>
          <a:p>
            <a:pPr eaLnBrk="1" hangingPunct="1"/>
            <a:r>
              <a:rPr lang="en-US" altLang="zh-CN" sz="2800" dirty="0"/>
              <a:t>A combination is just a subset.</a:t>
            </a:r>
          </a:p>
          <a:p>
            <a:pPr lvl="1" eaLnBrk="1" hangingPunct="1"/>
            <a:r>
              <a:rPr lang="en-US" altLang="zh-CN" sz="2400" dirty="0"/>
              <a:t>And, a subset of </a:t>
            </a:r>
            <a:r>
              <a:rPr lang="en-US" altLang="zh-CN" sz="2400" i="1" dirty="0"/>
              <a:t>n</a:t>
            </a:r>
            <a:r>
              <a:rPr lang="en-US" altLang="zh-CN" sz="2400" dirty="0"/>
              <a:t> items can be specified using a bit-string of length </a:t>
            </a:r>
            <a:r>
              <a:rPr lang="en-US" altLang="zh-CN" sz="2400" i="1" dirty="0"/>
              <a:t>n</a:t>
            </a:r>
            <a:r>
              <a:rPr lang="en-US" altLang="zh-CN" sz="2400" dirty="0"/>
              <a:t>.</a:t>
            </a:r>
          </a:p>
          <a:p>
            <a:pPr lvl="2" eaLnBrk="1" hangingPunct="1"/>
            <a:r>
              <a:rPr lang="en-US" altLang="zh-CN" sz="2000" dirty="0"/>
              <a:t>Each bit says whether the item is in the subset.</a:t>
            </a:r>
          </a:p>
          <a:p>
            <a:pPr eaLnBrk="1" hangingPunct="1"/>
            <a:r>
              <a:rPr lang="en-US" altLang="zh-CN" sz="2800" dirty="0"/>
              <a:t>Therefore, we can enumerate all combinations by enumerating all bit-strings of length </a:t>
            </a:r>
            <a:r>
              <a:rPr lang="en-US" altLang="zh-CN" sz="2800" i="1" dirty="0"/>
              <a:t>n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9071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>
            <a:extLst>
              <a:ext uri="{FF2B5EF4-FFF2-40B4-BE49-F238E27FC236}">
                <a16:creationId xmlns="" xmlns:a16="http://schemas.microsoft.com/office/drawing/2014/main" id="{C9CB84F3-5177-47C3-ABBD-B2813C19F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Recursive Bit-String Enumerator</a:t>
            </a:r>
          </a:p>
        </p:txBody>
      </p:sp>
      <p:sp>
        <p:nvSpPr>
          <p:cNvPr id="64518" name="Rectangle 3">
            <a:extLst>
              <a:ext uri="{FF2B5EF4-FFF2-40B4-BE49-F238E27FC236}">
                <a16:creationId xmlns="" xmlns:a16="http://schemas.microsoft.com/office/drawing/2014/main" id="{A44084C9-E71D-4062-8DB7-5D918A3E7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procedure</a:t>
            </a:r>
            <a:r>
              <a:rPr lang="en-US" altLang="zh-CN" dirty="0"/>
              <a:t> </a:t>
            </a:r>
            <a:r>
              <a:rPr lang="en-US" altLang="zh-CN" i="1" dirty="0" err="1"/>
              <a:t>recEnumBitStrings</a:t>
            </a:r>
            <a:r>
              <a:rPr lang="en-US" altLang="zh-CN" dirty="0"/>
              <a:t>(</a:t>
            </a:r>
            <a:r>
              <a:rPr lang="en-US" altLang="zh-CN" i="1" dirty="0" err="1"/>
              <a:t>soFar</a:t>
            </a:r>
            <a:r>
              <a:rPr lang="en-US" altLang="zh-CN" dirty="0" err="1"/>
              <a:t>,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>
                <a:solidFill>
                  <a:schemeClr val="folHlink"/>
                </a:solidFill>
              </a:rPr>
              <a:t>{enumerate all strings consisting of </a:t>
            </a:r>
            <a:r>
              <a:rPr lang="en-US" altLang="zh-CN" i="1" dirty="0" err="1">
                <a:solidFill>
                  <a:schemeClr val="folHlink"/>
                </a:solidFill>
              </a:rPr>
              <a:t>soFar</a:t>
            </a:r>
            <a:r>
              <a:rPr lang="en-US" altLang="zh-CN" dirty="0">
                <a:solidFill>
                  <a:schemeClr val="folHlink"/>
                </a:solidFill>
              </a:rPr>
              <a:t> concatenated with a bit-string of length </a:t>
            </a:r>
            <a:r>
              <a:rPr lang="en-US" altLang="zh-CN" i="1" dirty="0">
                <a:solidFill>
                  <a:schemeClr val="folHlink"/>
                </a:solidFill>
              </a:rPr>
              <a:t>n</a:t>
            </a:r>
            <a:r>
              <a:rPr lang="en-US" altLang="zh-CN" dirty="0">
                <a:solidFill>
                  <a:schemeClr val="folHlink"/>
                </a:solidFill>
              </a:rPr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i="1" dirty="0"/>
              <a:t>n</a:t>
            </a:r>
            <a:r>
              <a:rPr lang="en-US" altLang="zh-CN" dirty="0"/>
              <a:t>=0 </a:t>
            </a:r>
            <a:r>
              <a:rPr lang="en-US" altLang="zh-CN" b="1" dirty="0"/>
              <a:t>then</a:t>
            </a:r>
            <a:r>
              <a:rPr lang="en-US" altLang="zh-CN" dirty="0"/>
              <a:t> </a:t>
            </a:r>
            <a:r>
              <a:rPr lang="en-US" altLang="zh-CN" b="1" dirty="0"/>
              <a:t>begin</a:t>
            </a:r>
            <a:r>
              <a:rPr lang="en-US" altLang="zh-CN" dirty="0"/>
              <a:t> </a:t>
            </a:r>
            <a:r>
              <a:rPr lang="en-US" altLang="zh-CN" b="1" dirty="0"/>
              <a:t>print</a:t>
            </a:r>
            <a:r>
              <a:rPr lang="en-US" altLang="zh-CN" dirty="0"/>
              <a:t> </a:t>
            </a:r>
            <a:r>
              <a:rPr lang="en-US" altLang="zh-CN" i="1" dirty="0" err="1"/>
              <a:t>soFar</a:t>
            </a:r>
            <a:r>
              <a:rPr lang="en-US" altLang="zh-CN" dirty="0"/>
              <a:t>; 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b="1" dirty="0"/>
              <a:t>end</a:t>
            </a:r>
            <a:br>
              <a:rPr lang="en-US" altLang="zh-CN" b="1" dirty="0"/>
            </a:br>
            <a:r>
              <a:rPr lang="en-US" altLang="zh-CN" i="1" dirty="0" err="1"/>
              <a:t>enumBitStrings</a:t>
            </a:r>
            <a:r>
              <a:rPr lang="en-US" altLang="zh-CN" dirty="0"/>
              <a:t>(</a:t>
            </a:r>
            <a:r>
              <a:rPr lang="en-US" altLang="zh-CN" i="1" dirty="0"/>
              <a:t>soFar</a:t>
            </a:r>
            <a:r>
              <a:rPr lang="en-US" altLang="zh-CN" dirty="0">
                <a:cs typeface="Times New Roman" panose="02020603050405020304" pitchFamily="18" charset="0"/>
              </a:rPr>
              <a:t>·‘0’, </a:t>
            </a:r>
            <a:r>
              <a:rPr lang="en-US" altLang="zh-CN" i="1" dirty="0">
                <a:cs typeface="Times New Roman" panose="02020603050405020304" pitchFamily="18" charset="0"/>
              </a:rPr>
              <a:t>n</a:t>
            </a:r>
            <a:r>
              <a:rPr lang="en-US" altLang="zh-CN" dirty="0">
                <a:cs typeface="Times New Roman" panose="02020603050405020304" pitchFamily="18" charset="0"/>
              </a:rPr>
              <a:t>−1)</a:t>
            </a:r>
            <a:br>
              <a:rPr lang="en-US" altLang="zh-CN" dirty="0">
                <a:cs typeface="Times New Roman" panose="02020603050405020304" pitchFamily="18" charset="0"/>
              </a:rPr>
            </a:br>
            <a:r>
              <a:rPr lang="en-US" altLang="zh-CN" i="1" dirty="0" err="1">
                <a:cs typeface="Times New Roman" panose="02020603050405020304" pitchFamily="18" charset="0"/>
              </a:rPr>
              <a:t>enumBitStrings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cs typeface="Times New Roman" panose="02020603050405020304" pitchFamily="18" charset="0"/>
              </a:rPr>
              <a:t>soFar</a:t>
            </a:r>
            <a:r>
              <a:rPr lang="en-US" altLang="zh-CN" dirty="0">
                <a:cs typeface="Times New Roman" panose="02020603050405020304" pitchFamily="18" charset="0"/>
              </a:rPr>
              <a:t>·‘1’, </a:t>
            </a:r>
            <a:r>
              <a:rPr lang="en-US" altLang="zh-CN" i="1" dirty="0">
                <a:cs typeface="Times New Roman" panose="02020603050405020304" pitchFamily="18" charset="0"/>
              </a:rPr>
              <a:t>n</a:t>
            </a:r>
            <a:r>
              <a:rPr lang="en-US" altLang="zh-CN" dirty="0">
                <a:cs typeface="Times New Roman" panose="02020603050405020304" pitchFamily="18" charset="0"/>
              </a:rPr>
              <a:t>−1)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procedure</a:t>
            </a:r>
            <a:r>
              <a:rPr lang="en-US" altLang="zh-CN" dirty="0"/>
              <a:t> </a:t>
            </a:r>
            <a:r>
              <a:rPr lang="en-US" altLang="zh-CN" i="1" dirty="0" err="1"/>
              <a:t>enumBitStrings</a:t>
            </a:r>
            <a:r>
              <a:rPr lang="en-US" altLang="zh-CN" dirty="0"/>
              <a:t>(</a:t>
            </a:r>
            <a:r>
              <a:rPr lang="en-US" altLang="zh-CN" i="1" dirty="0" err="1"/>
              <a:t>n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i="1" dirty="0" err="1">
                <a:sym typeface="Symbol" panose="05050102010706020507" pitchFamily="18" charset="2"/>
              </a:rPr>
              <a:t>recEnumBitStrings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l-GR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{</a:t>
            </a:r>
            <a:r>
              <a:rPr lang="en-US" altLang="zh-CN" i="1" dirty="0" err="1">
                <a:solidFill>
                  <a:schemeClr val="folHlink"/>
                </a:solidFill>
                <a:sym typeface="Symbol" panose="05050102010706020507" pitchFamily="18" charset="2"/>
              </a:rPr>
              <a:t>soFar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=empty </a:t>
            </a:r>
            <a:r>
              <a:rPr lang="en-US" altLang="zh-CN" dirty="0" err="1">
                <a:solidFill>
                  <a:schemeClr val="folHlink"/>
                </a:solidFill>
                <a:sym typeface="Symbol" panose="05050102010706020507" pitchFamily="18" charset="2"/>
              </a:rPr>
              <a:t>str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}</a:t>
            </a:r>
            <a:endParaRPr lang="en-US" altLang="zh-CN" b="1" dirty="0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580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5652"/>
            <a:ext cx="8458200" cy="13716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§6.5 </a:t>
            </a:r>
            <a:r>
              <a:rPr lang="en-US" altLang="zh-CN" dirty="0"/>
              <a:t>Generalized Permutations and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24000"/>
            <a:ext cx="84582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+mj-cs"/>
              </a:rPr>
              <a:t>Section</a:t>
            </a:r>
            <a:r>
              <a:rPr lang="en-US" altLang="zh-CN" dirty="0"/>
              <a:t> </a:t>
            </a:r>
            <a:r>
              <a:rPr lang="en-US" altLang="zh-CN" sz="4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+mj-cs"/>
              </a:rPr>
              <a:t>Summary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r>
              <a:rPr lang="en-US" altLang="zh-CN" dirty="0"/>
              <a:t>Permutations with Repetition</a:t>
            </a:r>
          </a:p>
          <a:p>
            <a:r>
              <a:rPr lang="en-US" altLang="zh-CN" dirty="0"/>
              <a:t>Combinations with Repetition</a:t>
            </a:r>
          </a:p>
          <a:p>
            <a:r>
              <a:rPr lang="en-US" altLang="zh-CN" dirty="0"/>
              <a:t>Permutations with Indistinguishable Objects</a:t>
            </a:r>
          </a:p>
          <a:p>
            <a:r>
              <a:rPr lang="en-US" altLang="zh-CN" dirty="0"/>
              <a:t>Distributing Objects into Boxes</a:t>
            </a:r>
          </a:p>
        </p:txBody>
      </p:sp>
    </p:spTree>
    <p:extLst>
      <p:ext uri="{BB962C8B-B14F-4D97-AF65-F5344CB8AC3E}">
        <p14:creationId xmlns:p14="http://schemas.microsoft.com/office/powerpoint/2010/main" val="1257937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>
            <a:extLst>
              <a:ext uri="{FF2B5EF4-FFF2-40B4-BE49-F238E27FC236}">
                <a16:creationId xmlns="" xmlns:a16="http://schemas.microsoft.com/office/drawing/2014/main" id="{807063A8-3892-41B8-91FF-FCE9F3AD1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Generating the Next Bit String</a:t>
            </a:r>
          </a:p>
        </p:txBody>
      </p:sp>
      <p:sp>
        <p:nvSpPr>
          <p:cNvPr id="65542" name="Rectangle 3">
            <a:extLst>
              <a:ext uri="{FF2B5EF4-FFF2-40B4-BE49-F238E27FC236}">
                <a16:creationId xmlns="" xmlns:a16="http://schemas.microsoft.com/office/drawing/2014/main" id="{73F8AD3A-5E84-4D60-9956-51C4C158D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9154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Note that this is essentially just a binary increment (“add 1”) operation.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procedure </a:t>
            </a:r>
            <a:r>
              <a:rPr lang="en-US" altLang="zh-CN" i="1" dirty="0" err="1"/>
              <a:t>nextBitString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n</a:t>
            </a:r>
            <a:r>
              <a:rPr lang="en-US" altLang="zh-CN" baseline="-25000" dirty="0">
                <a:cs typeface="Times New Roman" panose="02020603050405020304" pitchFamily="18" charset="0"/>
              </a:rPr>
              <a:t>−1</a:t>
            </a:r>
            <a:r>
              <a:rPr lang="en-US" altLang="zh-CN" dirty="0">
                <a:cs typeface="Times New Roman" panose="02020603050405020304" pitchFamily="18" charset="0"/>
              </a:rPr>
              <a:t>…</a:t>
            </a:r>
            <a:r>
              <a:rPr lang="en-US" altLang="zh-CN" i="1" dirty="0"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cs typeface="Times New Roman" panose="02020603050405020304" pitchFamily="18" charset="0"/>
              </a:rPr>
              <a:t>0</a:t>
            </a:r>
            <a:r>
              <a:rPr lang="en-US" altLang="zh-CN" dirty="0">
                <a:cs typeface="Times New Roman" panose="02020603050405020304" pitchFamily="18" charset="0"/>
              </a:rPr>
              <a:t>: bit string)</a:t>
            </a:r>
            <a:br>
              <a:rPr lang="en-US" altLang="zh-CN" dirty="0">
                <a:cs typeface="Times New Roman" panose="02020603050405020304" pitchFamily="18" charset="0"/>
              </a:rPr>
            </a:br>
            <a:r>
              <a:rPr lang="en-US" altLang="zh-CN" i="1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:=0;                  </a:t>
            </a:r>
            <a:r>
              <a:rPr lang="en-US" altLang="zh-CN" dirty="0">
                <a:solidFill>
                  <a:schemeClr val="folHlink"/>
                </a:solidFill>
                <a:cs typeface="Times New Roman" panose="02020603050405020304" pitchFamily="18" charset="0"/>
              </a:rPr>
              <a:t>{start at right end of string}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cs typeface="Times New Roman" panose="02020603050405020304" pitchFamily="18" charset="0"/>
              </a:rPr>
            </a:br>
            <a:r>
              <a:rPr lang="en-US" altLang="zh-CN" b="1" dirty="0">
                <a:cs typeface="Times New Roman" panose="02020603050405020304" pitchFamily="18" charset="0"/>
              </a:rPr>
              <a:t>while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 = 1 and </a:t>
            </a:r>
            <a:r>
              <a:rPr lang="en-US" altLang="zh-CN" i="1" dirty="0" err="1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&lt;</a:t>
            </a:r>
            <a:r>
              <a:rPr lang="en-US" altLang="zh-CN" i="1" dirty="0">
                <a:cs typeface="Times New Roman" panose="02020603050405020304" pitchFamily="18" charset="0"/>
              </a:rPr>
              <a:t>n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begin        </a:t>
            </a:r>
            <a:r>
              <a:rPr lang="en-US" altLang="zh-CN" dirty="0">
                <a:solidFill>
                  <a:schemeClr val="folHlink"/>
                </a:solidFill>
                <a:cs typeface="Times New Roman" panose="02020603050405020304" pitchFamily="18" charset="0"/>
              </a:rPr>
              <a:t>{trailing 1s}</a:t>
            </a:r>
            <a:r>
              <a:rPr lang="en-US" altLang="zh-CN" b="1" dirty="0">
                <a:solidFill>
                  <a:schemeClr val="folHlink"/>
                </a:solidFill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chemeClr val="folHlink"/>
                </a:solidFill>
                <a:cs typeface="Times New Roman" panose="02020603050405020304" pitchFamily="18" charset="0"/>
              </a:rPr>
            </a:br>
            <a:r>
              <a:rPr lang="en-US" altLang="zh-CN" b="1" dirty="0">
                <a:cs typeface="Times New Roman" panose="02020603050405020304" pitchFamily="18" charset="0"/>
              </a:rPr>
              <a:t>	</a:t>
            </a:r>
            <a:r>
              <a:rPr lang="en-US" altLang="zh-CN" i="1" dirty="0"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 := 0; </a:t>
            </a:r>
            <a:r>
              <a:rPr lang="en-US" altLang="zh-CN" i="1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+1 </a:t>
            </a:r>
            <a:r>
              <a:rPr lang="en-US" altLang="zh-CN" b="1" dirty="0">
                <a:cs typeface="Times New Roman" panose="02020603050405020304" pitchFamily="18" charset="0"/>
              </a:rPr>
              <a:t>end            </a:t>
            </a:r>
            <a:r>
              <a:rPr lang="en-US" altLang="zh-CN" dirty="0">
                <a:solidFill>
                  <a:schemeClr val="folHlink"/>
                </a:solidFill>
                <a:cs typeface="Times New Roman" panose="02020603050405020304" pitchFamily="18" charset="0"/>
              </a:rPr>
              <a:t>{change to 0s}</a:t>
            </a:r>
            <a:r>
              <a:rPr lang="en-US" altLang="zh-CN" b="1" dirty="0"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cs typeface="Times New Roman" panose="02020603050405020304" pitchFamily="18" charset="0"/>
              </a:rPr>
            </a:br>
            <a:r>
              <a:rPr lang="en-US" altLang="zh-CN" b="1" dirty="0">
                <a:cs typeface="Times New Roman" panose="02020603050405020304" pitchFamily="18" charset="0"/>
              </a:rPr>
              <a:t>if </a:t>
            </a:r>
            <a:r>
              <a:rPr lang="en-US" altLang="zh-CN" i="1" dirty="0" err="1"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cs typeface="Times New Roman" panose="02020603050405020304" pitchFamily="18" charset="0"/>
              </a:rPr>
              <a:t>=n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then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cs typeface="Times New Roman" panose="02020603050405020304" pitchFamily="18" charset="0"/>
              </a:rPr>
              <a:t> “no more” </a:t>
            </a:r>
            <a:r>
              <a:rPr lang="en-US" altLang="zh-CN" b="1" dirty="0">
                <a:cs typeface="Times New Roman" panose="02020603050405020304" pitchFamily="18" charset="0"/>
              </a:rPr>
              <a:t>else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begin</a:t>
            </a:r>
            <a:r>
              <a:rPr lang="en-US" altLang="zh-CN" dirty="0">
                <a:cs typeface="Times New Roman" panose="02020603050405020304" pitchFamily="18" charset="0"/>
              </a:rPr>
              <a:t/>
            </a:r>
            <a:br>
              <a:rPr lang="en-US" altLang="zh-CN" dirty="0">
                <a:cs typeface="Times New Roman" panose="02020603050405020304" pitchFamily="18" charset="0"/>
              </a:rPr>
            </a:br>
            <a:r>
              <a:rPr lang="en-US" altLang="zh-CN" dirty="0">
                <a:cs typeface="Times New Roman" panose="02020603050405020304" pitchFamily="18" charset="0"/>
              </a:rPr>
              <a:t> 	</a:t>
            </a:r>
            <a:r>
              <a:rPr lang="en-US" altLang="zh-CN" i="1" dirty="0"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 = 1; </a:t>
            </a:r>
            <a:r>
              <a:rPr lang="en-US" altLang="zh-CN" b="1" dirty="0"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cs typeface="Times New Roman" panose="02020603050405020304" pitchFamily="18" charset="0"/>
              </a:rPr>
              <a:t>…</a:t>
            </a:r>
            <a:r>
              <a:rPr lang="en-US" altLang="zh-CN" i="1" dirty="0"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cs typeface="Times New Roman" panose="02020603050405020304" pitchFamily="18" charset="0"/>
              </a:rPr>
              <a:t>0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end  </a:t>
            </a:r>
            <a:r>
              <a:rPr lang="en-US" altLang="zh-CN" dirty="0">
                <a:solidFill>
                  <a:schemeClr val="folHlink"/>
                </a:solidFill>
                <a:cs typeface="Times New Roman" panose="02020603050405020304" pitchFamily="18" charset="0"/>
              </a:rPr>
              <a:t>{chg. 0→1}</a:t>
            </a:r>
          </a:p>
        </p:txBody>
      </p:sp>
    </p:spTree>
    <p:extLst>
      <p:ext uri="{BB962C8B-B14F-4D97-AF65-F5344CB8AC3E}">
        <p14:creationId xmlns:p14="http://schemas.microsoft.com/office/powerpoint/2010/main" val="1903098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>
            <a:extLst>
              <a:ext uri="{FF2B5EF4-FFF2-40B4-BE49-F238E27FC236}">
                <a16:creationId xmlns="" xmlns:a16="http://schemas.microsoft.com/office/drawing/2014/main" id="{6B29F5C5-F01F-4CFB-984A-1DB6C8CD2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Generating </a:t>
            </a:r>
            <a:r>
              <a:rPr lang="en-US" altLang="zh-CN" i="1"/>
              <a:t>r</a:t>
            </a:r>
            <a:r>
              <a:rPr lang="en-US" altLang="zh-CN"/>
              <a:t>-combinations</a:t>
            </a:r>
          </a:p>
        </p:txBody>
      </p:sp>
      <p:sp>
        <p:nvSpPr>
          <p:cNvPr id="66566" name="Rectangle 3">
            <a:extLst>
              <a:ext uri="{FF2B5EF4-FFF2-40B4-BE49-F238E27FC236}">
                <a16:creationId xmlns="" xmlns:a16="http://schemas.microsoft.com/office/drawing/2014/main" id="{95CF288E-C3A7-4D88-95D5-D1C83F49A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How do we list all </a:t>
            </a:r>
            <a:r>
              <a:rPr lang="en-US" altLang="zh-CN" sz="2800" i="1" dirty="0"/>
              <a:t>r</a:t>
            </a:r>
            <a:r>
              <a:rPr lang="en-US" altLang="zh-CN" sz="2800" dirty="0"/>
              <a:t>-combinations of the set {1,…,</a:t>
            </a:r>
            <a:r>
              <a:rPr lang="en-US" altLang="zh-CN" sz="2800" i="1" dirty="0"/>
              <a:t>n</a:t>
            </a:r>
            <a:r>
              <a:rPr lang="en-US" altLang="zh-CN" sz="2800" dirty="0"/>
              <a:t>}?</a:t>
            </a:r>
          </a:p>
          <a:p>
            <a:pPr eaLnBrk="1" hangingPunct="1"/>
            <a:r>
              <a:rPr lang="en-US" altLang="zh-CN" sz="2800" dirty="0"/>
              <a:t>Since the order of elements in a combination doesn’t matter, we can always list them from smallest to largest.</a:t>
            </a:r>
          </a:p>
          <a:p>
            <a:pPr eaLnBrk="1" hangingPunct="1"/>
            <a:r>
              <a:rPr lang="en-US" altLang="zh-CN" sz="2800" dirty="0"/>
              <a:t>We can thus do it by enumerating the possible smallest items, then for each, enumerating the possible next-smallest items, </a:t>
            </a:r>
            <a:r>
              <a:rPr lang="en-US" altLang="zh-CN" sz="2800" i="1" dirty="0"/>
              <a:t>etc.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58671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2">
            <a:extLst>
              <a:ext uri="{FF2B5EF4-FFF2-40B4-BE49-F238E27FC236}">
                <a16:creationId xmlns="" xmlns:a16="http://schemas.microsoft.com/office/drawing/2014/main" id="{B26941AA-F8E9-44F6-92D9-84FC13DB2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Recursive </a:t>
            </a:r>
            <a:r>
              <a:rPr lang="en-US" altLang="zh-CN" i="1"/>
              <a:t>r</a:t>
            </a:r>
            <a:r>
              <a:rPr lang="en-US" altLang="zh-CN"/>
              <a:t>-comb. Generator</a:t>
            </a:r>
          </a:p>
        </p:txBody>
      </p:sp>
      <p:sp>
        <p:nvSpPr>
          <p:cNvPr id="67590" name="Rectangle 3">
            <a:extLst>
              <a:ext uri="{FF2B5EF4-FFF2-40B4-BE49-F238E27FC236}">
                <a16:creationId xmlns="" xmlns:a16="http://schemas.microsoft.com/office/drawing/2014/main" id="{241A20E9-B3A8-41B6-B167-2F4F4C22B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procedure</a:t>
            </a:r>
            <a:r>
              <a:rPr lang="en-US" altLang="zh-CN" dirty="0"/>
              <a:t> </a:t>
            </a:r>
            <a:r>
              <a:rPr lang="en-US" altLang="zh-CN" i="1" dirty="0" err="1"/>
              <a:t>recEnumRCombs</a:t>
            </a:r>
            <a:r>
              <a:rPr lang="en-US" altLang="zh-CN" dirty="0"/>
              <a:t>(</a:t>
            </a:r>
            <a:r>
              <a:rPr lang="en-US" altLang="zh-CN" i="1" dirty="0" err="1"/>
              <a:t>min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 err="1"/>
              <a:t>,</a:t>
            </a:r>
            <a:r>
              <a:rPr lang="en-US" altLang="zh-CN" i="1" dirty="0" err="1"/>
              <a:t>r</a:t>
            </a:r>
            <a:r>
              <a:rPr lang="en-US" altLang="zh-CN" dirty="0" err="1"/>
              <a:t>,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i="1" dirty="0"/>
              <a:t>j</a:t>
            </a:r>
            <a:r>
              <a:rPr lang="en-US" altLang="zh-CN" dirty="0"/>
              <a:t>&gt;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en-US" altLang="zh-CN" b="1" dirty="0"/>
              <a:t>then</a:t>
            </a:r>
            <a:r>
              <a:rPr lang="en-US" altLang="zh-CN" dirty="0"/>
              <a:t> </a:t>
            </a:r>
            <a:r>
              <a:rPr lang="en-US" altLang="zh-CN" b="1" dirty="0"/>
              <a:t>print</a:t>
            </a:r>
            <a:r>
              <a:rPr lang="en-US" altLang="zh-CN" dirty="0"/>
              <a:t> </a:t>
            </a:r>
            <a:r>
              <a:rPr lang="en-US" altLang="zh-CN" i="1" dirty="0"/>
              <a:t>comb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i="1" dirty="0" err="1"/>
              <a:t>comb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; </a:t>
            </a:r>
            <a:r>
              <a:rPr lang="en-US" altLang="zh-CN" b="1" dirty="0"/>
              <a:t>return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for</a:t>
            </a:r>
            <a:r>
              <a:rPr lang="en-US" altLang="zh-CN" dirty="0"/>
              <a:t> </a:t>
            </a:r>
            <a:r>
              <a:rPr lang="en-US" altLang="zh-CN" i="1" dirty="0"/>
              <a:t>i</a:t>
            </a:r>
            <a:r>
              <a:rPr lang="en-US" altLang="zh-CN" dirty="0"/>
              <a:t>:=</a:t>
            </a:r>
            <a:r>
              <a:rPr lang="en-US" altLang="zh-CN" i="1" dirty="0"/>
              <a:t>min</a:t>
            </a:r>
            <a:r>
              <a:rPr lang="en-US" altLang="zh-CN" dirty="0"/>
              <a:t> </a:t>
            </a:r>
            <a:r>
              <a:rPr lang="en-US" altLang="zh-CN" b="1" dirty="0"/>
              <a:t>to</a:t>
            </a:r>
            <a:r>
              <a:rPr lang="en-US" altLang="zh-CN" dirty="0"/>
              <a:t> </a:t>
            </a:r>
            <a:r>
              <a:rPr lang="en-US" altLang="zh-CN" i="1" dirty="0"/>
              <a:t>n</a:t>
            </a:r>
            <a:r>
              <a:rPr lang="en-US" altLang="zh-CN" dirty="0">
                <a:cs typeface="Times New Roman" panose="02020603050405020304" pitchFamily="18" charset="0"/>
              </a:rPr>
              <a:t>−</a:t>
            </a:r>
            <a:r>
              <a:rPr lang="en-US" altLang="zh-CN" i="1" dirty="0">
                <a:cs typeface="Times New Roman" panose="02020603050405020304" pitchFamily="18" charset="0"/>
              </a:rPr>
              <a:t>r</a:t>
            </a:r>
            <a:r>
              <a:rPr lang="en-US" altLang="zh-CN" dirty="0">
                <a:cs typeface="Times New Roman" panose="02020603050405020304" pitchFamily="18" charset="0"/>
              </a:rPr>
              <a:t>+1 </a:t>
            </a:r>
            <a:r>
              <a:rPr lang="en-US" altLang="zh-CN" b="1" dirty="0">
                <a:cs typeface="Times New Roman" panose="02020603050405020304" pitchFamily="18" charset="0"/>
              </a:rPr>
              <a:t>begin</a:t>
            </a:r>
            <a:r>
              <a:rPr lang="en-US" altLang="zh-CN" dirty="0">
                <a:cs typeface="Times New Roman" panose="02020603050405020304" pitchFamily="18" charset="0"/>
              </a:rPr>
              <a:t/>
            </a:r>
            <a:br>
              <a:rPr lang="en-US" altLang="zh-CN" dirty="0">
                <a:cs typeface="Times New Roman" panose="02020603050405020304" pitchFamily="18" charset="0"/>
              </a:rPr>
            </a:br>
            <a:r>
              <a:rPr lang="en-US" altLang="zh-CN" dirty="0"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cs typeface="Times New Roman" panose="02020603050405020304" pitchFamily="18" charset="0"/>
              </a:rPr>
              <a:t>comb</a:t>
            </a:r>
            <a:r>
              <a:rPr lang="en-US" altLang="zh-CN" i="1" baseline="-25000" dirty="0" err="1">
                <a:cs typeface="Times New Roman" panose="02020603050405020304" pitchFamily="18" charset="0"/>
              </a:rPr>
              <a:t>j</a:t>
            </a:r>
            <a:r>
              <a:rPr lang="en-US" altLang="zh-CN" dirty="0"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cs typeface="Times New Roman" panose="02020603050405020304" pitchFamily="18" charset="0"/>
              </a:rPr>
              <a:t/>
            </a:r>
            <a:br>
              <a:rPr lang="en-US" altLang="zh-CN" i="1" dirty="0">
                <a:cs typeface="Times New Roman" panose="02020603050405020304" pitchFamily="18" charset="0"/>
              </a:rPr>
            </a:br>
            <a:r>
              <a:rPr lang="en-US" altLang="zh-CN" i="1" dirty="0"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cs typeface="Times New Roman" panose="02020603050405020304" pitchFamily="18" charset="0"/>
              </a:rPr>
              <a:t>recEnumRCombs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+1, </a:t>
            </a:r>
            <a:r>
              <a:rPr lang="en-US" altLang="zh-CN" i="1" dirty="0">
                <a:cs typeface="Times New Roman" panose="02020603050405020304" pitchFamily="18" charset="0"/>
              </a:rPr>
              <a:t>j</a:t>
            </a:r>
            <a:r>
              <a:rPr lang="en-US" altLang="zh-CN" dirty="0">
                <a:cs typeface="Times New Roman" panose="02020603050405020304" pitchFamily="18" charset="0"/>
              </a:rPr>
              <a:t>+1, </a:t>
            </a:r>
            <a:r>
              <a:rPr lang="en-US" altLang="zh-CN" i="1" dirty="0">
                <a:cs typeface="Times New Roman" panose="02020603050405020304" pitchFamily="18" charset="0"/>
              </a:rPr>
              <a:t>r</a:t>
            </a:r>
            <a:r>
              <a:rPr lang="en-US" altLang="zh-CN" dirty="0">
                <a:cs typeface="Times New Roman" panose="02020603050405020304" pitchFamily="18" charset="0"/>
              </a:rPr>
              <a:t>−1, </a:t>
            </a:r>
            <a:r>
              <a:rPr lang="en-US" altLang="zh-CN" i="1" dirty="0">
                <a:cs typeface="Times New Roman" panose="02020603050405020304" pitchFamily="18" charset="0"/>
              </a:rPr>
              <a:t>n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  <a:br>
              <a:rPr lang="en-US" altLang="zh-CN" dirty="0">
                <a:cs typeface="Times New Roman" panose="02020603050405020304" pitchFamily="18" charset="0"/>
              </a:rPr>
            </a:br>
            <a:r>
              <a:rPr lang="en-US" altLang="zh-CN" b="1" dirty="0">
                <a:cs typeface="Times New Roman" panose="02020603050405020304" pitchFamily="18" charset="0"/>
              </a:rPr>
              <a:t>end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85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>
            <a:extLst>
              <a:ext uri="{FF2B5EF4-FFF2-40B4-BE49-F238E27FC236}">
                <a16:creationId xmlns="" xmlns:a16="http://schemas.microsoft.com/office/drawing/2014/main" id="{60F62AE5-EA56-47BA-A992-229FD2055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Generating Next </a:t>
            </a:r>
            <a:r>
              <a:rPr lang="en-US" altLang="zh-CN" i="1"/>
              <a:t>r</a:t>
            </a:r>
            <a:r>
              <a:rPr lang="en-US" altLang="zh-CN"/>
              <a:t>-combination</a:t>
            </a:r>
          </a:p>
        </p:txBody>
      </p:sp>
      <p:sp>
        <p:nvSpPr>
          <p:cNvPr id="68614" name="Rectangle 3">
            <a:extLst>
              <a:ext uri="{FF2B5EF4-FFF2-40B4-BE49-F238E27FC236}">
                <a16:creationId xmlns="" xmlns:a16="http://schemas.microsoft.com/office/drawing/2014/main" id="{CE84242C-2816-45A6-B76F-AB99FF401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1" y="1600200"/>
            <a:ext cx="8762999" cy="51379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procedure</a:t>
            </a:r>
            <a:r>
              <a:rPr lang="en-US" altLang="zh-CN" dirty="0"/>
              <a:t> </a:t>
            </a:r>
            <a:r>
              <a:rPr lang="en-US" altLang="zh-CN" i="1" dirty="0" err="1"/>
              <a:t>nextRComb</a:t>
            </a:r>
            <a:r>
              <a:rPr lang="en-US" altLang="zh-CN" dirty="0"/>
              <a:t>({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r</a:t>
            </a:r>
            <a:r>
              <a:rPr lang="en-US" altLang="zh-CN" dirty="0"/>
              <a:t>}</a:t>
            </a:r>
            <a:r>
              <a:rPr lang="en-US" altLang="zh-CN" dirty="0">
                <a:sym typeface="Symbol" panose="05050102010706020507" pitchFamily="18" charset="2"/>
              </a:rPr>
              <a:t>{1,…,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} 						with </a:t>
            </a:r>
            <a:r>
              <a:rPr lang="en-US" altLang="zh-CN" i="1" dirty="0" err="1"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&lt;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ym typeface="Symbol" panose="05050102010706020507" pitchFamily="18" charset="2"/>
              </a:rPr>
              <a:t>+1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{Find the last item that can be </a:t>
            </a:r>
            <a:r>
              <a:rPr lang="en-US" altLang="zh-CN" dirty="0" err="1">
                <a:solidFill>
                  <a:schemeClr val="folHlink"/>
                </a:solidFill>
                <a:sym typeface="Symbol" panose="05050102010706020507" pitchFamily="18" charset="2"/>
              </a:rPr>
              <a:t>inc’d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}</a:t>
            </a:r>
            <a:b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</a:br>
            <a:r>
              <a:rPr lang="en-US" altLang="zh-CN" i="1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:=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; </a:t>
            </a:r>
            <a:r>
              <a:rPr lang="en-US" altLang="zh-CN" b="1" dirty="0">
                <a:sym typeface="Symbol" panose="05050102010706020507" pitchFamily="18" charset="2"/>
              </a:rPr>
              <a:t>while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i="1" dirty="0" err="1">
                <a:sym typeface="Symbol" panose="05050102010706020507" pitchFamily="18" charset="2"/>
              </a:rPr>
              <a:t>n</a:t>
            </a:r>
            <a:r>
              <a:rPr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:=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−1 </a:t>
            </a:r>
            <a:b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:= </a:t>
            </a:r>
            <a:r>
              <a:rPr lang="en-US" altLang="zh-CN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+ 1            </a:t>
            </a:r>
            <a:r>
              <a:rPr lang="en-US" altLang="zh-CN" dirty="0">
                <a:solidFill>
                  <a:schemeClr val="folHlin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{Increment it}</a:t>
            </a:r>
            <a:br>
              <a:rPr lang="en-US" altLang="zh-CN" dirty="0">
                <a:solidFill>
                  <a:schemeClr val="folHlin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for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:=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+1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r        </a:t>
            </a:r>
            <a:r>
              <a:rPr lang="en-US" altLang="zh-CN" dirty="0">
                <a:solidFill>
                  <a:schemeClr val="folHlin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{Set remaining items}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:= </a:t>
            </a:r>
            <a:r>
              <a:rPr lang="en-US" altLang="zh-CN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− </a:t>
            </a:r>
            <a:r>
              <a:rPr lang="en-US" altLang="zh-CN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dirty="0">
                <a:solidFill>
                  <a:schemeClr val="folHlin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{to the subsequent #’s}</a:t>
            </a:r>
            <a:br>
              <a:rPr lang="en-US" altLang="zh-CN" dirty="0">
                <a:solidFill>
                  <a:schemeClr val="folHlin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return {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0431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4688DE-70A9-49BD-8B3A-FC704E7B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75D1AEF-B4D4-44D7-9CE8-A3A9E59D1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Homework</a:t>
            </a:r>
          </a:p>
        </p:txBody>
      </p:sp>
    </p:spTree>
    <p:extLst>
      <p:ext uri="{BB962C8B-B14F-4D97-AF65-F5344CB8AC3E}">
        <p14:creationId xmlns:p14="http://schemas.microsoft.com/office/powerpoint/2010/main" val="176086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4637"/>
            <a:ext cx="8534400" cy="50355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The number of </a:t>
            </a:r>
            <a:r>
              <a:rPr lang="en-US" i="1" dirty="0"/>
              <a:t>r</a:t>
            </a:r>
            <a:r>
              <a:rPr lang="en-US" dirty="0"/>
              <a:t>-permutations of a set of </a:t>
            </a:r>
            <a:r>
              <a:rPr lang="en-US" i="1" dirty="0"/>
              <a:t>n</a:t>
            </a:r>
            <a:r>
              <a:rPr lang="en-US" dirty="0"/>
              <a:t> objects with repetition allowed is </a:t>
            </a:r>
            <a:r>
              <a:rPr lang="en-US" i="1" dirty="0"/>
              <a:t>n</a:t>
            </a:r>
            <a:r>
              <a:rPr lang="en-US" i="1" baseline="30000" dirty="0"/>
              <a:t>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 Proof</a:t>
            </a:r>
            <a:r>
              <a:rPr lang="en-US" dirty="0"/>
              <a:t>: There are </a:t>
            </a:r>
            <a:r>
              <a:rPr lang="en-US" i="1" dirty="0"/>
              <a:t>n</a:t>
            </a:r>
            <a:r>
              <a:rPr lang="en-US" dirty="0"/>
              <a:t> ways to select an element of the set for each of the </a:t>
            </a:r>
            <a:r>
              <a:rPr lang="en-US" i="1" dirty="0"/>
              <a:t>r</a:t>
            </a:r>
            <a:r>
              <a:rPr lang="en-US" dirty="0"/>
              <a:t> positions in the </a:t>
            </a:r>
            <a:r>
              <a:rPr lang="en-US" i="1" dirty="0"/>
              <a:t>r</a:t>
            </a:r>
            <a:r>
              <a:rPr lang="en-US" dirty="0"/>
              <a:t>-permutation when repetition is allowed. Hence, by the product rule there are </a:t>
            </a:r>
            <a:r>
              <a:rPr lang="en-US" i="1" dirty="0"/>
              <a:t>n</a:t>
            </a:r>
            <a:r>
              <a:rPr lang="en-US" i="1" baseline="30000" dirty="0"/>
              <a:t>r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-permutations with repetition.</a:t>
            </a:r>
          </a:p>
        </p:txBody>
      </p:sp>
    </p:spTree>
    <p:extLst>
      <p:ext uri="{BB962C8B-B14F-4D97-AF65-F5344CB8AC3E}">
        <p14:creationId xmlns:p14="http://schemas.microsoft.com/office/powerpoint/2010/main" val="137696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4637"/>
            <a:ext cx="8534400" cy="50355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strings of length </a:t>
            </a:r>
            <a:r>
              <a:rPr lang="en-US" i="1" dirty="0"/>
              <a:t>r</a:t>
            </a:r>
            <a:r>
              <a:rPr lang="en-US" dirty="0"/>
              <a:t> can be formed from the uppercase letters of the English alphabet?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The number of such strings is </a:t>
            </a:r>
            <a:r>
              <a:rPr lang="en-US" dirty="0">
                <a:latin typeface="Cambria" pitchFamily="18" charset="0"/>
              </a:rPr>
              <a:t>26</a:t>
            </a:r>
            <a:r>
              <a:rPr lang="en-US" i="1" baseline="40000" dirty="0"/>
              <a:t>r</a:t>
            </a:r>
            <a:r>
              <a:rPr lang="en-US" dirty="0"/>
              <a:t>, which is the number of </a:t>
            </a:r>
            <a:r>
              <a:rPr lang="en-US" i="1" dirty="0"/>
              <a:t>r</a:t>
            </a:r>
            <a:r>
              <a:rPr lang="en-US" dirty="0"/>
              <a:t>-permutations of a set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/>
              <a:t> elements. </a:t>
            </a:r>
            <a:endParaRPr lang="en-US" i="1" baseline="40000" dirty="0"/>
          </a:p>
        </p:txBody>
      </p:sp>
    </p:spTree>
    <p:extLst>
      <p:ext uri="{BB962C8B-B14F-4D97-AF65-F5344CB8AC3E}">
        <p14:creationId xmlns:p14="http://schemas.microsoft.com/office/powerpoint/2010/main" val="218787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="" xmlns:a16="http://schemas.microsoft.com/office/drawing/2014/main" id="{38C9B1B4-BE62-4C4C-8BFD-E43BB9DD9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Combinations with Repetition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="" xmlns:a16="http://schemas.microsoft.com/office/drawing/2014/main" id="{3C24E0A1-B444-4395-B2A2-B7D63AFA90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250" y="1417638"/>
            <a:ext cx="8486775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   Example</a:t>
            </a:r>
            <a:r>
              <a:rPr lang="en-US" altLang="zh-CN" dirty="0"/>
              <a:t>: How many ways are there to select five bills from a box containing  at least five of each of the following denominations: $</a:t>
            </a:r>
            <a:r>
              <a:rPr lang="en-US" altLang="zh-CN" dirty="0">
                <a:latin typeface="Cambria" panose="02040503050406030204" pitchFamily="18" charset="0"/>
              </a:rPr>
              <a:t>1</a:t>
            </a:r>
            <a:r>
              <a:rPr lang="en-US" altLang="zh-CN" dirty="0"/>
              <a:t>, $</a:t>
            </a:r>
            <a:r>
              <a:rPr lang="en-US" altLang="zh-CN" dirty="0">
                <a:latin typeface="Cambria" panose="02040503050406030204" pitchFamily="18" charset="0"/>
              </a:rPr>
              <a:t>2</a:t>
            </a:r>
            <a:r>
              <a:rPr lang="en-US" altLang="zh-CN" dirty="0"/>
              <a:t>, $</a:t>
            </a:r>
            <a:r>
              <a:rPr lang="en-US" altLang="zh-CN" dirty="0">
                <a:latin typeface="Cambria" panose="02040503050406030204" pitchFamily="18" charset="0"/>
              </a:rPr>
              <a:t>5</a:t>
            </a:r>
            <a:r>
              <a:rPr lang="en-US" altLang="zh-CN" dirty="0"/>
              <a:t>,  $</a:t>
            </a:r>
            <a:r>
              <a:rPr lang="en-US" altLang="zh-CN" dirty="0">
                <a:latin typeface="Cambria" panose="02040503050406030204" pitchFamily="18" charset="0"/>
              </a:rPr>
              <a:t>10</a:t>
            </a:r>
            <a:r>
              <a:rPr lang="en-US" altLang="zh-CN" dirty="0"/>
              <a:t>, $</a:t>
            </a:r>
            <a:r>
              <a:rPr lang="en-US" altLang="zh-CN" dirty="0">
                <a:latin typeface="Cambria" panose="02040503050406030204" pitchFamily="18" charset="0"/>
              </a:rPr>
              <a:t>20</a:t>
            </a:r>
            <a:r>
              <a:rPr lang="en-US" altLang="zh-CN" dirty="0"/>
              <a:t>, $</a:t>
            </a:r>
            <a:r>
              <a:rPr lang="en-US" altLang="zh-CN" dirty="0">
                <a:latin typeface="Cambria" panose="02040503050406030204" pitchFamily="18" charset="0"/>
              </a:rPr>
              <a:t>50</a:t>
            </a:r>
            <a:r>
              <a:rPr lang="en-US" altLang="zh-CN" dirty="0"/>
              <a:t>, and $</a:t>
            </a:r>
            <a:r>
              <a:rPr lang="en-US" altLang="zh-CN" dirty="0">
                <a:latin typeface="Cambria" panose="02040503050406030204" pitchFamily="18" charset="0"/>
              </a:rPr>
              <a:t>100</a:t>
            </a:r>
            <a:r>
              <a:rPr lang="en-US" altLang="zh-CN" dirty="0"/>
              <a:t>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   Solution</a:t>
            </a:r>
            <a:r>
              <a:rPr lang="en-US" altLang="zh-CN" dirty="0"/>
              <a:t>: Place the selected bills in the appropriate position of a cash box illustrated below:</a:t>
            </a:r>
          </a:p>
        </p:txBody>
      </p:sp>
      <p:pic>
        <p:nvPicPr>
          <p:cNvPr id="46084" name="Picture 3" descr="0513.jpg">
            <a:extLst>
              <a:ext uri="{FF2B5EF4-FFF2-40B4-BE49-F238E27FC236}">
                <a16:creationId xmlns="" xmlns:a16="http://schemas.microsoft.com/office/drawing/2014/main" id="{47896B1A-6F95-43A6-B832-1E0FC879F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68" y="5105400"/>
            <a:ext cx="38558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32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="" xmlns:a16="http://schemas.microsoft.com/office/drawing/2014/main" id="{136792C2-D591-4DE0-9F55-5EBB4177F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Combinations with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470784-1192-4FBE-B390-B1216CE3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524000"/>
            <a:ext cx="8662988" cy="5334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Some possible ways of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  placing the five bills: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number of ways to select five bills corresponds to the number of ways to arrange six bars and five stars in a row. </a:t>
            </a:r>
          </a:p>
          <a:p>
            <a:pPr>
              <a:defRPr/>
            </a:pPr>
            <a:r>
              <a:rPr lang="en-US" dirty="0"/>
              <a:t>This is the number of unordered selections of </a:t>
            </a:r>
            <a:r>
              <a:rPr lang="en-US" dirty="0">
                <a:latin typeface="Cambria" pitchFamily="18" charset="0"/>
              </a:rPr>
              <a:t>5</a:t>
            </a:r>
            <a:r>
              <a:rPr lang="en-US" dirty="0"/>
              <a:t> objects from a set of </a:t>
            </a:r>
            <a:r>
              <a:rPr lang="en-US" dirty="0">
                <a:latin typeface="Cambria" pitchFamily="18" charset="0"/>
              </a:rPr>
              <a:t>11</a:t>
            </a:r>
            <a:r>
              <a:rPr lang="en-US" dirty="0"/>
              <a:t>. Hence, there are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    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ways to choose five bills with seven types of bills.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47108" name="Picture 3" descr="0514.jpg">
            <a:extLst>
              <a:ext uri="{FF2B5EF4-FFF2-40B4-BE49-F238E27FC236}">
                <a16:creationId xmlns="" xmlns:a16="http://schemas.microsoft.com/office/drawing/2014/main" id="{5176DBE8-DB80-4376-A56F-EF8DD235C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561" y="1632857"/>
            <a:ext cx="3048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 descr="addin_tmp.png">
            <a:extLst>
              <a:ext uri="{FF2B5EF4-FFF2-40B4-BE49-F238E27FC236}">
                <a16:creationId xmlns="" xmlns:a16="http://schemas.microsoft.com/office/drawing/2014/main" id="{6D4C3528-39D9-4ACD-860A-D02C00D3FB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486400"/>
            <a:ext cx="275463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34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="" xmlns:a16="http://schemas.microsoft.com/office/drawing/2014/main" id="{8D9870DE-5949-4142-BE2C-60A3ACB2F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Combinations with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23825B-1EA2-42F3-8E8A-F6F799B56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69" y="1524000"/>
            <a:ext cx="8695532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b="1" dirty="0"/>
              <a:t>    Theorem </a:t>
            </a:r>
            <a:r>
              <a:rPr lang="en-US" b="1" dirty="0">
                <a:latin typeface="Cambria" pitchFamily="18" charset="0"/>
              </a:rPr>
              <a:t>2</a:t>
            </a:r>
            <a:r>
              <a:rPr lang="en-US" dirty="0"/>
              <a:t>: The number </a:t>
            </a:r>
            <a:r>
              <a:rPr lang="en-US" dirty="0" smtClean="0"/>
              <a:t>of </a:t>
            </a:r>
            <a:r>
              <a:rPr lang="en-US" i="1" dirty="0"/>
              <a:t>r</a:t>
            </a:r>
            <a:r>
              <a:rPr lang="en-US" dirty="0"/>
              <a:t>-combinations from a set with </a:t>
            </a:r>
            <a:r>
              <a:rPr lang="en-US" i="1" dirty="0"/>
              <a:t>n</a:t>
            </a:r>
            <a:r>
              <a:rPr lang="en-US" dirty="0"/>
              <a:t> elements when repetition of elements is allowed is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                  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 + r – </a:t>
            </a:r>
            <a:r>
              <a:rPr lang="en-US" dirty="0">
                <a:latin typeface="Cambria" pitchFamily="18" charset="0"/>
              </a:rPr>
              <a:t>1</a:t>
            </a:r>
            <a:r>
              <a:rPr lang="en-US" i="1" dirty="0"/>
              <a:t>,r</a:t>
            </a:r>
            <a:r>
              <a:rPr lang="en-US" dirty="0"/>
              <a:t>)</a:t>
            </a:r>
            <a:r>
              <a:rPr lang="en-US" i="1" dirty="0"/>
              <a:t> = C</a:t>
            </a:r>
            <a:r>
              <a:rPr lang="en-US" dirty="0"/>
              <a:t>(</a:t>
            </a:r>
            <a:r>
              <a:rPr lang="en-US" i="1" dirty="0"/>
              <a:t>n + r – </a:t>
            </a:r>
            <a:r>
              <a:rPr lang="en-US" dirty="0">
                <a:latin typeface="Cambria" pitchFamily="18" charset="0"/>
              </a:rPr>
              <a:t>1</a:t>
            </a:r>
            <a:r>
              <a:rPr lang="en-US" i="1" dirty="0"/>
              <a:t>, n –</a:t>
            </a:r>
            <a:r>
              <a:rPr lang="en-US" dirty="0">
                <a:latin typeface="Cambria" pitchFamily="18" charset="0"/>
              </a:rPr>
              <a:t>1</a:t>
            </a:r>
            <a:r>
              <a:rPr lang="en-US" dirty="0"/>
              <a:t>).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b="1" dirty="0"/>
              <a:t>    Proof</a:t>
            </a:r>
            <a:r>
              <a:rPr lang="en-US" dirty="0"/>
              <a:t>: Each </a:t>
            </a:r>
            <a:r>
              <a:rPr lang="en-US" i="1" dirty="0"/>
              <a:t>r</a:t>
            </a:r>
            <a:r>
              <a:rPr lang="en-US" dirty="0"/>
              <a:t>-combination of a set with </a:t>
            </a:r>
            <a:r>
              <a:rPr lang="en-US" i="1" dirty="0"/>
              <a:t>n</a:t>
            </a:r>
            <a:r>
              <a:rPr lang="en-US" dirty="0"/>
              <a:t> elements with repetition allowed can be represented by a list of </a:t>
            </a:r>
            <a:r>
              <a:rPr lang="en-US" i="1" dirty="0"/>
              <a:t>n –</a:t>
            </a:r>
            <a:r>
              <a:rPr lang="en-US" dirty="0">
                <a:latin typeface="Cambria" pitchFamily="18" charset="0"/>
              </a:rPr>
              <a:t>1 </a:t>
            </a:r>
            <a:r>
              <a:rPr lang="en-US" dirty="0"/>
              <a:t>bars and </a:t>
            </a:r>
            <a:r>
              <a:rPr lang="en-US" i="1" dirty="0"/>
              <a:t>r</a:t>
            </a:r>
            <a:r>
              <a:rPr lang="en-US" dirty="0"/>
              <a:t> stars. The bars mark the </a:t>
            </a:r>
            <a:r>
              <a:rPr lang="en-US" i="1" dirty="0"/>
              <a:t>n</a:t>
            </a:r>
            <a:r>
              <a:rPr lang="en-US" dirty="0"/>
              <a:t> cells containing a star for each time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element of the set occurs in the combination.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The number of such lists is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 + r – </a:t>
            </a:r>
            <a:r>
              <a:rPr lang="en-US" dirty="0">
                <a:latin typeface="Cambria" pitchFamily="18" charset="0"/>
              </a:rPr>
              <a:t>1</a:t>
            </a:r>
            <a:r>
              <a:rPr lang="en-US" i="1" dirty="0"/>
              <a:t>, r</a:t>
            </a:r>
            <a:r>
              <a:rPr lang="en-US" dirty="0"/>
              <a:t>)</a:t>
            </a:r>
            <a:r>
              <a:rPr lang="en-US" i="1" dirty="0"/>
              <a:t>, </a:t>
            </a:r>
            <a:r>
              <a:rPr lang="en-US" dirty="0"/>
              <a:t>because each list is a choice of the </a:t>
            </a:r>
            <a:r>
              <a:rPr lang="en-US" i="1" dirty="0"/>
              <a:t>r</a:t>
            </a:r>
            <a:r>
              <a:rPr lang="en-US" dirty="0"/>
              <a:t> positions to place the stars, from the total of  </a:t>
            </a:r>
            <a:r>
              <a:rPr lang="en-US" i="1" dirty="0"/>
              <a:t>n + r – </a:t>
            </a:r>
            <a:r>
              <a:rPr lang="en-US" dirty="0">
                <a:latin typeface="Cambria" pitchFamily="18" charset="0"/>
              </a:rPr>
              <a:t>1</a:t>
            </a:r>
            <a:r>
              <a:rPr lang="en-US" i="1" dirty="0"/>
              <a:t>  </a:t>
            </a:r>
            <a:r>
              <a:rPr lang="en-US" dirty="0"/>
              <a:t>positions to place the stars and the bars. This is also equal to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 + r – </a:t>
            </a:r>
            <a:r>
              <a:rPr lang="en-US" dirty="0">
                <a:latin typeface="Cambria" pitchFamily="18" charset="0"/>
              </a:rPr>
              <a:t>1</a:t>
            </a:r>
            <a:r>
              <a:rPr lang="en-US" i="1" dirty="0"/>
              <a:t>, n –</a:t>
            </a:r>
            <a:r>
              <a:rPr lang="en-US" dirty="0">
                <a:latin typeface="Cambria" pitchFamily="18" charset="0"/>
              </a:rPr>
              <a:t>1</a:t>
            </a:r>
            <a:r>
              <a:rPr lang="en-US" dirty="0"/>
              <a:t>), which is the number of ways to place the</a:t>
            </a:r>
            <a:r>
              <a:rPr lang="en-US" i="1" dirty="0"/>
              <a:t> n –</a:t>
            </a:r>
            <a:r>
              <a:rPr lang="en-US" dirty="0">
                <a:latin typeface="Cambria" pitchFamily="18" charset="0"/>
              </a:rPr>
              <a:t>1</a:t>
            </a:r>
            <a:r>
              <a:rPr lang="en-US" dirty="0"/>
              <a:t> bars.</a:t>
            </a:r>
          </a:p>
        </p:txBody>
      </p:sp>
    </p:spTree>
    <p:extLst>
      <p:ext uri="{BB962C8B-B14F-4D97-AF65-F5344CB8AC3E}">
        <p14:creationId xmlns:p14="http://schemas.microsoft.com/office/powerpoint/2010/main" val="248603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with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534400" cy="475932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How many solutions does the equation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smtClean="0"/>
              <a:t>               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</a:p>
          <a:p>
            <a:pPr>
              <a:buNone/>
            </a:pPr>
            <a:r>
              <a:rPr lang="en-US" dirty="0"/>
              <a:t>    have, where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,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 and</a:t>
            </a:r>
            <a:r>
              <a:rPr lang="en-US" i="1" dirty="0"/>
              <a:t> 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are nonnegative integers?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Each solution corresponds to a way to select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items from a set with three elements;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elements of type one,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of type two, and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of type three. </a:t>
            </a:r>
          </a:p>
          <a:p>
            <a:pPr>
              <a:buNone/>
            </a:pPr>
            <a:r>
              <a:rPr lang="en-US" dirty="0"/>
              <a:t>  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it follows that there are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solutions.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14714" y="5176851"/>
            <a:ext cx="6045200" cy="31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280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11,5) = \frac{11!}{5!6!} = 462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3 + 11 -1,11) = C(13,11) = C(13,2) =  \frac{13 \cdot 12}{1 \cdot 2} = 78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3 + 11 -1,11) = C(13,11) = C(13,2) =  \frac{13 \cdot 12}{1 \cdot 2} = 78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7,3)C(4,2)C(2,1)C(1,1) =\frac{7!}{3!4!}\cdot \frac{4!}{2!2!}\cdot \frac{2!}{1! 1!}\cdot \frac{1!}{1!0!}=\frac{7!}{3!2!1!1!} = 420.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n!}{n_1!n_2!\cdots n_k!}\; .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n!}{n_1!(n -  n_1)!}\frac{(n - n_1)!}{n_2!(n - n_1 - n_2!)}\cdot\cdot\cdot\frac{(n - n_1 - \cdot \cdot \cdot - n_{k-1})!}{n_k!0!} =\frac{n!}{n_1!n_2!\cdots n_k!}\; .$&#10;&#10;\end{document}"/>
  <p:tag name="IGUANATEXSIZE" val="20"/>
</p:tagLst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4914</TotalTime>
  <Words>1769</Words>
  <Application>Microsoft Office PowerPoint</Application>
  <PresentationFormat>全屏显示(4:3)</PresentationFormat>
  <Paragraphs>167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Level</vt:lpstr>
      <vt:lpstr>1_Default Design</vt:lpstr>
      <vt:lpstr>Equation</vt:lpstr>
      <vt:lpstr>Discrete Mathematics and Its Application                         7th edition, 2001</vt:lpstr>
      <vt:lpstr>Welcome to Discrete Mathematics  Spring 2018</vt:lpstr>
      <vt:lpstr>§6.5 Generalized Permutations and Combinations</vt:lpstr>
      <vt:lpstr>Permutations with Repetition</vt:lpstr>
      <vt:lpstr>Permutations with Repetition</vt:lpstr>
      <vt:lpstr>Combinations with Repetition</vt:lpstr>
      <vt:lpstr>Combinations with Repetition</vt:lpstr>
      <vt:lpstr>Combinations with Repetition</vt:lpstr>
      <vt:lpstr>Combinations with Repetition</vt:lpstr>
      <vt:lpstr>PowerPoint 演示文稿</vt:lpstr>
      <vt:lpstr>Summarizing the Formulas for Counting Permutations and Combinations with and without Repetition</vt:lpstr>
      <vt:lpstr>Permutations with Indistinguishable Objects</vt:lpstr>
      <vt:lpstr>Permutations with Indistinguishable Objects</vt:lpstr>
      <vt:lpstr>Permutations with Indistinguishable Objects</vt:lpstr>
      <vt:lpstr>Distributing Objects into Boxes</vt:lpstr>
      <vt:lpstr>Distributing Objects into Boxes</vt:lpstr>
      <vt:lpstr>Distributing Objects into Boxes</vt:lpstr>
      <vt:lpstr>Distinguishable objects and distinguishable boxes</vt:lpstr>
      <vt:lpstr>Distributing Objects into Boxes</vt:lpstr>
      <vt:lpstr>Indistinguishable objects and distinguishable boxes.</vt:lpstr>
      <vt:lpstr>indistinguishable boxes</vt:lpstr>
      <vt:lpstr>Homework </vt:lpstr>
      <vt:lpstr>§6.6 Generating Perms. &amp; Combs.</vt:lpstr>
      <vt:lpstr>Generating All Permutations</vt:lpstr>
      <vt:lpstr>Recursive Permutation Generator</vt:lpstr>
      <vt:lpstr>Next Permutation in Order</vt:lpstr>
      <vt:lpstr>Next-Permutation Procedure</vt:lpstr>
      <vt:lpstr>Combination Generator</vt:lpstr>
      <vt:lpstr>Recursive Bit-String Enumerator</vt:lpstr>
      <vt:lpstr>Generating the Next Bit String</vt:lpstr>
      <vt:lpstr>Generating r-combinations</vt:lpstr>
      <vt:lpstr>A Recursive r-comb. Generator</vt:lpstr>
      <vt:lpstr>Generating Next r-combination</vt:lpstr>
      <vt:lpstr>PowerPoint 演示文稿</vt:lpstr>
    </vt:vector>
  </TitlesOfParts>
  <Company>Barry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SZNIU</cp:lastModifiedBy>
  <cp:revision>739</cp:revision>
  <cp:lastPrinted>2018-04-08T03:06:08Z</cp:lastPrinted>
  <dcterms:created xsi:type="dcterms:W3CDTF">2002-05-12T10:17:07Z</dcterms:created>
  <dcterms:modified xsi:type="dcterms:W3CDTF">2018-06-20T07:28:12Z</dcterms:modified>
</cp:coreProperties>
</file>