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5" r:id="rId2"/>
    <p:sldId id="296" r:id="rId3"/>
    <p:sldId id="305" r:id="rId4"/>
    <p:sldId id="282" r:id="rId5"/>
    <p:sldId id="308" r:id="rId6"/>
    <p:sldId id="295" r:id="rId7"/>
    <p:sldId id="314" r:id="rId8"/>
    <p:sldId id="317" r:id="rId9"/>
    <p:sldId id="315" r:id="rId10"/>
    <p:sldId id="316" r:id="rId11"/>
    <p:sldId id="309" r:id="rId12"/>
    <p:sldId id="287" r:id="rId13"/>
    <p:sldId id="318" r:id="rId14"/>
    <p:sldId id="319" r:id="rId15"/>
    <p:sldId id="321" r:id="rId16"/>
    <p:sldId id="320" r:id="rId17"/>
    <p:sldId id="322" r:id="rId18"/>
    <p:sldId id="323" r:id="rId19"/>
    <p:sldId id="324" r:id="rId20"/>
    <p:sldId id="327" r:id="rId21"/>
    <p:sldId id="330" r:id="rId22"/>
    <p:sldId id="332" r:id="rId23"/>
    <p:sldId id="333" r:id="rId24"/>
    <p:sldId id="325" r:id="rId25"/>
    <p:sldId id="326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0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7287" userDrawn="1">
          <p15:clr>
            <a:srgbClr val="A4A3A4"/>
          </p15:clr>
        </p15:guide>
        <p15:guide id="3" pos="2162" userDrawn="1">
          <p15:clr>
            <a:srgbClr val="A4A3A4"/>
          </p15:clr>
        </p15:guide>
        <p15:guide id="4" pos="756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FBF0B"/>
    <a:srgbClr val="FFD966"/>
    <a:srgbClr val="FFDB29"/>
    <a:srgbClr val="B08200"/>
    <a:srgbClr val="FFD31F"/>
    <a:srgbClr val="FFF262"/>
    <a:srgbClr val="FFE11A"/>
    <a:srgbClr val="9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598" autoAdjust="0"/>
  </p:normalViewPr>
  <p:slideViewPr>
    <p:cSldViewPr snapToGrid="0" showGuides="1">
      <p:cViewPr varScale="1">
        <p:scale>
          <a:sx n="74" d="100"/>
          <a:sy n="74" d="100"/>
        </p:scale>
        <p:origin x="372" y="42"/>
      </p:cViewPr>
      <p:guideLst>
        <p:guide orient="horz" pos="2341"/>
        <p:guide pos="7287"/>
        <p:guide pos="2162"/>
        <p:guide pos="756"/>
        <p:guide orient="horz" pos="388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2779-ABDA-41CE-9A25-80F385FA0F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B1D26-170A-43E3-BD4F-60FFD16F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8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B1D26-170A-43E3-BD4F-60FFD16FE4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9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EB1D26-170A-43E3-BD4F-60FFD16FE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37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B1D26-170A-43E3-BD4F-60FFD16FE49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7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9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4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2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2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5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8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1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FFA6-B0F4-42CC-8A76-F91A60DDEEC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15813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15813" y="3969153"/>
            <a:ext cx="1087386" cy="10781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5827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5827" y="3969153"/>
            <a:ext cx="1087386" cy="37601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75841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75841" y="3969152"/>
            <a:ext cx="1087386" cy="103523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5855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05855" y="3969152"/>
            <a:ext cx="1087386" cy="27677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5869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35869" y="3969153"/>
            <a:ext cx="1087386" cy="10781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65883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65883" y="3969153"/>
            <a:ext cx="1087386" cy="37601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95897" y="2837732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95897" y="3969153"/>
            <a:ext cx="1087386" cy="75878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08298A-CFA7-490F-85C8-26FB6768F33A}"/>
              </a:ext>
            </a:extLst>
          </p:cNvPr>
          <p:cNvSpPr txBox="1"/>
          <p:nvPr/>
        </p:nvSpPr>
        <p:spPr>
          <a:xfrm>
            <a:off x="4362192" y="1917482"/>
            <a:ext cx="346761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5E7363-51B0-426D-939C-9E017F4A6256}"/>
              </a:ext>
            </a:extLst>
          </p:cNvPr>
          <p:cNvSpPr txBox="1"/>
          <p:nvPr/>
        </p:nvSpPr>
        <p:spPr>
          <a:xfrm>
            <a:off x="3890493" y="5325414"/>
            <a:ext cx="4411014" cy="37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周迅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201220037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9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F48E90B-8472-4AC4-8226-FAC5F0710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59053"/>
              </p:ext>
            </p:extLst>
          </p:nvPr>
        </p:nvGraphicFramePr>
        <p:xfrm>
          <a:off x="3944513" y="830688"/>
          <a:ext cx="6223360" cy="80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840">
                  <a:extLst>
                    <a:ext uri="{9D8B030D-6E8A-4147-A177-3AD203B41FA5}">
                      <a16:colId xmlns:a16="http://schemas.microsoft.com/office/drawing/2014/main" val="3278520192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109235458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2002710544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2369918333"/>
                    </a:ext>
                  </a:extLst>
                </a:gridCol>
              </a:tblGrid>
              <a:tr h="804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Zhao</a:t>
                      </a:r>
                      <a:endParaRPr lang="zh-CN" altLang="en-US" sz="3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456657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81A5732E-62FB-4E1E-8E02-F4CC611A4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67219"/>
              </p:ext>
            </p:extLst>
          </p:nvPr>
        </p:nvGraphicFramePr>
        <p:xfrm>
          <a:off x="3944513" y="2341810"/>
          <a:ext cx="6223360" cy="80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840">
                  <a:extLst>
                    <a:ext uri="{9D8B030D-6E8A-4147-A177-3AD203B41FA5}">
                      <a16:colId xmlns:a16="http://schemas.microsoft.com/office/drawing/2014/main" val="3278520192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109235458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2002710544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2369918333"/>
                    </a:ext>
                  </a:extLst>
                </a:gridCol>
              </a:tblGrid>
              <a:tr h="804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RTX 3060</a:t>
                      </a:r>
                      <a:endParaRPr lang="zh-CN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456657"/>
                  </a:ext>
                </a:extLst>
              </a:tr>
            </a:tbl>
          </a:graphicData>
        </a:graphic>
      </p:graphicFrame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A147F096-3521-4105-B5C4-D1B814A76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45685"/>
              </p:ext>
            </p:extLst>
          </p:nvPr>
        </p:nvGraphicFramePr>
        <p:xfrm>
          <a:off x="3944513" y="3852932"/>
          <a:ext cx="6223360" cy="80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840">
                  <a:extLst>
                    <a:ext uri="{9D8B030D-6E8A-4147-A177-3AD203B41FA5}">
                      <a16:colId xmlns:a16="http://schemas.microsoft.com/office/drawing/2014/main" val="3278520192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109235458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2002710544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2369918333"/>
                    </a:ext>
                  </a:extLst>
                </a:gridCol>
              </a:tblGrid>
              <a:tr h="804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Deal</a:t>
                      </a:r>
                      <a:endParaRPr lang="zh-CN" altLang="en-US" sz="3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45665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660F22B-6EA5-40E0-83D7-972D4BE58334}"/>
              </a:ext>
            </a:extLst>
          </p:cNvPr>
          <p:cNvSpPr txBox="1"/>
          <p:nvPr/>
        </p:nvSpPr>
        <p:spPr>
          <a:xfrm>
            <a:off x="172789" y="830688"/>
            <a:ext cx="3702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Vector&lt;User&gt; </a:t>
            </a:r>
          </a:p>
          <a:p>
            <a:r>
              <a:rPr lang="en-US" altLang="zh-CN" sz="28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endParaRPr lang="zh-CN" altLang="en-US" sz="2800" dirty="0">
              <a:solidFill>
                <a:srgbClr val="FFBF0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240CAD-6D82-4F91-8F4A-0B0E6BEB4CC6}"/>
              </a:ext>
            </a:extLst>
          </p:cNvPr>
          <p:cNvSpPr txBox="1"/>
          <p:nvPr/>
        </p:nvSpPr>
        <p:spPr>
          <a:xfrm>
            <a:off x="172789" y="2296734"/>
            <a:ext cx="3702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Vector&lt;Goods&gt; </a:t>
            </a:r>
            <a:r>
              <a:rPr lang="en-US" altLang="zh-CN" sz="2800" dirty="0" err="1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goodss</a:t>
            </a:r>
            <a:r>
              <a:rPr lang="en-US" altLang="zh-CN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原谅我拙劣的英语</a:t>
            </a:r>
            <a:r>
              <a:rPr lang="en-US" altLang="zh-CN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FFBF0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8D4FEC-A338-45D9-A2D2-45792A347EB7}"/>
              </a:ext>
            </a:extLst>
          </p:cNvPr>
          <p:cNvSpPr txBox="1"/>
          <p:nvPr/>
        </p:nvSpPr>
        <p:spPr>
          <a:xfrm>
            <a:off x="241837" y="3852932"/>
            <a:ext cx="3702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Vector&lt;Order&gt; </a:t>
            </a:r>
            <a:r>
              <a:rPr lang="en-US" altLang="zh-CN" sz="28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</a:t>
            </a:r>
            <a:endParaRPr lang="zh-CN" altLang="en-US" sz="2800" dirty="0">
              <a:solidFill>
                <a:srgbClr val="FFBF0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359EFC-D8BB-4C22-9CCF-9BE866934F80}"/>
              </a:ext>
            </a:extLst>
          </p:cNvPr>
          <p:cNvSpPr txBox="1"/>
          <p:nvPr/>
        </p:nvSpPr>
        <p:spPr>
          <a:xfrm>
            <a:off x="2865549" y="5298590"/>
            <a:ext cx="5962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相互独立，检索时以</a:t>
            </a:r>
            <a:r>
              <a:rPr lang="en-US" altLang="zh-CN" sz="32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为关键词</a:t>
            </a:r>
          </a:p>
        </p:txBody>
      </p:sp>
    </p:spTree>
    <p:extLst>
      <p:ext uri="{BB962C8B-B14F-4D97-AF65-F5344CB8AC3E}">
        <p14:creationId xmlns:p14="http://schemas.microsoft.com/office/powerpoint/2010/main" val="287547587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B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模块设计</a:t>
            </a:r>
          </a:p>
        </p:txBody>
      </p:sp>
    </p:spTree>
    <p:extLst>
      <p:ext uri="{BB962C8B-B14F-4D97-AF65-F5344CB8AC3E}">
        <p14:creationId xmlns:p14="http://schemas.microsoft.com/office/powerpoint/2010/main" val="643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CF7D5B-48FF-486B-8FB2-8A4EAED82725}"/>
              </a:ext>
            </a:extLst>
          </p:cNvPr>
          <p:cNvSpPr/>
          <p:nvPr/>
        </p:nvSpPr>
        <p:spPr>
          <a:xfrm>
            <a:off x="914399" y="4237149"/>
            <a:ext cx="2204433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User.cpp/h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BA977A9-9509-44C8-AF08-D748D1070491}"/>
              </a:ext>
            </a:extLst>
          </p:cNvPr>
          <p:cNvSpPr/>
          <p:nvPr/>
        </p:nvSpPr>
        <p:spPr>
          <a:xfrm>
            <a:off x="3372118" y="4237148"/>
            <a:ext cx="2204434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Goods.cpp/h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60EEC12-78EF-4B81-9BE5-32F4D04C3D1B}"/>
              </a:ext>
            </a:extLst>
          </p:cNvPr>
          <p:cNvSpPr/>
          <p:nvPr/>
        </p:nvSpPr>
        <p:spPr>
          <a:xfrm>
            <a:off x="5829835" y="4237147"/>
            <a:ext cx="2204433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Order.cpp/h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086FD19-7F48-47AA-A729-B4083AADAEEF}"/>
              </a:ext>
            </a:extLst>
          </p:cNvPr>
          <p:cNvSpPr/>
          <p:nvPr/>
        </p:nvSpPr>
        <p:spPr>
          <a:xfrm>
            <a:off x="8287551" y="4237146"/>
            <a:ext cx="2204433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Other.cpp/h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4B630A3A-C756-43D4-BBF9-DF6CA2013C01}"/>
              </a:ext>
            </a:extLst>
          </p:cNvPr>
          <p:cNvSpPr/>
          <p:nvPr/>
        </p:nvSpPr>
        <p:spPr>
          <a:xfrm rot="5400000">
            <a:off x="5484250" y="512557"/>
            <a:ext cx="450760" cy="9719251"/>
          </a:xfrm>
          <a:prstGeom prst="rightBrac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D87B80-C238-4A83-BAD7-E76F28E431B1}"/>
              </a:ext>
            </a:extLst>
          </p:cNvPr>
          <p:cNvSpPr txBox="1"/>
          <p:nvPr/>
        </p:nvSpPr>
        <p:spPr>
          <a:xfrm>
            <a:off x="4712784" y="5876144"/>
            <a:ext cx="19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AAFDE32-925A-41A6-B002-3FCADDC0482C}"/>
              </a:ext>
            </a:extLst>
          </p:cNvPr>
          <p:cNvSpPr/>
          <p:nvPr/>
        </p:nvSpPr>
        <p:spPr>
          <a:xfrm>
            <a:off x="4607413" y="2184659"/>
            <a:ext cx="2204434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App.cpp/h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4408326-96B0-44EC-BA1A-571E3F088082}"/>
              </a:ext>
            </a:extLst>
          </p:cNvPr>
          <p:cNvSpPr/>
          <p:nvPr/>
        </p:nvSpPr>
        <p:spPr>
          <a:xfrm>
            <a:off x="4607413" y="703588"/>
            <a:ext cx="2204434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main.cpp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8F6D65E-F39D-471E-8960-F483B11751F6}"/>
              </a:ext>
            </a:extLst>
          </p:cNvPr>
          <p:cNvCxnSpPr>
            <a:stCxn id="6" idx="0"/>
            <a:endCxn id="15" idx="2"/>
          </p:cNvCxnSpPr>
          <p:nvPr/>
        </p:nvCxnSpPr>
        <p:spPr>
          <a:xfrm rot="5400000" flipH="1" flipV="1">
            <a:off x="3232904" y="1760423"/>
            <a:ext cx="1260439" cy="3693014"/>
          </a:xfrm>
          <a:prstGeom prst="curvedConnector3">
            <a:avLst/>
          </a:prstGeom>
          <a:ln w="31750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EAA043D-3BC2-4C49-9E3A-87D37E397C16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4461763" y="2989282"/>
            <a:ext cx="1260438" cy="1235295"/>
          </a:xfrm>
          <a:prstGeom prst="curvedConnector3">
            <a:avLst>
              <a:gd name="adj1" fmla="val 50000"/>
            </a:avLst>
          </a:prstGeom>
          <a:ln w="31750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35309BA-9224-4CE8-AB86-1DC05725590C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684185" y="2989279"/>
            <a:ext cx="1260438" cy="1235297"/>
          </a:xfrm>
          <a:prstGeom prst="curvedConnector3">
            <a:avLst/>
          </a:prstGeom>
          <a:ln w="31750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5FA3F87-1260-43EF-AF90-FF1582E78C3D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rot="16200000" flipV="1">
            <a:off x="6919481" y="1766859"/>
            <a:ext cx="1260436" cy="3680138"/>
          </a:xfrm>
          <a:prstGeom prst="curvedConnector3">
            <a:avLst>
              <a:gd name="adj1" fmla="val 50000"/>
            </a:avLst>
          </a:prstGeom>
          <a:ln w="31750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F2796E6F-A975-46A9-A1B6-1ED21A42264E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5365120" y="1840149"/>
            <a:ext cx="689020" cy="12700"/>
          </a:xfrm>
          <a:prstGeom prst="curvedConnector3">
            <a:avLst>
              <a:gd name="adj1" fmla="val 50000"/>
            </a:avLst>
          </a:prstGeom>
          <a:ln w="31750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5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18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 类定义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0E3DE6-01D7-46C6-898A-361F70F6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50" y="1708879"/>
            <a:ext cx="6456448" cy="44806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7D9D25-3E75-4DB2-B26C-14F19D84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32" y="2454165"/>
            <a:ext cx="2410882" cy="25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18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 类定义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AB6FFB-3217-4A83-BA24-AA984AAE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254" y="1708879"/>
            <a:ext cx="7016637" cy="44201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944377-25A5-474C-B7EF-7B7F5B123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3" y="2664109"/>
            <a:ext cx="2546955" cy="218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5008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18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订单 类定义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6770F2-3E49-4F24-9B89-78851F9B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646" y="1708879"/>
            <a:ext cx="7364347" cy="43429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41F01E-8EE5-4BC6-87AA-5D16B769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6" y="2535661"/>
            <a:ext cx="3014175" cy="28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7344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1897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其他支持函数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 Random(const 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 int);//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获取闭区间内随机数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GetTime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(char*, const int);//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获取当前时间，并转化成字符串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2723C1-6AD7-4C9C-84A7-D7424E24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733" y="1708879"/>
            <a:ext cx="6832315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8954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1897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程序对外接口</a:t>
            </a: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Application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成员函数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Application()/void Exit();//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读取、写入数据，初始化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Window(int);//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在终端中显示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（伪）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Start();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调用其他函数，实现交互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Login(Identity ident);//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登录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D37D04-19B0-4349-83D2-616392B0D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07" y="1803043"/>
            <a:ext cx="6647951" cy="4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47355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核心功能与算法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BF0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9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132513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6132513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F2AAFF-AD26-43AD-9982-F2C9FB1A861C}"/>
              </a:ext>
            </a:extLst>
          </p:cNvPr>
          <p:cNvSpPr txBox="1"/>
          <p:nvPr/>
        </p:nvSpPr>
        <p:spPr>
          <a:xfrm>
            <a:off x="218105" y="1682485"/>
            <a:ext cx="515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利用迭代器遍历容器</a:t>
            </a:r>
            <a:endParaRPr lang="en-US" altLang="zh-CN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73BC29-99A6-40E0-BE83-B29F7DDE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2486359"/>
            <a:ext cx="5506978" cy="26587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EFE8E8-05C8-4ACC-AD49-E9A9CB689688}"/>
              </a:ext>
            </a:extLst>
          </p:cNvPr>
          <p:cNvSpPr txBox="1"/>
          <p:nvPr/>
        </p:nvSpPr>
        <p:spPr>
          <a:xfrm>
            <a:off x="6658378" y="1682485"/>
            <a:ext cx="392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死”循环实现“交互”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1CDFB9-30ED-4971-A1FF-58141169F4B6}"/>
              </a:ext>
            </a:extLst>
          </p:cNvPr>
          <p:cNvSpPr txBox="1"/>
          <p:nvPr/>
        </p:nvSpPr>
        <p:spPr>
          <a:xfrm>
            <a:off x="4961202" y="171391"/>
            <a:ext cx="277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4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25CEF31-FCCF-4C0C-83F4-832BC313F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703" y="2486359"/>
            <a:ext cx="5272837" cy="17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/>
          <p:cNvSpPr/>
          <p:nvPr/>
        </p:nvSpPr>
        <p:spPr>
          <a:xfrm flipV="1">
            <a:off x="-641676" y="-145143"/>
            <a:ext cx="13475352" cy="1523998"/>
          </a:xfrm>
          <a:prstGeom prst="triangle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713890" y="177845"/>
            <a:ext cx="27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918B38D-DBF9-416D-9554-A6DA99F6F168}"/>
              </a:ext>
            </a:extLst>
          </p:cNvPr>
          <p:cNvSpPr/>
          <p:nvPr/>
        </p:nvSpPr>
        <p:spPr>
          <a:xfrm>
            <a:off x="3483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9D936FE-5DBB-4C95-9D4B-312035FD17A8}"/>
              </a:ext>
            </a:extLst>
          </p:cNvPr>
          <p:cNvSpPr/>
          <p:nvPr/>
        </p:nvSpPr>
        <p:spPr>
          <a:xfrm>
            <a:off x="27867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FB135C4-DDBF-4DFC-A86A-86F8D66C7F52}"/>
              </a:ext>
            </a:extLst>
          </p:cNvPr>
          <p:cNvSpPr/>
          <p:nvPr/>
        </p:nvSpPr>
        <p:spPr>
          <a:xfrm>
            <a:off x="52251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FA04432-6C49-4A4C-9AFD-EBA161BD7E11}"/>
              </a:ext>
            </a:extLst>
          </p:cNvPr>
          <p:cNvSpPr/>
          <p:nvPr/>
        </p:nvSpPr>
        <p:spPr>
          <a:xfrm>
            <a:off x="76635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D351C98-59BE-444E-B516-486B0148B211}"/>
              </a:ext>
            </a:extLst>
          </p:cNvPr>
          <p:cNvSpPr/>
          <p:nvPr/>
        </p:nvSpPr>
        <p:spPr>
          <a:xfrm>
            <a:off x="101019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787061-6612-499D-A298-0D5206A9CED1}"/>
              </a:ext>
            </a:extLst>
          </p:cNvPr>
          <p:cNvSpPr txBox="1"/>
          <p:nvPr/>
        </p:nvSpPr>
        <p:spPr>
          <a:xfrm>
            <a:off x="308113" y="4718613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5C146E-D41F-462D-ABF3-82D953061C55}"/>
              </a:ext>
            </a:extLst>
          </p:cNvPr>
          <p:cNvSpPr txBox="1"/>
          <p:nvPr/>
        </p:nvSpPr>
        <p:spPr>
          <a:xfrm>
            <a:off x="2746513" y="4718613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33AB09-8133-414B-847A-48C0A8EE70AD}"/>
              </a:ext>
            </a:extLst>
          </p:cNvPr>
          <p:cNvSpPr txBox="1"/>
          <p:nvPr/>
        </p:nvSpPr>
        <p:spPr>
          <a:xfrm>
            <a:off x="5184913" y="4718613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7EA3E3-12D4-4CBF-9BFC-87059B7E6C62}"/>
              </a:ext>
            </a:extLst>
          </p:cNvPr>
          <p:cNvSpPr txBox="1"/>
          <p:nvPr/>
        </p:nvSpPr>
        <p:spPr>
          <a:xfrm>
            <a:off x="7623313" y="4718612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DC5027-D5CB-494D-984D-0318A897A218}"/>
              </a:ext>
            </a:extLst>
          </p:cNvPr>
          <p:cNvSpPr txBox="1"/>
          <p:nvPr/>
        </p:nvSpPr>
        <p:spPr>
          <a:xfrm>
            <a:off x="10061713" y="4718612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功能拓展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B790BAD-7A21-417E-82FB-5F5C31B6D767}"/>
              </a:ext>
            </a:extLst>
          </p:cNvPr>
          <p:cNvSpPr/>
          <p:nvPr/>
        </p:nvSpPr>
        <p:spPr>
          <a:xfrm>
            <a:off x="2130287" y="2790901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FB0935C-47AA-4CED-BBF2-6AB9175D4810}"/>
              </a:ext>
            </a:extLst>
          </p:cNvPr>
          <p:cNvSpPr/>
          <p:nvPr/>
        </p:nvSpPr>
        <p:spPr>
          <a:xfrm>
            <a:off x="4568687" y="2857162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30C236A-0164-4649-B0C9-D087202BE220}"/>
              </a:ext>
            </a:extLst>
          </p:cNvPr>
          <p:cNvSpPr/>
          <p:nvPr/>
        </p:nvSpPr>
        <p:spPr>
          <a:xfrm>
            <a:off x="7007087" y="2857162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68BE2241-92AF-4E69-ACA4-1099B7FA9CCD}"/>
              </a:ext>
            </a:extLst>
          </p:cNvPr>
          <p:cNvSpPr/>
          <p:nvPr/>
        </p:nvSpPr>
        <p:spPr>
          <a:xfrm>
            <a:off x="9445487" y="2787003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F963A3-295D-4B6F-ACB0-C0C29D421B67}"/>
              </a:ext>
            </a:extLst>
          </p:cNvPr>
          <p:cNvSpPr txBox="1"/>
          <p:nvPr/>
        </p:nvSpPr>
        <p:spPr>
          <a:xfrm>
            <a:off x="2786743" y="5729178"/>
            <a:ext cx="629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本幻灯片仅作介绍展示之用，具体使用请参考用户手册。</a:t>
            </a:r>
          </a:p>
        </p:txBody>
      </p:sp>
    </p:spTree>
    <p:extLst>
      <p:ext uri="{BB962C8B-B14F-4D97-AF65-F5344CB8AC3E}">
        <p14:creationId xmlns:p14="http://schemas.microsoft.com/office/powerpoint/2010/main" val="565509685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信息交互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39121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枚举类型变量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appstate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表示当前所在界面，每次交互，根据具体情况修改其值，从而导向不同界面。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appstate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（图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），选择“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1.Log in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”登录后，结束该分支，</a:t>
            </a:r>
            <a:r>
              <a:rPr lang="en-US" altLang="zh-CN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appstate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USER_MAIN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while(true)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进入对应分支。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4F6DB-4AE4-4B65-A722-E37006EE0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107" y="2236893"/>
            <a:ext cx="6201177" cy="34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7929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商品购买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71459EB-8512-4285-8267-CBFA57E2C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16562"/>
              </p:ext>
            </p:extLst>
          </p:nvPr>
        </p:nvGraphicFramePr>
        <p:xfrm>
          <a:off x="1996225" y="3309870"/>
          <a:ext cx="8083998" cy="78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924">
                  <a:extLst>
                    <a:ext uri="{9D8B030D-6E8A-4147-A177-3AD203B41FA5}">
                      <a16:colId xmlns:a16="http://schemas.microsoft.com/office/drawing/2014/main" val="3408268347"/>
                    </a:ext>
                  </a:extLst>
                </a:gridCol>
                <a:gridCol w="2775537">
                  <a:extLst>
                    <a:ext uri="{9D8B030D-6E8A-4147-A177-3AD203B41FA5}">
                      <a16:colId xmlns:a16="http://schemas.microsoft.com/office/drawing/2014/main" val="3928983447"/>
                    </a:ext>
                  </a:extLst>
                </a:gridCol>
                <a:gridCol w="2775537">
                  <a:extLst>
                    <a:ext uri="{9D8B030D-6E8A-4147-A177-3AD203B41FA5}">
                      <a16:colId xmlns:a16="http://schemas.microsoft.com/office/drawing/2014/main" val="319043795"/>
                    </a:ext>
                  </a:extLst>
                </a:gridCol>
              </a:tblGrid>
              <a:tr h="7856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绑定商品</a:t>
                      </a: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修改信息</a:t>
                      </a: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完成购买</a:t>
                      </a: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72208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1F3DB274-690A-496C-BBDF-2C199025ADF0}"/>
              </a:ext>
            </a:extLst>
          </p:cNvPr>
          <p:cNvSpPr/>
          <p:nvPr/>
        </p:nvSpPr>
        <p:spPr>
          <a:xfrm>
            <a:off x="4214611" y="3396802"/>
            <a:ext cx="727656" cy="6117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B0D2486-442A-4658-BDF4-2E8C50792569}"/>
              </a:ext>
            </a:extLst>
          </p:cNvPr>
          <p:cNvSpPr/>
          <p:nvPr/>
        </p:nvSpPr>
        <p:spPr>
          <a:xfrm>
            <a:off x="6981422" y="3404852"/>
            <a:ext cx="727656" cy="6117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71459EB-8512-4285-8267-CBFA57E2C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96199"/>
              </p:ext>
            </p:extLst>
          </p:nvPr>
        </p:nvGraphicFramePr>
        <p:xfrm>
          <a:off x="2176530" y="5209503"/>
          <a:ext cx="8083998" cy="78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924">
                  <a:extLst>
                    <a:ext uri="{9D8B030D-6E8A-4147-A177-3AD203B41FA5}">
                      <a16:colId xmlns:a16="http://schemas.microsoft.com/office/drawing/2014/main" val="3408268347"/>
                    </a:ext>
                  </a:extLst>
                </a:gridCol>
                <a:gridCol w="2775537">
                  <a:extLst>
                    <a:ext uri="{9D8B030D-6E8A-4147-A177-3AD203B41FA5}">
                      <a16:colId xmlns:a16="http://schemas.microsoft.com/office/drawing/2014/main" val="3928983447"/>
                    </a:ext>
                  </a:extLst>
                </a:gridCol>
                <a:gridCol w="2775537">
                  <a:extLst>
                    <a:ext uri="{9D8B030D-6E8A-4147-A177-3AD203B41FA5}">
                      <a16:colId xmlns:a16="http://schemas.microsoft.com/office/drawing/2014/main" val="319043795"/>
                    </a:ext>
                  </a:extLst>
                </a:gridCol>
              </a:tblGrid>
              <a:tr h="7856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绑定商品</a:t>
                      </a: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修改信息</a:t>
                      </a: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完成购买</a:t>
                      </a: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72208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1F3DB274-690A-496C-BBDF-2C199025ADF0}"/>
              </a:ext>
            </a:extLst>
          </p:cNvPr>
          <p:cNvSpPr/>
          <p:nvPr/>
        </p:nvSpPr>
        <p:spPr>
          <a:xfrm>
            <a:off x="4394916" y="5296435"/>
            <a:ext cx="727656" cy="6117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B0D2486-442A-4658-BDF4-2E8C50792569}"/>
              </a:ext>
            </a:extLst>
          </p:cNvPr>
          <p:cNvSpPr/>
          <p:nvPr/>
        </p:nvSpPr>
        <p:spPr>
          <a:xfrm>
            <a:off x="7161727" y="5304485"/>
            <a:ext cx="727656" cy="6117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6E8C88-266D-4CEA-B0BF-953B321DC1FB}"/>
              </a:ext>
            </a:extLst>
          </p:cNvPr>
          <p:cNvSpPr txBox="1"/>
          <p:nvPr/>
        </p:nvSpPr>
        <p:spPr>
          <a:xfrm>
            <a:off x="978794" y="727656"/>
            <a:ext cx="93243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检验输入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格式并将其转化为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类数据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遍历储存商品的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查找并将目标对象绑定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在交互式界面进行二次确认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检验购买资格，如商品是否下架、余额是否足够等等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修改资料，包括买家的扣款，卖家的到账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生成订单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类对象，并通过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pushback()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并入储存订单的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对目标商品解绑，防止后续误操作</a:t>
            </a:r>
          </a:p>
        </p:txBody>
      </p:sp>
    </p:spTree>
    <p:extLst>
      <p:ext uri="{BB962C8B-B14F-4D97-AF65-F5344CB8AC3E}">
        <p14:creationId xmlns:p14="http://schemas.microsoft.com/office/powerpoint/2010/main" val="71990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71459EB-8512-4285-8267-CBFA57E2C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78689"/>
              </p:ext>
            </p:extLst>
          </p:nvPr>
        </p:nvGraphicFramePr>
        <p:xfrm>
          <a:off x="2176530" y="5209503"/>
          <a:ext cx="8083998" cy="78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924">
                  <a:extLst>
                    <a:ext uri="{9D8B030D-6E8A-4147-A177-3AD203B41FA5}">
                      <a16:colId xmlns:a16="http://schemas.microsoft.com/office/drawing/2014/main" val="3408268347"/>
                    </a:ext>
                  </a:extLst>
                </a:gridCol>
                <a:gridCol w="2775537">
                  <a:extLst>
                    <a:ext uri="{9D8B030D-6E8A-4147-A177-3AD203B41FA5}">
                      <a16:colId xmlns:a16="http://schemas.microsoft.com/office/drawing/2014/main" val="3928983447"/>
                    </a:ext>
                  </a:extLst>
                </a:gridCol>
                <a:gridCol w="2775537">
                  <a:extLst>
                    <a:ext uri="{9D8B030D-6E8A-4147-A177-3AD203B41FA5}">
                      <a16:colId xmlns:a16="http://schemas.microsoft.com/office/drawing/2014/main" val="319043795"/>
                    </a:ext>
                  </a:extLst>
                </a:gridCol>
              </a:tblGrid>
              <a:tr h="7856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绑定</a:t>
                      </a: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修改信息</a:t>
                      </a: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完成</a:t>
                      </a: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72208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1F3DB274-690A-496C-BBDF-2C199025ADF0}"/>
              </a:ext>
            </a:extLst>
          </p:cNvPr>
          <p:cNvSpPr/>
          <p:nvPr/>
        </p:nvSpPr>
        <p:spPr>
          <a:xfrm>
            <a:off x="4394916" y="5296435"/>
            <a:ext cx="727656" cy="6117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B0D2486-442A-4658-BDF4-2E8C50792569}"/>
              </a:ext>
            </a:extLst>
          </p:cNvPr>
          <p:cNvSpPr/>
          <p:nvPr/>
        </p:nvSpPr>
        <p:spPr>
          <a:xfrm>
            <a:off x="7161727" y="5304485"/>
            <a:ext cx="727656" cy="6117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6E8C88-266D-4CEA-B0BF-953B321DC1FB}"/>
              </a:ext>
            </a:extLst>
          </p:cNvPr>
          <p:cNvSpPr txBox="1"/>
          <p:nvPr/>
        </p:nvSpPr>
        <p:spPr>
          <a:xfrm>
            <a:off x="978794" y="727656"/>
            <a:ext cx="44947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事实上，其他大多数功能的算法也都类似，包括修改用户信息，管理用户等等，思路均是先绑定目标，再检验“资格”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strike="sngStrike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说白了其实就是换个皮，</a:t>
            </a:r>
            <a:r>
              <a:rPr lang="en-US" altLang="zh-CN" sz="2400" strike="sngStrike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r>
              <a:rPr lang="en-US" altLang="zh-CN" sz="2400" strike="sngStrike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2400" strike="sngStrike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Ctrl+V</a:t>
            </a:r>
            <a:endParaRPr kumimoji="0" lang="zh-CN" altLang="en-US" sz="2400" b="0" i="0" u="none" strike="sng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C5EF90-373C-42C9-8F01-8C6A733FD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71" y="727656"/>
            <a:ext cx="3293638" cy="327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5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B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功能拓展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CCEACB-5E1E-4ED4-AEDD-C8512BE01725}"/>
              </a:ext>
            </a:extLst>
          </p:cNvPr>
          <p:cNvSpPr txBox="1"/>
          <p:nvPr/>
        </p:nvSpPr>
        <p:spPr>
          <a:xfrm>
            <a:off x="3348507" y="3940935"/>
            <a:ext cx="488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由于代码尚未实现，该部分不完善，请谅解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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4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F78559-9557-45C5-BA7D-8C8DED423272}"/>
              </a:ext>
            </a:extLst>
          </p:cNvPr>
          <p:cNvSpPr txBox="1"/>
          <p:nvPr/>
        </p:nvSpPr>
        <p:spPr>
          <a:xfrm>
            <a:off x="631065" y="1609858"/>
            <a:ext cx="84227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邮箱功能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找回密码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信用分体系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关键词搜索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密码评估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注销账户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其他一些小细节：密码二次确认，退出时二次提醒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10715223" y="0"/>
            <a:ext cx="1476777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览</a:t>
            </a:r>
          </a:p>
        </p:txBody>
      </p:sp>
    </p:spTree>
    <p:extLst>
      <p:ext uri="{BB962C8B-B14F-4D97-AF65-F5344CB8AC3E}">
        <p14:creationId xmlns:p14="http://schemas.microsoft.com/office/powerpoint/2010/main" val="451143644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 箱</a:t>
            </a:r>
            <a:endParaRPr lang="en-US" altLang="zh-CN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发送邮件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查看发信箱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查看收件箱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删除邮件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1D0C02-D1F6-4D17-AB32-1CB257BBD8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9416" y="375551"/>
            <a:ext cx="4618851" cy="26123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6CD6A1-2ADD-4ACE-A1CB-19E2A28421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89416" y="3051138"/>
            <a:ext cx="5370116" cy="29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42858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找回密码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忘记密码功能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用联系方式获取忘记的密码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2BC95A-D8DA-4C92-B8EF-95B0E08024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09052" y="801670"/>
            <a:ext cx="6373973" cy="487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92348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信用分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反映用户买卖行为表现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完成交易时依据买家评价可以增加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买家购买时，可以看到商品卖家的信用分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4CEE45-EDB3-437E-BB66-6CF3CA292E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2236" y="1313645"/>
            <a:ext cx="8479764" cy="11711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DC843E-27E7-4EA6-BFAF-75BCD98FB8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12236" y="3408274"/>
            <a:ext cx="7170558" cy="16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8977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关键词搜索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适用于搜索商品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输入商品名的一部分，会自动匹配含有该字段的商品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68749E-30E6-476C-A520-D50017BC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69" y="1313645"/>
            <a:ext cx="7109700" cy="39577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0EE53E-6CE7-4228-8915-54FC57F2B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30" y="2806264"/>
            <a:ext cx="2383573" cy="15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6814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solidFill>
            <a:srgbClr val="3B3838"/>
          </a:solidFill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79398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密码评估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注册时调用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判断密码是否合法（空字符，空格判断）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评估密码安全性，并提供建议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001498-9EA0-449B-A83B-BC5579D9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120" y="576403"/>
            <a:ext cx="6277297" cy="27205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605BCB-BDBF-4600-AED3-E84EBF2B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120" y="3620435"/>
            <a:ext cx="6277297" cy="21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1549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注销账户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与管理员封禁区别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彻底删除账号信息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电信和互联网用户个人信息保护规定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604ED3-8694-45C4-AFA3-302714E8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02" y="1616299"/>
            <a:ext cx="6980469" cy="32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21565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买卖通知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适用于交易完成后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交易的提醒将以邮件形式发送到买卖家的邮箱中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58D49-251E-41DE-942B-F48EC46D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63" y="1982408"/>
            <a:ext cx="7707602" cy="17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67325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0751" y="2814730"/>
            <a:ext cx="3870497" cy="1228540"/>
          </a:xfrm>
          <a:prstGeom prst="rect">
            <a:avLst/>
          </a:prstGeom>
          <a:solidFill>
            <a:srgbClr val="FFBF0B"/>
          </a:solidFill>
          <a:ln w="76200">
            <a:solidFill>
              <a:srgbClr val="FFD966"/>
            </a:solidFill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4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132513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6132513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F2AAFF-AD26-43AD-9982-F2C9FB1A861C}"/>
              </a:ext>
            </a:extLst>
          </p:cNvPr>
          <p:cNvSpPr txBox="1"/>
          <p:nvPr/>
        </p:nvSpPr>
        <p:spPr>
          <a:xfrm>
            <a:off x="251460" y="662940"/>
            <a:ext cx="515112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用户功能：</a:t>
            </a: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登录、注册、注销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卖家功能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商品发布、下架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修改商品信息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查看已发布商品</a:t>
            </a: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买家功能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查看、搜索商品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购买商品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查看历史订单（买家</a:t>
            </a:r>
            <a:r>
              <a:rPr lang="en-US" altLang="zh-CN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&amp;</a:t>
            </a: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卖家）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个人信息查看、修改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9CEE37-DC6F-4E7E-BBAE-2E0325390CE8}"/>
              </a:ext>
            </a:extLst>
          </p:cNvPr>
          <p:cNvSpPr txBox="1"/>
          <p:nvPr/>
        </p:nvSpPr>
        <p:spPr>
          <a:xfrm>
            <a:off x="6408420" y="571500"/>
            <a:ext cx="53873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管理员功能：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管理员登录、注销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查看、搜索、下架商品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查看所有订单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查看、删除用户</a:t>
            </a:r>
          </a:p>
          <a:p>
            <a:pPr marL="1257300" lvl="2" indent="-342900" defTabSz="914400">
              <a:buFont typeface="Wingdings" charset="2"/>
              <a:buChar char="l"/>
            </a:pPr>
            <a:endParaRPr lang="zh-CN" altLang="en-US" sz="2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914400" lvl="1" indent="-342900" defTabSz="914400">
              <a:buFont typeface="Wingdings" charset="2"/>
              <a:buChar char="l"/>
            </a:pP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系统的数据存储功能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文件存储 对用户，商品，订单维护不同的文件。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31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B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数据结构分析</a:t>
            </a:r>
          </a:p>
        </p:txBody>
      </p:sp>
    </p:spTree>
    <p:extLst>
      <p:ext uri="{BB962C8B-B14F-4D97-AF65-F5344CB8AC3E}">
        <p14:creationId xmlns:p14="http://schemas.microsoft.com/office/powerpoint/2010/main" val="22259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16200000">
            <a:off x="5382204" y="48201"/>
            <a:ext cx="6858000" cy="6761594"/>
          </a:xfrm>
          <a:prstGeom prst="flowChartManualInpu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16200000" flipH="1" flipV="1">
            <a:off x="12842" y="-12846"/>
            <a:ext cx="6858000" cy="6883685"/>
          </a:xfrm>
          <a:prstGeom prst="flowChartManualInpu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F34471-F52C-4613-B739-156C16B88323}"/>
              </a:ext>
            </a:extLst>
          </p:cNvPr>
          <p:cNvSpPr txBox="1"/>
          <p:nvPr/>
        </p:nvSpPr>
        <p:spPr>
          <a:xfrm>
            <a:off x="3246120" y="441959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需要处</a:t>
            </a:r>
            <a:r>
              <a:rPr lang="zh-CN" altLang="en-US" sz="44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理的信息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99F45F-A8F1-4706-B41E-7DFFFBF08D17}"/>
              </a:ext>
            </a:extLst>
          </p:cNvPr>
          <p:cNvSpPr txBox="1"/>
          <p:nvPr/>
        </p:nvSpPr>
        <p:spPr>
          <a:xfrm>
            <a:off x="723900" y="1371600"/>
            <a:ext cx="47065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操作权限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用户名（不可重复）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历史订单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余额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1C99C8-9A93-4C99-B1FC-FAF74848B3A5}"/>
              </a:ext>
            </a:extLst>
          </p:cNvPr>
          <p:cNvSpPr txBox="1"/>
          <p:nvPr/>
        </p:nvSpPr>
        <p:spPr>
          <a:xfrm>
            <a:off x="6883685" y="1371599"/>
            <a:ext cx="503399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上架时间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卖家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商品状态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描述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（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不超过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个字符）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订单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ID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（本身，卖家，买家，商品）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金额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时间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62722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773705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5B22EC-2371-4694-A3AC-2250D46C3728}"/>
              </a:ext>
            </a:extLst>
          </p:cNvPr>
          <p:cNvSpPr txBox="1"/>
          <p:nvPr/>
        </p:nvSpPr>
        <p:spPr>
          <a:xfrm>
            <a:off x="2968581" y="785611"/>
            <a:ext cx="87690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User{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User(……);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User();//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构造函数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 id;//ID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，省略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char name[USER_NAME_LEN+1];//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 password[USER_PASS_LEN+1];//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密码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phonenum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[USER_PHONE_LEN+1];//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联系方式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 address[USER_ADD_LEN+1];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double money;//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余额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Identity identity;//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表示身份的枚举类型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7450239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773705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5B22EC-2371-4694-A3AC-2250D46C3728}"/>
              </a:ext>
            </a:extLst>
          </p:cNvPr>
          <p:cNvSpPr txBox="1"/>
          <p:nvPr/>
        </p:nvSpPr>
        <p:spPr>
          <a:xfrm>
            <a:off x="2968581" y="785611"/>
            <a:ext cx="8769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Goods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Goods(……);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Goods();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int id;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char name[GOODS_NAME_LEN+1];//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double price;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价格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seller_id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卖家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arrivetime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[ARRIVE_TIME_LEN+1];//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上架时间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char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descrip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[GOODS_DESCRIP_LEN + 1];//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商品的描述信息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不超过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个字符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GoodState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goodsstate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表示商品状态的枚举类型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32796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773705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订单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5B22EC-2371-4694-A3AC-2250D46C3728}"/>
              </a:ext>
            </a:extLst>
          </p:cNvPr>
          <p:cNvSpPr txBox="1"/>
          <p:nvPr/>
        </p:nvSpPr>
        <p:spPr>
          <a:xfrm>
            <a:off x="2968581" y="785611"/>
            <a:ext cx="87690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Order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Order(……);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Order();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int id;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订单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goods_id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seller_id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卖家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buyer_id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买家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double amount;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交易金额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dealtime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[DEAL_TIME_LEN + 1];//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交易时间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64030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1131</Words>
  <Application>Microsoft Office PowerPoint</Application>
  <PresentationFormat>宽屏</PresentationFormat>
  <Paragraphs>231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等线 Light</vt:lpstr>
      <vt:lpstr>微软雅黑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迅</cp:lastModifiedBy>
  <cp:revision>180</cp:revision>
  <dcterms:created xsi:type="dcterms:W3CDTF">2015-10-28T01:54:34Z</dcterms:created>
  <dcterms:modified xsi:type="dcterms:W3CDTF">2021-04-13T12:59:14Z</dcterms:modified>
  <cp:category>锐旗设计；https://9ppt.taobao.com</cp:category>
</cp:coreProperties>
</file>