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5" r:id="rId2"/>
    <p:sldId id="296" r:id="rId3"/>
    <p:sldId id="305" r:id="rId4"/>
    <p:sldId id="282" r:id="rId5"/>
    <p:sldId id="308" r:id="rId6"/>
    <p:sldId id="295" r:id="rId7"/>
    <p:sldId id="317" r:id="rId8"/>
    <p:sldId id="314" r:id="rId9"/>
    <p:sldId id="315" r:id="rId10"/>
    <p:sldId id="316" r:id="rId11"/>
    <p:sldId id="309" r:id="rId12"/>
    <p:sldId id="287" r:id="rId13"/>
    <p:sldId id="318" r:id="rId14"/>
    <p:sldId id="319" r:id="rId15"/>
    <p:sldId id="321" r:id="rId16"/>
    <p:sldId id="322" r:id="rId17"/>
    <p:sldId id="323" r:id="rId18"/>
    <p:sldId id="324" r:id="rId19"/>
    <p:sldId id="327" r:id="rId20"/>
    <p:sldId id="336" r:id="rId21"/>
    <p:sldId id="337" r:id="rId22"/>
    <p:sldId id="335" r:id="rId23"/>
    <p:sldId id="339" r:id="rId24"/>
    <p:sldId id="338" r:id="rId25"/>
    <p:sldId id="340" r:id="rId26"/>
    <p:sldId id="341" r:id="rId27"/>
    <p:sldId id="342" r:id="rId28"/>
    <p:sldId id="343" r:id="rId29"/>
    <p:sldId id="344" r:id="rId30"/>
    <p:sldId id="345" r:id="rId31"/>
    <p:sldId id="325" r:id="rId32"/>
    <p:sldId id="326" r:id="rId33"/>
    <p:sldId id="334" r:id="rId34"/>
    <p:sldId id="346" r:id="rId35"/>
    <p:sldId id="347" r:id="rId36"/>
    <p:sldId id="348" r:id="rId37"/>
    <p:sldId id="349" r:id="rId38"/>
    <p:sldId id="350" r:id="rId39"/>
    <p:sldId id="351" r:id="rId40"/>
    <p:sldId id="302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pos="2162" userDrawn="1">
          <p15:clr>
            <a:srgbClr val="A4A3A4"/>
          </p15:clr>
        </p15:guide>
        <p15:guide id="4" pos="756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迅" initials="迅" lastIdx="1" clrIdx="0">
    <p:extLst>
      <p:ext uri="{19B8F6BF-5375-455C-9EA6-DF929625EA0E}">
        <p15:presenceInfo xmlns:p15="http://schemas.microsoft.com/office/powerpoint/2012/main" userId="ca3c30fd0ce24b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1F"/>
    <a:srgbClr val="FFF262"/>
    <a:srgbClr val="FFBF0B"/>
    <a:srgbClr val="3B3838"/>
    <a:srgbClr val="595959"/>
    <a:srgbClr val="FFD966"/>
    <a:srgbClr val="FFDB29"/>
    <a:srgbClr val="B08200"/>
    <a:srgbClr val="FFE11A"/>
    <a:srgbClr val="9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4598" autoAdjust="0"/>
  </p:normalViewPr>
  <p:slideViewPr>
    <p:cSldViewPr snapToGrid="0" showGuides="1">
      <p:cViewPr varScale="1">
        <p:scale>
          <a:sx n="74" d="100"/>
          <a:sy n="74" d="100"/>
        </p:scale>
        <p:origin x="372" y="42"/>
      </p:cViewPr>
      <p:guideLst>
        <p:guide orient="horz" pos="2341"/>
        <p:guide pos="7287"/>
        <p:guide pos="2162"/>
        <p:guide pos="756"/>
        <p:guide orient="horz" pos="388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779-ABDA-41CE-9A25-80F385FA0F9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B1D26-170A-43E3-BD4F-60FFD16F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8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B1D26-170A-43E3-BD4F-60FFD16FE4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9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B1D26-170A-43E3-BD4F-60FFD16FE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37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B1D26-170A-43E3-BD4F-60FFD16FE49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7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2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5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1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FFA6-B0F4-42CC-8A76-F91A60DDEEC2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15813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15813" y="3969153"/>
            <a:ext cx="1087386" cy="10781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5827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5827" y="3969153"/>
            <a:ext cx="1087386" cy="37601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75841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75841" y="3969152"/>
            <a:ext cx="1087386" cy="103523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5855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05855" y="3969152"/>
            <a:ext cx="1087386" cy="27677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5869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35869" y="3969153"/>
            <a:ext cx="1087386" cy="10781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65883" y="2837733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65883" y="3969153"/>
            <a:ext cx="1087386" cy="37601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95897" y="2837732"/>
            <a:ext cx="1087386" cy="10747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95897" y="3969153"/>
            <a:ext cx="1087386" cy="75878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08298A-CFA7-490F-85C8-26FB6768F33A}"/>
              </a:ext>
            </a:extLst>
          </p:cNvPr>
          <p:cNvSpPr txBox="1"/>
          <p:nvPr/>
        </p:nvSpPr>
        <p:spPr>
          <a:xfrm>
            <a:off x="4362192" y="1917482"/>
            <a:ext cx="346761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E7363-51B0-426D-939C-9E017F4A6256}"/>
              </a:ext>
            </a:extLst>
          </p:cNvPr>
          <p:cNvSpPr txBox="1"/>
          <p:nvPr/>
        </p:nvSpPr>
        <p:spPr>
          <a:xfrm>
            <a:off x="3890493" y="5325414"/>
            <a:ext cx="4411014" cy="37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周迅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201220037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BE8DBB-47CA-4452-975C-BC573C29747B}"/>
              </a:ext>
            </a:extLst>
          </p:cNvPr>
          <p:cNvSpPr txBox="1"/>
          <p:nvPr/>
        </p:nvSpPr>
        <p:spPr>
          <a:xfrm>
            <a:off x="9925911" y="2768823"/>
            <a:ext cx="193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9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F48E90B-8472-4AC4-8226-FAC5F0710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08106"/>
              </p:ext>
            </p:extLst>
          </p:nvPr>
        </p:nvGraphicFramePr>
        <p:xfrm>
          <a:off x="4575578" y="585989"/>
          <a:ext cx="6223360" cy="90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40">
                  <a:extLst>
                    <a:ext uri="{9D8B030D-6E8A-4147-A177-3AD203B41FA5}">
                      <a16:colId xmlns:a16="http://schemas.microsoft.com/office/drawing/2014/main" val="3278520192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109235458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2002710544"/>
                    </a:ext>
                  </a:extLst>
                </a:gridCol>
                <a:gridCol w="1555840">
                  <a:extLst>
                    <a:ext uri="{9D8B030D-6E8A-4147-A177-3AD203B41FA5}">
                      <a16:colId xmlns:a16="http://schemas.microsoft.com/office/drawing/2014/main" val="2369918333"/>
                    </a:ext>
                  </a:extLst>
                </a:gridCol>
              </a:tblGrid>
              <a:tr h="907962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5665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6844DE0-A4F1-496D-AB62-3BDE51B195D2}"/>
              </a:ext>
            </a:extLst>
          </p:cNvPr>
          <p:cNvSpPr txBox="1"/>
          <p:nvPr/>
        </p:nvSpPr>
        <p:spPr>
          <a:xfrm>
            <a:off x="399246" y="785612"/>
            <a:ext cx="397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vector&lt;Table&gt; </a:t>
            </a:r>
            <a:r>
              <a:rPr lang="en-US" altLang="zh-CN" sz="28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tables</a:t>
            </a:r>
            <a:endParaRPr lang="zh-CN" altLang="en-US" sz="2800" dirty="0">
              <a:solidFill>
                <a:srgbClr val="FFBF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C7002EB6-BB94-485C-B867-074296ED4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21036"/>
              </p:ext>
            </p:extLst>
          </p:nvPr>
        </p:nvGraphicFramePr>
        <p:xfrm>
          <a:off x="6096000" y="2093204"/>
          <a:ext cx="460089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78">
                  <a:extLst>
                    <a:ext uri="{9D8B030D-6E8A-4147-A177-3AD203B41FA5}">
                      <a16:colId xmlns:a16="http://schemas.microsoft.com/office/drawing/2014/main" val="3278520192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109235458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195691717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2002710544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2369918333"/>
                    </a:ext>
                  </a:extLst>
                </a:gridCol>
              </a:tblGrid>
              <a:tr h="522579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56657"/>
                  </a:ext>
                </a:extLst>
              </a:tr>
            </a:tbl>
          </a:graphicData>
        </a:graphic>
      </p:graphicFrame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94C7A59B-592E-488C-87A1-032A8A242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0201"/>
              </p:ext>
            </p:extLst>
          </p:nvPr>
        </p:nvGraphicFramePr>
        <p:xfrm>
          <a:off x="692597" y="2480872"/>
          <a:ext cx="1400220" cy="126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220">
                  <a:extLst>
                    <a:ext uri="{9D8B030D-6E8A-4147-A177-3AD203B41FA5}">
                      <a16:colId xmlns:a16="http://schemas.microsoft.com/office/drawing/2014/main" val="2089527374"/>
                    </a:ext>
                  </a:extLst>
                </a:gridCol>
              </a:tblGrid>
              <a:tr h="63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186209"/>
                  </a:ext>
                </a:extLst>
              </a:tr>
              <a:tr h="622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prim_key</a:t>
                      </a:r>
                      <a:endParaRPr lang="en-US" altLang="zh-CN" sz="20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85027"/>
                  </a:ext>
                </a:extLst>
              </a:tr>
            </a:tbl>
          </a:graphicData>
        </a:graphic>
      </p:graphicFrame>
      <p:graphicFrame>
        <p:nvGraphicFramePr>
          <p:cNvPr id="15" name="表格 2">
            <a:extLst>
              <a:ext uri="{FF2B5EF4-FFF2-40B4-BE49-F238E27FC236}">
                <a16:creationId xmlns:a16="http://schemas.microsoft.com/office/drawing/2014/main" id="{FC472083-8E10-41BB-A1F3-AAC55FFDE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8461"/>
              </p:ext>
            </p:extLst>
          </p:nvPr>
        </p:nvGraphicFramePr>
        <p:xfrm>
          <a:off x="6096000" y="3332537"/>
          <a:ext cx="460089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78">
                  <a:extLst>
                    <a:ext uri="{9D8B030D-6E8A-4147-A177-3AD203B41FA5}">
                      <a16:colId xmlns:a16="http://schemas.microsoft.com/office/drawing/2014/main" val="3278520192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109235458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195691717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2002710544"/>
                    </a:ext>
                  </a:extLst>
                </a:gridCol>
                <a:gridCol w="920178">
                  <a:extLst>
                    <a:ext uri="{9D8B030D-6E8A-4147-A177-3AD203B41FA5}">
                      <a16:colId xmlns:a16="http://schemas.microsoft.com/office/drawing/2014/main" val="2369918333"/>
                    </a:ext>
                  </a:extLst>
                </a:gridCol>
              </a:tblGrid>
              <a:tr h="522579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5665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80F0CAB-B151-4629-A32E-189A743CF1CB}"/>
              </a:ext>
            </a:extLst>
          </p:cNvPr>
          <p:cNvSpPr txBox="1"/>
          <p:nvPr/>
        </p:nvSpPr>
        <p:spPr>
          <a:xfrm>
            <a:off x="2893101" y="2213189"/>
            <a:ext cx="280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vector&lt;string&gt; </a:t>
            </a:r>
            <a:r>
              <a:rPr lang="en-US" altLang="zh-CN" sz="2000" b="0" dirty="0">
                <a:solidFill>
                  <a:srgbClr val="FFBF0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fields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D487C9-B5AC-4A0E-A0C2-914E0EFFC4C8}"/>
              </a:ext>
            </a:extLst>
          </p:cNvPr>
          <p:cNvSpPr txBox="1"/>
          <p:nvPr/>
        </p:nvSpPr>
        <p:spPr>
          <a:xfrm>
            <a:off x="2893101" y="3298634"/>
            <a:ext cx="28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vector&lt;map&lt;string, string&gt;&gt; </a:t>
            </a:r>
            <a:r>
              <a:rPr lang="en-US" altLang="zh-CN" sz="2000" b="0" dirty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records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B2A0272-DF6C-4F19-B218-E341A45C5E48}"/>
              </a:ext>
            </a:extLst>
          </p:cNvPr>
          <p:cNvSpPr/>
          <p:nvPr/>
        </p:nvSpPr>
        <p:spPr>
          <a:xfrm rot="5400000">
            <a:off x="5262665" y="-3520603"/>
            <a:ext cx="902988" cy="10629825"/>
          </a:xfrm>
          <a:prstGeom prst="leftBrace">
            <a:avLst/>
          </a:prstGeom>
          <a:ln w="25400">
            <a:solidFill>
              <a:srgbClr val="FFB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8">
            <a:extLst>
              <a:ext uri="{FF2B5EF4-FFF2-40B4-BE49-F238E27FC236}">
                <a16:creationId xmlns:a16="http://schemas.microsoft.com/office/drawing/2014/main" id="{AEE9E7AF-526E-4026-BFB9-89960271F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325480"/>
              </p:ext>
            </p:extLst>
          </p:nvPr>
        </p:nvGraphicFramePr>
        <p:xfrm>
          <a:off x="4248023" y="4951750"/>
          <a:ext cx="1400220" cy="126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220">
                  <a:extLst>
                    <a:ext uri="{9D8B030D-6E8A-4147-A177-3AD203B41FA5}">
                      <a16:colId xmlns:a16="http://schemas.microsoft.com/office/drawing/2014/main" val="2089527374"/>
                    </a:ext>
                  </a:extLst>
                </a:gridCol>
              </a:tblGrid>
              <a:tr h="63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str1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186209"/>
                  </a:ext>
                </a:extLst>
              </a:tr>
              <a:tr h="622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85027"/>
                  </a:ext>
                </a:extLst>
              </a:tr>
            </a:tbl>
          </a:graphicData>
        </a:graphic>
      </p:graphicFrame>
      <p:graphicFrame>
        <p:nvGraphicFramePr>
          <p:cNvPr id="20" name="表格 8">
            <a:extLst>
              <a:ext uri="{FF2B5EF4-FFF2-40B4-BE49-F238E27FC236}">
                <a16:creationId xmlns:a16="http://schemas.microsoft.com/office/drawing/2014/main" id="{06E0B04D-DAE6-4C8F-AC56-C2514CADE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01989"/>
              </p:ext>
            </p:extLst>
          </p:nvPr>
        </p:nvGraphicFramePr>
        <p:xfrm>
          <a:off x="8814767" y="4951750"/>
          <a:ext cx="1400220" cy="126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220">
                  <a:extLst>
                    <a:ext uri="{9D8B030D-6E8A-4147-A177-3AD203B41FA5}">
                      <a16:colId xmlns:a16="http://schemas.microsoft.com/office/drawing/2014/main" val="2089527374"/>
                    </a:ext>
                  </a:extLst>
                </a:gridCol>
              </a:tblGrid>
              <a:tr h="63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str1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186209"/>
                  </a:ext>
                </a:extLst>
              </a:tr>
              <a:tr h="622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85027"/>
                  </a:ext>
                </a:extLst>
              </a:tr>
            </a:tbl>
          </a:graphicData>
        </a:graphic>
      </p:graphicFrame>
      <p:graphicFrame>
        <p:nvGraphicFramePr>
          <p:cNvPr id="21" name="表格 8">
            <a:extLst>
              <a:ext uri="{FF2B5EF4-FFF2-40B4-BE49-F238E27FC236}">
                <a16:creationId xmlns:a16="http://schemas.microsoft.com/office/drawing/2014/main" id="{698C63A0-3F83-47A1-8982-51F5055F8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55132"/>
              </p:ext>
            </p:extLst>
          </p:nvPr>
        </p:nvGraphicFramePr>
        <p:xfrm>
          <a:off x="6543758" y="4951750"/>
          <a:ext cx="1400220" cy="126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220">
                  <a:extLst>
                    <a:ext uri="{9D8B030D-6E8A-4147-A177-3AD203B41FA5}">
                      <a16:colId xmlns:a16="http://schemas.microsoft.com/office/drawing/2014/main" val="2089527374"/>
                    </a:ext>
                  </a:extLst>
                </a:gridCol>
              </a:tblGrid>
              <a:tr h="63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str1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186209"/>
                  </a:ext>
                </a:extLst>
              </a:tr>
              <a:tr h="622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85027"/>
                  </a:ext>
                </a:extLst>
              </a:tr>
            </a:tbl>
          </a:graphicData>
        </a:graphic>
      </p:graphicFrame>
      <p:sp>
        <p:nvSpPr>
          <p:cNvPr id="22" name="左大括号 21">
            <a:extLst>
              <a:ext uri="{FF2B5EF4-FFF2-40B4-BE49-F238E27FC236}">
                <a16:creationId xmlns:a16="http://schemas.microsoft.com/office/drawing/2014/main" id="{0962CCB0-C97A-4CBD-A575-D5032D5EB94B}"/>
              </a:ext>
            </a:extLst>
          </p:cNvPr>
          <p:cNvSpPr/>
          <p:nvPr/>
        </p:nvSpPr>
        <p:spPr>
          <a:xfrm rot="5400000">
            <a:off x="6964257" y="956267"/>
            <a:ext cx="902988" cy="6766373"/>
          </a:xfrm>
          <a:prstGeom prst="leftBrace">
            <a:avLst/>
          </a:prstGeom>
          <a:ln w="25400">
            <a:solidFill>
              <a:srgbClr val="FFB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113ED9-1F3E-4ED9-B3B4-7C159228A3C4}"/>
              </a:ext>
            </a:extLst>
          </p:cNvPr>
          <p:cNvSpPr txBox="1"/>
          <p:nvPr/>
        </p:nvSpPr>
        <p:spPr>
          <a:xfrm>
            <a:off x="164997" y="4499522"/>
            <a:ext cx="3297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str1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主键，是每条记录的每个数据对应的字段名；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str2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为每条记录的每个数据；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的数据结构在此不方便表示，敬请谅解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A3077765-4FA9-4A5B-904A-562D676E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325480"/>
              </p:ext>
            </p:extLst>
          </p:nvPr>
        </p:nvGraphicFramePr>
        <p:xfrm>
          <a:off x="4248023" y="4951751"/>
          <a:ext cx="1400220" cy="126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220">
                  <a:extLst>
                    <a:ext uri="{9D8B030D-6E8A-4147-A177-3AD203B41FA5}">
                      <a16:colId xmlns:a16="http://schemas.microsoft.com/office/drawing/2014/main" val="2089527374"/>
                    </a:ext>
                  </a:extLst>
                </a:gridCol>
              </a:tblGrid>
              <a:tr h="63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str1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186209"/>
                  </a:ext>
                </a:extLst>
              </a:tr>
              <a:tr h="622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85027"/>
                  </a:ext>
                </a:extLst>
              </a:tr>
            </a:tbl>
          </a:graphicData>
        </a:graphic>
      </p:graphicFrame>
      <p:sp>
        <p:nvSpPr>
          <p:cNvPr id="24" name="左大括号 23">
            <a:extLst>
              <a:ext uri="{FF2B5EF4-FFF2-40B4-BE49-F238E27FC236}">
                <a16:creationId xmlns:a16="http://schemas.microsoft.com/office/drawing/2014/main" id="{0C0978BC-DC5C-45B2-AC7A-F9567BF4D4FB}"/>
              </a:ext>
            </a:extLst>
          </p:cNvPr>
          <p:cNvSpPr/>
          <p:nvPr/>
        </p:nvSpPr>
        <p:spPr>
          <a:xfrm rot="5400000">
            <a:off x="6964257" y="956268"/>
            <a:ext cx="902988" cy="6766373"/>
          </a:xfrm>
          <a:prstGeom prst="leftBrace">
            <a:avLst/>
          </a:prstGeom>
          <a:ln w="25400">
            <a:solidFill>
              <a:srgbClr val="FFB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2E6AA1-A176-4B84-B3A8-E8CC1F5BE981}"/>
              </a:ext>
            </a:extLst>
          </p:cNvPr>
          <p:cNvSpPr txBox="1"/>
          <p:nvPr/>
        </p:nvSpPr>
        <p:spPr>
          <a:xfrm>
            <a:off x="164997" y="4499523"/>
            <a:ext cx="3297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str1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主键，是每条记录的每个数据对应的字段名；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str2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为每条记录的每个数据；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的数据结构在此不方便表示，敬请谅解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4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 animBg="1"/>
      <p:bldP spid="22" grpId="0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模块设计</a:t>
            </a:r>
          </a:p>
        </p:txBody>
      </p:sp>
    </p:spTree>
    <p:extLst>
      <p:ext uri="{BB962C8B-B14F-4D97-AF65-F5344CB8AC3E}">
        <p14:creationId xmlns:p14="http://schemas.microsoft.com/office/powerpoint/2010/main" val="643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CF7D5B-48FF-486B-8FB2-8A4EAED82725}"/>
              </a:ext>
            </a:extLst>
          </p:cNvPr>
          <p:cNvSpPr/>
          <p:nvPr/>
        </p:nvSpPr>
        <p:spPr>
          <a:xfrm>
            <a:off x="8693238" y="4412703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AnaStr.cpp/h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BA977A9-9509-44C8-AF08-D748D1070491}"/>
              </a:ext>
            </a:extLst>
          </p:cNvPr>
          <p:cNvSpPr/>
          <p:nvPr/>
        </p:nvSpPr>
        <p:spPr>
          <a:xfrm>
            <a:off x="1294329" y="4412702"/>
            <a:ext cx="2204434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60EEC12-78EF-4B81-9BE5-32F4D04C3D1B}"/>
              </a:ext>
            </a:extLst>
          </p:cNvPr>
          <p:cNvSpPr/>
          <p:nvPr/>
        </p:nvSpPr>
        <p:spPr>
          <a:xfrm>
            <a:off x="4993784" y="1176808"/>
            <a:ext cx="2204433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File.cpp/h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4408326-96B0-44EC-BA1A-571E3F088082}"/>
              </a:ext>
            </a:extLst>
          </p:cNvPr>
          <p:cNvSpPr/>
          <p:nvPr/>
        </p:nvSpPr>
        <p:spPr>
          <a:xfrm>
            <a:off x="4993783" y="2984679"/>
            <a:ext cx="2204434" cy="792051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main.cpp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E2D5C422-25E6-4889-8A2F-6A4851CC8E35}"/>
              </a:ext>
            </a:extLst>
          </p:cNvPr>
          <p:cNvCxnSpPr>
            <a:cxnSpLocks/>
          </p:cNvCxnSpPr>
          <p:nvPr/>
        </p:nvCxnSpPr>
        <p:spPr>
          <a:xfrm flipV="1">
            <a:off x="3498763" y="3429000"/>
            <a:ext cx="1495020" cy="1428023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47F00DB3-E536-4B43-AEFA-08FF576000E4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5588090" y="2476769"/>
            <a:ext cx="1015820" cy="1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6DE35F39-9BC7-4E22-814F-F1E11E1DC906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7198217" y="3380705"/>
            <a:ext cx="1495021" cy="1428024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F1489D-85CE-40D6-81A7-46A24B121CE5}"/>
              </a:ext>
            </a:extLst>
          </p:cNvPr>
          <p:cNvSpPr txBox="1"/>
          <p:nvPr/>
        </p:nvSpPr>
        <p:spPr>
          <a:xfrm>
            <a:off x="1534612" y="5343993"/>
            <a:ext cx="1723868" cy="523220"/>
          </a:xfrm>
          <a:prstGeom prst="rect">
            <a:avLst/>
          </a:prstGeom>
          <a:noFill/>
          <a:ln w="31750"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B452ECE-CEC0-42F7-8F5E-73B2A6E01407}"/>
              </a:ext>
            </a:extLst>
          </p:cNvPr>
          <p:cNvSpPr txBox="1"/>
          <p:nvPr/>
        </p:nvSpPr>
        <p:spPr>
          <a:xfrm>
            <a:off x="8933520" y="5343993"/>
            <a:ext cx="1723868" cy="523220"/>
          </a:xfrm>
          <a:prstGeom prst="rect">
            <a:avLst/>
          </a:prstGeom>
          <a:noFill/>
          <a:ln w="31750"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输入分析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E68C22-3A9A-4161-8742-84577F95D9B7}"/>
              </a:ext>
            </a:extLst>
          </p:cNvPr>
          <p:cNvSpPr txBox="1"/>
          <p:nvPr/>
        </p:nvSpPr>
        <p:spPr>
          <a:xfrm>
            <a:off x="5234065" y="413640"/>
            <a:ext cx="1723868" cy="523220"/>
          </a:xfrm>
          <a:prstGeom prst="rect">
            <a:avLst/>
          </a:prstGeom>
          <a:noFill/>
          <a:ln w="31750"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文件处理</a:t>
            </a:r>
          </a:p>
        </p:txBody>
      </p:sp>
    </p:spTree>
    <p:extLst>
      <p:ext uri="{BB962C8B-B14F-4D97-AF65-F5344CB8AC3E}">
        <p14:creationId xmlns:p14="http://schemas.microsoft.com/office/powerpoint/2010/main" val="245505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Anastr.cpp/h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189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 类定义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 类定义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拆分句子与初步功能判断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EC1E65-136C-4F06-A6B5-BE60C423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07" y="1602511"/>
            <a:ext cx="6766624" cy="44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35901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类定义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与函数有关的功能函数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显示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D10E10-99F0-445B-A7B8-2E29ED7A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822" y="1970489"/>
            <a:ext cx="7693829" cy="34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5008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File.cpp/h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18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与文件相关的操作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读取与写入数据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EBE9D7-2650-4ECA-A449-70989E3E4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70" y="1803854"/>
            <a:ext cx="6916115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7344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main.cpp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CB554-A5FA-4A05-BD0F-479F19924AB6}"/>
              </a:ext>
            </a:extLst>
          </p:cNvPr>
          <p:cNvSpPr txBox="1"/>
          <p:nvPr/>
        </p:nvSpPr>
        <p:spPr>
          <a:xfrm>
            <a:off x="524656" y="1708879"/>
            <a:ext cx="4009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负责调用其他函数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while(true)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实现不断输入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AnaStr.cpp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中函数的反馈调用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Table.cpp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的执行函数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0F0157-9AAC-43C9-8BDE-5D5AB6039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67" y="1540840"/>
            <a:ext cx="6227487" cy="45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735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核心功能与算法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BF0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DD4F33-D716-4F38-AAFD-78071D725D2F}"/>
              </a:ext>
            </a:extLst>
          </p:cNvPr>
          <p:cNvSpPr txBox="1"/>
          <p:nvPr/>
        </p:nvSpPr>
        <p:spPr>
          <a:xfrm>
            <a:off x="3348507" y="3940935"/>
            <a:ext cx="488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由于代码尚未实现，该部分不完善，请谅解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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9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2513" y="0"/>
            <a:ext cx="6132513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613251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F2AAFF-AD26-43AD-9982-F2C9FB1A861C}"/>
              </a:ext>
            </a:extLst>
          </p:cNvPr>
          <p:cNvSpPr txBox="1"/>
          <p:nvPr/>
        </p:nvSpPr>
        <p:spPr>
          <a:xfrm>
            <a:off x="218105" y="1682485"/>
            <a:ext cx="515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将用户输入拆分后分析</a:t>
            </a:r>
            <a:endParaRPr lang="en-US" altLang="zh-CN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1CDFB9-30ED-4971-A1FF-58141169F4B6}"/>
              </a:ext>
            </a:extLst>
          </p:cNvPr>
          <p:cNvSpPr txBox="1"/>
          <p:nvPr/>
        </p:nvSpPr>
        <p:spPr>
          <a:xfrm>
            <a:off x="4961202" y="171391"/>
            <a:ext cx="277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4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ACAFEE-2139-4033-A076-B3BF8890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61" y="2486359"/>
            <a:ext cx="5289693" cy="29091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76A882-D7FC-477D-A41A-D28C7B46C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059" y="2486359"/>
            <a:ext cx="5566348" cy="24208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326E18E-8694-42DC-8129-4E5D80741815}"/>
              </a:ext>
            </a:extLst>
          </p:cNvPr>
          <p:cNvSpPr txBox="1"/>
          <p:nvPr/>
        </p:nvSpPr>
        <p:spPr>
          <a:xfrm>
            <a:off x="6404046" y="1682485"/>
            <a:ext cx="515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3B3838"/>
                </a:solidFill>
                <a:latin typeface="Microsoft YaHei" charset="0"/>
                <a:ea typeface="Microsoft YaHei" charset="0"/>
                <a:cs typeface="Microsoft YaHei" charset="0"/>
              </a:rPr>
              <a:t>迭代器遍历以判断、修改等</a:t>
            </a:r>
            <a:endParaRPr lang="en-US" altLang="zh-CN" sz="2400" dirty="0">
              <a:solidFill>
                <a:srgbClr val="3B3838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3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输入处理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8BBD60-2D15-43CC-85FE-4A8EB8D566F3}"/>
              </a:ext>
            </a:extLst>
          </p:cNvPr>
          <p:cNvSpPr txBox="1"/>
          <p:nvPr/>
        </p:nvSpPr>
        <p:spPr>
          <a:xfrm>
            <a:off x="676141" y="3429000"/>
            <a:ext cx="2556456" cy="584775"/>
          </a:xfrm>
          <a:prstGeom prst="rect">
            <a:avLst/>
          </a:prstGeom>
          <a:noFill/>
          <a:ln w="38100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读取句子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4393825-F0B2-4A17-B4D7-4FF0ADBED733}"/>
              </a:ext>
            </a:extLst>
          </p:cNvPr>
          <p:cNvSpPr/>
          <p:nvPr/>
        </p:nvSpPr>
        <p:spPr>
          <a:xfrm>
            <a:off x="3558863" y="3515930"/>
            <a:ext cx="1062507" cy="437882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25DF50-8563-4131-BCB9-D7EE4B258805}"/>
              </a:ext>
            </a:extLst>
          </p:cNvPr>
          <p:cNvSpPr txBox="1"/>
          <p:nvPr/>
        </p:nvSpPr>
        <p:spPr>
          <a:xfrm>
            <a:off x="4947636" y="3429000"/>
            <a:ext cx="1330815" cy="584775"/>
          </a:xfrm>
          <a:prstGeom prst="rect">
            <a:avLst/>
          </a:prstGeom>
          <a:noFill/>
          <a:ln w="38100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E771F3-C686-4ECD-AF07-9AF6043B26D0}"/>
              </a:ext>
            </a:extLst>
          </p:cNvPr>
          <p:cNvSpPr txBox="1"/>
          <p:nvPr/>
        </p:nvSpPr>
        <p:spPr>
          <a:xfrm>
            <a:off x="7991344" y="3461195"/>
            <a:ext cx="2556456" cy="584775"/>
          </a:xfrm>
          <a:prstGeom prst="rect">
            <a:avLst/>
          </a:prstGeom>
          <a:noFill/>
          <a:ln w="38100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归类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45959C2-2F54-4D69-A854-6924BB101F9A}"/>
              </a:ext>
            </a:extLst>
          </p:cNvPr>
          <p:cNvSpPr/>
          <p:nvPr/>
        </p:nvSpPr>
        <p:spPr>
          <a:xfrm>
            <a:off x="6603644" y="3515930"/>
            <a:ext cx="1062507" cy="437882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792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>
          <a:xfrm flipV="1">
            <a:off x="-641676" y="-145143"/>
            <a:ext cx="13475352" cy="1523998"/>
          </a:xfrm>
          <a:prstGeom prst="triangle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713890" y="177845"/>
            <a:ext cx="27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918B38D-DBF9-416D-9554-A6DA99F6F168}"/>
              </a:ext>
            </a:extLst>
          </p:cNvPr>
          <p:cNvSpPr/>
          <p:nvPr/>
        </p:nvSpPr>
        <p:spPr>
          <a:xfrm>
            <a:off x="3483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9D936FE-5DBB-4C95-9D4B-312035FD17A8}"/>
              </a:ext>
            </a:extLst>
          </p:cNvPr>
          <p:cNvSpPr/>
          <p:nvPr/>
        </p:nvSpPr>
        <p:spPr>
          <a:xfrm>
            <a:off x="27867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FB135C4-DDBF-4DFC-A86A-86F8D66C7F52}"/>
              </a:ext>
            </a:extLst>
          </p:cNvPr>
          <p:cNvSpPr/>
          <p:nvPr/>
        </p:nvSpPr>
        <p:spPr>
          <a:xfrm>
            <a:off x="52251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FA04432-6C49-4A4C-9AFD-EBA161BD7E11}"/>
              </a:ext>
            </a:extLst>
          </p:cNvPr>
          <p:cNvSpPr/>
          <p:nvPr/>
        </p:nvSpPr>
        <p:spPr>
          <a:xfrm>
            <a:off x="76635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D351C98-59BE-444E-B516-486B0148B211}"/>
              </a:ext>
            </a:extLst>
          </p:cNvPr>
          <p:cNvSpPr/>
          <p:nvPr/>
        </p:nvSpPr>
        <p:spPr>
          <a:xfrm>
            <a:off x="10101943" y="2181775"/>
            <a:ext cx="1741714" cy="1741714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787061-6612-499D-A298-0D5206A9CED1}"/>
              </a:ext>
            </a:extLst>
          </p:cNvPr>
          <p:cNvSpPr txBox="1"/>
          <p:nvPr/>
        </p:nvSpPr>
        <p:spPr>
          <a:xfrm>
            <a:off x="308113" y="4718613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5C146E-D41F-462D-ABF3-82D953061C55}"/>
              </a:ext>
            </a:extLst>
          </p:cNvPr>
          <p:cNvSpPr txBox="1"/>
          <p:nvPr/>
        </p:nvSpPr>
        <p:spPr>
          <a:xfrm>
            <a:off x="2746513" y="4718613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33AB09-8133-414B-847A-48C0A8EE70AD}"/>
              </a:ext>
            </a:extLst>
          </p:cNvPr>
          <p:cNvSpPr txBox="1"/>
          <p:nvPr/>
        </p:nvSpPr>
        <p:spPr>
          <a:xfrm>
            <a:off x="5184913" y="4718613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7EA3E3-12D4-4CBF-9BFC-87059B7E6C62}"/>
              </a:ext>
            </a:extLst>
          </p:cNvPr>
          <p:cNvSpPr txBox="1"/>
          <p:nvPr/>
        </p:nvSpPr>
        <p:spPr>
          <a:xfrm>
            <a:off x="7623313" y="4718612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DC5027-D5CB-494D-984D-0318A897A218}"/>
              </a:ext>
            </a:extLst>
          </p:cNvPr>
          <p:cNvSpPr txBox="1"/>
          <p:nvPr/>
        </p:nvSpPr>
        <p:spPr>
          <a:xfrm>
            <a:off x="10061713" y="4718612"/>
            <a:ext cx="1822174" cy="584775"/>
          </a:xfrm>
          <a:prstGeom prst="rect">
            <a:avLst/>
          </a:prstGeom>
          <a:noFill/>
          <a:ln w="31750">
            <a:solidFill>
              <a:srgbClr val="3B38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功能拓展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B790BAD-7A21-417E-82FB-5F5C31B6D767}"/>
              </a:ext>
            </a:extLst>
          </p:cNvPr>
          <p:cNvSpPr/>
          <p:nvPr/>
        </p:nvSpPr>
        <p:spPr>
          <a:xfrm>
            <a:off x="2130287" y="2790901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FB0935C-47AA-4CED-BBF2-6AB9175D4810}"/>
              </a:ext>
            </a:extLst>
          </p:cNvPr>
          <p:cNvSpPr/>
          <p:nvPr/>
        </p:nvSpPr>
        <p:spPr>
          <a:xfrm>
            <a:off x="4568687" y="2857162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30C236A-0164-4649-B0C9-D087202BE220}"/>
              </a:ext>
            </a:extLst>
          </p:cNvPr>
          <p:cNvSpPr/>
          <p:nvPr/>
        </p:nvSpPr>
        <p:spPr>
          <a:xfrm>
            <a:off x="7007087" y="2857162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68BE2241-92AF-4E69-ACA4-1099B7FA9CCD}"/>
              </a:ext>
            </a:extLst>
          </p:cNvPr>
          <p:cNvSpPr/>
          <p:nvPr/>
        </p:nvSpPr>
        <p:spPr>
          <a:xfrm>
            <a:off x="9445487" y="2787003"/>
            <a:ext cx="616226" cy="523461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F963A3-295D-4B6F-ACB0-C0C29D421B67}"/>
              </a:ext>
            </a:extLst>
          </p:cNvPr>
          <p:cNvSpPr txBox="1"/>
          <p:nvPr/>
        </p:nvSpPr>
        <p:spPr>
          <a:xfrm>
            <a:off x="2786743" y="5729178"/>
            <a:ext cx="629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本幻灯片仅作介绍展示之用，具体使用请参考用户手册。</a:t>
            </a:r>
          </a:p>
        </p:txBody>
      </p:sp>
    </p:spTree>
    <p:extLst>
      <p:ext uri="{BB962C8B-B14F-4D97-AF65-F5344CB8AC3E}">
        <p14:creationId xmlns:p14="http://schemas.microsoft.com/office/powerpoint/2010/main" val="565509685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CBB4BE5-CC22-421D-AC6D-084463DD3C32}"/>
              </a:ext>
            </a:extLst>
          </p:cNvPr>
          <p:cNvSpPr txBox="1"/>
          <p:nvPr/>
        </p:nvSpPr>
        <p:spPr>
          <a:xfrm>
            <a:off x="3797121" y="540914"/>
            <a:ext cx="459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“CREATE TABLE student;”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3F6DB77-F6CC-46DE-B8BD-DF7A226C9704}"/>
              </a:ext>
            </a:extLst>
          </p:cNvPr>
          <p:cNvSpPr/>
          <p:nvPr/>
        </p:nvSpPr>
        <p:spPr>
          <a:xfrm rot="5400000">
            <a:off x="5811676" y="909659"/>
            <a:ext cx="568646" cy="1647421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6D99FD-7F0A-4DCF-ABA7-743234EAE493}"/>
              </a:ext>
            </a:extLst>
          </p:cNvPr>
          <p:cNvSpPr txBox="1"/>
          <p:nvPr/>
        </p:nvSpPr>
        <p:spPr>
          <a:xfrm>
            <a:off x="2034862" y="2464160"/>
            <a:ext cx="176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“CREATE”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48CF56-E93E-4DB5-A503-AA7341337798}"/>
              </a:ext>
            </a:extLst>
          </p:cNvPr>
          <p:cNvSpPr txBox="1"/>
          <p:nvPr/>
        </p:nvSpPr>
        <p:spPr>
          <a:xfrm>
            <a:off x="4125533" y="2464160"/>
            <a:ext cx="176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“TABLE”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41EB07-7BED-4BEA-8170-8953D049D144}"/>
              </a:ext>
            </a:extLst>
          </p:cNvPr>
          <p:cNvSpPr txBox="1"/>
          <p:nvPr/>
        </p:nvSpPr>
        <p:spPr>
          <a:xfrm>
            <a:off x="6096000" y="2464160"/>
            <a:ext cx="176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“student”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4F41D7-80CA-40F5-BEE2-12B19D01AFE0}"/>
              </a:ext>
            </a:extLst>
          </p:cNvPr>
          <p:cNvSpPr txBox="1"/>
          <p:nvPr/>
        </p:nvSpPr>
        <p:spPr>
          <a:xfrm>
            <a:off x="8394879" y="2464160"/>
            <a:ext cx="176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“;”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F1928FC-C1F7-4A2D-B81B-451AAB9D47EA}"/>
              </a:ext>
            </a:extLst>
          </p:cNvPr>
          <p:cNvSpPr/>
          <p:nvPr/>
        </p:nvSpPr>
        <p:spPr>
          <a:xfrm rot="5400000">
            <a:off x="2058559" y="3366306"/>
            <a:ext cx="1714863" cy="966988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E6645A-BB42-4B78-97CC-EE3C6AC7BA5F}"/>
              </a:ext>
            </a:extLst>
          </p:cNvPr>
          <p:cNvSpPr txBox="1"/>
          <p:nvPr/>
        </p:nvSpPr>
        <p:spPr>
          <a:xfrm>
            <a:off x="2099256" y="4803820"/>
            <a:ext cx="1762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首位单词用于判断句子功能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16FA8CE-17CC-45A8-B6C0-CDDCA81A49E7}"/>
              </a:ext>
            </a:extLst>
          </p:cNvPr>
          <p:cNvSpPr/>
          <p:nvPr/>
        </p:nvSpPr>
        <p:spPr>
          <a:xfrm>
            <a:off x="4406807" y="4840308"/>
            <a:ext cx="2206494" cy="966988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65E1D0-8463-4BB3-A3E7-78024104F9C7}"/>
              </a:ext>
            </a:extLst>
          </p:cNvPr>
          <p:cNvSpPr txBox="1"/>
          <p:nvPr/>
        </p:nvSpPr>
        <p:spPr>
          <a:xfrm>
            <a:off x="7158593" y="4803820"/>
            <a:ext cx="1762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CreateTab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46073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2">
            <a:extLst>
              <a:ext uri="{FF2B5EF4-FFF2-40B4-BE49-F238E27FC236}">
                <a16:creationId xmlns:a16="http://schemas.microsoft.com/office/drawing/2014/main" id="{46013ACB-5ECF-4594-A25B-928DA65BB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04892"/>
              </p:ext>
            </p:extLst>
          </p:nvPr>
        </p:nvGraphicFramePr>
        <p:xfrm>
          <a:off x="2799008" y="1085173"/>
          <a:ext cx="5585139" cy="52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28">
                  <a:extLst>
                    <a:ext uri="{9D8B030D-6E8A-4147-A177-3AD203B41FA5}">
                      <a16:colId xmlns:a16="http://schemas.microsoft.com/office/drawing/2014/main" val="3278520192"/>
                    </a:ext>
                  </a:extLst>
                </a:gridCol>
                <a:gridCol w="1117028">
                  <a:extLst>
                    <a:ext uri="{9D8B030D-6E8A-4147-A177-3AD203B41FA5}">
                      <a16:colId xmlns:a16="http://schemas.microsoft.com/office/drawing/2014/main" val="109235458"/>
                    </a:ext>
                  </a:extLst>
                </a:gridCol>
                <a:gridCol w="1117028">
                  <a:extLst>
                    <a:ext uri="{9D8B030D-6E8A-4147-A177-3AD203B41FA5}">
                      <a16:colId xmlns:a16="http://schemas.microsoft.com/office/drawing/2014/main" val="195691717"/>
                    </a:ext>
                  </a:extLst>
                </a:gridCol>
                <a:gridCol w="2234055">
                  <a:extLst>
                    <a:ext uri="{9D8B030D-6E8A-4147-A177-3AD203B41FA5}">
                      <a16:colId xmlns:a16="http://schemas.microsoft.com/office/drawing/2014/main" val="2002710544"/>
                    </a:ext>
                  </a:extLst>
                </a:gridCol>
              </a:tblGrid>
              <a:tr h="522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CREATE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TABLE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student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;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5665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2DD1FCA-8294-4F59-83DB-E13C504C6A62}"/>
              </a:ext>
            </a:extLst>
          </p:cNvPr>
          <p:cNvSpPr txBox="1"/>
          <p:nvPr/>
        </p:nvSpPr>
        <p:spPr>
          <a:xfrm>
            <a:off x="4211392" y="206062"/>
            <a:ext cx="343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CreateTab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B33D70F-3FB9-4456-A180-13B7A4D0351E}"/>
              </a:ext>
            </a:extLst>
          </p:cNvPr>
          <p:cNvSpPr/>
          <p:nvPr/>
        </p:nvSpPr>
        <p:spPr>
          <a:xfrm rot="19384747">
            <a:off x="2345027" y="1833011"/>
            <a:ext cx="907961" cy="473256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4B3B93-77A3-4B0D-8591-B0096FD6AB6D}"/>
              </a:ext>
            </a:extLst>
          </p:cNvPr>
          <p:cNvSpPr txBox="1"/>
          <p:nvPr/>
        </p:nvSpPr>
        <p:spPr>
          <a:xfrm>
            <a:off x="888642" y="2479183"/>
            <a:ext cx="332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&lt;token&gt;:: iterator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6F34C1-528F-4666-9304-680099B856C9}"/>
              </a:ext>
            </a:extLst>
          </p:cNvPr>
          <p:cNvSpPr txBox="1"/>
          <p:nvPr/>
        </p:nvSpPr>
        <p:spPr>
          <a:xfrm>
            <a:off x="1766551" y="3224656"/>
            <a:ext cx="7899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利用迭代器逐个检测是否符合语法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读到参数，如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，读入预先定义的变量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根据需要对变量处理（如查重，传参等等）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在本样例中，最后调用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class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类构造函数创建对象</a:t>
            </a:r>
          </a:p>
        </p:txBody>
      </p:sp>
    </p:spTree>
    <p:extLst>
      <p:ext uri="{BB962C8B-B14F-4D97-AF65-F5344CB8AC3E}">
        <p14:creationId xmlns:p14="http://schemas.microsoft.com/office/powerpoint/2010/main" val="5930414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语句分析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为例）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991674" y="1532585"/>
            <a:ext cx="99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DISTINCT * FROM student WHERE  id = 2 OR name = Jake;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8BC85D-4B9C-4488-A97D-1F50D4F65838}"/>
              </a:ext>
            </a:extLst>
          </p:cNvPr>
          <p:cNvSpPr txBox="1"/>
          <p:nvPr/>
        </p:nvSpPr>
        <p:spPr>
          <a:xfrm>
            <a:off x="2208727" y="2620851"/>
            <a:ext cx="170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AD28FAB-8BB5-4C22-9579-B658832F0AEB}"/>
              </a:ext>
            </a:extLst>
          </p:cNvPr>
          <p:cNvSpPr/>
          <p:nvPr/>
        </p:nvSpPr>
        <p:spPr>
          <a:xfrm>
            <a:off x="4155669" y="2620850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50F3E0-57D0-4B13-A105-C226D9AC51FB}"/>
              </a:ext>
            </a:extLst>
          </p:cNvPr>
          <p:cNvSpPr txBox="1"/>
          <p:nvPr/>
        </p:nvSpPr>
        <p:spPr>
          <a:xfrm>
            <a:off x="6602654" y="2620849"/>
            <a:ext cx="252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isDist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true;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43CA2-E517-4AE3-885A-8897059B60C3}"/>
              </a:ext>
            </a:extLst>
          </p:cNvPr>
          <p:cNvSpPr txBox="1"/>
          <p:nvPr/>
        </p:nvSpPr>
        <p:spPr>
          <a:xfrm>
            <a:off x="2208727" y="3709113"/>
            <a:ext cx="170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7065773-0E65-4052-9FE9-03E57955854C}"/>
              </a:ext>
            </a:extLst>
          </p:cNvPr>
          <p:cNvSpPr/>
          <p:nvPr/>
        </p:nvSpPr>
        <p:spPr>
          <a:xfrm>
            <a:off x="4155669" y="3709112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B0534C-7BA3-498B-BE9A-3C1E487CA012}"/>
              </a:ext>
            </a:extLst>
          </p:cNvPr>
          <p:cNvSpPr txBox="1"/>
          <p:nvPr/>
        </p:nvSpPr>
        <p:spPr>
          <a:xfrm>
            <a:off x="6602654" y="3709111"/>
            <a:ext cx="252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isAll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true;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AAACB9-C0ED-4A95-890A-490C44CD19A5}"/>
              </a:ext>
            </a:extLst>
          </p:cNvPr>
          <p:cNvSpPr txBox="1"/>
          <p:nvPr/>
        </p:nvSpPr>
        <p:spPr>
          <a:xfrm>
            <a:off x="2208727" y="4797373"/>
            <a:ext cx="170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D7991ED-C05A-4333-B746-2A2D52F383AD}"/>
              </a:ext>
            </a:extLst>
          </p:cNvPr>
          <p:cNvSpPr/>
          <p:nvPr/>
        </p:nvSpPr>
        <p:spPr>
          <a:xfrm>
            <a:off x="4155669" y="4797372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0FAFA6-5A23-40BC-8BA7-8EDFEC6441B0}"/>
              </a:ext>
            </a:extLst>
          </p:cNvPr>
          <p:cNvSpPr txBox="1"/>
          <p:nvPr/>
        </p:nvSpPr>
        <p:spPr>
          <a:xfrm>
            <a:off x="6602654" y="4797371"/>
            <a:ext cx="252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AND_OR = 2;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038F56-F9EA-431C-97A2-9F577981E628}"/>
              </a:ext>
            </a:extLst>
          </p:cNvPr>
          <p:cNvSpPr txBox="1"/>
          <p:nvPr/>
        </p:nvSpPr>
        <p:spPr>
          <a:xfrm>
            <a:off x="1205291" y="5885631"/>
            <a:ext cx="810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处理这类关键字，往往用一个变量记忆该状态。</a:t>
            </a:r>
          </a:p>
        </p:txBody>
      </p:sp>
    </p:spTree>
    <p:extLst>
      <p:ext uri="{BB962C8B-B14F-4D97-AF65-F5344CB8AC3E}">
        <p14:creationId xmlns:p14="http://schemas.microsoft.com/office/powerpoint/2010/main" val="3548681284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1997298" y="1017430"/>
            <a:ext cx="9910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遍历所有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tables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绑定所要操作的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利用一个迭代器指向它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8BC85D-4B9C-4488-A97D-1F50D4F65838}"/>
              </a:ext>
            </a:extLst>
          </p:cNvPr>
          <p:cNvSpPr txBox="1"/>
          <p:nvPr/>
        </p:nvSpPr>
        <p:spPr>
          <a:xfrm>
            <a:off x="2208727" y="2620851"/>
            <a:ext cx="170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student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AD28FAB-8BB5-4C22-9579-B658832F0AEB}"/>
              </a:ext>
            </a:extLst>
          </p:cNvPr>
          <p:cNvSpPr/>
          <p:nvPr/>
        </p:nvSpPr>
        <p:spPr>
          <a:xfrm>
            <a:off x="4155669" y="2620850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50F3E0-57D0-4B13-A105-C226D9AC51FB}"/>
              </a:ext>
            </a:extLst>
          </p:cNvPr>
          <p:cNvSpPr txBox="1"/>
          <p:nvPr/>
        </p:nvSpPr>
        <p:spPr>
          <a:xfrm>
            <a:off x="6602654" y="2620849"/>
            <a:ext cx="252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able_on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31E6C1-2803-4388-A482-22F097B8D76B}"/>
              </a:ext>
            </a:extLst>
          </p:cNvPr>
          <p:cNvSpPr txBox="1"/>
          <p:nvPr/>
        </p:nvSpPr>
        <p:spPr>
          <a:xfrm>
            <a:off x="4949051" y="3882981"/>
            <a:ext cx="3808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vector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Table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&gt;::iterator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1C3402F-E6D6-4B50-812D-0D47DBEA1001}"/>
              </a:ext>
            </a:extLst>
          </p:cNvPr>
          <p:cNvSpPr/>
          <p:nvPr/>
        </p:nvSpPr>
        <p:spPr>
          <a:xfrm rot="18611323">
            <a:off x="6362163" y="3254771"/>
            <a:ext cx="83708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278057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1FB0FC14-17E3-4306-AB19-CA6AFD297FB1}"/>
              </a:ext>
            </a:extLst>
          </p:cNvPr>
          <p:cNvSpPr txBox="1"/>
          <p:nvPr/>
        </p:nvSpPr>
        <p:spPr>
          <a:xfrm>
            <a:off x="603160" y="1619785"/>
            <a:ext cx="170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= 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4F3E667-0593-4DB3-BFDC-A4ABE700E6D3}"/>
              </a:ext>
            </a:extLst>
          </p:cNvPr>
          <p:cNvSpPr/>
          <p:nvPr/>
        </p:nvSpPr>
        <p:spPr>
          <a:xfrm>
            <a:off x="2550102" y="1619784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FE4EFA-5F12-4199-9DDB-C6B1333CF5F8}"/>
              </a:ext>
            </a:extLst>
          </p:cNvPr>
          <p:cNvSpPr txBox="1"/>
          <p:nvPr/>
        </p:nvSpPr>
        <p:spPr>
          <a:xfrm>
            <a:off x="437882" y="4506274"/>
            <a:ext cx="206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= Jake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92D0E1E-1B16-4C88-ABE2-E8C937DF55FF}"/>
              </a:ext>
            </a:extLst>
          </p:cNvPr>
          <p:cNvSpPr/>
          <p:nvPr/>
        </p:nvSpPr>
        <p:spPr>
          <a:xfrm>
            <a:off x="2550102" y="4506273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DEE85B-222D-437B-ADA7-7A83C43930CB}"/>
              </a:ext>
            </a:extLst>
          </p:cNvPr>
          <p:cNvSpPr txBox="1"/>
          <p:nvPr/>
        </p:nvSpPr>
        <p:spPr>
          <a:xfrm>
            <a:off x="4997087" y="565528"/>
            <a:ext cx="35931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pair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&lt;string, string&gt;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temppair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8" name="表格 8">
            <a:extLst>
              <a:ext uri="{FF2B5EF4-FFF2-40B4-BE49-F238E27FC236}">
                <a16:creationId xmlns:a16="http://schemas.microsoft.com/office/drawing/2014/main" id="{53A89D2C-B4AD-423A-8189-04A9C3A40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98652"/>
              </p:ext>
            </p:extLst>
          </p:nvPr>
        </p:nvGraphicFramePr>
        <p:xfrm>
          <a:off x="5395890" y="1451228"/>
          <a:ext cx="1400220" cy="126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220">
                  <a:extLst>
                    <a:ext uri="{9D8B030D-6E8A-4147-A177-3AD203B41FA5}">
                      <a16:colId xmlns:a16="http://schemas.microsoft.com/office/drawing/2014/main" val="2089527374"/>
                    </a:ext>
                  </a:extLst>
                </a:gridCol>
              </a:tblGrid>
              <a:tr h="63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186209"/>
                  </a:ext>
                </a:extLst>
              </a:tr>
              <a:tr h="622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85027"/>
                  </a:ext>
                </a:extLst>
              </a:tr>
            </a:tbl>
          </a:graphicData>
        </a:graphic>
      </p:graphicFrame>
      <p:graphicFrame>
        <p:nvGraphicFramePr>
          <p:cNvPr id="29" name="表格 8">
            <a:extLst>
              <a:ext uri="{FF2B5EF4-FFF2-40B4-BE49-F238E27FC236}">
                <a16:creationId xmlns:a16="http://schemas.microsoft.com/office/drawing/2014/main" id="{95C113C9-91BD-48DE-92F2-49F540C4E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29898"/>
              </p:ext>
            </p:extLst>
          </p:nvPr>
        </p:nvGraphicFramePr>
        <p:xfrm>
          <a:off x="5395890" y="4337717"/>
          <a:ext cx="1400220" cy="126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220">
                  <a:extLst>
                    <a:ext uri="{9D8B030D-6E8A-4147-A177-3AD203B41FA5}">
                      <a16:colId xmlns:a16="http://schemas.microsoft.com/office/drawing/2014/main" val="2089527374"/>
                    </a:ext>
                  </a:extLst>
                </a:gridCol>
              </a:tblGrid>
              <a:tr h="63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186209"/>
                  </a:ext>
                </a:extLst>
              </a:tr>
              <a:tr h="622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Jake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85027"/>
                  </a:ext>
                </a:extLst>
              </a:tr>
            </a:tbl>
          </a:graphicData>
        </a:graphic>
      </p:graphicFrame>
      <p:sp>
        <p:nvSpPr>
          <p:cNvPr id="30" name="箭头: 右 29">
            <a:extLst>
              <a:ext uri="{FF2B5EF4-FFF2-40B4-BE49-F238E27FC236}">
                <a16:creationId xmlns:a16="http://schemas.microsoft.com/office/drawing/2014/main" id="{406099F1-23E3-4D48-9CBD-AE9AE7A4E444}"/>
              </a:ext>
            </a:extLst>
          </p:cNvPr>
          <p:cNvSpPr/>
          <p:nvPr/>
        </p:nvSpPr>
        <p:spPr>
          <a:xfrm rot="1747347">
            <a:off x="7197145" y="2459591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B60A14B-C3DD-4308-941E-B349AE05363B}"/>
              </a:ext>
            </a:extLst>
          </p:cNvPr>
          <p:cNvSpPr/>
          <p:nvPr/>
        </p:nvSpPr>
        <p:spPr>
          <a:xfrm rot="19408963">
            <a:off x="7249248" y="4106883"/>
            <a:ext cx="2206494" cy="461665"/>
          </a:xfrm>
          <a:prstGeom prst="rightArrow">
            <a:avLst/>
          </a:prstGeom>
          <a:solidFill>
            <a:srgbClr val="FFBF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207741-CDDF-436E-940D-81819AA11AF1}"/>
              </a:ext>
            </a:extLst>
          </p:cNvPr>
          <p:cNvSpPr txBox="1"/>
          <p:nvPr/>
        </p:nvSpPr>
        <p:spPr>
          <a:xfrm>
            <a:off x="7328479" y="3264863"/>
            <a:ext cx="1622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26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pushback</a:t>
            </a:r>
            <a:endParaRPr lang="zh-CN" altLang="en-US" sz="2400" dirty="0">
              <a:solidFill>
                <a:srgbClr val="FFF262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C4A5CAF-3C04-4F4B-B0B9-582835CC1271}"/>
              </a:ext>
            </a:extLst>
          </p:cNvPr>
          <p:cNvSpPr txBox="1"/>
          <p:nvPr/>
        </p:nvSpPr>
        <p:spPr>
          <a:xfrm>
            <a:off x="9376510" y="3075057"/>
            <a:ext cx="27231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vector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pair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string, string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&gt;&gt;conditions;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1468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1037823" y="824246"/>
            <a:ext cx="9910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最后，调用其他专门的函数来处理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，则是根据已有条件创造一个临时的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对象，再输出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被调用的函数，也可以直接是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类的方法，若操作只针对一张已存在的表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538BEA-6494-4BBE-9C30-4FF0A2AEDB92}"/>
              </a:ext>
            </a:extLst>
          </p:cNvPr>
          <p:cNvSpPr txBox="1"/>
          <p:nvPr/>
        </p:nvSpPr>
        <p:spPr>
          <a:xfrm>
            <a:off x="1722184" y="4048596"/>
            <a:ext cx="86317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table_select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CreateFrom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fd_select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,\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prim_key_select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*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table_on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conditions, AND_OR);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488684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1116767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条件处理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为例）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1062509" y="1918951"/>
            <a:ext cx="9910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我们接着上一节幻灯片展开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我相信你已经忘了刚才讲了什么，那我建议你回去看看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接下来的内容可能会有点让人头晕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这是我的锅，底层的数据结构没有优化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14744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1218126" y="1023870"/>
            <a:ext cx="9910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上节我们提到，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Select()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要调用函数，创建临时表格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而难点在于，我们会有</a:t>
            </a:r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条件的限制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所以我做了个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迭代器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，用于遍历该表格的所有记录（行）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992E4C-E604-493F-8127-F2CEACF5DA9A}"/>
              </a:ext>
            </a:extLst>
          </p:cNvPr>
          <p:cNvSpPr txBox="1"/>
          <p:nvPr/>
        </p:nvSpPr>
        <p:spPr>
          <a:xfrm>
            <a:off x="2538749" y="2746913"/>
            <a:ext cx="62060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B05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22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200" dirty="0">
                <a:solidFill>
                  <a:srgbClr val="00B05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map</a:t>
            </a:r>
            <a:r>
              <a:rPr lang="en-US" altLang="zh-CN" sz="22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200" dirty="0">
                <a:solidFill>
                  <a:srgbClr val="00B0F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string</a:t>
            </a:r>
            <a:r>
              <a:rPr lang="en-US" altLang="zh-CN" sz="22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200" dirty="0">
                <a:solidFill>
                  <a:srgbClr val="00B0F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string</a:t>
            </a:r>
            <a:r>
              <a:rPr lang="en-US" altLang="zh-CN" sz="22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&gt;&gt;::iterator\ </a:t>
            </a:r>
            <a:r>
              <a:rPr lang="en-US" altLang="zh-CN" sz="2200" dirty="0" err="1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rcd_it</a:t>
            </a:r>
            <a:r>
              <a:rPr lang="en-US" altLang="zh-CN" sz="22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2200" dirty="0" err="1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table_orin.records.begin</a:t>
            </a:r>
            <a:r>
              <a:rPr lang="en-US" altLang="zh-CN" sz="22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  <a:endParaRPr lang="zh-CN" alt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7159D9-9E73-4EA8-A3E2-AFA28830FD19}"/>
              </a:ext>
            </a:extLst>
          </p:cNvPr>
          <p:cNvSpPr txBox="1"/>
          <p:nvPr/>
        </p:nvSpPr>
        <p:spPr>
          <a:xfrm>
            <a:off x="1604492" y="4340167"/>
            <a:ext cx="659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</a:t>
            </a:r>
            <a:r>
              <a:rPr lang="en-US" altLang="zh-CN" sz="2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2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，显然是因为 </a:t>
            </a:r>
            <a:r>
              <a:rPr lang="zh-CN" altLang="en-US" sz="2400" strike="sngStrike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当时我不知道有这东西</a:t>
            </a:r>
            <a:r>
              <a:rPr lang="zh-CN" altLang="en-US" sz="2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这能让思路更清晰</a:t>
            </a:r>
          </a:p>
        </p:txBody>
      </p:sp>
    </p:spTree>
    <p:extLst>
      <p:ext uri="{BB962C8B-B14F-4D97-AF65-F5344CB8AC3E}">
        <p14:creationId xmlns:p14="http://schemas.microsoft.com/office/powerpoint/2010/main" val="3145766338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1218126" y="1023870"/>
            <a:ext cx="9910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为了找到要输出的字段，我们还需遍历用户输入的要显示的字段名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接着，在每一条记录中</a:t>
            </a:r>
            <a:r>
              <a:rPr lang="en-US" altLang="zh-CN" sz="2400" dirty="0">
                <a:solidFill>
                  <a:srgbClr val="FFD3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找到后，接入新表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992E4C-E604-493F-8127-F2CEACF5DA9A}"/>
              </a:ext>
            </a:extLst>
          </p:cNvPr>
          <p:cNvSpPr txBox="1"/>
          <p:nvPr/>
        </p:nvSpPr>
        <p:spPr>
          <a:xfrm>
            <a:off x="2538749" y="2746913"/>
            <a:ext cx="620600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map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string, string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&gt;::iterator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find_it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(*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rcd_it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).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find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(*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fd_it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……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value =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find_it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-&gt;second;     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values.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push_back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(value);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chemeClr val="bg1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table0.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Insert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(values);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314152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1218126" y="1023870"/>
            <a:ext cx="9910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限制条件的，我们定义一个布尔变量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isMeet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接着，通过遍历，判断条件是否满足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D3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的多条件，采取短路评估提高效率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992E4C-E604-493F-8127-F2CEACF5DA9A}"/>
              </a:ext>
            </a:extLst>
          </p:cNvPr>
          <p:cNvSpPr txBox="1"/>
          <p:nvPr/>
        </p:nvSpPr>
        <p:spPr>
          <a:xfrm>
            <a:off x="2538749" y="2746913"/>
            <a:ext cx="620600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rgbClr val="00B05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or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(…){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vl_it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-&gt;second !=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cond_vl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isMeet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false;                    	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break;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chemeClr val="bg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37075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solidFill>
            <a:srgbClr val="3B3838"/>
          </a:solidFill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79398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4E86B-9F0C-4884-9666-EC10660AFD17}"/>
              </a:ext>
            </a:extLst>
          </p:cNvPr>
          <p:cNvSpPr txBox="1"/>
          <p:nvPr/>
        </p:nvSpPr>
        <p:spPr>
          <a:xfrm>
            <a:off x="1218126" y="1023870"/>
            <a:ext cx="9910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其他类似功能，实现起来大同小异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DELETE, UPDATE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，在此就不一一赘述了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E9DEE1-4E8B-442C-BBF2-8C5B4801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20" y="3063607"/>
            <a:ext cx="3039906" cy="30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50574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功能拓展</a:t>
            </a:r>
          </a:p>
        </p:txBody>
      </p:sp>
    </p:spTree>
    <p:extLst>
      <p:ext uri="{BB962C8B-B14F-4D97-AF65-F5344CB8AC3E}">
        <p14:creationId xmlns:p14="http://schemas.microsoft.com/office/powerpoint/2010/main" val="40114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F78559-9557-45C5-BA7D-8C8DED423272}"/>
              </a:ext>
            </a:extLst>
          </p:cNvPr>
          <p:cNvSpPr txBox="1"/>
          <p:nvPr/>
        </p:nvSpPr>
        <p:spPr>
          <a:xfrm>
            <a:off x="1101144" y="901520"/>
            <a:ext cx="84227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用户帮助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修改表格结构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功能拓展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简化版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MAX/MIN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字典顺序求最值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根据已有表格生成新表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限制输出记录数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LOWER/UPPER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大小写转化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10715223" y="0"/>
            <a:ext cx="1476777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览</a:t>
            </a:r>
          </a:p>
        </p:txBody>
      </p:sp>
    </p:spTree>
    <p:extLst>
      <p:ext uri="{BB962C8B-B14F-4D97-AF65-F5344CB8AC3E}">
        <p14:creationId xmlns:p14="http://schemas.microsoft.com/office/powerpoint/2010/main" val="451143644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”HELP XXXX”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即可获取有关使用程序的帮助与提示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为任意命令的第一个关键词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65D01D-7A81-42AC-BFC9-46B32FD0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332" y="1423115"/>
            <a:ext cx="7800448" cy="3863545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71842858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ALTER TABLE [A] [B] [C];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用于添加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删除主键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具体使用见实验手册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1561A9-2975-4786-A528-D995E056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60" y="1423115"/>
            <a:ext cx="8244625" cy="261811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27192364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COUNT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简化版的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SELECT COUNT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输出表格的记录数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49BD86-DF36-472A-AC4A-02E62971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887" y="1423115"/>
            <a:ext cx="8547279" cy="240480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82810437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MAX/MIN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976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SELECT MAX(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column_name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FROM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table_name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替换以求最小值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大小判别按字典顺序进行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B67B6F-07C3-4071-969D-C9B613C1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84" y="1423114"/>
            <a:ext cx="7771076" cy="383146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81720170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INTO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的字段名参数后可以输入</a:t>
            </a: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”INTO+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新表名</a:t>
            </a: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新的表格会被创建并载入文件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0E8D58-20C6-463D-AD74-B83D157F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511" y="1564782"/>
            <a:ext cx="7742349" cy="193941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511447-AF9C-41D3-8203-35980CBA8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851" y="3799254"/>
            <a:ext cx="3372321" cy="11526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E0F569-4B60-4BD6-9268-E9C35A71D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511" y="3799253"/>
            <a:ext cx="3056633" cy="824261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4516992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SELECT LIMIT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SELECT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的结尾可以输入“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LIMIT+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这样，输出的表格只会显示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提取前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行内容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后的数字</a:t>
            </a: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E8737B-1248-4EB9-823D-0D03045B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24" y="1525540"/>
            <a:ext cx="8225531" cy="319851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89183580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C02DDAE-AC45-4622-8992-6B6F907FD7ED}"/>
              </a:ext>
            </a:extLst>
          </p:cNvPr>
          <p:cNvSpPr/>
          <p:nvPr/>
        </p:nvSpPr>
        <p:spPr>
          <a:xfrm>
            <a:off x="0" y="0"/>
            <a:ext cx="3483735" cy="1313645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UPPER/LOWER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0B67C-1CA6-48F5-9213-CE3E48455CBB}"/>
              </a:ext>
            </a:extLst>
          </p:cNvPr>
          <p:cNvSpPr txBox="1"/>
          <p:nvPr/>
        </p:nvSpPr>
        <p:spPr>
          <a:xfrm>
            <a:off x="70834" y="1423115"/>
            <a:ext cx="34129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SELECT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选择的字段组后可加上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”LOWER/UPPER(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字段组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这样，输出的表格中，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LOWER/UPPER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所选字段组会做一次大小写转化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8C2F99-3DB0-42EB-8613-398035FB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49" y="1423115"/>
            <a:ext cx="7139726" cy="4757461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0965139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9487" y="0"/>
            <a:ext cx="6132513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613251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F2AAFF-AD26-43AD-9982-F2C9FB1A861C}"/>
              </a:ext>
            </a:extLst>
          </p:cNvPr>
          <p:cNvSpPr txBox="1"/>
          <p:nvPr/>
        </p:nvSpPr>
        <p:spPr>
          <a:xfrm>
            <a:off x="874313" y="690553"/>
            <a:ext cx="515112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信息修改</a:t>
            </a:r>
            <a:endParaRPr lang="en-US" altLang="zh-CN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3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创建表格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设置主键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列出简介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删除表格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插入数据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更新数据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筛选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删除记录</a:t>
            </a:r>
            <a:endParaRPr lang="en-US" altLang="zh-CN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lang="zh-CN" altLang="en-US" sz="2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9CEE37-DC6F-4E7E-BBAE-2E0325390CE8}"/>
              </a:ext>
            </a:extLst>
          </p:cNvPr>
          <p:cNvSpPr txBox="1"/>
          <p:nvPr/>
        </p:nvSpPr>
        <p:spPr>
          <a:xfrm>
            <a:off x="7006826" y="690553"/>
            <a:ext cx="53873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信息存储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读取表格信息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存储表格信息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命令读取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识别用户输入的语句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词法、语法分析</a:t>
            </a:r>
          </a:p>
        </p:txBody>
      </p:sp>
    </p:spTree>
    <p:extLst>
      <p:ext uri="{BB962C8B-B14F-4D97-AF65-F5344CB8AC3E}">
        <p14:creationId xmlns:p14="http://schemas.microsoft.com/office/powerpoint/2010/main" val="277831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0751" y="2814730"/>
            <a:ext cx="3870497" cy="1228540"/>
          </a:xfrm>
          <a:prstGeom prst="rect">
            <a:avLst/>
          </a:prstGeom>
          <a:solidFill>
            <a:srgbClr val="FFBF0B"/>
          </a:solidFill>
          <a:ln w="76200">
            <a:solidFill>
              <a:srgbClr val="FFD966"/>
            </a:solidFill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4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1EF6C-6C23-4626-8801-C6C0234C805D}"/>
              </a:ext>
            </a:extLst>
          </p:cNvPr>
          <p:cNvSpPr txBox="1"/>
          <p:nvPr/>
        </p:nvSpPr>
        <p:spPr>
          <a:xfrm>
            <a:off x="3181833" y="2522181"/>
            <a:ext cx="5828334" cy="1015663"/>
          </a:xfrm>
          <a:prstGeom prst="rect">
            <a:avLst/>
          </a:prstGeom>
          <a:noFill/>
          <a:ln w="76200" cmpd="dbl">
            <a:solidFill>
              <a:srgbClr val="FFBF0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B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数据结构分析</a:t>
            </a:r>
          </a:p>
        </p:txBody>
      </p:sp>
    </p:spTree>
    <p:extLst>
      <p:ext uri="{BB962C8B-B14F-4D97-AF65-F5344CB8AC3E}">
        <p14:creationId xmlns:p14="http://schemas.microsoft.com/office/powerpoint/2010/main" val="22259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16200000">
            <a:off x="5382204" y="48201"/>
            <a:ext cx="6858000" cy="6761594"/>
          </a:xfrm>
          <a:prstGeom prst="flowChartManualInpu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16200000" flipH="1" flipV="1">
            <a:off x="12842" y="-12846"/>
            <a:ext cx="6858000" cy="6883685"/>
          </a:xfrm>
          <a:prstGeom prst="flowChartManualInpu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F34471-F52C-4613-B739-156C16B88323}"/>
              </a:ext>
            </a:extLst>
          </p:cNvPr>
          <p:cNvSpPr txBox="1"/>
          <p:nvPr/>
        </p:nvSpPr>
        <p:spPr>
          <a:xfrm>
            <a:off x="3246120" y="441959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FFB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需要处</a:t>
            </a:r>
            <a:r>
              <a:rPr lang="zh-CN" altLang="en-US" sz="44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理的信息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99F45F-A8F1-4706-B41E-7DFFFBF08D17}"/>
              </a:ext>
            </a:extLst>
          </p:cNvPr>
          <p:cNvSpPr txBox="1"/>
          <p:nvPr/>
        </p:nvSpPr>
        <p:spPr>
          <a:xfrm>
            <a:off x="723900" y="1371600"/>
            <a:ext cx="470650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表格名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字段名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行数据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1C99C8-9A93-4C99-B1FC-FAF74848B3A5}"/>
              </a:ext>
            </a:extLst>
          </p:cNvPr>
          <p:cNvSpPr txBox="1"/>
          <p:nvPr/>
        </p:nvSpPr>
        <p:spPr>
          <a:xfrm>
            <a:off x="6883685" y="1371599"/>
            <a:ext cx="503399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终端输入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2722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968581" y="785611"/>
            <a:ext cx="8769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enum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class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KEYWORD,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PARAMETER,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PUNCTUATION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Token{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string content;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单词内容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32796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968581" y="785611"/>
            <a:ext cx="8769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Sentence{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vector&lt;string&gt; keywords = {…… };//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语句中的关键字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vector&lt;Token&gt;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split_sen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拆分完的词串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char temp[40];//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储存拆分过程中的词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char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读取单个字符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Sentence(char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in_sen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bool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IsPunc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(char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判断是否符号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void Split();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拆分句子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Analyse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初步判断句子意图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7450239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773705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22EC-2371-4694-A3AC-2250D46C3728}"/>
              </a:ext>
            </a:extLst>
          </p:cNvPr>
          <p:cNvSpPr txBox="1"/>
          <p:nvPr/>
        </p:nvSpPr>
        <p:spPr>
          <a:xfrm>
            <a:off x="2968581" y="785611"/>
            <a:ext cx="8769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Table{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string name;//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表格名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string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prim_key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表格主键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vector&lt;string&gt; fields;//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字段的集合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vector&lt;map&lt;string, string&gt;&gt; records;//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记录的集合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表格的方法）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64030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1453</Words>
  <Application>Microsoft Office PowerPoint</Application>
  <PresentationFormat>宽屏</PresentationFormat>
  <Paragraphs>291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</vt:lpstr>
      <vt:lpstr>等线 Light</vt:lpstr>
      <vt:lpstr>微软雅黑</vt:lpstr>
      <vt:lpstr>微软雅黑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迅</cp:lastModifiedBy>
  <cp:revision>219</cp:revision>
  <dcterms:created xsi:type="dcterms:W3CDTF">2015-10-28T01:54:34Z</dcterms:created>
  <dcterms:modified xsi:type="dcterms:W3CDTF">2021-05-05T13:43:25Z</dcterms:modified>
  <cp:category>锐旗设计；https://9ppt.taobao.com</cp:category>
</cp:coreProperties>
</file>