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96" r:id="rId3"/>
    <p:sldId id="305" r:id="rId4"/>
    <p:sldId id="282" r:id="rId5"/>
    <p:sldId id="308" r:id="rId6"/>
    <p:sldId id="295" r:id="rId7"/>
    <p:sldId id="317" r:id="rId8"/>
    <p:sldId id="357" r:id="rId9"/>
    <p:sldId id="323" r:id="rId10"/>
    <p:sldId id="324" r:id="rId11"/>
    <p:sldId id="327" r:id="rId12"/>
    <p:sldId id="336" r:id="rId13"/>
    <p:sldId id="335" r:id="rId14"/>
    <p:sldId id="339" r:id="rId15"/>
    <p:sldId id="352" r:id="rId16"/>
    <p:sldId id="353" r:id="rId17"/>
    <p:sldId id="354" r:id="rId18"/>
    <p:sldId id="355" r:id="rId19"/>
    <p:sldId id="325" r:id="rId20"/>
    <p:sldId id="334" r:id="rId21"/>
    <p:sldId id="302" r:id="rId22"/>
    <p:sldId id="356" r:id="rId23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16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迅" initials="迅" lastIdx="1" clrIdx="0">
    <p:extLst>
      <p:ext uri="{19B8F6BF-5375-455C-9EA6-DF929625EA0E}">
        <p15:presenceInfo xmlns:p15="http://schemas.microsoft.com/office/powerpoint/2012/main" userId="ca3c30fd0ce24b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1F"/>
    <a:srgbClr val="FFBF0B"/>
    <a:srgbClr val="595959"/>
    <a:srgbClr val="9900FF"/>
    <a:srgbClr val="3B3838"/>
    <a:srgbClr val="FFF262"/>
    <a:srgbClr val="FFD966"/>
    <a:srgbClr val="FFDB29"/>
    <a:srgbClr val="B08200"/>
    <a:srgbClr val="FFE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598" autoAdjust="0"/>
  </p:normalViewPr>
  <p:slideViewPr>
    <p:cSldViewPr snapToGrid="0" showGuides="1">
      <p:cViewPr varScale="1">
        <p:scale>
          <a:sx n="74" d="100"/>
          <a:sy n="74" d="100"/>
        </p:scale>
        <p:origin x="372" y="42"/>
      </p:cViewPr>
      <p:guideLst>
        <p:guide orient="horz" pos="2341"/>
        <p:guide pos="7287"/>
        <p:guide pos="2162"/>
        <p:guide pos="756"/>
        <p:guide orient="horz" pos="38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B082779-ABDA-41CE-9A25-80F385FA0F96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EB1D26-170A-43E3-BD4F-60FFD16F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FEB1D26-170A-43E3-BD4F-60FFD16FE490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90478">
                <a:defRPr/>
              </a:p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3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FEB1D26-170A-43E3-BD4F-60FFD16FE490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90478">
                <a:defRPr/>
              </a:pPr>
              <a:t>22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581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</a:t>
            </a:r>
          </a:p>
        </p:txBody>
      </p:sp>
      <p:sp>
        <p:nvSpPr>
          <p:cNvPr id="12" name="矩形 11"/>
          <p:cNvSpPr/>
          <p:nvPr/>
        </p:nvSpPr>
        <p:spPr>
          <a:xfrm>
            <a:off x="2015813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5827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5827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75841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</a:t>
            </a:r>
          </a:p>
        </p:txBody>
      </p:sp>
      <p:sp>
        <p:nvSpPr>
          <p:cNvPr id="23" name="矩形 22"/>
          <p:cNvSpPr/>
          <p:nvPr/>
        </p:nvSpPr>
        <p:spPr>
          <a:xfrm>
            <a:off x="4275841" y="3969152"/>
            <a:ext cx="1087386" cy="103523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5855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5855" y="3969152"/>
            <a:ext cx="1087386" cy="27677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5869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5869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588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5883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95897" y="2837732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95897" y="3969153"/>
            <a:ext cx="1087386" cy="75878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8298A-CFA7-490F-85C8-26FB6768F33A}"/>
              </a:ext>
            </a:extLst>
          </p:cNvPr>
          <p:cNvSpPr txBox="1"/>
          <p:nvPr/>
        </p:nvSpPr>
        <p:spPr>
          <a:xfrm>
            <a:off x="4362192" y="1917482"/>
            <a:ext cx="346761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E7363-51B0-426D-939C-9E017F4A6256}"/>
              </a:ext>
            </a:extLst>
          </p:cNvPr>
          <p:cNvSpPr txBox="1"/>
          <p:nvPr/>
        </p:nvSpPr>
        <p:spPr>
          <a:xfrm>
            <a:off x="3890493" y="5325414"/>
            <a:ext cx="4411014" cy="3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周迅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201220037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BE8DBB-47CA-4452-975C-BC573C29747B}"/>
              </a:ext>
            </a:extLst>
          </p:cNvPr>
          <p:cNvSpPr txBox="1"/>
          <p:nvPr/>
        </p:nvSpPr>
        <p:spPr>
          <a:xfrm>
            <a:off x="9925911" y="2913424"/>
            <a:ext cx="19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愚蠢</a:t>
            </a:r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0354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1CDFB9-30ED-4971-A1FF-58141169F4B6}"/>
              </a:ext>
            </a:extLst>
          </p:cNvPr>
          <p:cNvSpPr txBox="1"/>
          <p:nvPr/>
        </p:nvSpPr>
        <p:spPr>
          <a:xfrm>
            <a:off x="4961202" y="171391"/>
            <a:ext cx="27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26E18E-8694-42DC-8129-4E5D80741815}"/>
              </a:ext>
            </a:extLst>
          </p:cNvPr>
          <p:cNvSpPr txBox="1"/>
          <p:nvPr/>
        </p:nvSpPr>
        <p:spPr>
          <a:xfrm>
            <a:off x="3842960" y="1101403"/>
            <a:ext cx="77872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双层博弈树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极大极小值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α-β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剪枝算法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A60A24-7BA8-4304-B41B-E4C4D81D17DE}"/>
              </a:ext>
            </a:extLst>
          </p:cNvPr>
          <p:cNvSpPr/>
          <p:nvPr/>
        </p:nvSpPr>
        <p:spPr>
          <a:xfrm>
            <a:off x="5684961" y="1867437"/>
            <a:ext cx="822078" cy="772732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55DF64A-74D4-4D96-AA19-3C743B54646E}"/>
              </a:ext>
            </a:extLst>
          </p:cNvPr>
          <p:cNvSpPr/>
          <p:nvPr/>
        </p:nvSpPr>
        <p:spPr>
          <a:xfrm>
            <a:off x="3213279" y="3284112"/>
            <a:ext cx="822078" cy="811369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879E65-9F01-42AA-B0EB-36182F152CA5}"/>
              </a:ext>
            </a:extLst>
          </p:cNvPr>
          <p:cNvSpPr/>
          <p:nvPr/>
        </p:nvSpPr>
        <p:spPr>
          <a:xfrm>
            <a:off x="8229669" y="3284111"/>
            <a:ext cx="822078" cy="811369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6B63CE-8969-4017-89CE-A0CE0398641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3624318" y="2640169"/>
            <a:ext cx="2471682" cy="64394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25EC4C-13EE-4AD3-B0E1-D4B61E6AA0AA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6096000" y="2640169"/>
            <a:ext cx="2544708" cy="64394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F280816-ECCB-471B-AE9E-563B7C1EC162}"/>
              </a:ext>
            </a:extLst>
          </p:cNvPr>
          <p:cNvSpPr/>
          <p:nvPr/>
        </p:nvSpPr>
        <p:spPr>
          <a:xfrm>
            <a:off x="4653720" y="5088908"/>
            <a:ext cx="822078" cy="7935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D34BCC-5667-49F4-B018-E863A3EF0A0C}"/>
              </a:ext>
            </a:extLst>
          </p:cNvPr>
          <p:cNvSpPr/>
          <p:nvPr/>
        </p:nvSpPr>
        <p:spPr>
          <a:xfrm>
            <a:off x="1833140" y="5088908"/>
            <a:ext cx="822078" cy="7935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B0F352-8A0B-439E-8C61-018795F0457C}"/>
              </a:ext>
            </a:extLst>
          </p:cNvPr>
          <p:cNvSpPr/>
          <p:nvPr/>
        </p:nvSpPr>
        <p:spPr>
          <a:xfrm>
            <a:off x="6770052" y="5088908"/>
            <a:ext cx="822078" cy="7935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1BB58EB-49E7-4332-AF98-BAE61CDA81E3}"/>
              </a:ext>
            </a:extLst>
          </p:cNvPr>
          <p:cNvSpPr/>
          <p:nvPr/>
        </p:nvSpPr>
        <p:spPr>
          <a:xfrm>
            <a:off x="9609808" y="5088908"/>
            <a:ext cx="822078" cy="7935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CBE7EE-99AD-4B8D-B31D-898B61DF85F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244180" y="4095481"/>
            <a:ext cx="1380138" cy="97557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356FC3-F99B-4B4B-AABC-92042430A2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24318" y="4095481"/>
            <a:ext cx="1392072" cy="1069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913A37-C8A2-497B-A90D-7CDDE1EC00B0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7181091" y="4095480"/>
            <a:ext cx="1459617" cy="99342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7DBA73F-C974-4BCC-BE04-E6A1B9D336D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8640708" y="4095480"/>
            <a:ext cx="1380139" cy="99342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闪电形 1">
            <a:extLst>
              <a:ext uri="{FF2B5EF4-FFF2-40B4-BE49-F238E27FC236}">
                <a16:creationId xmlns:a16="http://schemas.microsoft.com/office/drawing/2014/main" id="{EB7DE9F8-232A-4FF6-8B36-1DD3A065ECAF}"/>
              </a:ext>
            </a:extLst>
          </p:cNvPr>
          <p:cNvSpPr/>
          <p:nvPr/>
        </p:nvSpPr>
        <p:spPr>
          <a:xfrm>
            <a:off x="6918078" y="2472744"/>
            <a:ext cx="637539" cy="956256"/>
          </a:xfrm>
          <a:prstGeom prst="lightningBol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局面评估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41D659-B045-4B6D-94C1-468D1E91A191}"/>
              </a:ext>
            </a:extLst>
          </p:cNvPr>
          <p:cNvSpPr txBox="1"/>
          <p:nvPr/>
        </p:nvSpPr>
        <p:spPr>
          <a:xfrm>
            <a:off x="3629696" y="1751527"/>
            <a:ext cx="493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总体算法：基于</a:t>
            </a:r>
            <a:r>
              <a:rPr lang="zh-CN" altLang="en-US" sz="32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的扫描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1D0115D3-8DA8-428D-92AF-F4E39936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19427"/>
              </p:ext>
            </p:extLst>
          </p:nvPr>
        </p:nvGraphicFramePr>
        <p:xfrm>
          <a:off x="512293" y="3058160"/>
          <a:ext cx="4001754" cy="63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9">
                  <a:extLst>
                    <a:ext uri="{9D8B030D-6E8A-4147-A177-3AD203B41FA5}">
                      <a16:colId xmlns:a16="http://schemas.microsoft.com/office/drawing/2014/main" val="1420393271"/>
                    </a:ext>
                  </a:extLst>
                </a:gridCol>
                <a:gridCol w="666959">
                  <a:extLst>
                    <a:ext uri="{9D8B030D-6E8A-4147-A177-3AD203B41FA5}">
                      <a16:colId xmlns:a16="http://schemas.microsoft.com/office/drawing/2014/main" val="4253380507"/>
                    </a:ext>
                  </a:extLst>
                </a:gridCol>
                <a:gridCol w="666959">
                  <a:extLst>
                    <a:ext uri="{9D8B030D-6E8A-4147-A177-3AD203B41FA5}">
                      <a16:colId xmlns:a16="http://schemas.microsoft.com/office/drawing/2014/main" val="810817847"/>
                    </a:ext>
                  </a:extLst>
                </a:gridCol>
                <a:gridCol w="666959">
                  <a:extLst>
                    <a:ext uri="{9D8B030D-6E8A-4147-A177-3AD203B41FA5}">
                      <a16:colId xmlns:a16="http://schemas.microsoft.com/office/drawing/2014/main" val="4234145889"/>
                    </a:ext>
                  </a:extLst>
                </a:gridCol>
                <a:gridCol w="666959">
                  <a:extLst>
                    <a:ext uri="{9D8B030D-6E8A-4147-A177-3AD203B41FA5}">
                      <a16:colId xmlns:a16="http://schemas.microsoft.com/office/drawing/2014/main" val="380242284"/>
                    </a:ext>
                  </a:extLst>
                </a:gridCol>
                <a:gridCol w="666959">
                  <a:extLst>
                    <a:ext uri="{9D8B030D-6E8A-4147-A177-3AD203B41FA5}">
                      <a16:colId xmlns:a16="http://schemas.microsoft.com/office/drawing/2014/main" val="775809788"/>
                    </a:ext>
                  </a:extLst>
                </a:gridCol>
              </a:tblGrid>
              <a:tr h="6316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803230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7FA1F5B-AC47-42E4-B66E-A92E8CA97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3058160"/>
            <a:ext cx="610996" cy="6109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FA5D51-E1A1-4E2F-8094-FEFFF6B32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68" y="3078801"/>
            <a:ext cx="610996" cy="6109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69B48C-2D10-4CA0-9A6E-41F5507B0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3" y="3068480"/>
            <a:ext cx="610996" cy="610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3765CE-D2F1-46EE-ABBA-10F1D2EC1106}"/>
              </a:ext>
            </a:extLst>
          </p:cNvPr>
          <p:cNvSpPr txBox="1"/>
          <p:nvPr/>
        </p:nvSpPr>
        <p:spPr>
          <a:xfrm>
            <a:off x="4829577" y="2595093"/>
            <a:ext cx="644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对于任意连续六格，对包含的不同的棋子数目给予不同的评分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若六格中同时含有两种棋子，则给最低分（因为该六格已不可能形成六连）</a:t>
            </a:r>
          </a:p>
        </p:txBody>
      </p:sp>
    </p:spTree>
    <p:extLst>
      <p:ext uri="{BB962C8B-B14F-4D97-AF65-F5344CB8AC3E}">
        <p14:creationId xmlns:p14="http://schemas.microsoft.com/office/powerpoint/2010/main" val="30239792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BB4BE5-CC22-421D-AC6D-084463DD3C32}"/>
              </a:ext>
            </a:extLst>
          </p:cNvPr>
          <p:cNvSpPr txBox="1"/>
          <p:nvPr/>
        </p:nvSpPr>
        <p:spPr>
          <a:xfrm>
            <a:off x="1788016" y="1030310"/>
            <a:ext cx="793553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评估方式又分为全局评估与局部评估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全局评估就是对整个棋盘</a:t>
            </a:r>
            <a:r>
              <a:rPr lang="zh-CN" altLang="en-US" sz="28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六连格逐一评分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局部评分，则是基于如下考虑：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每一枚落子，其影响力仅局限于横、纵、斜八个方向延伸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格，故扫描时也只要扫描这些受影响的格子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故而，要对某个落子评分，只要考虑其影响，即落子后的评分与落子前的</a:t>
            </a:r>
            <a:r>
              <a:rPr lang="zh-CN" altLang="en-US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评分之差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016C7C-82E7-4A22-A287-F2A00D24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57" y="4559120"/>
            <a:ext cx="1969889" cy="19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073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总体思路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BC85D-4B9C-4488-A97D-1F50D4F65838}"/>
              </a:ext>
            </a:extLst>
          </p:cNvPr>
          <p:cNvSpPr txBox="1"/>
          <p:nvPr/>
        </p:nvSpPr>
        <p:spPr>
          <a:xfrm>
            <a:off x="656823" y="1674251"/>
            <a:ext cx="2009105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扫描获取可落子的地方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AD28FAB-8BB5-4C22-9579-B658832F0AEB}"/>
              </a:ext>
            </a:extLst>
          </p:cNvPr>
          <p:cNvSpPr/>
          <p:nvPr/>
        </p:nvSpPr>
        <p:spPr>
          <a:xfrm rot="10800000">
            <a:off x="3313335" y="5330800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2A63FB-53B9-4356-80EB-9E264F7805B3}"/>
              </a:ext>
            </a:extLst>
          </p:cNvPr>
          <p:cNvSpPr txBox="1"/>
          <p:nvPr/>
        </p:nvSpPr>
        <p:spPr>
          <a:xfrm>
            <a:off x="5997346" y="1711864"/>
            <a:ext cx="2809375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局部扫描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筛选出价值较高的几种走法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C85000-1A52-447A-9724-2A119655ABF3}"/>
              </a:ext>
            </a:extLst>
          </p:cNvPr>
          <p:cNvSpPr txBox="1"/>
          <p:nvPr/>
        </p:nvSpPr>
        <p:spPr>
          <a:xfrm>
            <a:off x="8551643" y="3429138"/>
            <a:ext cx="2151334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按相同方式</a:t>
            </a:r>
            <a:r>
              <a:rPr lang="zh-CN" altLang="en-US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模拟对方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EB9F30-EAF4-43E1-8A33-F14C27D985BF}"/>
              </a:ext>
            </a:extLst>
          </p:cNvPr>
          <p:cNvSpPr txBox="1"/>
          <p:nvPr/>
        </p:nvSpPr>
        <p:spPr>
          <a:xfrm>
            <a:off x="6397480" y="5146136"/>
            <a:ext cx="2009105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全局扫描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判断局势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1306CC-CA02-4701-A96D-D8E353B64337}"/>
              </a:ext>
            </a:extLst>
          </p:cNvPr>
          <p:cNvSpPr txBox="1"/>
          <p:nvPr/>
        </p:nvSpPr>
        <p:spPr>
          <a:xfrm>
            <a:off x="656823" y="5146135"/>
            <a:ext cx="2009105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选出最佳的落子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CCD92AE-5568-4662-9A00-163583A146B8}"/>
              </a:ext>
            </a:extLst>
          </p:cNvPr>
          <p:cNvSpPr/>
          <p:nvPr/>
        </p:nvSpPr>
        <p:spPr>
          <a:xfrm>
            <a:off x="3313335" y="1858916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B3EE63-A175-4591-B744-CDEFD847E322}"/>
              </a:ext>
            </a:extLst>
          </p:cNvPr>
          <p:cNvSpPr/>
          <p:nvPr/>
        </p:nvSpPr>
        <p:spPr>
          <a:xfrm rot="1860808">
            <a:off x="7403946" y="2843742"/>
            <a:ext cx="951732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A0BB3D9-4EFF-453D-ACCC-108C7F27F069}"/>
              </a:ext>
            </a:extLst>
          </p:cNvPr>
          <p:cNvSpPr/>
          <p:nvPr/>
        </p:nvSpPr>
        <p:spPr>
          <a:xfrm rot="8194679">
            <a:off x="7381466" y="4348369"/>
            <a:ext cx="951732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8128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5793698" y="1258196"/>
            <a:ext cx="5341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初步筛选位置时，选取已有子的周围两格。即，以选取的位置为中心周围两个，至少存在一颗子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接着，从这些位置选取两个，用局部扫描，计算该种落子带来的收益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遍历所有着法，得出收益最高的几种着法（宽度）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4FF0731-0888-4459-99D3-4A6AA0950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13156"/>
              </p:ext>
            </p:extLst>
          </p:nvPr>
        </p:nvGraphicFramePr>
        <p:xfrm>
          <a:off x="720362" y="1049450"/>
          <a:ext cx="3626785" cy="354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57">
                  <a:extLst>
                    <a:ext uri="{9D8B030D-6E8A-4147-A177-3AD203B41FA5}">
                      <a16:colId xmlns:a16="http://schemas.microsoft.com/office/drawing/2014/main" val="573019110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2959753258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3590893246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3286795284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964315248"/>
                    </a:ext>
                  </a:extLst>
                </a:gridCol>
              </a:tblGrid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719378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187986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04421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96936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05378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4FFE583-7AC4-4821-9AF9-BA5D9A5F2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20" y="3162925"/>
            <a:ext cx="764927" cy="7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5793698" y="1258196"/>
            <a:ext cx="5341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针对留下的几种着法，以同样方式，猜测对方的落子方式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同样，自己的每种走法下，保留对方的几种走法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4FF0731-0888-4459-99D3-4A6AA0950350}"/>
              </a:ext>
            </a:extLst>
          </p:cNvPr>
          <p:cNvGraphicFramePr>
            <a:graphicFrameLocks noGrp="1"/>
          </p:cNvGraphicFramePr>
          <p:nvPr/>
        </p:nvGraphicFramePr>
        <p:xfrm>
          <a:off x="720362" y="1049450"/>
          <a:ext cx="3626785" cy="354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57">
                  <a:extLst>
                    <a:ext uri="{9D8B030D-6E8A-4147-A177-3AD203B41FA5}">
                      <a16:colId xmlns:a16="http://schemas.microsoft.com/office/drawing/2014/main" val="573019110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2959753258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3590893246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3286795284"/>
                    </a:ext>
                  </a:extLst>
                </a:gridCol>
                <a:gridCol w="725357">
                  <a:extLst>
                    <a:ext uri="{9D8B030D-6E8A-4147-A177-3AD203B41FA5}">
                      <a16:colId xmlns:a16="http://schemas.microsoft.com/office/drawing/2014/main" val="964315248"/>
                    </a:ext>
                  </a:extLst>
                </a:gridCol>
              </a:tblGrid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719378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187986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04421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96936"/>
                  </a:ext>
                </a:extLst>
              </a:tr>
              <a:tr h="7090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05378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4FFE583-7AC4-4821-9AF9-BA5D9A5F2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20" y="3162925"/>
            <a:ext cx="764927" cy="7649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3F386B-0A58-4BCC-8ECD-89FEFB51A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20" y="2397998"/>
            <a:ext cx="764927" cy="7649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313E78-F33E-457F-95FB-1366906F5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93" y="3144256"/>
            <a:ext cx="764927" cy="7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5801193" y="672256"/>
            <a:ext cx="53418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对每一种最终情况全局评估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假设对方会选择最不利于己方的选择，即把第二层每个节点下的子节点的最低分作为该节点的得分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最终选择落子时，选择得分最高的节点，即最终局面最有利于自己的走法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参考了极大极小值算法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D3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75A676F-9A11-4F51-8607-F1B1B87215E5}"/>
              </a:ext>
            </a:extLst>
          </p:cNvPr>
          <p:cNvSpPr/>
          <p:nvPr/>
        </p:nvSpPr>
        <p:spPr>
          <a:xfrm>
            <a:off x="3091662" y="248034"/>
            <a:ext cx="822078" cy="793515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BF69B51-5CE8-4175-B88E-2D6FCE60DA85}"/>
              </a:ext>
            </a:extLst>
          </p:cNvPr>
          <p:cNvSpPr/>
          <p:nvPr/>
        </p:nvSpPr>
        <p:spPr>
          <a:xfrm>
            <a:off x="1849174" y="1695155"/>
            <a:ext cx="822078" cy="811369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EA57D5-0A71-4919-A224-346149AB9A9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2260213" y="1041549"/>
            <a:ext cx="1242488" cy="65360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58DE52-36C4-4BE0-8165-AE9E65EC819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502701" y="1041549"/>
            <a:ext cx="1242488" cy="64629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111623-8E03-40F2-BC45-4CF9C2AE30EF}"/>
              </a:ext>
            </a:extLst>
          </p:cNvPr>
          <p:cNvSpPr/>
          <p:nvPr/>
        </p:nvSpPr>
        <p:spPr>
          <a:xfrm>
            <a:off x="3289615" y="3499950"/>
            <a:ext cx="822078" cy="793515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1417DE-F127-4361-A510-F139C420DF94}"/>
              </a:ext>
            </a:extLst>
          </p:cNvPr>
          <p:cNvSpPr/>
          <p:nvPr/>
        </p:nvSpPr>
        <p:spPr>
          <a:xfrm>
            <a:off x="469035" y="3499951"/>
            <a:ext cx="822078" cy="7935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5D9F33-0F34-4026-AE4D-A44FD60479F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80075" y="2506524"/>
            <a:ext cx="1380138" cy="975574"/>
          </a:xfrm>
          <a:prstGeom prst="straightConnector1">
            <a:avLst/>
          </a:prstGeom>
          <a:ln w="50800">
            <a:solidFill>
              <a:srgbClr val="FFD3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0CF0D3-F435-4E02-B13A-D16994EB98F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60213" y="2506524"/>
            <a:ext cx="1392072" cy="1069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1D8565-045E-41C9-AF5C-FD995381958B}"/>
              </a:ext>
            </a:extLst>
          </p:cNvPr>
          <p:cNvSpPr txBox="1"/>
          <p:nvPr/>
        </p:nvSpPr>
        <p:spPr>
          <a:xfrm>
            <a:off x="3805210" y="1671719"/>
            <a:ext cx="187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8E3BBB-DE4A-47DC-9796-FE1418262AE9}"/>
              </a:ext>
            </a:extLst>
          </p:cNvPr>
          <p:cNvSpPr txBox="1"/>
          <p:nvPr/>
        </p:nvSpPr>
        <p:spPr>
          <a:xfrm>
            <a:off x="653052" y="3546078"/>
            <a:ext cx="35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CDA84B-DAA3-4807-A837-013E4B835E88}"/>
              </a:ext>
            </a:extLst>
          </p:cNvPr>
          <p:cNvSpPr txBox="1"/>
          <p:nvPr/>
        </p:nvSpPr>
        <p:spPr>
          <a:xfrm>
            <a:off x="2046348" y="1787410"/>
            <a:ext cx="35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D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F8128A-0AC3-4C02-B2A4-B528DAB33E29}"/>
              </a:ext>
            </a:extLst>
          </p:cNvPr>
          <p:cNvSpPr txBox="1"/>
          <p:nvPr/>
        </p:nvSpPr>
        <p:spPr>
          <a:xfrm>
            <a:off x="3458158" y="3546078"/>
            <a:ext cx="35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18286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效率优化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4C442E-B4A3-4649-A62D-CB0FB96563A2}"/>
              </a:ext>
            </a:extLst>
          </p:cNvPr>
          <p:cNvSpPr txBox="1"/>
          <p:nvPr/>
        </p:nvSpPr>
        <p:spPr>
          <a:xfrm>
            <a:off x="1004552" y="1635617"/>
            <a:ext cx="915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l-GR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在遍历树的过程中，不断调整评分的上下界，明显不符的分支可以立刻剪去，提高效率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因为博弈树只有两层的缘故，实际上只用到了</a:t>
            </a:r>
            <a:r>
              <a:rPr lang="el-G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13FE9-1E98-4B94-B051-9D9CA9D2B334}"/>
              </a:ext>
            </a:extLst>
          </p:cNvPr>
          <p:cNvSpPr txBox="1"/>
          <p:nvPr/>
        </p:nvSpPr>
        <p:spPr>
          <a:xfrm>
            <a:off x="3290552" y="3454758"/>
            <a:ext cx="5795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(…){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(beta &lt;= alpha) 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3202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效率优化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4C442E-B4A3-4649-A62D-CB0FB96563A2}"/>
              </a:ext>
            </a:extLst>
          </p:cNvPr>
          <p:cNvSpPr txBox="1"/>
          <p:nvPr/>
        </p:nvSpPr>
        <p:spPr>
          <a:xfrm>
            <a:off x="1004552" y="1635618"/>
            <a:ext cx="915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适当地引入贪心算法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在构造博弈树时，如果某一步的局部评分大于某阈值，而极有可能产生六连时，即使此时搜索未达到指定深度，也立即停止搜索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13FE9-1E98-4B94-B051-9D9CA9D2B334}"/>
              </a:ext>
            </a:extLst>
          </p:cNvPr>
          <p:cNvSpPr txBox="1"/>
          <p:nvPr/>
        </p:nvSpPr>
        <p:spPr>
          <a:xfrm>
            <a:off x="1918954" y="3776026"/>
            <a:ext cx="759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(move0.delta_score &gt; 10000)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path[depth] = move0;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state.evaluateGlobal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ownColor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50645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40114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918B38D-DBF9-416D-9554-A6DA99F6F168}"/>
              </a:ext>
            </a:extLst>
          </p:cNvPr>
          <p:cNvSpPr/>
          <p:nvPr/>
        </p:nvSpPr>
        <p:spPr>
          <a:xfrm>
            <a:off x="522514" y="2184501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D936FE-5DBB-4C95-9D4B-312035FD17A8}"/>
              </a:ext>
            </a:extLst>
          </p:cNvPr>
          <p:cNvSpPr/>
          <p:nvPr/>
        </p:nvSpPr>
        <p:spPr>
          <a:xfrm>
            <a:off x="3657600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A04432-6C49-4A4C-9AFD-EBA161BD7E11}"/>
              </a:ext>
            </a:extLst>
          </p:cNvPr>
          <p:cNvSpPr/>
          <p:nvPr/>
        </p:nvSpPr>
        <p:spPr>
          <a:xfrm>
            <a:off x="6792686" y="21778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351C98-59BE-444E-B516-486B0148B211}"/>
              </a:ext>
            </a:extLst>
          </p:cNvPr>
          <p:cNvSpPr/>
          <p:nvPr/>
        </p:nvSpPr>
        <p:spPr>
          <a:xfrm>
            <a:off x="9927772" y="2177874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787061-6612-499D-A298-0D5206A9CED1}"/>
              </a:ext>
            </a:extLst>
          </p:cNvPr>
          <p:cNvSpPr txBox="1"/>
          <p:nvPr/>
        </p:nvSpPr>
        <p:spPr>
          <a:xfrm>
            <a:off x="482284" y="443947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5C146E-D41F-462D-ABF3-82D953061C55}"/>
              </a:ext>
            </a:extLst>
          </p:cNvPr>
          <p:cNvSpPr txBox="1"/>
          <p:nvPr/>
        </p:nvSpPr>
        <p:spPr>
          <a:xfrm>
            <a:off x="3617370" y="443947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EA3E3-12D4-4CBF-9BFC-87059B7E6C62}"/>
              </a:ext>
            </a:extLst>
          </p:cNvPr>
          <p:cNvSpPr txBox="1"/>
          <p:nvPr/>
        </p:nvSpPr>
        <p:spPr>
          <a:xfrm>
            <a:off x="6752456" y="4421607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DC5027-D5CB-494D-984D-0318A897A218}"/>
              </a:ext>
            </a:extLst>
          </p:cNvPr>
          <p:cNvSpPr txBox="1"/>
          <p:nvPr/>
        </p:nvSpPr>
        <p:spPr>
          <a:xfrm>
            <a:off x="9887542" y="443947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B790BAD-7A21-417E-82FB-5F5C31B6D767}"/>
              </a:ext>
            </a:extLst>
          </p:cNvPr>
          <p:cNvSpPr/>
          <p:nvPr/>
        </p:nvSpPr>
        <p:spPr>
          <a:xfrm>
            <a:off x="2652801" y="2787000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0C236A-0164-4649-B0C9-D087202BE220}"/>
              </a:ext>
            </a:extLst>
          </p:cNvPr>
          <p:cNvSpPr/>
          <p:nvPr/>
        </p:nvSpPr>
        <p:spPr>
          <a:xfrm>
            <a:off x="5787887" y="2793628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8BE2241-92AF-4E69-ACA4-1099B7FA9CCD}"/>
              </a:ext>
            </a:extLst>
          </p:cNvPr>
          <p:cNvSpPr/>
          <p:nvPr/>
        </p:nvSpPr>
        <p:spPr>
          <a:xfrm>
            <a:off x="8922973" y="2787001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0968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棋盘储存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每次对局后，每一轮棋盘信息会以</a:t>
            </a:r>
            <a:r>
              <a:rPr lang="zh-CN" altLang="en-US" sz="20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形式储存，共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个文本文件（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轮）。此外，会产生一个名为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的二进制文件；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每一步落子后形成的棋盘均会保存；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文件名为</a:t>
            </a:r>
            <a:r>
              <a:rPr lang="zh-CN" altLang="en-US" sz="20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本轮结束时间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但是，我实在找不到什么方法改善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的可读性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849D1E-14B0-44CA-8DB1-1E4EA9BD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87" y="882202"/>
            <a:ext cx="7124163" cy="635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C32628-A0D2-438F-B9E6-0E308FD5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98" y="1961621"/>
            <a:ext cx="3354508" cy="37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285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1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5E4727-BDF9-4640-8594-2063BE3611A6}"/>
              </a:ext>
            </a:extLst>
          </p:cNvPr>
          <p:cNvSpPr txBox="1"/>
          <p:nvPr/>
        </p:nvSpPr>
        <p:spPr>
          <a:xfrm>
            <a:off x="1075386" y="470079"/>
            <a:ext cx="87898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400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李铭涛，李嘉祥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u="none" strike="noStrike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chessAI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六子棋人工智能程序设计报告学</a:t>
            </a: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李学俊等 六子棋搏弈系统中基千路和棋型的混合搜索方法 发明专利申请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李学俊，王小龙，吴蕾，刘慧婷 六子棋中基于局部“ 路” 扫描方式的博弈树生成算法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[A] 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智能系统学报  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1673-4785(2015)02-0267-06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齐祎霏 六子棋中基于路的双评价参数评估函数的研究与应用</a:t>
            </a: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新手立体四子棋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(3)——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极值搜索与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Alpha-Beta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 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0" i="0" u="none" strike="noStrike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Scobbing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https://www.cnblogs.com/scobbing/p/8663266.html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六子棋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核心讲解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松落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-CSDN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六子棋 思想</a:t>
            </a:r>
          </a:p>
          <a:p>
            <a:pPr lvl="1"/>
            <a:r>
              <a:rPr lang="en-US" altLang="zh-CN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https://blog.csdn.net/Achenming1314/article/details/105533308?utm_medium=distribute.wap_relevant.none-task-blog-baidujs_title-7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程序设计基础实验助教 </a:t>
            </a:r>
            <a:r>
              <a:rPr lang="en-US" altLang="zh-CN" b="0" i="0" u="none" strike="noStrike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RobotE.class</a:t>
            </a:r>
            <a:endParaRPr lang="en-US" altLang="zh-CN" b="0" i="0" u="none" strike="noStrike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0" i="0" u="none" strike="noStrike" baseline="0" dirty="0">
              <a:latin typeface="FZSSK--GBK1-0"/>
            </a:endParaRPr>
          </a:p>
        </p:txBody>
      </p:sp>
    </p:spTree>
    <p:extLst>
      <p:ext uri="{BB962C8B-B14F-4D97-AF65-F5344CB8AC3E}">
        <p14:creationId xmlns:p14="http://schemas.microsoft.com/office/powerpoint/2010/main" val="193628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solidFill>
            <a:srgbClr val="3B3838"/>
          </a:solidFill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9398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9487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490696" y="690553"/>
            <a:ext cx="5151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实验目标：</a:t>
            </a:r>
          </a:p>
          <a:p>
            <a:endParaRPr lang="en-US" altLang="zh-CN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在已有代码的基础上，完成一个六子棋的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，战胜由助教提供的内置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AI……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CEE37-DC6F-4E7E-BBAE-2E0325390CE8}"/>
              </a:ext>
            </a:extLst>
          </p:cNvPr>
          <p:cNvSpPr txBox="1"/>
          <p:nvPr/>
        </p:nvSpPr>
        <p:spPr>
          <a:xfrm>
            <a:off x="6622513" y="690553"/>
            <a:ext cx="53873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任务难点：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二次编程</a:t>
            </a: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阅读别人已有的代码，并在恰当的地方添加及修改代码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状态空间搜索</a:t>
            </a: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保存棋盘信息，对落子位置进行搜索和评估</a:t>
            </a:r>
          </a:p>
        </p:txBody>
      </p:sp>
    </p:spTree>
    <p:extLst>
      <p:ext uri="{BB962C8B-B14F-4D97-AF65-F5344CB8AC3E}">
        <p14:creationId xmlns:p14="http://schemas.microsoft.com/office/powerpoint/2010/main" val="277831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数据结构分析</a:t>
            </a:r>
          </a:p>
        </p:txBody>
      </p:sp>
    </p:spTree>
    <p:extLst>
      <p:ext uri="{BB962C8B-B14F-4D97-AF65-F5344CB8AC3E}">
        <p14:creationId xmlns:p14="http://schemas.microsoft.com/office/powerpoint/2010/main" val="22259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6200000">
            <a:off x="5382204" y="48201"/>
            <a:ext cx="6858000" cy="6761594"/>
          </a:xfrm>
          <a:prstGeom prst="flowChartManualInpu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16200000" flipH="1" flipV="1">
            <a:off x="12842" y="-12846"/>
            <a:ext cx="6858000" cy="6883685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34471-F52C-4613-B739-156C16B88323}"/>
              </a:ext>
            </a:extLst>
          </p:cNvPr>
          <p:cNvSpPr txBox="1"/>
          <p:nvPr/>
        </p:nvSpPr>
        <p:spPr>
          <a:xfrm>
            <a:off x="3246120" y="4419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需要处</a:t>
            </a:r>
            <a:r>
              <a:rPr lang="zh-CN" altLang="en-US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8C5767-91F0-4ACE-A886-F6C66E88F41E}"/>
              </a:ext>
            </a:extLst>
          </p:cNvPr>
          <p:cNvSpPr txBox="1"/>
          <p:nvPr/>
        </p:nvSpPr>
        <p:spPr>
          <a:xfrm>
            <a:off x="3921617" y="3385212"/>
            <a:ext cx="6375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似乎只有</a:t>
            </a:r>
            <a:r>
              <a:rPr lang="zh-CN" altLang="en-US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个棋盘</a:t>
            </a:r>
            <a:r>
              <a:rPr lang="en-US" altLang="zh-CN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44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2722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839792" y="766293"/>
            <a:ext cx="87690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board[19][19];</a:t>
            </a:r>
            <a:r>
              <a:rPr lang="en-US" altLang="zh-CN" sz="2000" dirty="0">
                <a:solidFill>
                  <a:schemeClr val="accent6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//-1:null 0:black 1:white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State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void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set(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color);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getPlayer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c);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void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clear(); 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清空棋盘，为下一轮准备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evaluate(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type,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chess);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 c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11*11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的局部评估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 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：己方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 1: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threat, chess 0: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黑棋  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：白棋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返回评估值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void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Display();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bool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isAlone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判断某位置周围一圈是否有棋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State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operator=(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other);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3279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落子信息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839792" y="766293"/>
            <a:ext cx="87690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class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public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c1;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c2;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两步落子位置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delta_score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lang="en-US" altLang="zh-CN" sz="2000" dirty="0">
                <a:solidFill>
                  <a:schemeClr val="accent6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两步落子前后局部扫描评分之差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global_score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kumimoji="0" lang="el-GR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α-β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剪枝算法前的历史遗留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pair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pair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pair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getStep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将两步落子打包返回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operator&gt;(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other);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用于排序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operator&lt;(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other);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用于排序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9793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核心功能与算法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B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1253</Words>
  <Application>Microsoft Office PowerPoint</Application>
  <PresentationFormat>宽屏</PresentationFormat>
  <Paragraphs>157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FZSSK--GBK1-0</vt:lpstr>
      <vt:lpstr>等线</vt:lpstr>
      <vt:lpstr>等线 Light</vt:lpstr>
      <vt:lpstr>Microsoft YaHei</vt:lpstr>
      <vt:lpstr>Microsoft YaHei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迅</cp:lastModifiedBy>
  <cp:revision>249</cp:revision>
  <cp:lastPrinted>2021-05-13T13:49:29Z</cp:lastPrinted>
  <dcterms:created xsi:type="dcterms:W3CDTF">2015-10-28T01:54:34Z</dcterms:created>
  <dcterms:modified xsi:type="dcterms:W3CDTF">2021-05-21T03:35:29Z</dcterms:modified>
  <cp:category>锐旗设计；https://9ppt.taobao.com</cp:category>
</cp:coreProperties>
</file>