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5" r:id="rId2"/>
    <p:sldId id="296" r:id="rId3"/>
    <p:sldId id="305" r:id="rId4"/>
    <p:sldId id="282" r:id="rId5"/>
    <p:sldId id="308" r:id="rId6"/>
    <p:sldId id="295" r:id="rId7"/>
    <p:sldId id="317" r:id="rId8"/>
    <p:sldId id="314" r:id="rId9"/>
    <p:sldId id="315" r:id="rId10"/>
    <p:sldId id="352" r:id="rId11"/>
    <p:sldId id="316" r:id="rId12"/>
    <p:sldId id="309" r:id="rId13"/>
    <p:sldId id="287" r:id="rId14"/>
    <p:sldId id="318" r:id="rId15"/>
    <p:sldId id="319" r:id="rId16"/>
    <p:sldId id="321" r:id="rId17"/>
    <p:sldId id="322" r:id="rId18"/>
    <p:sldId id="355" r:id="rId19"/>
    <p:sldId id="354" r:id="rId20"/>
    <p:sldId id="353" r:id="rId21"/>
    <p:sldId id="323" r:id="rId22"/>
    <p:sldId id="324" r:id="rId23"/>
    <p:sldId id="327" r:id="rId24"/>
    <p:sldId id="336" r:id="rId25"/>
    <p:sldId id="335" r:id="rId26"/>
    <p:sldId id="341" r:id="rId27"/>
    <p:sldId id="342" r:id="rId28"/>
    <p:sldId id="356" r:id="rId29"/>
    <p:sldId id="359" r:id="rId30"/>
    <p:sldId id="343" r:id="rId31"/>
    <p:sldId id="360" r:id="rId32"/>
    <p:sldId id="325" r:id="rId33"/>
    <p:sldId id="326" r:id="rId34"/>
    <p:sldId id="351" r:id="rId35"/>
    <p:sldId id="361" r:id="rId36"/>
    <p:sldId id="362" r:id="rId37"/>
    <p:sldId id="363" r:id="rId38"/>
    <p:sldId id="364" r:id="rId39"/>
    <p:sldId id="365" r:id="rId40"/>
    <p:sldId id="302" r:id="rId41"/>
    <p:sldId id="35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pos="2162" userDrawn="1">
          <p15:clr>
            <a:srgbClr val="A4A3A4"/>
          </p15:clr>
        </p15:guide>
        <p15:guide id="4" pos="756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迅" initials="迅" lastIdx="1" clrIdx="0">
    <p:extLst>
      <p:ext uri="{19B8F6BF-5375-455C-9EA6-DF929625EA0E}">
        <p15:presenceInfo xmlns:p15="http://schemas.microsoft.com/office/powerpoint/2012/main" userId="ca3c30fd0ce24b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1F"/>
    <a:srgbClr val="FFBF0B"/>
    <a:srgbClr val="FFF262"/>
    <a:srgbClr val="3B3838"/>
    <a:srgbClr val="595959"/>
    <a:srgbClr val="FFD966"/>
    <a:srgbClr val="FFDB29"/>
    <a:srgbClr val="B08200"/>
    <a:srgbClr val="FFE11A"/>
    <a:srgbClr val="9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598" autoAdjust="0"/>
  </p:normalViewPr>
  <p:slideViewPr>
    <p:cSldViewPr snapToGrid="0" showGuides="1">
      <p:cViewPr varScale="1">
        <p:scale>
          <a:sx n="74" d="100"/>
          <a:sy n="74" d="100"/>
        </p:scale>
        <p:origin x="372" y="42"/>
      </p:cViewPr>
      <p:guideLst>
        <p:guide orient="horz" pos="2341"/>
        <p:guide pos="7287"/>
        <p:guide pos="2162"/>
        <p:guide pos="756"/>
        <p:guide orient="horz" pos="388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779-ABDA-41CE-9A25-80F385FA0F9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D26-170A-43E3-BD4F-60FFD16F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8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B1D26-170A-43E3-BD4F-60FFD16FE4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9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B1D26-170A-43E3-BD4F-60FFD16FE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7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B1D26-170A-43E3-BD4F-60FFD16FE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8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B1D26-170A-43E3-BD4F-60FFD16FE49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7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2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5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1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ZiFung_Yip/article/details/8464699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51437" y="2809894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</a:t>
            </a:r>
          </a:p>
        </p:txBody>
      </p:sp>
      <p:sp>
        <p:nvSpPr>
          <p:cNvPr id="12" name="矩形 11"/>
          <p:cNvSpPr/>
          <p:nvPr/>
        </p:nvSpPr>
        <p:spPr>
          <a:xfrm>
            <a:off x="2015813" y="3969153"/>
            <a:ext cx="1087386" cy="1078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1451" y="2809894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</a:t>
            </a:r>
          </a:p>
        </p:txBody>
      </p:sp>
      <p:sp>
        <p:nvSpPr>
          <p:cNvPr id="17" name="矩形 16"/>
          <p:cNvSpPr/>
          <p:nvPr/>
        </p:nvSpPr>
        <p:spPr>
          <a:xfrm>
            <a:off x="3145827" y="3969153"/>
            <a:ext cx="1087386" cy="3760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11465" y="2818394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式</a:t>
            </a:r>
          </a:p>
        </p:txBody>
      </p:sp>
      <p:sp>
        <p:nvSpPr>
          <p:cNvPr id="23" name="矩形 22"/>
          <p:cNvSpPr/>
          <p:nvPr/>
        </p:nvSpPr>
        <p:spPr>
          <a:xfrm>
            <a:off x="4275841" y="3969152"/>
            <a:ext cx="1087386" cy="103523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41479" y="2818394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05855" y="3969152"/>
            <a:ext cx="1087386" cy="27677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71493" y="2822775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35869" y="3969153"/>
            <a:ext cx="1087386" cy="1078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01507" y="2818394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器</a:t>
            </a:r>
          </a:p>
        </p:txBody>
      </p:sp>
      <p:sp>
        <p:nvSpPr>
          <p:cNvPr id="33" name="矩形 32"/>
          <p:cNvSpPr/>
          <p:nvPr/>
        </p:nvSpPr>
        <p:spPr>
          <a:xfrm>
            <a:off x="7665883" y="3969153"/>
            <a:ext cx="1087386" cy="3760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95897" y="3969153"/>
            <a:ext cx="1087386" cy="75878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8298A-CFA7-490F-85C8-26FB6768F33A}"/>
              </a:ext>
            </a:extLst>
          </p:cNvPr>
          <p:cNvSpPr txBox="1"/>
          <p:nvPr/>
        </p:nvSpPr>
        <p:spPr>
          <a:xfrm>
            <a:off x="4362192" y="1917482"/>
            <a:ext cx="346761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E7363-51B0-426D-939C-9E017F4A6256}"/>
              </a:ext>
            </a:extLst>
          </p:cNvPr>
          <p:cNvSpPr txBox="1"/>
          <p:nvPr/>
        </p:nvSpPr>
        <p:spPr>
          <a:xfrm>
            <a:off x="3890493" y="5325414"/>
            <a:ext cx="4411014" cy="37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周迅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201220037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9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Variate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friend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ostream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 operator&lt;&lt;(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ostream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 out, Variate&amp;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vari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string name;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vector&lt;Token&gt; body;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Variate();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Variate(…);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string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getName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()const;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1AA5E8-690F-4720-9421-EEC5A1143775}"/>
              </a:ext>
            </a:extLst>
          </p:cNvPr>
          <p:cNvSpPr txBox="1"/>
          <p:nvPr/>
        </p:nvSpPr>
        <p:spPr>
          <a:xfrm>
            <a:off x="8983014" y="3593206"/>
            <a:ext cx="244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函数结构类似</a:t>
            </a:r>
          </a:p>
        </p:txBody>
      </p:sp>
    </p:spTree>
    <p:extLst>
      <p:ext uri="{BB962C8B-B14F-4D97-AF65-F5344CB8AC3E}">
        <p14:creationId xmlns:p14="http://schemas.microsoft.com/office/powerpoint/2010/main" val="411707644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F48E90B-8472-4AC4-8226-FAC5F0710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8106"/>
              </p:ext>
            </p:extLst>
          </p:nvPr>
        </p:nvGraphicFramePr>
        <p:xfrm>
          <a:off x="4575578" y="585989"/>
          <a:ext cx="6223360" cy="90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40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369918333"/>
                    </a:ext>
                  </a:extLst>
                </a:gridCol>
              </a:tblGrid>
              <a:tr h="907962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6844DE0-A4F1-496D-AB62-3BDE51B195D2}"/>
              </a:ext>
            </a:extLst>
          </p:cNvPr>
          <p:cNvSpPr txBox="1"/>
          <p:nvPr/>
        </p:nvSpPr>
        <p:spPr>
          <a:xfrm>
            <a:off x="399246" y="785612"/>
            <a:ext cx="397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list&lt;Token&gt; </a:t>
            </a:r>
            <a:r>
              <a:rPr lang="en-US" altLang="zh-CN" sz="2800" dirty="0" err="1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lstToken</a:t>
            </a:r>
            <a:endParaRPr lang="zh-CN" altLang="en-US" sz="2800" dirty="0">
              <a:solidFill>
                <a:srgbClr val="FFB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FC472083-8E10-41BB-A1F3-AAC55FFDE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8461"/>
              </p:ext>
            </p:extLst>
          </p:nvPr>
        </p:nvGraphicFramePr>
        <p:xfrm>
          <a:off x="6096000" y="3332537"/>
          <a:ext cx="460089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78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195691717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2369918333"/>
                    </a:ext>
                  </a:extLst>
                </a:gridCol>
              </a:tblGrid>
              <a:tr h="522579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AD487C9-B5AC-4A0E-A0C2-914E0EFFC4C8}"/>
              </a:ext>
            </a:extLst>
          </p:cNvPr>
          <p:cNvSpPr txBox="1"/>
          <p:nvPr/>
        </p:nvSpPr>
        <p:spPr>
          <a:xfrm>
            <a:off x="2893101" y="3298634"/>
            <a:ext cx="28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vector&lt;Function&gt; </a:t>
            </a:r>
            <a:r>
              <a:rPr lang="en-US" altLang="zh-CN" sz="2000" b="0" dirty="0" err="1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vecFunc</a:t>
            </a:r>
            <a:endParaRPr lang="en-US" altLang="zh-CN" sz="2000" b="0" dirty="0">
              <a:solidFill>
                <a:srgbClr val="FFC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5A1124-FF60-4489-B3F0-AAB77AC3F470}"/>
              </a:ext>
            </a:extLst>
          </p:cNvPr>
          <p:cNvSpPr txBox="1"/>
          <p:nvPr/>
        </p:nvSpPr>
        <p:spPr>
          <a:xfrm>
            <a:off x="270104" y="2497218"/>
            <a:ext cx="280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lass </a:t>
            </a:r>
            <a:r>
              <a:rPr lang="en-US" altLang="zh-CN" sz="2000" b="0" dirty="0">
                <a:solidFill>
                  <a:srgbClr val="FFD3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921E526A-BDEC-46C1-B364-36009A8D6A00}"/>
              </a:ext>
            </a:extLst>
          </p:cNvPr>
          <p:cNvCxnSpPr/>
          <p:nvPr/>
        </p:nvCxnSpPr>
        <p:spPr>
          <a:xfrm rot="5400000" flipH="1" flipV="1">
            <a:off x="592428" y="1564783"/>
            <a:ext cx="1171978" cy="502276"/>
          </a:xfrm>
          <a:prstGeom prst="curvedConnector3">
            <a:avLst/>
          </a:prstGeom>
          <a:ln w="31750">
            <a:solidFill>
              <a:srgbClr val="FFBF0B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CEF2C5AB-AD14-4EE2-A0FF-AC446E754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16009"/>
              </p:ext>
            </p:extLst>
          </p:nvPr>
        </p:nvGraphicFramePr>
        <p:xfrm>
          <a:off x="6096000" y="4567090"/>
          <a:ext cx="460089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78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195691717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2369918333"/>
                    </a:ext>
                  </a:extLst>
                </a:gridCol>
              </a:tblGrid>
              <a:tr h="522579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1253DDA9-A8AF-495C-B072-6D009B09AAFB}"/>
              </a:ext>
            </a:extLst>
          </p:cNvPr>
          <p:cNvSpPr txBox="1"/>
          <p:nvPr/>
        </p:nvSpPr>
        <p:spPr>
          <a:xfrm>
            <a:off x="2893101" y="4533187"/>
            <a:ext cx="28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vector&lt;Variate&gt; </a:t>
            </a:r>
            <a:r>
              <a:rPr lang="en-US" altLang="zh-CN" sz="2000" b="0" dirty="0" err="1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vecVari</a:t>
            </a:r>
            <a:endParaRPr lang="en-US" altLang="zh-CN" sz="2000" b="0" dirty="0">
              <a:solidFill>
                <a:srgbClr val="FFC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643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CF7D5B-48FF-486B-8FB2-8A4EAED82725}"/>
              </a:ext>
            </a:extLst>
          </p:cNvPr>
          <p:cNvSpPr/>
          <p:nvPr/>
        </p:nvSpPr>
        <p:spPr>
          <a:xfrm>
            <a:off x="1101142" y="1747790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4408326-96B0-44EC-BA1A-571E3F088082}"/>
              </a:ext>
            </a:extLst>
          </p:cNvPr>
          <p:cNvSpPr/>
          <p:nvPr/>
        </p:nvSpPr>
        <p:spPr>
          <a:xfrm>
            <a:off x="4993783" y="460346"/>
            <a:ext cx="2204434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6DE35F39-9BC7-4E22-814F-F1E11E1DC906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3901983" y="-446228"/>
            <a:ext cx="495394" cy="3892643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F1489D-85CE-40D6-81A7-46A24B121CE5}"/>
              </a:ext>
            </a:extLst>
          </p:cNvPr>
          <p:cNvSpPr txBox="1"/>
          <p:nvPr/>
        </p:nvSpPr>
        <p:spPr>
          <a:xfrm>
            <a:off x="5280448" y="5413201"/>
            <a:ext cx="1723868" cy="523220"/>
          </a:xfrm>
          <a:prstGeom prst="rect">
            <a:avLst/>
          </a:prstGeom>
          <a:noFill/>
          <a:ln w="31750"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数据储存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B452ECE-CEC0-42F7-8F5E-73B2A6E01407}"/>
              </a:ext>
            </a:extLst>
          </p:cNvPr>
          <p:cNvSpPr txBox="1"/>
          <p:nvPr/>
        </p:nvSpPr>
        <p:spPr>
          <a:xfrm>
            <a:off x="1341423" y="5413201"/>
            <a:ext cx="1723868" cy="523220"/>
          </a:xfrm>
          <a:prstGeom prst="rect">
            <a:avLst/>
          </a:prstGeom>
          <a:noFill/>
          <a:ln w="31750"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输入分析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E68C22-3A9A-4161-8742-84577F95D9B7}"/>
              </a:ext>
            </a:extLst>
          </p:cNvPr>
          <p:cNvSpPr txBox="1"/>
          <p:nvPr/>
        </p:nvSpPr>
        <p:spPr>
          <a:xfrm>
            <a:off x="9126709" y="5411704"/>
            <a:ext cx="1723868" cy="523220"/>
          </a:xfrm>
          <a:prstGeom prst="rect">
            <a:avLst/>
          </a:prstGeom>
          <a:noFill/>
          <a:ln w="31750"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数学计算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A002C3-7E57-4BFF-B513-3D1F9DECEBA8}"/>
              </a:ext>
            </a:extLst>
          </p:cNvPr>
          <p:cNvSpPr/>
          <p:nvPr/>
        </p:nvSpPr>
        <p:spPr>
          <a:xfrm>
            <a:off x="1101141" y="3538269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Expression.cpp/h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EEBB8BB-C40D-4615-9354-F7F991BCB2AA}"/>
              </a:ext>
            </a:extLst>
          </p:cNvPr>
          <p:cNvSpPr/>
          <p:nvPr/>
        </p:nvSpPr>
        <p:spPr>
          <a:xfrm>
            <a:off x="4993783" y="1747790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Variate.cpp/h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386F840-101F-4FA6-ABA0-07D0C5CDF920}"/>
              </a:ext>
            </a:extLst>
          </p:cNvPr>
          <p:cNvSpPr/>
          <p:nvPr/>
        </p:nvSpPr>
        <p:spPr>
          <a:xfrm>
            <a:off x="5040166" y="3533320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8AA0029-DDF3-499A-86FD-F13F5422AA30}"/>
              </a:ext>
            </a:extLst>
          </p:cNvPr>
          <p:cNvSpPr/>
          <p:nvPr/>
        </p:nvSpPr>
        <p:spPr>
          <a:xfrm>
            <a:off x="8886424" y="1747789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ASTnode.cpp/h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ADB417C-A050-4372-893E-749BEBE35562}"/>
              </a:ext>
            </a:extLst>
          </p:cNvPr>
          <p:cNvSpPr/>
          <p:nvPr/>
        </p:nvSpPr>
        <p:spPr>
          <a:xfrm>
            <a:off x="8886424" y="2636949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5EEA536-3CB2-4EE6-9886-0B889C09B412}"/>
              </a:ext>
            </a:extLst>
          </p:cNvPr>
          <p:cNvSpPr/>
          <p:nvPr/>
        </p:nvSpPr>
        <p:spPr>
          <a:xfrm>
            <a:off x="8889015" y="3533320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Evaluate.cpp/h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BDE571CC-7069-4F59-AA4E-D241D0293AA5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rot="16200000" flipV="1">
            <a:off x="7794625" y="-446228"/>
            <a:ext cx="495392" cy="3892641"/>
          </a:xfrm>
          <a:prstGeom prst="curvedConnector3">
            <a:avLst>
              <a:gd name="adj1" fmla="val 96814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2DD4AA4-5922-4DEF-9732-E708DD39DDDE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rot="5400000" flipH="1" flipV="1">
            <a:off x="5848304" y="1500094"/>
            <a:ext cx="49539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1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 类定义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拆分句子与初步功能判断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974998-48F7-497B-A443-B7132D51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11" y="1708879"/>
            <a:ext cx="6707569" cy="40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Expression.cpp/h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35901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类定义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与输入有关的功能函数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语法初步检查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43B50E-787A-498F-A50E-367B38547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08" y="1708879"/>
            <a:ext cx="6652124" cy="42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5008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Variate.cpp/h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1897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 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变量的储存形式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提供在算术表达式中的展开方式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50B74-FCA8-40AE-9460-B5659074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20" y="1708879"/>
            <a:ext cx="7547019" cy="39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7344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Function.cpp/h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0098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 类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函数的储存形式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提供在算术表达式中的展开方式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不接受无参数函数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BEEF4F-B896-4A60-B5E3-8BC16332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39" y="1708879"/>
            <a:ext cx="7081563" cy="42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735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ASTnode.cpp/h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00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构成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树的节点的类定义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E37E11-FA13-4EC2-86FC-509C90D0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29" y="1708879"/>
            <a:ext cx="6833644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6888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Parser.cpp/h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009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树的构造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6384A-C802-4E12-962E-D11B83E8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087" y="1708879"/>
            <a:ext cx="7304779" cy="48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6670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 flipV="1">
            <a:off x="-641676" y="-145143"/>
            <a:ext cx="13475352" cy="1523998"/>
          </a:xfrm>
          <a:prstGeom prst="triangle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713890" y="177845"/>
            <a:ext cx="27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918B38D-DBF9-416D-9554-A6DA99F6F168}"/>
              </a:ext>
            </a:extLst>
          </p:cNvPr>
          <p:cNvSpPr/>
          <p:nvPr/>
        </p:nvSpPr>
        <p:spPr>
          <a:xfrm>
            <a:off x="3483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9D936FE-5DBB-4C95-9D4B-312035FD17A8}"/>
              </a:ext>
            </a:extLst>
          </p:cNvPr>
          <p:cNvSpPr/>
          <p:nvPr/>
        </p:nvSpPr>
        <p:spPr>
          <a:xfrm>
            <a:off x="27867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FB135C4-DDBF-4DFC-A86A-86F8D66C7F52}"/>
              </a:ext>
            </a:extLst>
          </p:cNvPr>
          <p:cNvSpPr/>
          <p:nvPr/>
        </p:nvSpPr>
        <p:spPr>
          <a:xfrm>
            <a:off x="52251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FA04432-6C49-4A4C-9AFD-EBA161BD7E11}"/>
              </a:ext>
            </a:extLst>
          </p:cNvPr>
          <p:cNvSpPr/>
          <p:nvPr/>
        </p:nvSpPr>
        <p:spPr>
          <a:xfrm>
            <a:off x="76635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D351C98-59BE-444E-B516-486B0148B211}"/>
              </a:ext>
            </a:extLst>
          </p:cNvPr>
          <p:cNvSpPr/>
          <p:nvPr/>
        </p:nvSpPr>
        <p:spPr>
          <a:xfrm>
            <a:off x="101019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787061-6612-499D-A298-0D5206A9CED1}"/>
              </a:ext>
            </a:extLst>
          </p:cNvPr>
          <p:cNvSpPr txBox="1"/>
          <p:nvPr/>
        </p:nvSpPr>
        <p:spPr>
          <a:xfrm>
            <a:off x="308113" y="471861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5C146E-D41F-462D-ABF3-82D953061C55}"/>
              </a:ext>
            </a:extLst>
          </p:cNvPr>
          <p:cNvSpPr txBox="1"/>
          <p:nvPr/>
        </p:nvSpPr>
        <p:spPr>
          <a:xfrm>
            <a:off x="2746513" y="471861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33AB09-8133-414B-847A-48C0A8EE70AD}"/>
              </a:ext>
            </a:extLst>
          </p:cNvPr>
          <p:cNvSpPr txBox="1"/>
          <p:nvPr/>
        </p:nvSpPr>
        <p:spPr>
          <a:xfrm>
            <a:off x="5184913" y="471861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7EA3E3-12D4-4CBF-9BFC-87059B7E6C62}"/>
              </a:ext>
            </a:extLst>
          </p:cNvPr>
          <p:cNvSpPr txBox="1"/>
          <p:nvPr/>
        </p:nvSpPr>
        <p:spPr>
          <a:xfrm>
            <a:off x="7623313" y="4718612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DC5027-D5CB-494D-984D-0318A897A218}"/>
              </a:ext>
            </a:extLst>
          </p:cNvPr>
          <p:cNvSpPr txBox="1"/>
          <p:nvPr/>
        </p:nvSpPr>
        <p:spPr>
          <a:xfrm>
            <a:off x="10061713" y="4718612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功能拓展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B790BAD-7A21-417E-82FB-5F5C31B6D767}"/>
              </a:ext>
            </a:extLst>
          </p:cNvPr>
          <p:cNvSpPr/>
          <p:nvPr/>
        </p:nvSpPr>
        <p:spPr>
          <a:xfrm>
            <a:off x="2130287" y="2790901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FB0935C-47AA-4CED-BBF2-6AB9175D4810}"/>
              </a:ext>
            </a:extLst>
          </p:cNvPr>
          <p:cNvSpPr/>
          <p:nvPr/>
        </p:nvSpPr>
        <p:spPr>
          <a:xfrm>
            <a:off x="4568687" y="2857162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30C236A-0164-4649-B0C9-D087202BE220}"/>
              </a:ext>
            </a:extLst>
          </p:cNvPr>
          <p:cNvSpPr/>
          <p:nvPr/>
        </p:nvSpPr>
        <p:spPr>
          <a:xfrm>
            <a:off x="7007087" y="2857162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68BE2241-92AF-4E69-ACA4-1099B7FA9CCD}"/>
              </a:ext>
            </a:extLst>
          </p:cNvPr>
          <p:cNvSpPr/>
          <p:nvPr/>
        </p:nvSpPr>
        <p:spPr>
          <a:xfrm>
            <a:off x="9445487" y="2787003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F963A3-295D-4B6F-ACB0-C0C29D421B67}"/>
              </a:ext>
            </a:extLst>
          </p:cNvPr>
          <p:cNvSpPr txBox="1"/>
          <p:nvPr/>
        </p:nvSpPr>
        <p:spPr>
          <a:xfrm>
            <a:off x="2786743" y="5729178"/>
            <a:ext cx="629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本幻灯片仅作介绍展示之用，具体使用请参考用户手册。</a:t>
            </a:r>
          </a:p>
        </p:txBody>
      </p:sp>
    </p:spTree>
    <p:extLst>
      <p:ext uri="{BB962C8B-B14F-4D97-AF65-F5344CB8AC3E}">
        <p14:creationId xmlns:p14="http://schemas.microsoft.com/office/powerpoint/2010/main" val="56550968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Evaluate.cpp/h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0098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树的处理，包括：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数学计算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错误反馈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内存管理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94F3E3-A602-4099-BD47-167201DC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14" y="1708879"/>
            <a:ext cx="703995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78523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核心功能与算法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BF0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9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2513" y="0"/>
            <a:ext cx="6132513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613251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2AAFF-AD26-43AD-9982-F2C9FB1A861C}"/>
              </a:ext>
            </a:extLst>
          </p:cNvPr>
          <p:cNvSpPr txBox="1"/>
          <p:nvPr/>
        </p:nvSpPr>
        <p:spPr>
          <a:xfrm>
            <a:off x="218105" y="1682485"/>
            <a:ext cx="515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词法分析</a:t>
            </a:r>
            <a:endParaRPr lang="en-US" altLang="zh-CN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1CDFB9-30ED-4971-A1FF-58141169F4B6}"/>
              </a:ext>
            </a:extLst>
          </p:cNvPr>
          <p:cNvSpPr txBox="1"/>
          <p:nvPr/>
        </p:nvSpPr>
        <p:spPr>
          <a:xfrm>
            <a:off x="4961202" y="171391"/>
            <a:ext cx="277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26E18E-8694-42DC-8129-4E5D80741815}"/>
              </a:ext>
            </a:extLst>
          </p:cNvPr>
          <p:cNvSpPr txBox="1"/>
          <p:nvPr/>
        </p:nvSpPr>
        <p:spPr>
          <a:xfrm>
            <a:off x="6404046" y="1682485"/>
            <a:ext cx="515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3B3838"/>
                </a:solidFill>
                <a:latin typeface="Microsoft YaHei" charset="0"/>
                <a:ea typeface="Microsoft YaHei" charset="0"/>
                <a:cs typeface="Microsoft YaHei" charset="0"/>
              </a:rPr>
              <a:t>AST</a:t>
            </a:r>
            <a:r>
              <a:rPr lang="zh-CN" altLang="en-US" sz="2400" dirty="0">
                <a:solidFill>
                  <a:srgbClr val="3B3838"/>
                </a:solidFill>
                <a:latin typeface="Microsoft YaHei" charset="0"/>
                <a:ea typeface="Microsoft YaHei" charset="0"/>
                <a:cs typeface="Microsoft YaHei" charset="0"/>
              </a:rPr>
              <a:t>抽象语法树</a:t>
            </a:r>
            <a:endParaRPr lang="en-US" altLang="zh-CN" sz="2400" dirty="0">
              <a:solidFill>
                <a:srgbClr val="3B3838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0E973A-A75B-472A-B0E2-6FA021B4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68" y="2565991"/>
            <a:ext cx="5451363" cy="32648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B9C30F-7F7B-47FB-BA05-8A45A588F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202" y="2565991"/>
            <a:ext cx="5542642" cy="37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输入处理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8BBD60-2D15-43CC-85FE-4A8EB8D566F3}"/>
              </a:ext>
            </a:extLst>
          </p:cNvPr>
          <p:cNvSpPr txBox="1"/>
          <p:nvPr/>
        </p:nvSpPr>
        <p:spPr>
          <a:xfrm>
            <a:off x="676141" y="3429000"/>
            <a:ext cx="2556456" cy="584775"/>
          </a:xfrm>
          <a:prstGeom prst="rect">
            <a:avLst/>
          </a:prstGeom>
          <a:noFill/>
          <a:ln w="38100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读取句子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4393825-F0B2-4A17-B4D7-4FF0ADBED733}"/>
              </a:ext>
            </a:extLst>
          </p:cNvPr>
          <p:cNvSpPr/>
          <p:nvPr/>
        </p:nvSpPr>
        <p:spPr>
          <a:xfrm>
            <a:off x="3558863" y="3515930"/>
            <a:ext cx="1062507" cy="437882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25DF50-8563-4131-BCB9-D7EE4B258805}"/>
              </a:ext>
            </a:extLst>
          </p:cNvPr>
          <p:cNvSpPr txBox="1"/>
          <p:nvPr/>
        </p:nvSpPr>
        <p:spPr>
          <a:xfrm>
            <a:off x="4947636" y="3429000"/>
            <a:ext cx="1330815" cy="584775"/>
          </a:xfrm>
          <a:prstGeom prst="rect">
            <a:avLst/>
          </a:prstGeom>
          <a:noFill/>
          <a:ln w="38100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E771F3-C686-4ECD-AF07-9AF6043B26D0}"/>
              </a:ext>
            </a:extLst>
          </p:cNvPr>
          <p:cNvSpPr txBox="1"/>
          <p:nvPr/>
        </p:nvSpPr>
        <p:spPr>
          <a:xfrm>
            <a:off x="7991344" y="3461195"/>
            <a:ext cx="2556456" cy="584775"/>
          </a:xfrm>
          <a:prstGeom prst="rect">
            <a:avLst/>
          </a:prstGeom>
          <a:noFill/>
          <a:ln w="38100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归类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45959C2-2F54-4D69-A854-6924BB101F9A}"/>
              </a:ext>
            </a:extLst>
          </p:cNvPr>
          <p:cNvSpPr/>
          <p:nvPr/>
        </p:nvSpPr>
        <p:spPr>
          <a:xfrm>
            <a:off x="6603644" y="3515930"/>
            <a:ext cx="1062507" cy="437882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792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CBB4BE5-CC22-421D-AC6D-084463DD3C32}"/>
              </a:ext>
            </a:extLst>
          </p:cNvPr>
          <p:cNvSpPr txBox="1"/>
          <p:nvPr/>
        </p:nvSpPr>
        <p:spPr>
          <a:xfrm>
            <a:off x="3797121" y="540914"/>
            <a:ext cx="459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“Var x = 3 * (2 + 1)”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3F6DB77-F6CC-46DE-B8BD-DF7A226C9704}"/>
              </a:ext>
            </a:extLst>
          </p:cNvPr>
          <p:cNvSpPr/>
          <p:nvPr/>
        </p:nvSpPr>
        <p:spPr>
          <a:xfrm rot="5400000">
            <a:off x="5811676" y="909659"/>
            <a:ext cx="568646" cy="1647421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6D99FD-7F0A-4DCF-ABA7-743234EAE493}"/>
              </a:ext>
            </a:extLst>
          </p:cNvPr>
          <p:cNvSpPr txBox="1"/>
          <p:nvPr/>
        </p:nvSpPr>
        <p:spPr>
          <a:xfrm>
            <a:off x="2034862" y="2464160"/>
            <a:ext cx="17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“Var”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48CF56-E93E-4DB5-A503-AA7341337798}"/>
              </a:ext>
            </a:extLst>
          </p:cNvPr>
          <p:cNvSpPr txBox="1"/>
          <p:nvPr/>
        </p:nvSpPr>
        <p:spPr>
          <a:xfrm>
            <a:off x="4125533" y="2464160"/>
            <a:ext cx="17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“x”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41EB07-7BED-4BEA-8170-8953D049D144}"/>
              </a:ext>
            </a:extLst>
          </p:cNvPr>
          <p:cNvSpPr txBox="1"/>
          <p:nvPr/>
        </p:nvSpPr>
        <p:spPr>
          <a:xfrm>
            <a:off x="6096000" y="2464160"/>
            <a:ext cx="17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“=”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4F41D7-80CA-40F5-BEE2-12B19D01AFE0}"/>
              </a:ext>
            </a:extLst>
          </p:cNvPr>
          <p:cNvSpPr txBox="1"/>
          <p:nvPr/>
        </p:nvSpPr>
        <p:spPr>
          <a:xfrm>
            <a:off x="8394879" y="2464160"/>
            <a:ext cx="17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F1928FC-C1F7-4A2D-B81B-451AAB9D47EA}"/>
              </a:ext>
            </a:extLst>
          </p:cNvPr>
          <p:cNvSpPr/>
          <p:nvPr/>
        </p:nvSpPr>
        <p:spPr>
          <a:xfrm rot="5400000">
            <a:off x="2058559" y="3366306"/>
            <a:ext cx="1714863" cy="966988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E6645A-BB42-4B78-97CC-EE3C6AC7BA5F}"/>
              </a:ext>
            </a:extLst>
          </p:cNvPr>
          <p:cNvSpPr txBox="1"/>
          <p:nvPr/>
        </p:nvSpPr>
        <p:spPr>
          <a:xfrm>
            <a:off x="2099256" y="4803820"/>
            <a:ext cx="176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首位单词用于判断句子功能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16FA8CE-17CC-45A8-B6C0-CDDCA81A49E7}"/>
              </a:ext>
            </a:extLst>
          </p:cNvPr>
          <p:cNvSpPr/>
          <p:nvPr/>
        </p:nvSpPr>
        <p:spPr>
          <a:xfrm>
            <a:off x="4406807" y="4840308"/>
            <a:ext cx="2206494" cy="966988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65E1D0-8463-4BB3-A3E7-78024104F9C7}"/>
              </a:ext>
            </a:extLst>
          </p:cNvPr>
          <p:cNvSpPr txBox="1"/>
          <p:nvPr/>
        </p:nvSpPr>
        <p:spPr>
          <a:xfrm>
            <a:off x="7158593" y="4803820"/>
            <a:ext cx="176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def(…)</a:t>
            </a:r>
          </a:p>
          <a:p>
            <a:pPr algn="ctr"/>
            <a:r>
              <a:rPr lang="zh-CN" altLang="en-US" sz="16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定义变量的函数</a:t>
            </a:r>
          </a:p>
        </p:txBody>
      </p:sp>
    </p:spTree>
    <p:extLst>
      <p:ext uri="{BB962C8B-B14F-4D97-AF65-F5344CB8AC3E}">
        <p14:creationId xmlns:p14="http://schemas.microsoft.com/office/powerpoint/2010/main" val="1902460737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单词分析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991674" y="1532585"/>
            <a:ext cx="99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x = 3 * (2 + 1)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8BC85D-4B9C-4488-A97D-1F50D4F65838}"/>
              </a:ext>
            </a:extLst>
          </p:cNvPr>
          <p:cNvSpPr txBox="1"/>
          <p:nvPr/>
        </p:nvSpPr>
        <p:spPr>
          <a:xfrm>
            <a:off x="2208727" y="2620851"/>
            <a:ext cx="170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AD28FAB-8BB5-4C22-9579-B658832F0AEB}"/>
              </a:ext>
            </a:extLst>
          </p:cNvPr>
          <p:cNvSpPr/>
          <p:nvPr/>
        </p:nvSpPr>
        <p:spPr>
          <a:xfrm>
            <a:off x="4155669" y="2620850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50F3E0-57D0-4B13-A105-C226D9AC51FB}"/>
              </a:ext>
            </a:extLst>
          </p:cNvPr>
          <p:cNvSpPr txBox="1"/>
          <p:nvPr/>
        </p:nvSpPr>
        <p:spPr>
          <a:xfrm>
            <a:off x="6602654" y="2620849"/>
            <a:ext cx="252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43CA2-E517-4AE3-885A-8897059B60C3}"/>
              </a:ext>
            </a:extLst>
          </p:cNvPr>
          <p:cNvSpPr txBox="1"/>
          <p:nvPr/>
        </p:nvSpPr>
        <p:spPr>
          <a:xfrm>
            <a:off x="2208727" y="3709113"/>
            <a:ext cx="170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7065773-0E65-4052-9FE9-03E57955854C}"/>
              </a:ext>
            </a:extLst>
          </p:cNvPr>
          <p:cNvSpPr/>
          <p:nvPr/>
        </p:nvSpPr>
        <p:spPr>
          <a:xfrm>
            <a:off x="4155669" y="3709112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B0534C-7BA3-498B-BE9A-3C1E487CA012}"/>
              </a:ext>
            </a:extLst>
          </p:cNvPr>
          <p:cNvSpPr txBox="1"/>
          <p:nvPr/>
        </p:nvSpPr>
        <p:spPr>
          <a:xfrm>
            <a:off x="6602653" y="3709111"/>
            <a:ext cx="338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UNDEFINED</a:t>
            </a:r>
            <a:r>
              <a:rPr lang="en-US" altLang="zh-CN" dirty="0">
                <a:solidFill>
                  <a:srgbClr val="FFD31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D31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未定义的名字）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AAACB9-C0ED-4A95-890A-490C44CD19A5}"/>
              </a:ext>
            </a:extLst>
          </p:cNvPr>
          <p:cNvSpPr txBox="1"/>
          <p:nvPr/>
        </p:nvSpPr>
        <p:spPr>
          <a:xfrm>
            <a:off x="2208727" y="4797373"/>
            <a:ext cx="170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D7991ED-C05A-4333-B746-2A2D52F383AD}"/>
              </a:ext>
            </a:extLst>
          </p:cNvPr>
          <p:cNvSpPr/>
          <p:nvPr/>
        </p:nvSpPr>
        <p:spPr>
          <a:xfrm>
            <a:off x="4155669" y="4797372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0FAFA6-5A23-40BC-8BA7-8EDFEC6441B0}"/>
              </a:ext>
            </a:extLst>
          </p:cNvPr>
          <p:cNvSpPr txBox="1"/>
          <p:nvPr/>
        </p:nvSpPr>
        <p:spPr>
          <a:xfrm>
            <a:off x="6602654" y="4797371"/>
            <a:ext cx="252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SYMBOL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FCF367-756A-4BD9-A3C3-9CCF04DBAB7C}"/>
              </a:ext>
            </a:extLst>
          </p:cNvPr>
          <p:cNvSpPr txBox="1"/>
          <p:nvPr/>
        </p:nvSpPr>
        <p:spPr>
          <a:xfrm>
            <a:off x="2208727" y="5700967"/>
            <a:ext cx="170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BFCC2F8-8FE8-4D83-BF25-174E5EF24B26}"/>
              </a:ext>
            </a:extLst>
          </p:cNvPr>
          <p:cNvSpPr/>
          <p:nvPr/>
        </p:nvSpPr>
        <p:spPr>
          <a:xfrm>
            <a:off x="4155669" y="5700966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8D6DFE-DD27-46FB-8389-41F7DC36FA6C}"/>
              </a:ext>
            </a:extLst>
          </p:cNvPr>
          <p:cNvSpPr txBox="1"/>
          <p:nvPr/>
        </p:nvSpPr>
        <p:spPr>
          <a:xfrm>
            <a:off x="6602654" y="5700965"/>
            <a:ext cx="252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CONSTANT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68128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AST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树的构造与解释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062509" y="1474630"/>
            <a:ext cx="9910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有关这棵树在数学表达式上的应用，我参考网上资料，将表达式做如下归类处理。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（网址见参考资料）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F20CE5-EB08-475C-88A0-F1AE7EAF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68" y="2465261"/>
            <a:ext cx="6468464" cy="37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744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851078" y="528033"/>
            <a:ext cx="99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看不懂不要紧，我们画个图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，可能有点丑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C968C5-3E00-411E-A2AD-DA63F3C7F788}"/>
              </a:ext>
            </a:extLst>
          </p:cNvPr>
          <p:cNvSpPr txBox="1"/>
          <p:nvPr/>
        </p:nvSpPr>
        <p:spPr>
          <a:xfrm>
            <a:off x="6495245" y="3186193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EXP1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4228A24-9C2D-4196-A60F-D3B519CB9B3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4394379" y="1792482"/>
            <a:ext cx="1144610" cy="44303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2CA2680-74E1-4D95-AC51-2059B0CD0D28}"/>
              </a:ext>
            </a:extLst>
          </p:cNvPr>
          <p:cNvSpPr txBox="1"/>
          <p:nvPr/>
        </p:nvSpPr>
        <p:spPr>
          <a:xfrm>
            <a:off x="3438123" y="2235516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TERM0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F2CCF4-EAD5-48BC-AFAE-9B501E1587D9}"/>
              </a:ext>
            </a:extLst>
          </p:cNvPr>
          <p:cNvSpPr txBox="1"/>
          <p:nvPr/>
        </p:nvSpPr>
        <p:spPr>
          <a:xfrm>
            <a:off x="3325433" y="2559120"/>
            <a:ext cx="191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63EA89-7880-44C9-BB46-89D7EABF2524}"/>
              </a:ext>
            </a:extLst>
          </p:cNvPr>
          <p:cNvSpPr txBox="1"/>
          <p:nvPr/>
        </p:nvSpPr>
        <p:spPr>
          <a:xfrm>
            <a:off x="4582733" y="1330817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D8BE20-096B-423A-8413-EDB81D1C053B}"/>
              </a:ext>
            </a:extLst>
          </p:cNvPr>
          <p:cNvSpPr txBox="1"/>
          <p:nvPr/>
        </p:nvSpPr>
        <p:spPr>
          <a:xfrm>
            <a:off x="5324342" y="4149839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TERM1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3F4C82-4AAE-4293-A13E-88A3EFFD13D5}"/>
              </a:ext>
            </a:extLst>
          </p:cNvPr>
          <p:cNvSpPr txBox="1"/>
          <p:nvPr/>
        </p:nvSpPr>
        <p:spPr>
          <a:xfrm>
            <a:off x="5643093" y="2271662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EXP1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6B5A0-F7F4-41D6-99D8-9AECA745ADA1}"/>
              </a:ext>
            </a:extLst>
          </p:cNvPr>
          <p:cNvSpPr txBox="1"/>
          <p:nvPr/>
        </p:nvSpPr>
        <p:spPr>
          <a:xfrm>
            <a:off x="4800599" y="3139486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TERM0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D948B5-23E7-43DC-BDA3-882C6DFD7738}"/>
              </a:ext>
            </a:extLst>
          </p:cNvPr>
          <p:cNvSpPr txBox="1"/>
          <p:nvPr/>
        </p:nvSpPr>
        <p:spPr>
          <a:xfrm>
            <a:off x="6804337" y="5069269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TERM1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E499EF-04B0-4CE6-A5CC-FD5A8937E262}"/>
              </a:ext>
            </a:extLst>
          </p:cNvPr>
          <p:cNvSpPr txBox="1"/>
          <p:nvPr/>
        </p:nvSpPr>
        <p:spPr>
          <a:xfrm>
            <a:off x="3411830" y="4169097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BCE826-A284-470B-B5DE-BCE7D74A2E31}"/>
              </a:ext>
            </a:extLst>
          </p:cNvPr>
          <p:cNvSpPr txBox="1"/>
          <p:nvPr/>
        </p:nvSpPr>
        <p:spPr>
          <a:xfrm>
            <a:off x="4787719" y="5031961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4B546A-783B-4A3A-8BBC-AE366FBCAEE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538989" y="1792482"/>
            <a:ext cx="1088800" cy="499228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31070B9-55D2-4802-82CD-F4B3532202E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756855" y="2733327"/>
            <a:ext cx="842494" cy="406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690B36-0955-41F9-93A9-ABC2661B006D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6599349" y="2733327"/>
            <a:ext cx="852152" cy="45286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599C8CC-5021-4558-8343-F2F32D669A0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4368086" y="3601151"/>
            <a:ext cx="1388769" cy="56794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5D259A-92A0-4847-83CA-15A4B51069F8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756855" y="3601151"/>
            <a:ext cx="523743" cy="548688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2C6207-D427-4E84-BE1C-1D2696E44C1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1807334" y="4630762"/>
            <a:ext cx="2560752" cy="40119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AE68B9-6F1D-4EB4-9F8F-98359AB22217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5743975" y="4611504"/>
            <a:ext cx="536623" cy="420457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5279B8A-028E-40BE-BB0B-F9CDD2819223}"/>
              </a:ext>
            </a:extLst>
          </p:cNvPr>
          <p:cNvSpPr txBox="1"/>
          <p:nvPr/>
        </p:nvSpPr>
        <p:spPr>
          <a:xfrm>
            <a:off x="6804337" y="5359275"/>
            <a:ext cx="191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7DA5EA2-5259-4F42-A6C0-A91134C85503}"/>
              </a:ext>
            </a:extLst>
          </p:cNvPr>
          <p:cNvSpPr txBox="1"/>
          <p:nvPr/>
        </p:nvSpPr>
        <p:spPr>
          <a:xfrm>
            <a:off x="6592374" y="3675167"/>
            <a:ext cx="191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E09C04-5194-4D1F-9125-9F310501DAC4}"/>
              </a:ext>
            </a:extLst>
          </p:cNvPr>
          <p:cNvSpPr txBox="1"/>
          <p:nvPr/>
        </p:nvSpPr>
        <p:spPr>
          <a:xfrm>
            <a:off x="4787719" y="5359274"/>
            <a:ext cx="191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90C017-9C86-4653-A5EB-5D54DF120B44}"/>
              </a:ext>
            </a:extLst>
          </p:cNvPr>
          <p:cNvSpPr txBox="1"/>
          <p:nvPr/>
        </p:nvSpPr>
        <p:spPr>
          <a:xfrm>
            <a:off x="2916528" y="5062083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(NUMBER)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0059CF-7ABA-4225-A882-2A5992A6B49E}"/>
              </a:ext>
            </a:extLst>
          </p:cNvPr>
          <p:cNvSpPr txBox="1"/>
          <p:nvPr/>
        </p:nvSpPr>
        <p:spPr>
          <a:xfrm>
            <a:off x="851078" y="5031961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endParaRPr lang="zh-CN" altLang="en-US" sz="24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51F8989-BDB3-4A99-9860-D786B5BACB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flipH="1">
            <a:off x="3872784" y="4630762"/>
            <a:ext cx="495302" cy="431321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BA82EEE-015C-4A16-BD82-092F1763E0C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280598" y="4611504"/>
            <a:ext cx="1479995" cy="457765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66338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851078" y="528033"/>
            <a:ext cx="99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还看不懂？没事，我们举个栗子：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+ 2 * 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C968C5-3E00-411E-A2AD-DA63F3C7F788}"/>
              </a:ext>
            </a:extLst>
          </p:cNvPr>
          <p:cNvSpPr txBox="1"/>
          <p:nvPr/>
        </p:nvSpPr>
        <p:spPr>
          <a:xfrm>
            <a:off x="6495245" y="3186193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* 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(6)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4228A24-9C2D-4196-A60F-D3B519CB9B3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4394379" y="1792482"/>
            <a:ext cx="1144610" cy="44303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2CA2680-74E1-4D95-AC51-2059B0CD0D28}"/>
              </a:ext>
            </a:extLst>
          </p:cNvPr>
          <p:cNvSpPr txBox="1"/>
          <p:nvPr/>
        </p:nvSpPr>
        <p:spPr>
          <a:xfrm>
            <a:off x="3438123" y="2235516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63EA89-7880-44C9-BB46-89D7EABF2524}"/>
              </a:ext>
            </a:extLst>
          </p:cNvPr>
          <p:cNvSpPr txBox="1"/>
          <p:nvPr/>
        </p:nvSpPr>
        <p:spPr>
          <a:xfrm>
            <a:off x="4582733" y="1330817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+ 2 * 5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(1)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D8BE20-096B-423A-8413-EDB81D1C053B}"/>
              </a:ext>
            </a:extLst>
          </p:cNvPr>
          <p:cNvSpPr txBox="1"/>
          <p:nvPr/>
        </p:nvSpPr>
        <p:spPr>
          <a:xfrm>
            <a:off x="5911404" y="3968427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(8)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3F4C82-4AAE-4293-A13E-88A3EFFD13D5}"/>
              </a:ext>
            </a:extLst>
          </p:cNvPr>
          <p:cNvSpPr txBox="1"/>
          <p:nvPr/>
        </p:nvSpPr>
        <p:spPr>
          <a:xfrm>
            <a:off x="5636118" y="2279027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+ 2 * 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6B5A0-F7F4-41D6-99D8-9AECA745ADA1}"/>
              </a:ext>
            </a:extLst>
          </p:cNvPr>
          <p:cNvSpPr txBox="1"/>
          <p:nvPr/>
        </p:nvSpPr>
        <p:spPr>
          <a:xfrm>
            <a:off x="4800599" y="3139486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(5)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D948B5-23E7-43DC-BDA3-882C6DFD7738}"/>
              </a:ext>
            </a:extLst>
          </p:cNvPr>
          <p:cNvSpPr txBox="1"/>
          <p:nvPr/>
        </p:nvSpPr>
        <p:spPr>
          <a:xfrm>
            <a:off x="7548630" y="3972195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* 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(9)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BCE826-A284-470B-B5DE-BCE7D74A2E31}"/>
              </a:ext>
            </a:extLst>
          </p:cNvPr>
          <p:cNvSpPr txBox="1"/>
          <p:nvPr/>
        </p:nvSpPr>
        <p:spPr>
          <a:xfrm>
            <a:off x="8407757" y="4643560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4B546A-783B-4A3A-8BBC-AE366FBCAEE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538989" y="1792482"/>
            <a:ext cx="1088800" cy="499228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31070B9-55D2-4802-82CD-F4B3532202E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756855" y="2740692"/>
            <a:ext cx="835519" cy="39879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690B36-0955-41F9-93A9-ABC2661B006D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6592374" y="2740692"/>
            <a:ext cx="859127" cy="445501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5D259A-92A0-4847-83CA-15A4B51069F8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7451501" y="3647858"/>
            <a:ext cx="1053385" cy="324337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B90C017-9C86-4653-A5EB-5D54DF120B44}"/>
              </a:ext>
            </a:extLst>
          </p:cNvPr>
          <p:cNvSpPr txBox="1"/>
          <p:nvPr/>
        </p:nvSpPr>
        <p:spPr>
          <a:xfrm>
            <a:off x="6811848" y="4642464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(10)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51F8989-BDB3-4A99-9860-D786B5BACB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6867660" y="3647858"/>
            <a:ext cx="583841" cy="32056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DC9AFC-9D60-4CB5-A57B-1EAA1598594C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 flipH="1">
            <a:off x="7768104" y="4433860"/>
            <a:ext cx="736782" cy="20860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E27E498-683F-43FC-B80E-7EAD697F87F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504886" y="4433860"/>
            <a:ext cx="859127" cy="20970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5341ACF-3462-4B04-A46E-9DA8968FA3DC}"/>
              </a:ext>
            </a:extLst>
          </p:cNvPr>
          <p:cNvSpPr txBox="1"/>
          <p:nvPr/>
        </p:nvSpPr>
        <p:spPr>
          <a:xfrm>
            <a:off x="3438123" y="3038300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C0F9FE-5AEB-419F-A0A7-0EC36EE9C0BC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4394379" y="2697181"/>
            <a:ext cx="0" cy="34111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E5C540D-02DF-4885-B716-5D8F39144CE5}"/>
              </a:ext>
            </a:extLst>
          </p:cNvPr>
          <p:cNvSpPr txBox="1"/>
          <p:nvPr/>
        </p:nvSpPr>
        <p:spPr>
          <a:xfrm>
            <a:off x="4785039" y="3944013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(7)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B900A37-7171-4F11-9640-8416CFC05FD0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flipH="1">
            <a:off x="5741295" y="3601151"/>
            <a:ext cx="15560" cy="342862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F7917AB-FA6C-4F1F-9C7F-4A502C26C3D4}"/>
              </a:ext>
            </a:extLst>
          </p:cNvPr>
          <p:cNvSpPr txBox="1"/>
          <p:nvPr/>
        </p:nvSpPr>
        <p:spPr>
          <a:xfrm>
            <a:off x="5898526" y="4848398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(14)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8CAD5B3-B5D9-4E63-8976-1B482216B10B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 flipH="1">
            <a:off x="6854782" y="4430092"/>
            <a:ext cx="12878" cy="41830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0725BA8-46B9-4396-9F9C-F1327DEB8CEF}"/>
              </a:ext>
            </a:extLst>
          </p:cNvPr>
          <p:cNvSpPr txBox="1"/>
          <p:nvPr/>
        </p:nvSpPr>
        <p:spPr>
          <a:xfrm>
            <a:off x="6867660" y="5553594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(12)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7D1CE11-8AAB-4178-A7FA-1BF254147CAE}"/>
              </a:ext>
            </a:extLst>
          </p:cNvPr>
          <p:cNvCxnSpPr>
            <a:cxnSpLocks/>
            <a:stCxn id="51" idx="3"/>
            <a:endCxn id="54" idx="0"/>
          </p:cNvCxnSpPr>
          <p:nvPr/>
        </p:nvCxnSpPr>
        <p:spPr>
          <a:xfrm>
            <a:off x="7811038" y="5079231"/>
            <a:ext cx="12878" cy="474363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CA5A0C8-AE52-4930-9ADE-790B218DA75E}"/>
              </a:ext>
            </a:extLst>
          </p:cNvPr>
          <p:cNvSpPr txBox="1"/>
          <p:nvPr/>
        </p:nvSpPr>
        <p:spPr>
          <a:xfrm>
            <a:off x="8407757" y="5553594"/>
            <a:ext cx="19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(13)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8D52521-FDD5-4101-8B9A-E075A4F67D77}"/>
              </a:ext>
            </a:extLst>
          </p:cNvPr>
          <p:cNvCxnSpPr>
            <a:cxnSpLocks/>
            <a:stCxn id="18" idx="2"/>
            <a:endCxn id="58" idx="0"/>
          </p:cNvCxnSpPr>
          <p:nvPr/>
        </p:nvCxnSpPr>
        <p:spPr>
          <a:xfrm>
            <a:off x="9364013" y="5105225"/>
            <a:ext cx="0" cy="44836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C059ECD-C44F-4B05-9AB6-5E1BCC3539C2}"/>
              </a:ext>
            </a:extLst>
          </p:cNvPr>
          <p:cNvSpPr txBox="1"/>
          <p:nvPr/>
        </p:nvSpPr>
        <p:spPr>
          <a:xfrm>
            <a:off x="160986" y="1719330"/>
            <a:ext cx="27270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4, 7, 12, 13, 14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2, 5, 8, 10, 11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，节点默认储存操作符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EXP/EXP1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默认储存操作符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”+”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148394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140853" y="2202285"/>
            <a:ext cx="9910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那么问题来了，函数与变量要咋整？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C059ECD-C44F-4B05-9AB6-5E1BCC3539C2}"/>
              </a:ext>
            </a:extLst>
          </p:cNvPr>
          <p:cNvSpPr txBox="1"/>
          <p:nvPr/>
        </p:nvSpPr>
        <p:spPr>
          <a:xfrm>
            <a:off x="3491247" y="3429000"/>
            <a:ext cx="520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答：这里采取了展开求值的方法</a:t>
            </a:r>
          </a:p>
        </p:txBody>
      </p:sp>
    </p:spTree>
    <p:extLst>
      <p:ext uri="{BB962C8B-B14F-4D97-AF65-F5344CB8AC3E}">
        <p14:creationId xmlns:p14="http://schemas.microsoft.com/office/powerpoint/2010/main" val="192411961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solidFill>
            <a:srgbClr val="3B3838"/>
          </a:solidFill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79398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014DA1-F285-4CE9-A662-26970CCD2B55}"/>
              </a:ext>
            </a:extLst>
          </p:cNvPr>
          <p:cNvSpPr txBox="1"/>
          <p:nvPr/>
        </p:nvSpPr>
        <p:spPr>
          <a:xfrm>
            <a:off x="6096000" y="740536"/>
            <a:ext cx="3953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* f(1, 2) + …</a:t>
            </a:r>
            <a:endParaRPr lang="zh-CN" altLang="en-US" sz="32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D0F077-61F1-49BC-A8C6-4F34E7F8E3AA}"/>
              </a:ext>
            </a:extLst>
          </p:cNvPr>
          <p:cNvSpPr txBox="1"/>
          <p:nvPr/>
        </p:nvSpPr>
        <p:spPr>
          <a:xfrm>
            <a:off x="654675" y="789904"/>
            <a:ext cx="39538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举个栗子：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我们先在储存的函数列表中找到该函数，把参数列表传过去，调用其方法，获取替换参数后的函数体；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然后，用传回的函数体把表达式中的函数调用替换，同时加上括号，保证优先级；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变量代换同理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其实还要简单一些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88E3FE2-518D-4EED-8320-7056E09A536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516987" y="1325311"/>
            <a:ext cx="2555921" cy="108662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FC9E1E2-338B-4972-88B8-D36C7F3312ED}"/>
              </a:ext>
            </a:extLst>
          </p:cNvPr>
          <p:cNvSpPr txBox="1"/>
          <p:nvPr/>
        </p:nvSpPr>
        <p:spPr>
          <a:xfrm>
            <a:off x="4226416" y="2411937"/>
            <a:ext cx="258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f.getBody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  <a:endParaRPr lang="zh-CN" altLang="en-US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7E7A70E-A684-4463-B7EC-757AA3423B1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516987" y="2873602"/>
            <a:ext cx="2555921" cy="1160368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7442279-7DAB-4299-8591-25B161314AF6}"/>
              </a:ext>
            </a:extLst>
          </p:cNvPr>
          <p:cNvSpPr txBox="1"/>
          <p:nvPr/>
        </p:nvSpPr>
        <p:spPr>
          <a:xfrm>
            <a:off x="6654085" y="2318946"/>
            <a:ext cx="3953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*       + …</a:t>
            </a:r>
            <a:endParaRPr lang="zh-CN" altLang="en-US" sz="32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6C345-0C1B-4994-B54B-21BA7F9E38DB}"/>
              </a:ext>
            </a:extLst>
          </p:cNvPr>
          <p:cNvSpPr txBox="1"/>
          <p:nvPr/>
        </p:nvSpPr>
        <p:spPr>
          <a:xfrm>
            <a:off x="6096000" y="4033970"/>
            <a:ext cx="3953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* (1 + 2) + …</a:t>
            </a:r>
            <a:endParaRPr lang="zh-CN" altLang="en-US" sz="32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5B910B3-271A-41AB-8C36-F1CE46B7B554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8072908" y="1325311"/>
            <a:ext cx="558085" cy="993635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7DE288B-28AA-4CAF-ADB7-0AB7B629148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072908" y="2903721"/>
            <a:ext cx="558085" cy="113024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14152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926464" y="714777"/>
            <a:ext cx="9910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树构造完毕，采用递归的方式获取最终数值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顺便判断错误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AD33AE-3792-453A-A777-2260A6CB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64" y="1983411"/>
            <a:ext cx="7254214" cy="44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1391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功能拓展</a:t>
            </a:r>
          </a:p>
        </p:txBody>
      </p:sp>
    </p:spTree>
    <p:extLst>
      <p:ext uri="{BB962C8B-B14F-4D97-AF65-F5344CB8AC3E}">
        <p14:creationId xmlns:p14="http://schemas.microsoft.com/office/powerpoint/2010/main" val="40114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F78559-9557-45C5-BA7D-8C8DED423272}"/>
              </a:ext>
            </a:extLst>
          </p:cNvPr>
          <p:cNvSpPr txBox="1"/>
          <p:nvPr/>
        </p:nvSpPr>
        <p:spPr>
          <a:xfrm>
            <a:off x="1101144" y="901520"/>
            <a:ext cx="84227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负数的支持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额外的单目运算（正三角函数，开方）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历史输入记录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清空重置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用户帮助手册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10715223" y="0"/>
            <a:ext cx="1476777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览</a:t>
            </a:r>
          </a:p>
        </p:txBody>
      </p:sp>
    </p:spTree>
    <p:extLst>
      <p:ext uri="{BB962C8B-B14F-4D97-AF65-F5344CB8AC3E}">
        <p14:creationId xmlns:p14="http://schemas.microsoft.com/office/powerpoint/2010/main" val="451143644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正负号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25C4D4-FE18-4C28-BA51-E155156A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39" y="502275"/>
            <a:ext cx="2239711" cy="23386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B74FB8-2A07-44FF-BBA6-2C761212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39" y="2840901"/>
            <a:ext cx="7516274" cy="30388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88A7C2-7703-49E3-9F92-416611B6753F}"/>
              </a:ext>
            </a:extLst>
          </p:cNvPr>
          <p:cNvSpPr txBox="1"/>
          <p:nvPr/>
        </p:nvSpPr>
        <p:spPr>
          <a:xfrm>
            <a:off x="238259" y="1976907"/>
            <a:ext cx="3432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支持单目运算符正号与负号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允许各种奇奇怪怪的格式，例如不加括号，以及类似“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+-++--++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”这样的玩意儿</a:t>
            </a:r>
          </a:p>
        </p:txBody>
      </p:sp>
    </p:spTree>
    <p:extLst>
      <p:ext uri="{BB962C8B-B14F-4D97-AF65-F5344CB8AC3E}">
        <p14:creationId xmlns:p14="http://schemas.microsoft.com/office/powerpoint/2010/main" val="3309651397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数学运算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88A7C2-7703-49E3-9F92-416611B6753F}"/>
              </a:ext>
            </a:extLst>
          </p:cNvPr>
          <p:cNvSpPr txBox="1"/>
          <p:nvPr/>
        </p:nvSpPr>
        <p:spPr>
          <a:xfrm>
            <a:off x="238259" y="1976907"/>
            <a:ext cx="3432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支持三种正三角函数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开平方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取对数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取绝对值共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种操作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允许作为函数的一部分，允许向这些数学函数传递非常数的实参，例如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 (x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已经被正确定义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6794CF-DF38-4676-925A-9C586D81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38" y="833269"/>
            <a:ext cx="3345949" cy="20044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4BED3F-B4FB-48F6-B7CE-283361FC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988" y="1284888"/>
            <a:ext cx="3010320" cy="15527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92A8E3-5F1C-48B8-9AE3-4952E725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039" y="2837681"/>
            <a:ext cx="6356269" cy="36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74744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历史记录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88A7C2-7703-49E3-9F92-416611B6753F}"/>
              </a:ext>
            </a:extLst>
          </p:cNvPr>
          <p:cNvSpPr txBox="1"/>
          <p:nvPr/>
        </p:nvSpPr>
        <p:spPr>
          <a:xfrm>
            <a:off x="238259" y="1976907"/>
            <a:ext cx="3432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支持记录用户的历史输入记录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随时在终端使用命令或者打开文件查看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HISTORY ON/OFF/SHOW/CLEAR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1064BA-8607-484A-B4E1-8E7AE167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815" y="1843582"/>
            <a:ext cx="2876550" cy="3686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07E2FC-2D84-4BD8-9F86-C17A49A16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11" y="2281279"/>
            <a:ext cx="469648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7963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清空重置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88A7C2-7703-49E3-9F92-416611B6753F}"/>
              </a:ext>
            </a:extLst>
          </p:cNvPr>
          <p:cNvSpPr txBox="1"/>
          <p:nvPr/>
        </p:nvSpPr>
        <p:spPr>
          <a:xfrm>
            <a:off x="238259" y="1976907"/>
            <a:ext cx="3432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清空本次运行的所有变量和函数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EAF3A3-5E39-4FDA-B005-C3CD0CA7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31" y="885953"/>
            <a:ext cx="3821337" cy="54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2754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用户帮助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88A7C2-7703-49E3-9F92-416611B6753F}"/>
              </a:ext>
            </a:extLst>
          </p:cNvPr>
          <p:cNvSpPr txBox="1"/>
          <p:nvPr/>
        </p:nvSpPr>
        <p:spPr>
          <a:xfrm>
            <a:off x="238259" y="1976907"/>
            <a:ext cx="3432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可查看支持的运算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可查询函数，变量的用法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B2B0E0-A25A-498D-B8F2-6F000289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12" y="1313645"/>
            <a:ext cx="7941033" cy="45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6390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D535FC-836C-4BD7-BF42-D82ACC91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99" y="473099"/>
            <a:ext cx="6334201" cy="4142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A2B734-A374-4E5C-AE37-6478F02E5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58" y="3939326"/>
            <a:ext cx="2332684" cy="23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1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9487" y="0"/>
            <a:ext cx="6132513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613251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2AAFF-AD26-43AD-9982-F2C9FB1A861C}"/>
              </a:ext>
            </a:extLst>
          </p:cNvPr>
          <p:cNvSpPr txBox="1"/>
          <p:nvPr/>
        </p:nvSpPr>
        <p:spPr>
          <a:xfrm>
            <a:off x="874313" y="690553"/>
            <a:ext cx="515112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词法语法分析</a:t>
            </a:r>
            <a:endParaRPr lang="en-US" altLang="zh-CN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输入字符串的拆分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分类处理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功能分析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语法错误反馈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9CEE37-DC6F-4E7E-BBAE-2E0325390CE8}"/>
              </a:ext>
            </a:extLst>
          </p:cNvPr>
          <p:cNvSpPr txBox="1"/>
          <p:nvPr/>
        </p:nvSpPr>
        <p:spPr>
          <a:xfrm>
            <a:off x="7006826" y="690553"/>
            <a:ext cx="538734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数据类型的转化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优先级处理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储存方式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31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0751" y="2814730"/>
            <a:ext cx="3870497" cy="1228540"/>
          </a:xfrm>
          <a:prstGeom prst="rect">
            <a:avLst/>
          </a:prstGeom>
          <a:solidFill>
            <a:srgbClr val="FFBF0B"/>
          </a:solidFill>
          <a:ln w="76200">
            <a:solidFill>
              <a:srgbClr val="FFD966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4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参考资料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8D8B1-169B-4606-9FDF-ED636BA6BF25}"/>
              </a:ext>
            </a:extLst>
          </p:cNvPr>
          <p:cNvSpPr txBox="1"/>
          <p:nvPr/>
        </p:nvSpPr>
        <p:spPr>
          <a:xfrm>
            <a:off x="1107581" y="1616299"/>
            <a:ext cx="8931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 语法树 来解析 数学表达式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_ZiFung_Yip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的博客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-CSDN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构建语法树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https://blog.csdn.net/ZiFung_Yip/article/details/84646991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2548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数据结构分析</a:t>
            </a:r>
          </a:p>
        </p:txBody>
      </p:sp>
    </p:spTree>
    <p:extLst>
      <p:ext uri="{BB962C8B-B14F-4D97-AF65-F5344CB8AC3E}">
        <p14:creationId xmlns:p14="http://schemas.microsoft.com/office/powerpoint/2010/main" val="22259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16200000">
            <a:off x="5382204" y="48201"/>
            <a:ext cx="6858000" cy="6761594"/>
          </a:xfrm>
          <a:prstGeom prst="flowChartManualInpu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16200000" flipH="1" flipV="1">
            <a:off x="12842" y="-12846"/>
            <a:ext cx="6858000" cy="6883685"/>
          </a:xfrm>
          <a:prstGeom prst="flowChartManualInpu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F34471-F52C-4613-B739-156C16B88323}"/>
              </a:ext>
            </a:extLst>
          </p:cNvPr>
          <p:cNvSpPr txBox="1"/>
          <p:nvPr/>
        </p:nvSpPr>
        <p:spPr>
          <a:xfrm>
            <a:off x="3246120" y="441959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需要处</a:t>
            </a:r>
            <a:r>
              <a:rPr lang="zh-CN" altLang="en-US" sz="44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理的信息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99F45F-A8F1-4706-B41E-7DFFFBF08D17}"/>
              </a:ext>
            </a:extLst>
          </p:cNvPr>
          <p:cNvSpPr txBox="1"/>
          <p:nvPr/>
        </p:nvSpPr>
        <p:spPr>
          <a:xfrm>
            <a:off x="723900" y="1371600"/>
            <a:ext cx="47065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变量与函数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词法单元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单词类型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1C99C8-9A93-4C99-B1FC-FAF74848B3A5}"/>
              </a:ext>
            </a:extLst>
          </p:cNvPr>
          <p:cNvSpPr txBox="1"/>
          <p:nvPr/>
        </p:nvSpPr>
        <p:spPr>
          <a:xfrm>
            <a:off x="6883685" y="1371599"/>
            <a:ext cx="50339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数学表达式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2722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Token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TokenType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type;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string content;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Token(string content);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Token(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TokenType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type, string content);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TokenType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const;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string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getCont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const;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void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TokenType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type);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2796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Expression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list&lt;Token&gt;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lstToken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bool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isGood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string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errMsg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Expression();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Expression(const string 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inStr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void check(…);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def(…);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void show(…);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450239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树节点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ASTnode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NodeType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type;//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节点类型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 value;//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当节点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时，为数据大小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 op;//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表示操作符和名字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"+", "*", "x", "Fun"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ASTnode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leftChild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ASTnode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rightChild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64030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1205</Words>
  <Application>Microsoft Office PowerPoint</Application>
  <PresentationFormat>宽屏</PresentationFormat>
  <Paragraphs>302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等线</vt:lpstr>
      <vt:lpstr>等线 Light</vt:lpstr>
      <vt:lpstr>微软雅黑</vt:lpstr>
      <vt:lpstr>微软雅黑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迅</cp:lastModifiedBy>
  <cp:revision>252</cp:revision>
  <dcterms:created xsi:type="dcterms:W3CDTF">2015-10-28T01:54:34Z</dcterms:created>
  <dcterms:modified xsi:type="dcterms:W3CDTF">2021-06-17T01:24:31Z</dcterms:modified>
  <cp:category>锐旗设计；https://9ppt.taobao.com</cp:category>
</cp:coreProperties>
</file>