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8" r:id="rId6"/>
    <p:sldId id="269" r:id="rId7"/>
    <p:sldId id="262" r:id="rId8"/>
    <p:sldId id="271" r:id="rId9"/>
    <p:sldId id="266" r:id="rId10"/>
    <p:sldId id="263" r:id="rId11"/>
    <p:sldId id="264" r:id="rId12"/>
    <p:sldId id="265" r:id="rId13"/>
    <p:sldId id="267"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151241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198379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58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3040811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236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86871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359517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148695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92199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A0D8F-49CD-407F-BC92-6AA53DE1DFE4}"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30357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A0D8F-49CD-407F-BC92-6AA53DE1DFE4}"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18938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A0D8F-49CD-407F-BC92-6AA53DE1DFE4}" type="datetimeFigureOut">
              <a:rPr lang="en-IN" smtClean="0"/>
              <a:t>11-08-2025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49659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A0D8F-49CD-407F-BC92-6AA53DE1DFE4}" type="datetimeFigureOut">
              <a:rPr lang="en-IN" smtClean="0"/>
              <a:t>11-08-2025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311641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A0D8F-49CD-407F-BC92-6AA53DE1DFE4}" type="datetimeFigureOut">
              <a:rPr lang="en-IN" smtClean="0"/>
              <a:t>11-08-2025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298526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A0D8F-49CD-407F-BC92-6AA53DE1DFE4}"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89032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A0D8F-49CD-407F-BC92-6AA53DE1DFE4}"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5AD2F-CECB-403E-AB7A-68F838D319A3}" type="slidenum">
              <a:rPr lang="en-IN" smtClean="0"/>
              <a:t>‹#›</a:t>
            </a:fld>
            <a:endParaRPr lang="en-IN"/>
          </a:p>
        </p:txBody>
      </p:sp>
    </p:spTree>
    <p:extLst>
      <p:ext uri="{BB962C8B-B14F-4D97-AF65-F5344CB8AC3E}">
        <p14:creationId xmlns:p14="http://schemas.microsoft.com/office/powerpoint/2010/main" val="255333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7A0D8F-49CD-407F-BC92-6AA53DE1DFE4}" type="datetimeFigureOut">
              <a:rPr lang="en-IN" smtClean="0"/>
              <a:t>11-08-2025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65AD2F-CECB-403E-AB7A-68F838D319A3}" type="slidenum">
              <a:rPr lang="en-IN" smtClean="0"/>
              <a:t>‹#›</a:t>
            </a:fld>
            <a:endParaRPr lang="en-IN"/>
          </a:p>
        </p:txBody>
      </p:sp>
    </p:spTree>
    <p:extLst>
      <p:ext uri="{BB962C8B-B14F-4D97-AF65-F5344CB8AC3E}">
        <p14:creationId xmlns:p14="http://schemas.microsoft.com/office/powerpoint/2010/main" val="291077969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theoryofcomputing.org/articles/v009a004/v009a004.pdf" TargetMode="External"/><Relationship Id="rId3" Type="http://schemas.openxmlformats.org/officeDocument/2006/relationships/image" Target="../media/image2.png"/><Relationship Id="rId7" Type="http://schemas.openxmlformats.org/officeDocument/2006/relationships/hyperlink" Target="https://quantumai.google/cirq/experiments/quantum_walk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rxiv.org/abs/quant-ph/0303081" TargetMode="External"/><Relationship Id="rId5" Type="http://schemas.openxmlformats.org/officeDocument/2006/relationships/hyperlink" Target="https://arxiv.org/abs/quant-ph/0010117" TargetMode="External"/><Relationship Id="rId4" Type="http://schemas.openxmlformats.org/officeDocument/2006/relationships/hyperlink" Target="https://arxiv.org/abs/2202.0173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B696-3F9A-2529-8E69-0CCD5AE122B9}"/>
              </a:ext>
            </a:extLst>
          </p:cNvPr>
          <p:cNvSpPr>
            <a:spLocks noGrp="1"/>
          </p:cNvSpPr>
          <p:nvPr>
            <p:ph type="ctrTitle"/>
          </p:nvPr>
        </p:nvSpPr>
        <p:spPr/>
        <p:txBody>
          <a:bodyPr/>
          <a:lstStyle/>
          <a:p>
            <a:pPr algn="ctr"/>
            <a:br>
              <a:rPr lang="en-IN" dirty="0"/>
            </a:br>
            <a:br>
              <a:rPr lang="en-IN" dirty="0"/>
            </a:br>
            <a:r>
              <a:rPr lang="en-IN" dirty="0"/>
              <a:t>Team: G.O.A.T</a:t>
            </a:r>
            <a:br>
              <a:rPr lang="en-IN" dirty="0"/>
            </a:br>
            <a:r>
              <a:rPr lang="en-IN" sz="2400" i="1" dirty="0"/>
              <a:t>presents</a:t>
            </a:r>
            <a:br>
              <a:rPr lang="en-IN" dirty="0"/>
            </a:br>
            <a:r>
              <a:rPr lang="en-IN" b="1" dirty="0"/>
              <a:t>Quantum Walks and Monte Carlo</a:t>
            </a:r>
          </a:p>
        </p:txBody>
      </p:sp>
      <p:graphicFrame>
        <p:nvGraphicFramePr>
          <p:cNvPr id="5" name="Table 4">
            <a:extLst>
              <a:ext uri="{FF2B5EF4-FFF2-40B4-BE49-F238E27FC236}">
                <a16:creationId xmlns:a16="http://schemas.microsoft.com/office/drawing/2014/main" id="{F1295536-1CA1-781C-8B3D-230AA364200E}"/>
              </a:ext>
            </a:extLst>
          </p:cNvPr>
          <p:cNvGraphicFramePr>
            <a:graphicFrameLocks noGrp="1"/>
          </p:cNvGraphicFramePr>
          <p:nvPr>
            <p:extLst>
              <p:ext uri="{D42A27DB-BD31-4B8C-83A1-F6EECF244321}">
                <p14:modId xmlns:p14="http://schemas.microsoft.com/office/powerpoint/2010/main" val="2396412432"/>
              </p:ext>
            </p:extLst>
          </p:nvPr>
        </p:nvGraphicFramePr>
        <p:xfrm>
          <a:off x="2057400" y="4240106"/>
          <a:ext cx="6439363" cy="1112520"/>
        </p:xfrm>
        <a:graphic>
          <a:graphicData uri="http://schemas.openxmlformats.org/drawingml/2006/table">
            <a:tbl>
              <a:tblPr firstRow="1" bandRow="1">
                <a:tableStyleId>{5C22544A-7EE6-4342-B048-85BDC9FD1C3A}</a:tableStyleId>
              </a:tblPr>
              <a:tblGrid>
                <a:gridCol w="696932">
                  <a:extLst>
                    <a:ext uri="{9D8B030D-6E8A-4147-A177-3AD203B41FA5}">
                      <a16:colId xmlns:a16="http://schemas.microsoft.com/office/drawing/2014/main" val="2376785552"/>
                    </a:ext>
                  </a:extLst>
                </a:gridCol>
                <a:gridCol w="2267712">
                  <a:extLst>
                    <a:ext uri="{9D8B030D-6E8A-4147-A177-3AD203B41FA5}">
                      <a16:colId xmlns:a16="http://schemas.microsoft.com/office/drawing/2014/main" val="3969135668"/>
                    </a:ext>
                  </a:extLst>
                </a:gridCol>
                <a:gridCol w="3474719">
                  <a:extLst>
                    <a:ext uri="{9D8B030D-6E8A-4147-A177-3AD203B41FA5}">
                      <a16:colId xmlns:a16="http://schemas.microsoft.com/office/drawing/2014/main" val="917869138"/>
                    </a:ext>
                  </a:extLst>
                </a:gridCol>
              </a:tblGrid>
              <a:tr h="370840">
                <a:tc>
                  <a:txBody>
                    <a:bodyPr/>
                    <a:lstStyle/>
                    <a:p>
                      <a:pPr algn="ctr"/>
                      <a:r>
                        <a:rPr lang="en-IN" dirty="0"/>
                        <a:t>Sno.</a:t>
                      </a:r>
                    </a:p>
                  </a:txBody>
                  <a:tcPr/>
                </a:tc>
                <a:tc>
                  <a:txBody>
                    <a:bodyPr/>
                    <a:lstStyle/>
                    <a:p>
                      <a:pPr algn="ctr"/>
                      <a:r>
                        <a:rPr lang="en-IN" dirty="0"/>
                        <a:t>Name</a:t>
                      </a:r>
                    </a:p>
                  </a:txBody>
                  <a:tcPr/>
                </a:tc>
                <a:tc>
                  <a:txBody>
                    <a:bodyPr/>
                    <a:lstStyle/>
                    <a:p>
                      <a:pPr algn="ctr"/>
                      <a:r>
                        <a:rPr lang="en-IN" dirty="0" err="1"/>
                        <a:t>Enrollment</a:t>
                      </a:r>
                      <a:r>
                        <a:rPr lang="en-IN" dirty="0"/>
                        <a:t> ID</a:t>
                      </a:r>
                    </a:p>
                  </a:txBody>
                  <a:tcPr/>
                </a:tc>
                <a:extLst>
                  <a:ext uri="{0D108BD9-81ED-4DB2-BD59-A6C34878D82A}">
                    <a16:rowId xmlns:a16="http://schemas.microsoft.com/office/drawing/2014/main" val="3355771952"/>
                  </a:ext>
                </a:extLst>
              </a:tr>
              <a:tr h="370840">
                <a:tc>
                  <a:txBody>
                    <a:bodyPr/>
                    <a:lstStyle/>
                    <a:p>
                      <a:pPr algn="ctr"/>
                      <a:r>
                        <a:rPr lang="en-IN" dirty="0"/>
                        <a:t>1. </a:t>
                      </a:r>
                    </a:p>
                  </a:txBody>
                  <a:tcPr/>
                </a:tc>
                <a:tc>
                  <a:txBody>
                    <a:bodyPr/>
                    <a:lstStyle/>
                    <a:p>
                      <a:pPr algn="ctr"/>
                      <a:r>
                        <a:rPr lang="en-IN" dirty="0"/>
                        <a:t>Jason Gomez</a:t>
                      </a:r>
                    </a:p>
                  </a:txBody>
                  <a:tcPr/>
                </a:tc>
                <a:tc>
                  <a:txBody>
                    <a:bodyPr/>
                    <a:lstStyle/>
                    <a:p>
                      <a:pPr algn="ctr"/>
                      <a:r>
                        <a:rPr lang="en-IN" b="1" dirty="0"/>
                        <a:t>gst-lw1aEEEAapaEX8L</a:t>
                      </a:r>
                      <a:endParaRPr lang="en-IN" dirty="0"/>
                    </a:p>
                  </a:txBody>
                  <a:tcPr/>
                </a:tc>
                <a:extLst>
                  <a:ext uri="{0D108BD9-81ED-4DB2-BD59-A6C34878D82A}">
                    <a16:rowId xmlns:a16="http://schemas.microsoft.com/office/drawing/2014/main" val="3646159450"/>
                  </a:ext>
                </a:extLst>
              </a:tr>
              <a:tr h="370840">
                <a:tc>
                  <a:txBody>
                    <a:bodyPr/>
                    <a:lstStyle/>
                    <a:p>
                      <a:pPr algn="ctr"/>
                      <a:r>
                        <a:rPr lang="en-IN" dirty="0"/>
                        <a:t>2. </a:t>
                      </a:r>
                    </a:p>
                  </a:txBody>
                  <a:tcPr/>
                </a:tc>
                <a:tc>
                  <a:txBody>
                    <a:bodyPr/>
                    <a:lstStyle/>
                    <a:p>
                      <a:pPr algn="ctr"/>
                      <a:r>
                        <a:rPr lang="en-IN" dirty="0"/>
                        <a:t>Tanya Adlakha</a:t>
                      </a:r>
                    </a:p>
                  </a:txBody>
                  <a:tcPr/>
                </a:tc>
                <a:tc>
                  <a:txBody>
                    <a:bodyPr/>
                    <a:lstStyle/>
                    <a:p>
                      <a:pPr algn="ctr"/>
                      <a:r>
                        <a:rPr lang="en-IN" b="1" dirty="0"/>
                        <a:t>gst-VusimuxPaOvsT6p</a:t>
                      </a:r>
                      <a:endParaRPr lang="en-IN" dirty="0"/>
                    </a:p>
                  </a:txBody>
                  <a:tcPr/>
                </a:tc>
                <a:extLst>
                  <a:ext uri="{0D108BD9-81ED-4DB2-BD59-A6C34878D82A}">
                    <a16:rowId xmlns:a16="http://schemas.microsoft.com/office/drawing/2014/main" val="3398780783"/>
                  </a:ext>
                </a:extLst>
              </a:tr>
            </a:tbl>
          </a:graphicData>
        </a:graphic>
      </p:graphicFrame>
    </p:spTree>
    <p:extLst>
      <p:ext uri="{BB962C8B-B14F-4D97-AF65-F5344CB8AC3E}">
        <p14:creationId xmlns:p14="http://schemas.microsoft.com/office/powerpoint/2010/main" val="108583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3F1CD-21FD-EE4E-A814-943709438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7570F-E27E-953A-3D9B-27902F6F3146}"/>
              </a:ext>
            </a:extLst>
          </p:cNvPr>
          <p:cNvSpPr>
            <a:spLocks noGrp="1"/>
          </p:cNvSpPr>
          <p:nvPr>
            <p:ph type="title"/>
          </p:nvPr>
        </p:nvSpPr>
        <p:spPr>
          <a:xfrm>
            <a:off x="631572" y="615772"/>
            <a:ext cx="11070166" cy="1320800"/>
          </a:xfrm>
        </p:spPr>
        <p:txBody>
          <a:bodyPr>
            <a:noAutofit/>
          </a:bodyPr>
          <a:lstStyle/>
          <a:p>
            <a:r>
              <a:rPr lang="en-IN" sz="4400" b="1" dirty="0"/>
              <a:t>Results &amp; impact</a:t>
            </a:r>
            <a:r>
              <a:rPr lang="en-IN" sz="4300" b="1" dirty="0"/>
              <a:t>: </a:t>
            </a:r>
            <a:r>
              <a:rPr lang="en-IN" sz="4300" dirty="0">
                <a:solidFill>
                  <a:schemeClr val="tx2"/>
                </a:solidFill>
              </a:rPr>
              <a:t>Contributions</a:t>
            </a:r>
          </a:p>
        </p:txBody>
      </p:sp>
      <p:pic>
        <p:nvPicPr>
          <p:cNvPr id="5" name="Picture 4">
            <a:extLst>
              <a:ext uri="{FF2B5EF4-FFF2-40B4-BE49-F238E27FC236}">
                <a16:creationId xmlns:a16="http://schemas.microsoft.com/office/drawing/2014/main" id="{A51C7365-C2D9-AFDD-8B3E-0CC1F0A66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78D15C6A-AE75-710E-44E6-A6E08F644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15C30512-0498-6562-EC0E-F3F613E3104B}"/>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Content Placeholder 18">
            <a:extLst>
              <a:ext uri="{FF2B5EF4-FFF2-40B4-BE49-F238E27FC236}">
                <a16:creationId xmlns:a16="http://schemas.microsoft.com/office/drawing/2014/main" id="{0768AE8D-0F89-13EA-3D51-609299A827F0}"/>
              </a:ext>
            </a:extLst>
          </p:cNvPr>
          <p:cNvSpPr txBox="1">
            <a:spLocks/>
          </p:cNvSpPr>
          <p:nvPr/>
        </p:nvSpPr>
        <p:spPr>
          <a:xfrm>
            <a:off x="704088" y="1488613"/>
            <a:ext cx="10374049" cy="388077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We have built a universal quantum circuit algorithm that can simulate an n-level Galton Board, generating classical distributions like Gaussian and Exponential, as well as quantum dynamics via Hadamard walks. </a:t>
            </a:r>
          </a:p>
          <a:p>
            <a:pPr marL="0" indent="0">
              <a:buNone/>
            </a:pPr>
            <a:endParaRPr lang="en-US" dirty="0"/>
          </a:p>
          <a:p>
            <a:r>
              <a:rPr lang="en-US" dirty="0"/>
              <a:t>This bridges the gap between classical Monte Carlo techniques and emerging quantum computing capabilities.</a:t>
            </a:r>
          </a:p>
          <a:p>
            <a:endParaRPr lang="en-US" dirty="0"/>
          </a:p>
          <a:p>
            <a:r>
              <a:rPr lang="en-US" dirty="0"/>
              <a:t>Reduced number of gates increase overall performance and reduce runtime as well. </a:t>
            </a:r>
          </a:p>
          <a:p>
            <a:endParaRPr lang="en-US" dirty="0"/>
          </a:p>
          <a:p>
            <a:r>
              <a:rPr lang="en-US" dirty="0"/>
              <a:t>Simulated quantum walks so that it could be modified so as to get the desired outcome distribution.</a:t>
            </a:r>
          </a:p>
          <a:p>
            <a:endParaRPr lang="en-US" dirty="0"/>
          </a:p>
        </p:txBody>
      </p:sp>
    </p:spTree>
    <p:extLst>
      <p:ext uri="{BB962C8B-B14F-4D97-AF65-F5344CB8AC3E}">
        <p14:creationId xmlns:p14="http://schemas.microsoft.com/office/powerpoint/2010/main" val="285768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53DBB-9CCE-372F-47D6-B0B6B3AF2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2BA6B-C3E5-6758-65CC-8922BF79F7B8}"/>
              </a:ext>
            </a:extLst>
          </p:cNvPr>
          <p:cNvSpPr>
            <a:spLocks noGrp="1"/>
          </p:cNvSpPr>
          <p:nvPr>
            <p:ph type="title"/>
          </p:nvPr>
        </p:nvSpPr>
        <p:spPr>
          <a:xfrm>
            <a:off x="631572" y="615772"/>
            <a:ext cx="11070166" cy="1320800"/>
          </a:xfrm>
        </p:spPr>
        <p:txBody>
          <a:bodyPr>
            <a:noAutofit/>
          </a:bodyPr>
          <a:lstStyle/>
          <a:p>
            <a:r>
              <a:rPr lang="en-IN" sz="4400" b="1" dirty="0"/>
              <a:t>Future scope: </a:t>
            </a:r>
            <a:r>
              <a:rPr lang="en-IN" sz="4400" dirty="0">
                <a:solidFill>
                  <a:schemeClr val="tx2"/>
                </a:solidFill>
              </a:rPr>
              <a:t>Next steps</a:t>
            </a:r>
            <a:endParaRPr lang="en-IN" sz="4300" dirty="0">
              <a:solidFill>
                <a:schemeClr val="tx2"/>
              </a:solidFill>
            </a:endParaRPr>
          </a:p>
        </p:txBody>
      </p:sp>
      <p:pic>
        <p:nvPicPr>
          <p:cNvPr id="5" name="Picture 4">
            <a:extLst>
              <a:ext uri="{FF2B5EF4-FFF2-40B4-BE49-F238E27FC236}">
                <a16:creationId xmlns:a16="http://schemas.microsoft.com/office/drawing/2014/main" id="{A64B3A18-DCD8-332B-3F5A-A3CE59BB2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6C3B0B34-5D94-77F4-4A51-A0506E069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BEFD4F21-D228-41E7-D46F-F51D0284A1BD}"/>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17" name="Rectangle 11">
            <a:extLst>
              <a:ext uri="{FF2B5EF4-FFF2-40B4-BE49-F238E27FC236}">
                <a16:creationId xmlns:a16="http://schemas.microsoft.com/office/drawing/2014/main" id="{DDA9AF62-7D9F-1968-78BE-DA016AC26F2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Content Placeholder 18">
            <a:extLst>
              <a:ext uri="{FF2B5EF4-FFF2-40B4-BE49-F238E27FC236}">
                <a16:creationId xmlns:a16="http://schemas.microsoft.com/office/drawing/2014/main" id="{895BDA09-4897-8EF9-A98C-8F6027B85204}"/>
              </a:ext>
            </a:extLst>
          </p:cNvPr>
          <p:cNvSpPr>
            <a:spLocks noGrp="1"/>
          </p:cNvSpPr>
          <p:nvPr>
            <p:ph idx="1"/>
          </p:nvPr>
        </p:nvSpPr>
        <p:spPr>
          <a:xfrm>
            <a:off x="704766" y="1519902"/>
            <a:ext cx="8596668" cy="3880773"/>
          </a:xfrm>
        </p:spPr>
        <p:txBody>
          <a:bodyPr/>
          <a:lstStyle/>
          <a:p>
            <a:r>
              <a:rPr lang="en-IN" dirty="0"/>
              <a:t>Expand the quantum circuit algorithm to handle larger n-level Galton Boards with optimized gate efficiency.</a:t>
            </a:r>
          </a:p>
          <a:p>
            <a:pPr marL="0" indent="0">
              <a:buNone/>
            </a:pPr>
            <a:endParaRPr lang="en-IN" dirty="0"/>
          </a:p>
          <a:p>
            <a:r>
              <a:rPr lang="en-US" dirty="0"/>
              <a:t>Maximize the accuracy and number</a:t>
            </a:r>
            <a:r>
              <a:rPr lang="en-IN" dirty="0"/>
              <a:t> of board layers.</a:t>
            </a:r>
          </a:p>
          <a:p>
            <a:pPr marL="0" indent="0">
              <a:buNone/>
            </a:pPr>
            <a:endParaRPr lang="en-IN" dirty="0"/>
          </a:p>
          <a:p>
            <a:r>
              <a:rPr lang="en-IN" dirty="0"/>
              <a:t>Test and validate simulations on real quantum hardware to assess noise impact and scalability.</a:t>
            </a:r>
          </a:p>
          <a:p>
            <a:pPr marL="0" indent="0">
              <a:buNone/>
            </a:pPr>
            <a:endParaRPr lang="en-IN" dirty="0"/>
          </a:p>
          <a:p>
            <a:r>
              <a:rPr lang="en-IN" dirty="0"/>
              <a:t>Explore advanced quantum algorithms (e.g., more complex quantum walks, error mitigation) to improve accuracy and speed.</a:t>
            </a:r>
          </a:p>
          <a:p>
            <a:pPr marL="0" indent="0">
              <a:buNone/>
            </a:pPr>
            <a:endParaRPr lang="en-IN" dirty="0"/>
          </a:p>
        </p:txBody>
      </p:sp>
    </p:spTree>
    <p:extLst>
      <p:ext uri="{BB962C8B-B14F-4D97-AF65-F5344CB8AC3E}">
        <p14:creationId xmlns:p14="http://schemas.microsoft.com/office/powerpoint/2010/main" val="287693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99D8F-0EAC-6E1C-8DDF-FF02C632C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FEA6B-9E9F-06DA-E9DF-BFF8807DF2E6}"/>
              </a:ext>
            </a:extLst>
          </p:cNvPr>
          <p:cNvSpPr>
            <a:spLocks noGrp="1"/>
          </p:cNvSpPr>
          <p:nvPr>
            <p:ph type="title"/>
          </p:nvPr>
        </p:nvSpPr>
        <p:spPr>
          <a:xfrm>
            <a:off x="631572" y="615772"/>
            <a:ext cx="11070166" cy="1320800"/>
          </a:xfrm>
        </p:spPr>
        <p:txBody>
          <a:bodyPr>
            <a:noAutofit/>
          </a:bodyPr>
          <a:lstStyle/>
          <a:p>
            <a:r>
              <a:rPr lang="en-IN" sz="4400" b="1" dirty="0"/>
              <a:t>Limitations:</a:t>
            </a:r>
            <a:endParaRPr lang="en-IN" sz="4300" dirty="0"/>
          </a:p>
        </p:txBody>
      </p:sp>
      <p:pic>
        <p:nvPicPr>
          <p:cNvPr id="5" name="Picture 4">
            <a:extLst>
              <a:ext uri="{FF2B5EF4-FFF2-40B4-BE49-F238E27FC236}">
                <a16:creationId xmlns:a16="http://schemas.microsoft.com/office/drawing/2014/main" id="{904B777C-C03E-350D-8B13-4B2B0171E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D0EC0B32-212C-4D60-EE06-7CA1AD8D2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2CF769A6-3BA2-7853-5BC2-5A558CA430FA}"/>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17" name="Rectangle 11">
            <a:extLst>
              <a:ext uri="{FF2B5EF4-FFF2-40B4-BE49-F238E27FC236}">
                <a16:creationId xmlns:a16="http://schemas.microsoft.com/office/drawing/2014/main" id="{A1303BC0-7072-CBC6-0C8A-DDD0DD63DE1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Content Placeholder 18">
            <a:extLst>
              <a:ext uri="{FF2B5EF4-FFF2-40B4-BE49-F238E27FC236}">
                <a16:creationId xmlns:a16="http://schemas.microsoft.com/office/drawing/2014/main" id="{25C847AC-AED7-6029-096E-63B00DCF1E61}"/>
              </a:ext>
            </a:extLst>
          </p:cNvPr>
          <p:cNvSpPr>
            <a:spLocks noGrp="1"/>
          </p:cNvSpPr>
          <p:nvPr>
            <p:ph idx="1"/>
          </p:nvPr>
        </p:nvSpPr>
        <p:spPr>
          <a:xfrm>
            <a:off x="631572" y="1615614"/>
            <a:ext cx="8596668" cy="3880773"/>
          </a:xfrm>
        </p:spPr>
        <p:txBody>
          <a:bodyPr/>
          <a:lstStyle/>
          <a:p>
            <a:r>
              <a:rPr lang="en-US" dirty="0"/>
              <a:t>Current quantum hardware limitations: noise, decoherence, and limited qubit counts restrict circuit depth and accuracy.</a:t>
            </a:r>
          </a:p>
          <a:p>
            <a:pPr marL="0" indent="0">
              <a:buNone/>
            </a:pPr>
            <a:endParaRPr lang="en-US" dirty="0"/>
          </a:p>
          <a:p>
            <a:r>
              <a:rPr lang="en-US" dirty="0"/>
              <a:t>Simulation complexity grows with the number of levels, requiring careful optimization to remain feasible.</a:t>
            </a:r>
          </a:p>
          <a:p>
            <a:endParaRPr lang="en-US" dirty="0"/>
          </a:p>
          <a:p>
            <a:r>
              <a:rPr lang="en-US" dirty="0"/>
              <a:t>Translating Monte Carlo problems into quantum circuits can be challenging and may not always yield exponential speed-ups.</a:t>
            </a:r>
          </a:p>
          <a:p>
            <a:pPr marL="0" indent="0">
              <a:buNone/>
            </a:pPr>
            <a:endParaRPr lang="en-US" dirty="0"/>
          </a:p>
          <a:p>
            <a:r>
              <a:rPr lang="en-US" dirty="0"/>
              <a:t>Some classical distributions and quantum phenomena might require more sophisticated models beyond the current framework.</a:t>
            </a:r>
          </a:p>
          <a:p>
            <a:endParaRPr lang="en-US" dirty="0"/>
          </a:p>
          <a:p>
            <a:endParaRPr lang="en-IN" dirty="0"/>
          </a:p>
        </p:txBody>
      </p:sp>
    </p:spTree>
    <p:extLst>
      <p:ext uri="{BB962C8B-B14F-4D97-AF65-F5344CB8AC3E}">
        <p14:creationId xmlns:p14="http://schemas.microsoft.com/office/powerpoint/2010/main" val="418813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4C4E-FB9C-9550-B045-7C2E5218A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BD0C-85C5-74B0-2D8D-6AADD1A15A79}"/>
              </a:ext>
            </a:extLst>
          </p:cNvPr>
          <p:cNvSpPr>
            <a:spLocks noGrp="1"/>
          </p:cNvSpPr>
          <p:nvPr>
            <p:ph type="title"/>
          </p:nvPr>
        </p:nvSpPr>
        <p:spPr>
          <a:xfrm>
            <a:off x="631572" y="615772"/>
            <a:ext cx="11070166" cy="1320800"/>
          </a:xfrm>
        </p:spPr>
        <p:txBody>
          <a:bodyPr>
            <a:noAutofit/>
          </a:bodyPr>
          <a:lstStyle/>
          <a:p>
            <a:r>
              <a:rPr lang="en-IN" sz="4400" b="1" dirty="0"/>
              <a:t>References:</a:t>
            </a:r>
            <a:endParaRPr lang="en-IN" sz="4300" dirty="0"/>
          </a:p>
        </p:txBody>
      </p:sp>
      <p:pic>
        <p:nvPicPr>
          <p:cNvPr id="5" name="Picture 4">
            <a:extLst>
              <a:ext uri="{FF2B5EF4-FFF2-40B4-BE49-F238E27FC236}">
                <a16:creationId xmlns:a16="http://schemas.microsoft.com/office/drawing/2014/main" id="{C76A133A-AAEB-5F7E-02F6-E85E5C24F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E5DB41EC-465F-2E97-AE1A-8AEF09221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D66CBDC5-8F9A-9EB1-9561-E275AC04408D}"/>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17" name="Rectangle 11">
            <a:extLst>
              <a:ext uri="{FF2B5EF4-FFF2-40B4-BE49-F238E27FC236}">
                <a16:creationId xmlns:a16="http://schemas.microsoft.com/office/drawing/2014/main" id="{79A22D49-DAC9-2BEE-AE1B-799BAADBD0D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Content Placeholder 18">
            <a:extLst>
              <a:ext uri="{FF2B5EF4-FFF2-40B4-BE49-F238E27FC236}">
                <a16:creationId xmlns:a16="http://schemas.microsoft.com/office/drawing/2014/main" id="{3F88BC59-44EF-F138-672D-903463445C7F}"/>
              </a:ext>
            </a:extLst>
          </p:cNvPr>
          <p:cNvSpPr>
            <a:spLocks noGrp="1"/>
          </p:cNvSpPr>
          <p:nvPr>
            <p:ph idx="1"/>
          </p:nvPr>
        </p:nvSpPr>
        <p:spPr>
          <a:xfrm>
            <a:off x="631571" y="1615614"/>
            <a:ext cx="10603696" cy="4522719"/>
          </a:xfrm>
        </p:spPr>
        <p:txBody>
          <a:bodyPr>
            <a:normAutofit/>
          </a:bodyPr>
          <a:lstStyle/>
          <a:p>
            <a:r>
              <a:rPr lang="en-US" dirty="0"/>
              <a:t>M. Carney and B. Varcoe, “Universal Statistical Simulator,” </a:t>
            </a:r>
            <a:r>
              <a:rPr lang="en-US" i="1" dirty="0" err="1"/>
              <a:t>arXiv</a:t>
            </a:r>
            <a:r>
              <a:rPr lang="en-US" dirty="0"/>
              <a:t>, Feb. 2022. [Online]. Available: </a:t>
            </a:r>
            <a:r>
              <a:rPr lang="en-US" dirty="0">
                <a:hlinkClick r:id="rId4"/>
              </a:rPr>
              <a:t>https://arxiv.org/abs/2202.01735</a:t>
            </a:r>
            <a:endParaRPr lang="en-US" dirty="0"/>
          </a:p>
          <a:p>
            <a:r>
              <a:rPr lang="en-US" dirty="0"/>
              <a:t>Nayak, A., &amp; Vishwanath, A. (2000). </a:t>
            </a:r>
            <a:r>
              <a:rPr lang="en-US" i="1" dirty="0"/>
              <a:t>Quantum walk on the line</a:t>
            </a:r>
            <a:r>
              <a:rPr lang="en-US" dirty="0"/>
              <a:t>. </a:t>
            </a:r>
            <a:r>
              <a:rPr lang="en-US" dirty="0" err="1"/>
              <a:t>arXiv:quant-ph</a:t>
            </a:r>
            <a:r>
              <a:rPr lang="en-US" dirty="0"/>
              <a:t>/0010117. Retrieved from </a:t>
            </a:r>
            <a:r>
              <a:rPr lang="en-US" dirty="0">
                <a:hlinkClick r:id="rId5"/>
              </a:rPr>
              <a:t>https://arxiv.org/abs/quant-ph/0010117</a:t>
            </a:r>
            <a:endParaRPr lang="en-US" dirty="0"/>
          </a:p>
          <a:p>
            <a:r>
              <a:rPr lang="en-IN" dirty="0"/>
              <a:t>C. M. Chandrashekar, "Generic quantum walk using a coin-embedded shift operator," </a:t>
            </a:r>
            <a:r>
              <a:rPr lang="en-IN" i="1" dirty="0"/>
              <a:t>Phys. Rev. A</a:t>
            </a:r>
            <a:r>
              <a:rPr lang="en-IN" dirty="0"/>
              <a:t>, vol. 78, no. 5, p. 052309, Nov. 2008. </a:t>
            </a:r>
            <a:r>
              <a:rPr lang="en-IN" dirty="0" err="1"/>
              <a:t>doi</a:t>
            </a:r>
            <a:r>
              <a:rPr lang="en-IN" dirty="0"/>
              <a:t>: 10.1103/PhysRevA.78.052309.</a:t>
            </a:r>
          </a:p>
          <a:p>
            <a:r>
              <a:rPr lang="en-US" dirty="0"/>
              <a:t>J. Kempe, "Quantum random walks: An introductory overview," </a:t>
            </a:r>
            <a:r>
              <a:rPr lang="en-US" i="1" dirty="0"/>
              <a:t>Contemporary Physics</a:t>
            </a:r>
            <a:r>
              <a:rPr lang="en-US" dirty="0"/>
              <a:t>, vol. 44, no. 4, pp. 307–327, 2003. Available: </a:t>
            </a:r>
            <a:r>
              <a:rPr lang="en-US" dirty="0">
                <a:hlinkClick r:id="rId6"/>
              </a:rPr>
              <a:t>https://arxiv.org/abs/quant-ph/0303081</a:t>
            </a:r>
            <a:endParaRPr lang="en-US" dirty="0"/>
          </a:p>
          <a:p>
            <a:r>
              <a:rPr lang="en-IN" i="1" dirty="0"/>
              <a:t>Quantum Walks</a:t>
            </a:r>
            <a:r>
              <a:rPr lang="en-IN" dirty="0"/>
              <a:t>. Cirq, Google Quantum AI. Available: </a:t>
            </a:r>
            <a:r>
              <a:rPr lang="en-IN" dirty="0">
                <a:hlinkClick r:id="rId7"/>
              </a:rPr>
              <a:t>https://quantumai.google/cirq/experiments/quantum_walks</a:t>
            </a:r>
            <a:endParaRPr lang="en-IN" dirty="0"/>
          </a:p>
          <a:p>
            <a:r>
              <a:rPr lang="en-US" dirty="0"/>
              <a:t>S. Aaronson and A. Arkhipov, "The computational complexity of linear optics," </a:t>
            </a:r>
            <a:r>
              <a:rPr lang="en-US" i="1" dirty="0"/>
              <a:t>Theory of Computing</a:t>
            </a:r>
            <a:r>
              <a:rPr lang="en-US" dirty="0"/>
              <a:t>, vol. 9, no. 4, pp. 143–252, 2013. Available: </a:t>
            </a:r>
            <a:r>
              <a:rPr lang="en-US" dirty="0">
                <a:hlinkClick r:id="rId8"/>
              </a:rPr>
              <a:t>https://theoryofcomputing.org/articles/v009a004/v009a004.pdf</a:t>
            </a:r>
            <a:endParaRPr lang="en-IN" dirty="0"/>
          </a:p>
        </p:txBody>
      </p:sp>
    </p:spTree>
    <p:extLst>
      <p:ext uri="{BB962C8B-B14F-4D97-AF65-F5344CB8AC3E}">
        <p14:creationId xmlns:p14="http://schemas.microsoft.com/office/powerpoint/2010/main" val="410530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6E91-87CF-F226-B91C-43C720EE17CA}"/>
              </a:ext>
            </a:extLst>
          </p:cNvPr>
          <p:cNvSpPr>
            <a:spLocks noGrp="1"/>
          </p:cNvSpPr>
          <p:nvPr>
            <p:ph type="title"/>
          </p:nvPr>
        </p:nvSpPr>
        <p:spPr>
          <a:xfrm>
            <a:off x="1350434" y="711200"/>
            <a:ext cx="9355666" cy="965200"/>
          </a:xfrm>
        </p:spPr>
        <p:txBody>
          <a:bodyPr>
            <a:normAutofit/>
          </a:bodyPr>
          <a:lstStyle/>
          <a:p>
            <a:r>
              <a:rPr lang="en-IN"/>
              <a:t>Thank you!</a:t>
            </a:r>
            <a:endParaRPr lang="en-IN" dirty="0"/>
          </a:p>
        </p:txBody>
      </p:sp>
      <p:pic>
        <p:nvPicPr>
          <p:cNvPr id="14" name="Picture 13" descr="A cartoon of a person holding a white cloth&#10;&#10;AI-generated content may be incorrect.">
            <a:extLst>
              <a:ext uri="{FF2B5EF4-FFF2-40B4-BE49-F238E27FC236}">
                <a16:creationId xmlns:a16="http://schemas.microsoft.com/office/drawing/2014/main" id="{DC241332-D3D8-6BA9-D2B3-17C75A56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67" y="1676400"/>
            <a:ext cx="3145366" cy="4193821"/>
          </a:xfrm>
          <a:prstGeom prst="rect">
            <a:avLst/>
          </a:prstGeom>
        </p:spPr>
      </p:pic>
      <p:pic>
        <p:nvPicPr>
          <p:cNvPr id="16" name="Picture 15" descr="A collage of a person&#10;&#10;AI-generated content may be incorrect.">
            <a:extLst>
              <a:ext uri="{FF2B5EF4-FFF2-40B4-BE49-F238E27FC236}">
                <a16:creationId xmlns:a16="http://schemas.microsoft.com/office/drawing/2014/main" id="{E064050E-C07B-4288-545E-A4F2E04F1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313" y="1676400"/>
            <a:ext cx="4182956" cy="4125203"/>
          </a:xfrm>
          <a:prstGeom prst="rect">
            <a:avLst/>
          </a:prstGeom>
        </p:spPr>
      </p:pic>
      <p:sp>
        <p:nvSpPr>
          <p:cNvPr id="18" name="TextBox 17">
            <a:extLst>
              <a:ext uri="{FF2B5EF4-FFF2-40B4-BE49-F238E27FC236}">
                <a16:creationId xmlns:a16="http://schemas.microsoft.com/office/drawing/2014/main" id="{A77E56F3-C7A6-5E8B-F7FD-710EEBAAFEEE}"/>
              </a:ext>
            </a:extLst>
          </p:cNvPr>
          <p:cNvSpPr txBox="1"/>
          <p:nvPr/>
        </p:nvSpPr>
        <p:spPr>
          <a:xfrm>
            <a:off x="704850" y="6397471"/>
            <a:ext cx="6108700" cy="369332"/>
          </a:xfrm>
          <a:prstGeom prst="rect">
            <a:avLst/>
          </a:prstGeom>
          <a:noFill/>
        </p:spPr>
        <p:txBody>
          <a:bodyPr wrap="square">
            <a:spAutoFit/>
          </a:bodyPr>
          <a:lstStyle/>
          <a:p>
            <a:r>
              <a:rPr lang="en-IN" dirty="0"/>
              <a:t>P.S. MEME CREDITS  @ WISER community</a:t>
            </a:r>
          </a:p>
        </p:txBody>
      </p:sp>
      <p:pic>
        <p:nvPicPr>
          <p:cNvPr id="19" name="Picture 18">
            <a:extLst>
              <a:ext uri="{FF2B5EF4-FFF2-40B4-BE49-F238E27FC236}">
                <a16:creationId xmlns:a16="http://schemas.microsoft.com/office/drawing/2014/main" id="{A16C9782-AAF5-AB99-253A-75A585AD6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20" name="Picture 19" descr="A white text on a black background&#10;&#10;AI-generated content may be incorrect.">
            <a:extLst>
              <a:ext uri="{FF2B5EF4-FFF2-40B4-BE49-F238E27FC236}">
                <a16:creationId xmlns:a16="http://schemas.microsoft.com/office/drawing/2014/main" id="{67A0D66B-558C-4802-C338-9BCF1270E2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21" name="TextBox 20">
            <a:extLst>
              <a:ext uri="{FF2B5EF4-FFF2-40B4-BE49-F238E27FC236}">
                <a16:creationId xmlns:a16="http://schemas.microsoft.com/office/drawing/2014/main" id="{7F4208A4-068C-24AB-7ABB-C4B857A440E1}"/>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Tree>
    <p:extLst>
      <p:ext uri="{BB962C8B-B14F-4D97-AF65-F5344CB8AC3E}">
        <p14:creationId xmlns:p14="http://schemas.microsoft.com/office/powerpoint/2010/main" val="132717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24E9-999D-E037-AA44-58EAE8ECD3DA}"/>
              </a:ext>
            </a:extLst>
          </p:cNvPr>
          <p:cNvSpPr>
            <a:spLocks noGrp="1"/>
          </p:cNvSpPr>
          <p:nvPr>
            <p:ph type="title"/>
          </p:nvPr>
        </p:nvSpPr>
        <p:spPr/>
        <p:txBody>
          <a:bodyPr>
            <a:normAutofit/>
          </a:bodyPr>
          <a:lstStyle/>
          <a:p>
            <a:r>
              <a:rPr lang="en-IN" sz="4800" b="1" dirty="0"/>
              <a:t>Index</a:t>
            </a:r>
          </a:p>
        </p:txBody>
      </p:sp>
      <p:graphicFrame>
        <p:nvGraphicFramePr>
          <p:cNvPr id="4" name="Content Placeholder 3">
            <a:extLst>
              <a:ext uri="{FF2B5EF4-FFF2-40B4-BE49-F238E27FC236}">
                <a16:creationId xmlns:a16="http://schemas.microsoft.com/office/drawing/2014/main" id="{B5EFB70C-3FCE-624C-6B4E-B59462AF221C}"/>
              </a:ext>
            </a:extLst>
          </p:cNvPr>
          <p:cNvGraphicFramePr>
            <a:graphicFrameLocks noGrp="1"/>
          </p:cNvGraphicFramePr>
          <p:nvPr>
            <p:ph idx="1"/>
            <p:extLst>
              <p:ext uri="{D42A27DB-BD31-4B8C-83A1-F6EECF244321}">
                <p14:modId xmlns:p14="http://schemas.microsoft.com/office/powerpoint/2010/main" val="3831024147"/>
              </p:ext>
            </p:extLst>
          </p:nvPr>
        </p:nvGraphicFramePr>
        <p:xfrm>
          <a:off x="711200" y="1525588"/>
          <a:ext cx="10746051" cy="45821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66503472"/>
                    </a:ext>
                  </a:extLst>
                </a:gridCol>
                <a:gridCol w="8705585">
                  <a:extLst>
                    <a:ext uri="{9D8B030D-6E8A-4147-A177-3AD203B41FA5}">
                      <a16:colId xmlns:a16="http://schemas.microsoft.com/office/drawing/2014/main" val="1812331086"/>
                    </a:ext>
                  </a:extLst>
                </a:gridCol>
                <a:gridCol w="1278466">
                  <a:extLst>
                    <a:ext uri="{9D8B030D-6E8A-4147-A177-3AD203B41FA5}">
                      <a16:colId xmlns:a16="http://schemas.microsoft.com/office/drawing/2014/main" val="3037687249"/>
                    </a:ext>
                  </a:extLst>
                </a:gridCol>
              </a:tblGrid>
              <a:tr h="370840">
                <a:tc>
                  <a:txBody>
                    <a:bodyPr/>
                    <a:lstStyle/>
                    <a:p>
                      <a:r>
                        <a:rPr lang="en-IN" dirty="0"/>
                        <a:t>Sno.</a:t>
                      </a:r>
                    </a:p>
                  </a:txBody>
                  <a:tcPr/>
                </a:tc>
                <a:tc>
                  <a:txBody>
                    <a:bodyPr/>
                    <a:lstStyle/>
                    <a:p>
                      <a:r>
                        <a:rPr lang="en-IN" dirty="0"/>
                        <a:t>Topic</a:t>
                      </a:r>
                    </a:p>
                  </a:txBody>
                  <a:tcPr/>
                </a:tc>
                <a:tc>
                  <a:txBody>
                    <a:bodyPr/>
                    <a:lstStyle/>
                    <a:p>
                      <a:r>
                        <a:rPr lang="en-IN" dirty="0"/>
                        <a:t>Page no.</a:t>
                      </a:r>
                    </a:p>
                  </a:txBody>
                  <a:tcPr/>
                </a:tc>
                <a:extLst>
                  <a:ext uri="{0D108BD9-81ED-4DB2-BD59-A6C34878D82A}">
                    <a16:rowId xmlns:a16="http://schemas.microsoft.com/office/drawing/2014/main" val="3259145487"/>
                  </a:ext>
                </a:extLst>
              </a:tr>
              <a:tr h="370840">
                <a:tc>
                  <a:txBody>
                    <a:bodyPr/>
                    <a:lstStyle/>
                    <a:p>
                      <a:r>
                        <a:rPr lang="en-IN" dirty="0"/>
                        <a:t>1.</a:t>
                      </a:r>
                    </a:p>
                  </a:txBody>
                  <a:tcPr/>
                </a:tc>
                <a:tc>
                  <a:txBody>
                    <a:bodyPr/>
                    <a:lstStyle/>
                    <a:p>
                      <a:pPr fontAlgn="base"/>
                      <a:r>
                        <a:rPr lang="en-IN" sz="1800" b="1" i="0" kern="1200" dirty="0">
                          <a:solidFill>
                            <a:schemeClr val="dk1"/>
                          </a:solidFill>
                          <a:effectLst/>
                          <a:latin typeface="+mn-lt"/>
                          <a:ea typeface="+mn-ea"/>
                          <a:cs typeface="+mn-cs"/>
                        </a:rPr>
                        <a:t>Problem statement: </a:t>
                      </a:r>
                    </a:p>
                    <a:p>
                      <a:pPr fontAlgn="base"/>
                      <a:r>
                        <a:rPr lang="en-IN" sz="1800" b="0" i="0" kern="1200" dirty="0">
                          <a:solidFill>
                            <a:schemeClr val="dk1"/>
                          </a:solidFill>
                          <a:effectLst/>
                          <a:latin typeface="+mn-lt"/>
                          <a:ea typeface="+mn-ea"/>
                          <a:cs typeface="+mn-cs"/>
                        </a:rPr>
                        <a:t>a</a:t>
                      </a:r>
                      <a:r>
                        <a:rPr lang="en-IN"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What is our project about?</a:t>
                      </a:r>
                    </a:p>
                    <a:p>
                      <a:pPr fontAlgn="base"/>
                      <a:r>
                        <a:rPr lang="en-US" sz="1800" b="0" i="0" kern="1200" dirty="0">
                          <a:solidFill>
                            <a:schemeClr val="dk1"/>
                          </a:solidFill>
                          <a:effectLst/>
                          <a:latin typeface="+mn-lt"/>
                          <a:ea typeface="+mn-ea"/>
                          <a:cs typeface="+mn-cs"/>
                        </a:rPr>
                        <a:t>b) What problem are we addressing? </a:t>
                      </a:r>
                    </a:p>
                  </a:txBody>
                  <a:tcPr/>
                </a:tc>
                <a:tc>
                  <a:txBody>
                    <a:bodyPr/>
                    <a:lstStyle/>
                    <a:p>
                      <a:r>
                        <a:rPr lang="en-US" dirty="0"/>
                        <a:t>3,4</a:t>
                      </a:r>
                      <a:endParaRPr lang="en-IN" dirty="0"/>
                    </a:p>
                  </a:txBody>
                  <a:tcPr/>
                </a:tc>
                <a:extLst>
                  <a:ext uri="{0D108BD9-81ED-4DB2-BD59-A6C34878D82A}">
                    <a16:rowId xmlns:a16="http://schemas.microsoft.com/office/drawing/2014/main" val="143197260"/>
                  </a:ext>
                </a:extLst>
              </a:tr>
              <a:tr h="370840">
                <a:tc>
                  <a:txBody>
                    <a:bodyPr/>
                    <a:lstStyle/>
                    <a:p>
                      <a:r>
                        <a:rPr lang="en-IN" dirty="0"/>
                        <a:t>2.</a:t>
                      </a:r>
                    </a:p>
                  </a:txBody>
                  <a:tcPr/>
                </a:tc>
                <a:tc>
                  <a:txBody>
                    <a:bodyPr/>
                    <a:lstStyle/>
                    <a:p>
                      <a:pPr fontAlgn="base"/>
                      <a:r>
                        <a:rPr lang="en-IN" sz="1800" b="1" i="0" kern="1200" dirty="0">
                          <a:solidFill>
                            <a:schemeClr val="dk1"/>
                          </a:solidFill>
                          <a:effectLst/>
                          <a:latin typeface="+mn-lt"/>
                          <a:ea typeface="+mn-ea"/>
                          <a:cs typeface="+mn-cs"/>
                        </a:rPr>
                        <a:t>Summary of Universal Statistical Simulator</a:t>
                      </a:r>
                      <a:endParaRPr lang="en-US" sz="1800" b="1" i="0" kern="1200" dirty="0">
                        <a:solidFill>
                          <a:schemeClr val="dk1"/>
                        </a:solidFill>
                        <a:effectLst/>
                        <a:latin typeface="+mn-lt"/>
                        <a:ea typeface="+mn-ea"/>
                        <a:cs typeface="+mn-cs"/>
                      </a:endParaRPr>
                    </a:p>
                  </a:txBody>
                  <a:tcPr/>
                </a:tc>
                <a:tc>
                  <a:txBody>
                    <a:bodyPr/>
                    <a:lstStyle/>
                    <a:p>
                      <a:r>
                        <a:rPr lang="en-US" dirty="0"/>
                        <a:t>5,6</a:t>
                      </a:r>
                      <a:endParaRPr lang="en-IN" dirty="0"/>
                    </a:p>
                  </a:txBody>
                  <a:tcPr/>
                </a:tc>
                <a:extLst>
                  <a:ext uri="{0D108BD9-81ED-4DB2-BD59-A6C34878D82A}">
                    <a16:rowId xmlns:a16="http://schemas.microsoft.com/office/drawing/2014/main" val="35367419"/>
                  </a:ext>
                </a:extLst>
              </a:tr>
              <a:tr h="370840">
                <a:tc>
                  <a:txBody>
                    <a:bodyPr/>
                    <a:lstStyle/>
                    <a:p>
                      <a:r>
                        <a:rPr lang="en-IN" dirty="0"/>
                        <a:t>3.</a:t>
                      </a:r>
                    </a:p>
                  </a:txBody>
                  <a:tcPr/>
                </a:tc>
                <a:tc>
                  <a:txBody>
                    <a:bodyPr/>
                    <a:lstStyle/>
                    <a:p>
                      <a:r>
                        <a:rPr lang="en-IN" sz="1800" b="1" i="0" kern="1200" dirty="0">
                          <a:solidFill>
                            <a:schemeClr val="dk1"/>
                          </a:solidFill>
                          <a:effectLst/>
                          <a:latin typeface="+mn-lt"/>
                          <a:ea typeface="+mn-ea"/>
                          <a:cs typeface="+mn-cs"/>
                        </a:rPr>
                        <a:t>Our solution:</a:t>
                      </a:r>
                      <a:endParaRPr lang="en-US" sz="1800" b="0" i="0" kern="1200" dirty="0">
                        <a:solidFill>
                          <a:schemeClr val="dk1"/>
                        </a:solidFill>
                        <a:effectLst/>
                        <a:latin typeface="+mn-lt"/>
                        <a:ea typeface="+mn-ea"/>
                        <a:cs typeface="+mn-cs"/>
                      </a:endParaRPr>
                    </a:p>
                    <a:p>
                      <a:pPr fontAlgn="base"/>
                      <a:r>
                        <a:rPr lang="en-US" sz="1800" b="0" i="0" kern="1200" dirty="0">
                          <a:solidFill>
                            <a:schemeClr val="dk1"/>
                          </a:solidFill>
                          <a:effectLst/>
                          <a:latin typeface="+mn-lt"/>
                          <a:ea typeface="+mn-ea"/>
                          <a:cs typeface="+mn-cs"/>
                        </a:rPr>
                        <a:t>a) What approach did we take? </a:t>
                      </a:r>
                    </a:p>
                    <a:p>
                      <a:pPr fontAlgn="base"/>
                      <a:r>
                        <a:rPr lang="en-US" sz="1800" b="0" i="0" kern="1200" dirty="0">
                          <a:solidFill>
                            <a:schemeClr val="dk1"/>
                          </a:solidFill>
                          <a:effectLst/>
                          <a:latin typeface="+mn-lt"/>
                          <a:ea typeface="+mn-ea"/>
                          <a:cs typeface="+mn-cs"/>
                        </a:rPr>
                        <a:t>b) What tools or techniques did we use?</a:t>
                      </a:r>
                    </a:p>
                  </a:txBody>
                  <a:tcPr/>
                </a:tc>
                <a:tc>
                  <a:txBody>
                    <a:bodyPr/>
                    <a:lstStyle/>
                    <a:p>
                      <a:r>
                        <a:rPr lang="en-US" dirty="0"/>
                        <a:t>7,8,9</a:t>
                      </a:r>
                      <a:endParaRPr lang="en-IN" dirty="0"/>
                    </a:p>
                  </a:txBody>
                  <a:tcPr/>
                </a:tc>
                <a:extLst>
                  <a:ext uri="{0D108BD9-81ED-4DB2-BD59-A6C34878D82A}">
                    <a16:rowId xmlns:a16="http://schemas.microsoft.com/office/drawing/2014/main" val="57957969"/>
                  </a:ext>
                </a:extLst>
              </a:tr>
              <a:tr h="506412">
                <a:tc>
                  <a:txBody>
                    <a:bodyPr/>
                    <a:lstStyle/>
                    <a:p>
                      <a:r>
                        <a:rPr lang="en-IN" dirty="0"/>
                        <a:t>4.</a:t>
                      </a:r>
                    </a:p>
                  </a:txBody>
                  <a:tcPr/>
                </a:tc>
                <a:tc>
                  <a:txBody>
                    <a:bodyPr/>
                    <a:lstStyle/>
                    <a:p>
                      <a:r>
                        <a:rPr lang="en-IN" sz="1800" b="1" i="0" kern="1200" dirty="0">
                          <a:solidFill>
                            <a:schemeClr val="dk1"/>
                          </a:solidFill>
                          <a:effectLst/>
                          <a:latin typeface="+mn-lt"/>
                          <a:ea typeface="+mn-ea"/>
                          <a:cs typeface="+mn-cs"/>
                        </a:rPr>
                        <a:t>Results &amp; impact:</a:t>
                      </a:r>
                    </a:p>
                    <a:p>
                      <a:pPr fontAlgn="base"/>
                      <a:r>
                        <a:rPr lang="en-US" sz="1800" b="0" i="0" kern="1200" dirty="0">
                          <a:solidFill>
                            <a:schemeClr val="dk1"/>
                          </a:solidFill>
                          <a:effectLst/>
                          <a:latin typeface="+mn-lt"/>
                          <a:ea typeface="+mn-ea"/>
                          <a:cs typeface="+mn-cs"/>
                        </a:rPr>
                        <a:t>How does our work contribute to the field of Quantum Science or AI?</a:t>
                      </a:r>
                    </a:p>
                  </a:txBody>
                  <a:tcPr/>
                </a:tc>
                <a:tc>
                  <a:txBody>
                    <a:bodyPr/>
                    <a:lstStyle/>
                    <a:p>
                      <a:r>
                        <a:rPr lang="en-US" dirty="0"/>
                        <a:t>10</a:t>
                      </a:r>
                      <a:endParaRPr lang="en-IN" dirty="0"/>
                    </a:p>
                  </a:txBody>
                  <a:tcPr/>
                </a:tc>
                <a:extLst>
                  <a:ext uri="{0D108BD9-81ED-4DB2-BD59-A6C34878D82A}">
                    <a16:rowId xmlns:a16="http://schemas.microsoft.com/office/drawing/2014/main" val="135125541"/>
                  </a:ext>
                </a:extLst>
              </a:tr>
              <a:tr h="370840">
                <a:tc>
                  <a:txBody>
                    <a:bodyPr/>
                    <a:lstStyle/>
                    <a:p>
                      <a:r>
                        <a:rPr lang="en-US" dirty="0"/>
                        <a:t>5.</a:t>
                      </a:r>
                      <a:endParaRPr lang="en-IN" dirty="0"/>
                    </a:p>
                  </a:txBody>
                  <a:tcPr/>
                </a:tc>
                <a:tc>
                  <a:txBody>
                    <a:bodyPr/>
                    <a:lstStyle/>
                    <a:p>
                      <a:r>
                        <a:rPr lang="en-IN" sz="1800" b="1" i="0" kern="1200" dirty="0">
                          <a:solidFill>
                            <a:schemeClr val="dk1"/>
                          </a:solidFill>
                          <a:effectLst/>
                          <a:latin typeface="+mn-lt"/>
                          <a:ea typeface="+mn-ea"/>
                          <a:cs typeface="+mn-cs"/>
                        </a:rPr>
                        <a:t>Future scope:</a:t>
                      </a:r>
                    </a:p>
                    <a:p>
                      <a:pPr fontAlgn="base"/>
                      <a:r>
                        <a:rPr lang="en-US" sz="1800" b="0" i="0" kern="1200" dirty="0">
                          <a:solidFill>
                            <a:schemeClr val="dk1"/>
                          </a:solidFill>
                          <a:effectLst/>
                          <a:latin typeface="+mn-lt"/>
                          <a:ea typeface="+mn-ea"/>
                          <a:cs typeface="+mn-cs"/>
                        </a:rPr>
                        <a:t>What could be done next to extend your project?</a:t>
                      </a:r>
                    </a:p>
                  </a:txBody>
                  <a:tcPr/>
                </a:tc>
                <a:tc>
                  <a:txBody>
                    <a:bodyPr/>
                    <a:lstStyle/>
                    <a:p>
                      <a:r>
                        <a:rPr lang="en-US" dirty="0"/>
                        <a:t>11</a:t>
                      </a:r>
                      <a:endParaRPr lang="en-IN" dirty="0"/>
                    </a:p>
                  </a:txBody>
                  <a:tcPr/>
                </a:tc>
                <a:extLst>
                  <a:ext uri="{0D108BD9-81ED-4DB2-BD59-A6C34878D82A}">
                    <a16:rowId xmlns:a16="http://schemas.microsoft.com/office/drawing/2014/main" val="1469929548"/>
                  </a:ext>
                </a:extLst>
              </a:tr>
              <a:tr h="352996">
                <a:tc>
                  <a:txBody>
                    <a:bodyPr/>
                    <a:lstStyle/>
                    <a:p>
                      <a:r>
                        <a:rPr lang="en-US" dirty="0"/>
                        <a:t>6.</a:t>
                      </a:r>
                      <a:endParaRPr lang="en-IN" dirty="0"/>
                    </a:p>
                  </a:txBody>
                  <a:tcPr/>
                </a:tc>
                <a:tc>
                  <a:txBody>
                    <a:bodyPr/>
                    <a:lstStyle/>
                    <a:p>
                      <a:pPr fontAlgn="base"/>
                      <a:r>
                        <a:rPr lang="en-US" sz="1800" b="1" i="0" kern="1200" dirty="0">
                          <a:solidFill>
                            <a:schemeClr val="dk1"/>
                          </a:solidFill>
                          <a:effectLst/>
                          <a:latin typeface="+mn-lt"/>
                          <a:ea typeface="+mn-ea"/>
                          <a:cs typeface="+mn-cs"/>
                        </a:rPr>
                        <a:t>Limitations</a:t>
                      </a:r>
                    </a:p>
                  </a:txBody>
                  <a:tcPr/>
                </a:tc>
                <a:tc>
                  <a:txBody>
                    <a:bodyPr/>
                    <a:lstStyle/>
                    <a:p>
                      <a:r>
                        <a:rPr lang="en-US" dirty="0"/>
                        <a:t>12</a:t>
                      </a:r>
                      <a:endParaRPr lang="en-IN" dirty="0"/>
                    </a:p>
                  </a:txBody>
                  <a:tcPr/>
                </a:tc>
                <a:extLst>
                  <a:ext uri="{0D108BD9-81ED-4DB2-BD59-A6C34878D82A}">
                    <a16:rowId xmlns:a16="http://schemas.microsoft.com/office/drawing/2014/main" val="3430608758"/>
                  </a:ext>
                </a:extLst>
              </a:tr>
              <a:tr h="352996">
                <a:tc>
                  <a:txBody>
                    <a:bodyPr/>
                    <a:lstStyle/>
                    <a:p>
                      <a:r>
                        <a:rPr lang="en-US" dirty="0"/>
                        <a:t>7.</a:t>
                      </a:r>
                      <a:endParaRPr lang="en-IN" dirty="0"/>
                    </a:p>
                  </a:txBody>
                  <a:tcPr/>
                </a:tc>
                <a:tc>
                  <a:txBody>
                    <a:bodyPr/>
                    <a:lstStyle/>
                    <a:p>
                      <a:pPr fontAlgn="base"/>
                      <a:r>
                        <a:rPr lang="en-US" sz="1800" b="1" i="0" kern="1200" dirty="0">
                          <a:solidFill>
                            <a:schemeClr val="dk1"/>
                          </a:solidFill>
                          <a:effectLst/>
                          <a:latin typeface="+mn-lt"/>
                          <a:ea typeface="+mn-ea"/>
                          <a:cs typeface="+mn-cs"/>
                        </a:rPr>
                        <a:t>References</a:t>
                      </a:r>
                    </a:p>
                  </a:txBody>
                  <a:tcPr/>
                </a:tc>
                <a:tc>
                  <a:txBody>
                    <a:bodyPr/>
                    <a:lstStyle/>
                    <a:p>
                      <a:r>
                        <a:rPr lang="en-US" dirty="0"/>
                        <a:t>13</a:t>
                      </a:r>
                      <a:endParaRPr lang="en-IN" dirty="0"/>
                    </a:p>
                  </a:txBody>
                  <a:tcPr/>
                </a:tc>
                <a:extLst>
                  <a:ext uri="{0D108BD9-81ED-4DB2-BD59-A6C34878D82A}">
                    <a16:rowId xmlns:a16="http://schemas.microsoft.com/office/drawing/2014/main" val="2432380317"/>
                  </a:ext>
                </a:extLst>
              </a:tr>
            </a:tbl>
          </a:graphicData>
        </a:graphic>
      </p:graphicFrame>
      <p:pic>
        <p:nvPicPr>
          <p:cNvPr id="8" name="Picture 7">
            <a:extLst>
              <a:ext uri="{FF2B5EF4-FFF2-40B4-BE49-F238E27FC236}">
                <a16:creationId xmlns:a16="http://schemas.microsoft.com/office/drawing/2014/main" id="{FE2DAF2B-14A9-A4F0-927F-E83B31C07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5F959E4A-B95D-27ED-7BCF-84A3D9F6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18" name="TextBox 17">
            <a:extLst>
              <a:ext uri="{FF2B5EF4-FFF2-40B4-BE49-F238E27FC236}">
                <a16:creationId xmlns:a16="http://schemas.microsoft.com/office/drawing/2014/main" id="{98CE3475-1A24-A729-B7B9-4B9AA25D8E78}"/>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Tree>
    <p:extLst>
      <p:ext uri="{BB962C8B-B14F-4D97-AF65-F5344CB8AC3E}">
        <p14:creationId xmlns:p14="http://schemas.microsoft.com/office/powerpoint/2010/main" val="6573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C0F6C-07D0-2B10-8DA9-BD9DB9C5F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FA32F-6E1C-8A5F-3DCC-21CA1573FCD9}"/>
              </a:ext>
            </a:extLst>
          </p:cNvPr>
          <p:cNvSpPr>
            <a:spLocks noGrp="1"/>
          </p:cNvSpPr>
          <p:nvPr>
            <p:ph type="title"/>
          </p:nvPr>
        </p:nvSpPr>
        <p:spPr>
          <a:xfrm>
            <a:off x="677334" y="609600"/>
            <a:ext cx="10066866" cy="1320800"/>
          </a:xfrm>
        </p:spPr>
        <p:txBody>
          <a:bodyPr>
            <a:normAutofit fontScale="90000"/>
          </a:bodyPr>
          <a:lstStyle/>
          <a:p>
            <a:r>
              <a:rPr lang="en-IN" sz="4800" b="1" dirty="0"/>
              <a:t>Problem statement: </a:t>
            </a:r>
            <a:r>
              <a:rPr lang="en-US" sz="4800" dirty="0">
                <a:solidFill>
                  <a:schemeClr val="tx2"/>
                </a:solidFill>
              </a:rPr>
              <a:t>What is our project about?</a:t>
            </a:r>
            <a:endParaRPr lang="en-IN" sz="4800" b="1" dirty="0">
              <a:solidFill>
                <a:schemeClr val="tx2"/>
              </a:solidFill>
            </a:endParaRPr>
          </a:p>
        </p:txBody>
      </p:sp>
      <p:pic>
        <p:nvPicPr>
          <p:cNvPr id="8" name="Picture 7">
            <a:extLst>
              <a:ext uri="{FF2B5EF4-FFF2-40B4-BE49-F238E27FC236}">
                <a16:creationId xmlns:a16="http://schemas.microsoft.com/office/drawing/2014/main" id="{3388D57A-A391-D83F-8C37-B0E133629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07E5203A-EB37-38A9-4417-0A615DC8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5" name="Content Placeholder 4">
            <a:extLst>
              <a:ext uri="{FF2B5EF4-FFF2-40B4-BE49-F238E27FC236}">
                <a16:creationId xmlns:a16="http://schemas.microsoft.com/office/drawing/2014/main" id="{A9EB2541-EF1D-A690-AB40-AEFA6506FF0A}"/>
              </a:ext>
            </a:extLst>
          </p:cNvPr>
          <p:cNvSpPr>
            <a:spLocks noGrp="1"/>
          </p:cNvSpPr>
          <p:nvPr>
            <p:ph idx="1"/>
          </p:nvPr>
        </p:nvSpPr>
        <p:spPr>
          <a:xfrm>
            <a:off x="677334" y="2367627"/>
            <a:ext cx="8596668" cy="3880773"/>
          </a:xfrm>
        </p:spPr>
        <p:txBody>
          <a:bodyPr>
            <a:normAutofit/>
          </a:bodyPr>
          <a:lstStyle/>
          <a:p>
            <a:pPr fontAlgn="base"/>
            <a:r>
              <a:rPr lang="en-US" dirty="0"/>
              <a:t>Exploring how quantum circuits can simulate complex systems through a Galton Box-style Monte Carlo problem, an approach relevant to high-dimensional challenges like particle transport and quantum systems.</a:t>
            </a:r>
          </a:p>
          <a:p>
            <a:pPr marL="0" indent="0" fontAlgn="base">
              <a:buNone/>
            </a:pPr>
            <a:endParaRPr lang="en-US" dirty="0"/>
          </a:p>
          <a:p>
            <a:pPr fontAlgn="base"/>
            <a:r>
              <a:rPr lang="en-US" dirty="0"/>
              <a:t>This project builds on the foundations of the Quantum Fourier Transform and its potential for exponential speed-up over classical methods.</a:t>
            </a:r>
          </a:p>
        </p:txBody>
      </p:sp>
      <p:sp>
        <p:nvSpPr>
          <p:cNvPr id="10" name="TextBox 9">
            <a:extLst>
              <a:ext uri="{FF2B5EF4-FFF2-40B4-BE49-F238E27FC236}">
                <a16:creationId xmlns:a16="http://schemas.microsoft.com/office/drawing/2014/main" id="{36C99597-1F9A-2F06-B59E-D753B1C7A4D2}"/>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Tree>
    <p:extLst>
      <p:ext uri="{BB962C8B-B14F-4D97-AF65-F5344CB8AC3E}">
        <p14:creationId xmlns:p14="http://schemas.microsoft.com/office/powerpoint/2010/main" val="346856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0A8D9-39E4-59EC-1802-4379D5A99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89BEA-4185-2AEA-BF0A-E61543F9D48D}"/>
              </a:ext>
            </a:extLst>
          </p:cNvPr>
          <p:cNvSpPr>
            <a:spLocks noGrp="1"/>
          </p:cNvSpPr>
          <p:nvPr>
            <p:ph type="title"/>
          </p:nvPr>
        </p:nvSpPr>
        <p:spPr>
          <a:xfrm>
            <a:off x="677334" y="609600"/>
            <a:ext cx="10066866" cy="1320800"/>
          </a:xfrm>
        </p:spPr>
        <p:txBody>
          <a:bodyPr>
            <a:normAutofit fontScale="90000"/>
          </a:bodyPr>
          <a:lstStyle/>
          <a:p>
            <a:r>
              <a:rPr lang="en-IN" sz="4800" b="1" dirty="0"/>
              <a:t>Problem statement: </a:t>
            </a:r>
            <a:r>
              <a:rPr lang="en-US" sz="4800" dirty="0">
                <a:solidFill>
                  <a:schemeClr val="tx2"/>
                </a:solidFill>
              </a:rPr>
              <a:t>What problem are we addressing? </a:t>
            </a:r>
            <a:endParaRPr lang="en-IN" sz="4800" b="1" dirty="0">
              <a:solidFill>
                <a:schemeClr val="tx2"/>
              </a:solidFill>
            </a:endParaRPr>
          </a:p>
        </p:txBody>
      </p:sp>
      <p:pic>
        <p:nvPicPr>
          <p:cNvPr id="8" name="Picture 7">
            <a:extLst>
              <a:ext uri="{FF2B5EF4-FFF2-40B4-BE49-F238E27FC236}">
                <a16:creationId xmlns:a16="http://schemas.microsoft.com/office/drawing/2014/main" id="{E1F940B8-0765-BC36-A2F4-2A766D345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13BC88E7-F28D-4ACD-4C63-597B352C4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9" name="TextBox 8">
            <a:extLst>
              <a:ext uri="{FF2B5EF4-FFF2-40B4-BE49-F238E27FC236}">
                <a16:creationId xmlns:a16="http://schemas.microsoft.com/office/drawing/2014/main" id="{61459EF4-2B04-E351-7822-2F5D37852AF2}"/>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Content Placeholder 4">
            <a:extLst>
              <a:ext uri="{FF2B5EF4-FFF2-40B4-BE49-F238E27FC236}">
                <a16:creationId xmlns:a16="http://schemas.microsoft.com/office/drawing/2014/main" id="{6E66A031-A4B0-BB51-CFFC-8FDD32D98B78}"/>
              </a:ext>
            </a:extLst>
          </p:cNvPr>
          <p:cNvSpPr txBox="1">
            <a:spLocks/>
          </p:cNvSpPr>
          <p:nvPr/>
        </p:nvSpPr>
        <p:spPr>
          <a:xfrm>
            <a:off x="677334" y="2249425"/>
            <a:ext cx="10652082" cy="412699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a:t>Classical Monte Carlo simulations for high-dimensional problems (e.g., particle transport, quantum systems) are computationally expensive and scale poorly.</a:t>
            </a:r>
          </a:p>
          <a:p>
            <a:pPr fontAlgn="base"/>
            <a:endParaRPr lang="en-US" dirty="0"/>
          </a:p>
          <a:p>
            <a:pPr fontAlgn="base"/>
            <a:r>
              <a:rPr lang="en-US" dirty="0"/>
              <a:t>Efficiently simulating stochastic processes and probability distributions in complex systems remains a challenge.</a:t>
            </a:r>
          </a:p>
          <a:p>
            <a:pPr fontAlgn="base"/>
            <a:endParaRPr lang="en-US" dirty="0"/>
          </a:p>
          <a:p>
            <a:pPr fontAlgn="base"/>
            <a:r>
              <a:rPr lang="en-US" dirty="0"/>
              <a:t>Quantum computing offers the potential to speed up these simulations via quantum walks and the Quantum Fourier Transform.</a:t>
            </a:r>
          </a:p>
          <a:p>
            <a:pPr fontAlgn="base"/>
            <a:endParaRPr lang="en-US" dirty="0"/>
          </a:p>
          <a:p>
            <a:pPr fontAlgn="base"/>
            <a:r>
              <a:rPr lang="en-US" dirty="0"/>
              <a:t>We aim to develop a quantum circuit-based universal statistical simulator that models an n-level Galton Board to:</a:t>
            </a:r>
          </a:p>
          <a:p>
            <a:pPr lvl="1" fontAlgn="base"/>
            <a:r>
              <a:rPr lang="en-US" dirty="0"/>
              <a:t>Reproduce classical distributions like Gaussian and Exponential.</a:t>
            </a:r>
          </a:p>
          <a:p>
            <a:pPr lvl="1" fontAlgn="base"/>
            <a:r>
              <a:rPr lang="en-US" dirty="0"/>
              <a:t>Implement quantum dynamics through Hadamard quantum walks.</a:t>
            </a:r>
          </a:p>
          <a:p>
            <a:pPr fontAlgn="base"/>
            <a:endParaRPr lang="en-US" dirty="0"/>
          </a:p>
          <a:p>
            <a:pPr fontAlgn="base"/>
            <a:r>
              <a:rPr lang="en-US" dirty="0"/>
              <a:t>Ultimately, we address how to leverage quantum algorithms to improve simulation efficiency for complex, high-dimensional problems.</a:t>
            </a:r>
          </a:p>
        </p:txBody>
      </p:sp>
    </p:spTree>
    <p:extLst>
      <p:ext uri="{BB962C8B-B14F-4D97-AF65-F5344CB8AC3E}">
        <p14:creationId xmlns:p14="http://schemas.microsoft.com/office/powerpoint/2010/main" val="26223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D08C1-B419-9238-F1AE-E7092689A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520B8-95AF-EA4A-1F6B-B5D58E76962C}"/>
              </a:ext>
            </a:extLst>
          </p:cNvPr>
          <p:cNvSpPr>
            <a:spLocks noGrp="1"/>
          </p:cNvSpPr>
          <p:nvPr>
            <p:ph type="title"/>
          </p:nvPr>
        </p:nvSpPr>
        <p:spPr>
          <a:xfrm>
            <a:off x="677334" y="609600"/>
            <a:ext cx="10168466" cy="1320800"/>
          </a:xfrm>
        </p:spPr>
        <p:txBody>
          <a:bodyPr>
            <a:normAutofit fontScale="90000"/>
          </a:bodyPr>
          <a:lstStyle/>
          <a:p>
            <a:r>
              <a:rPr lang="en-IN" sz="4800" b="1" dirty="0"/>
              <a:t>Summary: </a:t>
            </a:r>
            <a:r>
              <a:rPr lang="en-IN" sz="4800" dirty="0">
                <a:solidFill>
                  <a:schemeClr val="tx2"/>
                </a:solidFill>
              </a:rPr>
              <a:t>Galton Board logic as per Universal Statistical Simulator </a:t>
            </a:r>
          </a:p>
        </p:txBody>
      </p:sp>
      <p:pic>
        <p:nvPicPr>
          <p:cNvPr id="8" name="Picture 7">
            <a:extLst>
              <a:ext uri="{FF2B5EF4-FFF2-40B4-BE49-F238E27FC236}">
                <a16:creationId xmlns:a16="http://schemas.microsoft.com/office/drawing/2014/main" id="{518D068D-EE89-3074-74F6-CE43BD875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DB2D6BAC-A5DA-0EE2-9458-4CF9ED49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9" name="TextBox 8">
            <a:extLst>
              <a:ext uri="{FF2B5EF4-FFF2-40B4-BE49-F238E27FC236}">
                <a16:creationId xmlns:a16="http://schemas.microsoft.com/office/drawing/2014/main" id="{335A50EB-477C-2362-874F-C790F3898CB1}"/>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Content Placeholder 4">
            <a:extLst>
              <a:ext uri="{FF2B5EF4-FFF2-40B4-BE49-F238E27FC236}">
                <a16:creationId xmlns:a16="http://schemas.microsoft.com/office/drawing/2014/main" id="{FC9D82DC-35F3-3694-7317-BC08F0412BEE}"/>
              </a:ext>
            </a:extLst>
          </p:cNvPr>
          <p:cNvSpPr txBox="1">
            <a:spLocks/>
          </p:cNvSpPr>
          <p:nvPr/>
        </p:nvSpPr>
        <p:spPr>
          <a:xfrm>
            <a:off x="347533" y="2056648"/>
            <a:ext cx="11496933" cy="25968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a:t>Classical peg: In the classical GB an ideal ball hitting the ideal peg produces a 50% probability of going left or right, then hitting another peg on the board. To mimic this, we take a set of 0 initialized qubits, and invert the middlemost qubit using an X gate. We then construct a series of superposed SWAPs that this ball can be selectively fall through mimicking the action of a real ball through an array of pegs on a Galton board mimicking the action of a real ball through an array of pegs on a Galton board.</a:t>
            </a:r>
          </a:p>
        </p:txBody>
      </p:sp>
      <p:pic>
        <p:nvPicPr>
          <p:cNvPr id="11" name="Picture 10">
            <a:extLst>
              <a:ext uri="{FF2B5EF4-FFF2-40B4-BE49-F238E27FC236}">
                <a16:creationId xmlns:a16="http://schemas.microsoft.com/office/drawing/2014/main" id="{9BEE661B-4586-2E62-C681-0C9BC5762198}"/>
              </a:ext>
            </a:extLst>
          </p:cNvPr>
          <p:cNvPicPr>
            <a:picLocks noChangeAspect="1"/>
          </p:cNvPicPr>
          <p:nvPr/>
        </p:nvPicPr>
        <p:blipFill>
          <a:blip r:embed="rId4"/>
          <a:stretch>
            <a:fillRect/>
          </a:stretch>
        </p:blipFill>
        <p:spPr>
          <a:xfrm>
            <a:off x="5371087" y="3569811"/>
            <a:ext cx="6177451" cy="2678589"/>
          </a:xfrm>
          <a:prstGeom prst="rect">
            <a:avLst/>
          </a:prstGeom>
        </p:spPr>
      </p:pic>
      <p:pic>
        <p:nvPicPr>
          <p:cNvPr id="13" name="Picture 12">
            <a:extLst>
              <a:ext uri="{FF2B5EF4-FFF2-40B4-BE49-F238E27FC236}">
                <a16:creationId xmlns:a16="http://schemas.microsoft.com/office/drawing/2014/main" id="{6F896E95-94F2-2061-4634-61280DE018F2}"/>
              </a:ext>
            </a:extLst>
          </p:cNvPr>
          <p:cNvPicPr>
            <a:picLocks noChangeAspect="1"/>
          </p:cNvPicPr>
          <p:nvPr/>
        </p:nvPicPr>
        <p:blipFill>
          <a:blip r:embed="rId5"/>
          <a:stretch>
            <a:fillRect/>
          </a:stretch>
        </p:blipFill>
        <p:spPr>
          <a:xfrm>
            <a:off x="586446" y="4190006"/>
            <a:ext cx="4563277" cy="2058394"/>
          </a:xfrm>
          <a:prstGeom prst="rect">
            <a:avLst/>
          </a:prstGeom>
        </p:spPr>
      </p:pic>
    </p:spTree>
    <p:extLst>
      <p:ext uri="{BB962C8B-B14F-4D97-AF65-F5344CB8AC3E}">
        <p14:creationId xmlns:p14="http://schemas.microsoft.com/office/powerpoint/2010/main" val="22035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9886-C689-6B55-C74D-27BC232C7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BC332-0BFD-4EF1-843E-A820ABB2BF8F}"/>
              </a:ext>
            </a:extLst>
          </p:cNvPr>
          <p:cNvSpPr>
            <a:spLocks noGrp="1"/>
          </p:cNvSpPr>
          <p:nvPr>
            <p:ph type="title"/>
          </p:nvPr>
        </p:nvSpPr>
        <p:spPr>
          <a:xfrm>
            <a:off x="677334" y="609600"/>
            <a:ext cx="10066866" cy="1320800"/>
          </a:xfrm>
        </p:spPr>
        <p:txBody>
          <a:bodyPr>
            <a:normAutofit/>
          </a:bodyPr>
          <a:lstStyle/>
          <a:p>
            <a:r>
              <a:rPr lang="en-IN" sz="4800" b="1" dirty="0"/>
              <a:t>Summary:</a:t>
            </a:r>
            <a:endParaRPr lang="en-IN" sz="4800" b="1" dirty="0">
              <a:solidFill>
                <a:schemeClr val="tx2"/>
              </a:solidFill>
            </a:endParaRPr>
          </a:p>
        </p:txBody>
      </p:sp>
      <p:pic>
        <p:nvPicPr>
          <p:cNvPr id="8" name="Picture 7">
            <a:extLst>
              <a:ext uri="{FF2B5EF4-FFF2-40B4-BE49-F238E27FC236}">
                <a16:creationId xmlns:a16="http://schemas.microsoft.com/office/drawing/2014/main" id="{2516CBA2-0D0C-58A8-EC60-574BCAAE6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16" name="Picture 15" descr="A white text on a black background&#10;&#10;AI-generated content may be incorrect.">
            <a:extLst>
              <a:ext uri="{FF2B5EF4-FFF2-40B4-BE49-F238E27FC236}">
                <a16:creationId xmlns:a16="http://schemas.microsoft.com/office/drawing/2014/main" id="{210410CD-F11F-3C8A-CEAC-3BA0F54A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9" name="TextBox 8">
            <a:extLst>
              <a:ext uri="{FF2B5EF4-FFF2-40B4-BE49-F238E27FC236}">
                <a16:creationId xmlns:a16="http://schemas.microsoft.com/office/drawing/2014/main" id="{BB585985-8F46-B0E4-D3FE-520F564295B0}"/>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Content Placeholder 4">
            <a:extLst>
              <a:ext uri="{FF2B5EF4-FFF2-40B4-BE49-F238E27FC236}">
                <a16:creationId xmlns:a16="http://schemas.microsoft.com/office/drawing/2014/main" id="{4DBFD00F-052F-AC98-415A-525B76D48AC8}"/>
              </a:ext>
            </a:extLst>
          </p:cNvPr>
          <p:cNvSpPr txBox="1">
            <a:spLocks/>
          </p:cNvSpPr>
          <p:nvPr/>
        </p:nvSpPr>
        <p:spPr>
          <a:xfrm>
            <a:off x="677334" y="2249425"/>
            <a:ext cx="10652082" cy="41269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endParaRPr lang="en-US" dirty="0"/>
          </a:p>
        </p:txBody>
      </p:sp>
      <p:sp>
        <p:nvSpPr>
          <p:cNvPr id="7" name="TextBox 6">
            <a:extLst>
              <a:ext uri="{FF2B5EF4-FFF2-40B4-BE49-F238E27FC236}">
                <a16:creationId xmlns:a16="http://schemas.microsoft.com/office/drawing/2014/main" id="{0A5AB18A-2D1F-2479-D004-EEE870AFCFFE}"/>
              </a:ext>
            </a:extLst>
          </p:cNvPr>
          <p:cNvSpPr txBox="1"/>
          <p:nvPr/>
        </p:nvSpPr>
        <p:spPr>
          <a:xfrm>
            <a:off x="677334" y="1397675"/>
            <a:ext cx="9939866" cy="3139321"/>
          </a:xfrm>
          <a:prstGeom prst="rect">
            <a:avLst/>
          </a:prstGeom>
          <a:noFill/>
        </p:spPr>
        <p:txBody>
          <a:bodyPr wrap="square">
            <a:spAutoFit/>
          </a:bodyPr>
          <a:lstStyle/>
          <a:p>
            <a:pPr marL="285750" indent="-285750">
              <a:buFont typeface="Arial" panose="020B0604020202020204" pitchFamily="34" charset="0"/>
              <a:buChar char="•"/>
            </a:pPr>
            <a:r>
              <a:rPr lang="en-US" dirty="0"/>
              <a:t>The additional CNOT after our peg module circuit we described previously is needed to re balance the control qubit for the successive gates. The requirement for a mid-circuit reset on the control qubit is also required for every successive level of the circuit. Thus, we can expect for every peg we want to model, we require at most 4 gates, with optional local optimizations of only needing 3-gates</a:t>
            </a:r>
          </a:p>
          <a:p>
            <a:pPr marL="285750" indent="-285750">
              <a:buFont typeface="Arial" panose="020B0604020202020204" pitchFamily="34" charset="0"/>
              <a:buChar char="•"/>
            </a:pPr>
            <a:r>
              <a:rPr lang="en-US" dirty="0"/>
              <a:t>We require n Hadamard gates, and n reset (0) gates for a Galton board of n-many levels, plus one X gate for the ball. </a:t>
            </a:r>
          </a:p>
          <a:p>
            <a:pPr marL="285750" indent="-285750">
              <a:buFont typeface="Arial" panose="020B0604020202020204" pitchFamily="34" charset="0"/>
              <a:buChar char="•"/>
            </a:pPr>
            <a:r>
              <a:rPr lang="en-US" dirty="0"/>
              <a:t>We require 4 gates per peg, the total number of which is governed by triangle numbers. • We require n+1 measurement gates.</a:t>
            </a:r>
          </a:p>
          <a:p>
            <a:pPr marL="285750" indent="-285750">
              <a:buFont typeface="Arial" panose="020B0604020202020204" pitchFamily="34" charset="0"/>
              <a:buChar char="•"/>
            </a:pPr>
            <a:r>
              <a:rPr lang="en-US" dirty="0"/>
              <a:t>N+1-many output bits, this equates to</a:t>
            </a:r>
          </a:p>
          <a:p>
            <a:r>
              <a:rPr lang="en-US" dirty="0"/>
              <a:t> n levels of a Galton board</a:t>
            </a:r>
            <a:r>
              <a:rPr lang="en-IN" dirty="0"/>
              <a:t>.</a:t>
            </a:r>
            <a:endParaRPr lang="en-US" dirty="0"/>
          </a:p>
        </p:txBody>
      </p:sp>
      <p:pic>
        <p:nvPicPr>
          <p:cNvPr id="11" name="Picture 10">
            <a:extLst>
              <a:ext uri="{FF2B5EF4-FFF2-40B4-BE49-F238E27FC236}">
                <a16:creationId xmlns:a16="http://schemas.microsoft.com/office/drawing/2014/main" id="{044A9985-3D2F-95DC-6E62-82830F2A0AB5}"/>
              </a:ext>
            </a:extLst>
          </p:cNvPr>
          <p:cNvPicPr>
            <a:picLocks noChangeAspect="1"/>
          </p:cNvPicPr>
          <p:nvPr/>
        </p:nvPicPr>
        <p:blipFill>
          <a:blip r:embed="rId4"/>
          <a:srcRect r="9092"/>
          <a:stretch>
            <a:fillRect/>
          </a:stretch>
        </p:blipFill>
        <p:spPr>
          <a:xfrm>
            <a:off x="5039010" y="3686326"/>
            <a:ext cx="5302854" cy="872181"/>
          </a:xfrm>
          <a:prstGeom prst="rect">
            <a:avLst/>
          </a:prstGeom>
        </p:spPr>
      </p:pic>
      <p:pic>
        <p:nvPicPr>
          <p:cNvPr id="13" name="Picture 12">
            <a:extLst>
              <a:ext uri="{FF2B5EF4-FFF2-40B4-BE49-F238E27FC236}">
                <a16:creationId xmlns:a16="http://schemas.microsoft.com/office/drawing/2014/main" id="{00FC86FA-98EC-2C70-73A7-1FFA465ED629}"/>
              </a:ext>
            </a:extLst>
          </p:cNvPr>
          <p:cNvPicPr>
            <a:picLocks noChangeAspect="1"/>
          </p:cNvPicPr>
          <p:nvPr/>
        </p:nvPicPr>
        <p:blipFill>
          <a:blip r:embed="rId5"/>
          <a:stretch>
            <a:fillRect/>
          </a:stretch>
        </p:blipFill>
        <p:spPr>
          <a:xfrm rot="5400000">
            <a:off x="4345314" y="1224850"/>
            <a:ext cx="1387391" cy="8340683"/>
          </a:xfrm>
          <a:prstGeom prst="rect">
            <a:avLst/>
          </a:prstGeom>
        </p:spPr>
      </p:pic>
      <p:sp>
        <p:nvSpPr>
          <p:cNvPr id="15" name="TextBox 14">
            <a:extLst>
              <a:ext uri="{FF2B5EF4-FFF2-40B4-BE49-F238E27FC236}">
                <a16:creationId xmlns:a16="http://schemas.microsoft.com/office/drawing/2014/main" id="{59AC88C8-F2B4-B4B2-433F-49D4E041375B}"/>
              </a:ext>
            </a:extLst>
          </p:cNvPr>
          <p:cNvSpPr txBox="1"/>
          <p:nvPr/>
        </p:nvSpPr>
        <p:spPr>
          <a:xfrm>
            <a:off x="507240" y="5968045"/>
            <a:ext cx="6204204" cy="923330"/>
          </a:xfrm>
          <a:prstGeom prst="rect">
            <a:avLst/>
          </a:prstGeom>
          <a:noFill/>
        </p:spPr>
        <p:txBody>
          <a:bodyPr wrap="square">
            <a:spAutoFit/>
          </a:bodyPr>
          <a:lstStyle/>
          <a:p>
            <a:endParaRPr lang="en-US" dirty="0"/>
          </a:p>
          <a:p>
            <a:r>
              <a:rPr lang="en-US" dirty="0">
                <a:solidFill>
                  <a:schemeClr val="tx2"/>
                </a:solidFill>
              </a:rPr>
              <a:t>(Refer to the code for implementation, and solution slides for visual representation of the logic)</a:t>
            </a:r>
            <a:endParaRPr lang="en-US" dirty="0"/>
          </a:p>
        </p:txBody>
      </p:sp>
    </p:spTree>
    <p:extLst>
      <p:ext uri="{BB962C8B-B14F-4D97-AF65-F5344CB8AC3E}">
        <p14:creationId xmlns:p14="http://schemas.microsoft.com/office/powerpoint/2010/main" val="42408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484FD-15C1-011C-139D-C8ED71304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13FDD-59AD-05E7-B612-A554799D24A8}"/>
              </a:ext>
            </a:extLst>
          </p:cNvPr>
          <p:cNvSpPr>
            <a:spLocks noGrp="1"/>
          </p:cNvSpPr>
          <p:nvPr>
            <p:ph type="title"/>
          </p:nvPr>
        </p:nvSpPr>
        <p:spPr>
          <a:xfrm>
            <a:off x="490262" y="609600"/>
            <a:ext cx="11070166" cy="1320800"/>
          </a:xfrm>
        </p:spPr>
        <p:txBody>
          <a:bodyPr>
            <a:noAutofit/>
          </a:bodyPr>
          <a:lstStyle/>
          <a:p>
            <a:r>
              <a:rPr lang="en-IN" sz="4300" b="1" dirty="0"/>
              <a:t>Solution: </a:t>
            </a:r>
            <a:r>
              <a:rPr lang="en-IN" sz="4300" dirty="0">
                <a:solidFill>
                  <a:schemeClr val="tx2"/>
                </a:solidFill>
              </a:rPr>
              <a:t>Our approach</a:t>
            </a:r>
          </a:p>
        </p:txBody>
      </p:sp>
      <p:pic>
        <p:nvPicPr>
          <p:cNvPr id="5" name="Picture 4">
            <a:extLst>
              <a:ext uri="{FF2B5EF4-FFF2-40B4-BE49-F238E27FC236}">
                <a16:creationId xmlns:a16="http://schemas.microsoft.com/office/drawing/2014/main" id="{3A6944EC-EAA9-CBAB-49DA-8B6CE497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8895AF05-88E8-9087-56B4-1EC0F2B16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FFFA369F-068B-996F-9E6C-146BE1165567}"/>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Rectangle 1">
            <a:extLst>
              <a:ext uri="{FF2B5EF4-FFF2-40B4-BE49-F238E27FC236}">
                <a16:creationId xmlns:a16="http://schemas.microsoft.com/office/drawing/2014/main" id="{9272E0D4-A66B-54E5-BF87-8CAFED4BA64B}"/>
              </a:ext>
            </a:extLst>
          </p:cNvPr>
          <p:cNvSpPr txBox="1">
            <a:spLocks noChangeArrowheads="1"/>
          </p:cNvSpPr>
          <p:nvPr/>
        </p:nvSpPr>
        <p:spPr bwMode="auto">
          <a:xfrm>
            <a:off x="490262" y="1313716"/>
            <a:ext cx="10761852" cy="495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p>
          <a:p>
            <a:r>
              <a:rPr lang="en-US" sz="1600" dirty="0"/>
              <a:t>Develop a general quantum circuit algorithm that models an n-level Galton Board for flexible simulation depth.</a:t>
            </a:r>
          </a:p>
          <a:p>
            <a:r>
              <a:rPr lang="en-US" sz="1600" dirty="0"/>
              <a:t>Use the quantum circuit to simulate classical probability distributions like Gaussian and Exponential via controlled quantum operations.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Implement Hadamard quantum walks within the circuit to simulate quantum stochastic processes.</a:t>
            </a:r>
          </a:p>
          <a:p>
            <a:r>
              <a:rPr lang="en-US" sz="1600" dirty="0"/>
              <a:t>Leverage Quantum Fourier Transform and multi-controlled gates to efficiently encode and process complex probabilities.</a:t>
            </a:r>
          </a:p>
        </p:txBody>
      </p:sp>
      <p:pic>
        <p:nvPicPr>
          <p:cNvPr id="11" name="Picture 10" descr="A graph of blue bars&#10;&#10;AI-generated content may be incorrect.">
            <a:extLst>
              <a:ext uri="{FF2B5EF4-FFF2-40B4-BE49-F238E27FC236}">
                <a16:creationId xmlns:a16="http://schemas.microsoft.com/office/drawing/2014/main" id="{3637B16D-0087-6FEE-134D-76CE0DD47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14" y="2791046"/>
            <a:ext cx="4726660" cy="2363330"/>
          </a:xfrm>
          <a:prstGeom prst="rect">
            <a:avLst/>
          </a:prstGeom>
        </p:spPr>
      </p:pic>
      <p:pic>
        <p:nvPicPr>
          <p:cNvPr id="13" name="Picture 12" descr="A graph of blue bars&#10;&#10;AI-generated content may be incorrect.">
            <a:extLst>
              <a:ext uri="{FF2B5EF4-FFF2-40B4-BE49-F238E27FC236}">
                <a16:creationId xmlns:a16="http://schemas.microsoft.com/office/drawing/2014/main" id="{C50FE81F-19B6-F4A2-1102-1AAD83060F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1188" y="2522259"/>
            <a:ext cx="4538133" cy="2632117"/>
          </a:xfrm>
          <a:prstGeom prst="rect">
            <a:avLst/>
          </a:prstGeom>
        </p:spPr>
      </p:pic>
    </p:spTree>
    <p:extLst>
      <p:ext uri="{BB962C8B-B14F-4D97-AF65-F5344CB8AC3E}">
        <p14:creationId xmlns:p14="http://schemas.microsoft.com/office/powerpoint/2010/main" val="385116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FF2D2-FFC6-1DB2-D19A-4E76EE474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4F5E-D60A-A8FE-D93A-DB6B776B912B}"/>
              </a:ext>
            </a:extLst>
          </p:cNvPr>
          <p:cNvSpPr>
            <a:spLocks noGrp="1"/>
          </p:cNvSpPr>
          <p:nvPr>
            <p:ph type="title"/>
          </p:nvPr>
        </p:nvSpPr>
        <p:spPr>
          <a:xfrm>
            <a:off x="490262" y="609600"/>
            <a:ext cx="11070166" cy="1320800"/>
          </a:xfrm>
        </p:spPr>
        <p:txBody>
          <a:bodyPr>
            <a:noAutofit/>
          </a:bodyPr>
          <a:lstStyle/>
          <a:p>
            <a:r>
              <a:rPr lang="en-IN" sz="4300" b="1" dirty="0"/>
              <a:t>Solution: </a:t>
            </a:r>
            <a:r>
              <a:rPr lang="en-IN" sz="4300" dirty="0">
                <a:solidFill>
                  <a:schemeClr val="tx2"/>
                </a:solidFill>
              </a:rPr>
              <a:t>Our approach</a:t>
            </a:r>
          </a:p>
        </p:txBody>
      </p:sp>
      <p:pic>
        <p:nvPicPr>
          <p:cNvPr id="5" name="Picture 4">
            <a:extLst>
              <a:ext uri="{FF2B5EF4-FFF2-40B4-BE49-F238E27FC236}">
                <a16:creationId xmlns:a16="http://schemas.microsoft.com/office/drawing/2014/main" id="{60D850D6-49C7-D442-EBEE-6B61C04C0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865BC80D-BAFB-63B3-CC7E-0B70FCBA9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DC9B4EC0-DBBF-0E84-9DEC-0C47585EF68A}"/>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
        <p:nvSpPr>
          <p:cNvPr id="3" name="Rectangle 1">
            <a:extLst>
              <a:ext uri="{FF2B5EF4-FFF2-40B4-BE49-F238E27FC236}">
                <a16:creationId xmlns:a16="http://schemas.microsoft.com/office/drawing/2014/main" id="{4F77B21E-BB31-29A6-E01B-E7767F171E38}"/>
              </a:ext>
            </a:extLst>
          </p:cNvPr>
          <p:cNvSpPr txBox="1">
            <a:spLocks noChangeArrowheads="1"/>
          </p:cNvSpPr>
          <p:nvPr/>
        </p:nvSpPr>
        <p:spPr bwMode="auto">
          <a:xfrm>
            <a:off x="490262" y="3351367"/>
            <a:ext cx="10761852" cy="301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p>
          <a:p>
            <a:endParaRPr lang="en-US" sz="1600" dirty="0"/>
          </a:p>
          <a:p>
            <a:endParaRPr lang="en-US" sz="1600" dirty="0"/>
          </a:p>
          <a:p>
            <a:r>
              <a:rPr lang="en-US" sz="1600" dirty="0"/>
              <a:t>Provide a universal statistical simulator framework that bridges classical Monte Carlo methods and quantum computing for scalable, efficient simulations.</a:t>
            </a:r>
          </a:p>
          <a:p>
            <a:r>
              <a:rPr lang="en-US" dirty="0"/>
              <a:t>Maximized the accuracy and number of board layers using quantum hardware noise model for the simulations.</a:t>
            </a:r>
            <a:endParaRPr lang="en-US" sz="1600" dirty="0"/>
          </a:p>
          <a:p>
            <a:r>
              <a:rPr lang="en-US" sz="1600" dirty="0"/>
              <a:t>Reduced the number of operational gates in the system in order to reduce the computational time and enhance efficiency.</a:t>
            </a:r>
          </a:p>
        </p:txBody>
      </p:sp>
      <p:pic>
        <p:nvPicPr>
          <p:cNvPr id="8" name="Picture 7" descr="A graph of a number of random walking distribution&#10;&#10;AI-generated content may be incorrect.">
            <a:extLst>
              <a:ext uri="{FF2B5EF4-FFF2-40B4-BE49-F238E27FC236}">
                <a16:creationId xmlns:a16="http://schemas.microsoft.com/office/drawing/2014/main" id="{A2A1E806-E926-3C0E-0405-6B21486E5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64" y="1462616"/>
            <a:ext cx="4047067" cy="3035300"/>
          </a:xfrm>
          <a:prstGeom prst="rect">
            <a:avLst/>
          </a:prstGeom>
        </p:spPr>
      </p:pic>
      <p:pic>
        <p:nvPicPr>
          <p:cNvPr id="10" name="Picture 9" descr="A graph with numbers and a bar chart&#10;&#10;AI-generated content may be incorrect.">
            <a:extLst>
              <a:ext uri="{FF2B5EF4-FFF2-40B4-BE49-F238E27FC236}">
                <a16:creationId xmlns:a16="http://schemas.microsoft.com/office/drawing/2014/main" id="{46B250AF-F933-7CFE-9A41-70859B777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4938" y="1394328"/>
            <a:ext cx="6207176" cy="3103588"/>
          </a:xfrm>
          <a:prstGeom prst="rect">
            <a:avLst/>
          </a:prstGeom>
        </p:spPr>
      </p:pic>
    </p:spTree>
    <p:extLst>
      <p:ext uri="{BB962C8B-B14F-4D97-AF65-F5344CB8AC3E}">
        <p14:creationId xmlns:p14="http://schemas.microsoft.com/office/powerpoint/2010/main" val="98794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A084-4BF1-BFE5-7495-0AF59E91D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16752-D1C1-CF17-9597-94EF3C63E995}"/>
              </a:ext>
            </a:extLst>
          </p:cNvPr>
          <p:cNvSpPr>
            <a:spLocks noGrp="1"/>
          </p:cNvSpPr>
          <p:nvPr>
            <p:ph type="title"/>
          </p:nvPr>
        </p:nvSpPr>
        <p:spPr>
          <a:xfrm>
            <a:off x="631572" y="615772"/>
            <a:ext cx="11070166" cy="1320800"/>
          </a:xfrm>
        </p:spPr>
        <p:txBody>
          <a:bodyPr>
            <a:noAutofit/>
          </a:bodyPr>
          <a:lstStyle/>
          <a:p>
            <a:r>
              <a:rPr lang="en-IN" sz="4400" b="1" dirty="0"/>
              <a:t>Solution: </a:t>
            </a:r>
            <a:r>
              <a:rPr lang="en-IN" sz="4300" dirty="0">
                <a:solidFill>
                  <a:schemeClr val="tx2"/>
                </a:solidFill>
              </a:rPr>
              <a:t>Tools &amp; Techniques</a:t>
            </a:r>
          </a:p>
        </p:txBody>
      </p:sp>
      <p:sp>
        <p:nvSpPr>
          <p:cNvPr id="4" name="Rectangle 1">
            <a:extLst>
              <a:ext uri="{FF2B5EF4-FFF2-40B4-BE49-F238E27FC236}">
                <a16:creationId xmlns:a16="http://schemas.microsoft.com/office/drawing/2014/main" id="{0B35D0C6-80F9-8E86-84BA-C75FC6623A25}"/>
              </a:ext>
            </a:extLst>
          </p:cNvPr>
          <p:cNvSpPr>
            <a:spLocks noGrp="1" noChangeArrowheads="1"/>
          </p:cNvSpPr>
          <p:nvPr>
            <p:ph idx="1"/>
          </p:nvPr>
        </p:nvSpPr>
        <p:spPr bwMode="auto">
          <a:xfrm>
            <a:off x="631572" y="1405726"/>
            <a:ext cx="10696022" cy="317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endParaRPr lang="en-US" altLang="en-US" dirty="0">
              <a:solidFill>
                <a:schemeClr val="tx1"/>
              </a:solidFill>
            </a:endParaRPr>
          </a:p>
          <a:p>
            <a:r>
              <a:rPr lang="en-IN" dirty="0"/>
              <a:t>Quantum programming frameworks like </a:t>
            </a:r>
            <a:r>
              <a:rPr lang="en-IN" dirty="0" err="1"/>
              <a:t>Qiskit</a:t>
            </a:r>
            <a:r>
              <a:rPr lang="en-IN" dirty="0"/>
              <a:t>.</a:t>
            </a:r>
          </a:p>
          <a:p>
            <a:pPr marL="457200" lvl="1" indent="0">
              <a:buNone/>
            </a:pPr>
            <a:endParaRPr lang="en-IN" dirty="0"/>
          </a:p>
          <a:p>
            <a:r>
              <a:rPr lang="en-IN" dirty="0"/>
              <a:t>Multi-controlled quantum gates and Quantum Fourier Transform</a:t>
            </a:r>
          </a:p>
          <a:p>
            <a:pPr marL="57150" indent="0">
              <a:buNone/>
            </a:pPr>
            <a:endParaRPr lang="en-IN" dirty="0"/>
          </a:p>
          <a:p>
            <a:r>
              <a:rPr lang="en-IN" dirty="0"/>
              <a:t>Circuit design for layered, scalable quantum walks</a:t>
            </a:r>
          </a:p>
          <a:p>
            <a:pPr marL="57150" indent="0">
              <a:buNone/>
            </a:pPr>
            <a:endParaRPr lang="en-IN" dirty="0"/>
          </a:p>
          <a:p>
            <a:r>
              <a:rPr lang="en-IN" dirty="0"/>
              <a:t>Simulation and visualization of quantum and classical distributions</a:t>
            </a:r>
          </a:p>
        </p:txBody>
      </p:sp>
      <p:pic>
        <p:nvPicPr>
          <p:cNvPr id="5" name="Picture 4">
            <a:extLst>
              <a:ext uri="{FF2B5EF4-FFF2-40B4-BE49-F238E27FC236}">
                <a16:creationId xmlns:a16="http://schemas.microsoft.com/office/drawing/2014/main" id="{52D927AF-80C2-42DC-BE8B-A210AEA54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4" y="143715"/>
            <a:ext cx="5329766" cy="395193"/>
          </a:xfrm>
          <a:prstGeom prst="rect">
            <a:avLst/>
          </a:prstGeom>
        </p:spPr>
      </p:pic>
      <p:pic>
        <p:nvPicPr>
          <p:cNvPr id="6" name="Picture 5" descr="A white text on a black background&#10;&#10;AI-generated content may be incorrect.">
            <a:extLst>
              <a:ext uri="{FF2B5EF4-FFF2-40B4-BE49-F238E27FC236}">
                <a16:creationId xmlns:a16="http://schemas.microsoft.com/office/drawing/2014/main" id="{A49169F7-ECA5-3CE6-6102-3CB9E00C3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37" y="-251046"/>
            <a:ext cx="1114646" cy="1114646"/>
          </a:xfrm>
          <a:prstGeom prst="rect">
            <a:avLst/>
          </a:prstGeom>
        </p:spPr>
      </p:pic>
      <p:sp>
        <p:nvSpPr>
          <p:cNvPr id="7" name="TextBox 6">
            <a:extLst>
              <a:ext uri="{FF2B5EF4-FFF2-40B4-BE49-F238E27FC236}">
                <a16:creationId xmlns:a16="http://schemas.microsoft.com/office/drawing/2014/main" id="{9D4FD41B-875B-83E8-367D-76ECFD69C21C}"/>
              </a:ext>
            </a:extLst>
          </p:cNvPr>
          <p:cNvSpPr txBox="1"/>
          <p:nvPr/>
        </p:nvSpPr>
        <p:spPr>
          <a:xfrm>
            <a:off x="7950200" y="6248400"/>
            <a:ext cx="4457700" cy="523220"/>
          </a:xfrm>
          <a:prstGeom prst="rect">
            <a:avLst/>
          </a:prstGeom>
          <a:noFill/>
        </p:spPr>
        <p:txBody>
          <a:bodyPr wrap="square">
            <a:spAutoFit/>
          </a:bodyPr>
          <a:lstStyle/>
          <a:p>
            <a:r>
              <a:rPr lang="en-IN" sz="2800" b="1" i="0" dirty="0">
                <a:effectLst/>
                <a:latin typeface="Microsoft PhagsPa" panose="020B0502040204020203" pitchFamily="34" charset="0"/>
              </a:rPr>
              <a:t>WISER Quantum Project</a:t>
            </a:r>
            <a:endParaRPr lang="en-IN" sz="2800" b="1" dirty="0">
              <a:latin typeface="Microsoft PhagsPa" panose="020B0502040204020203" pitchFamily="34" charset="0"/>
            </a:endParaRPr>
          </a:p>
        </p:txBody>
      </p:sp>
    </p:spTree>
    <p:extLst>
      <p:ext uri="{BB962C8B-B14F-4D97-AF65-F5344CB8AC3E}">
        <p14:creationId xmlns:p14="http://schemas.microsoft.com/office/powerpoint/2010/main" val="3588479684"/>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218</TotalTime>
  <Words>1271</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Microsoft PhagsPa</vt:lpstr>
      <vt:lpstr>Trebuchet MS</vt:lpstr>
      <vt:lpstr>Wingdings 3</vt:lpstr>
      <vt:lpstr>Facet</vt:lpstr>
      <vt:lpstr>  Team: G.O.A.T presents Quantum Walks and Monte Carlo</vt:lpstr>
      <vt:lpstr>Index</vt:lpstr>
      <vt:lpstr>Problem statement: What is our project about?</vt:lpstr>
      <vt:lpstr>Problem statement: What problem are we addressing? </vt:lpstr>
      <vt:lpstr>Summary: Galton Board logic as per Universal Statistical Simulator </vt:lpstr>
      <vt:lpstr>Summary:</vt:lpstr>
      <vt:lpstr>Solution: Our approach</vt:lpstr>
      <vt:lpstr>Solution: Our approach</vt:lpstr>
      <vt:lpstr>Solution: Tools &amp; Techniques</vt:lpstr>
      <vt:lpstr>Results &amp; impact: Contributions</vt:lpstr>
      <vt:lpstr>Future scope: Next steps</vt:lpstr>
      <vt:lpstr>Limitations: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Tanya Adlakha</dc:creator>
  <cp:lastModifiedBy>Tanya Adlakha</cp:lastModifiedBy>
  <cp:revision>20</cp:revision>
  <dcterms:created xsi:type="dcterms:W3CDTF">2025-08-10T19:07:31Z</dcterms:created>
  <dcterms:modified xsi:type="dcterms:W3CDTF">2025-08-10T22:50:28Z</dcterms:modified>
</cp:coreProperties>
</file>