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297" r:id="rId3"/>
    <p:sldId id="298" r:id="rId4"/>
    <p:sldId id="299" r:id="rId5"/>
    <p:sldId id="312" r:id="rId6"/>
    <p:sldId id="320" r:id="rId7"/>
    <p:sldId id="314" r:id="rId8"/>
    <p:sldId id="315" r:id="rId9"/>
    <p:sldId id="316" r:id="rId10"/>
    <p:sldId id="317" r:id="rId11"/>
    <p:sldId id="322" r:id="rId12"/>
    <p:sldId id="321" r:id="rId13"/>
    <p:sldId id="301" r:id="rId14"/>
    <p:sldId id="307" r:id="rId15"/>
    <p:sldId id="303" r:id="rId16"/>
    <p:sldId id="302" r:id="rId17"/>
    <p:sldId id="304" r:id="rId18"/>
    <p:sldId id="305" r:id="rId19"/>
    <p:sldId id="306" r:id="rId20"/>
    <p:sldId id="323" r:id="rId21"/>
    <p:sldId id="319" r:id="rId22"/>
    <p:sldId id="31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22E0-15FC-AD43-9469-515C2A69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1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A8F2-A73B-4A48-8668-ED3BA04A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76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CA8F2-A73B-4A48-8668-ED3BA04A047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2B1-6ECC-9E4C-AEF8-5401E4D706B9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D08-BD79-D94F-AD1B-C34350D7E3EE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9115-A4AA-864B-A41E-82906C11F4CC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FB29-DA0B-F84C-A25F-C41D3535CB2B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FF6E-EB55-2D40-9D7F-1E3B2DBE4C19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53E-D7D4-3C43-8F6B-90F440785FF1}" type="datetime1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FA35-E075-BD49-B34E-65FF0FB1C395}" type="datetime1">
              <a:rPr lang="en-US" smtClean="0"/>
              <a:t>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7C37-506E-A54A-BF86-7C1F06698BF5}" type="datetime1">
              <a:rPr lang="en-US" smtClean="0"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5448-3867-2542-974D-98D6D13CBE63}" type="datetime1">
              <a:rPr lang="en-US" smtClean="0"/>
              <a:t>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836976" y="65415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 2210 • Dr. Hendrix • </a:t>
            </a:r>
            <a:fld id="{6B495515-1FC7-8942-B64D-317ACD8DF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4D21-63B8-444D-A643-410793067216}" type="datetime1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1493-3506-3A4F-9ADA-1636D26340F7}" type="datetime1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5515-1FC7-8942-B64D-317ACD8DF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9763" y="505060"/>
            <a:ext cx="8658749" cy="611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24FE-7D7F-9143-AAEB-5E1EF23FB0DB}" type="datetime1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952" y="65424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 2210 • Dr. Hendrix • </a:t>
            </a:r>
            <a:fld id="{6B495515-1FC7-8942-B64D-317ACD8DF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List_(computing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68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Lists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2460"/>
            <a:ext cx="6400800" cy="802798"/>
          </a:xfrm>
        </p:spPr>
        <p:txBody>
          <a:bodyPr/>
          <a:lstStyle/>
          <a:p>
            <a:r>
              <a:rPr lang="en-US" dirty="0" smtClean="0">
                <a:latin typeface="Lucida Sans"/>
                <a:cs typeface="Lucida Sans"/>
              </a:rPr>
              <a:t>COMP 2210 – Dr. Hendrix</a:t>
            </a:r>
            <a:endParaRPr lang="en-US" dirty="0">
              <a:latin typeface="Lucida Sans"/>
              <a:cs typeface="Lucida Sans"/>
            </a:endParaRPr>
          </a:p>
        </p:txBody>
      </p:sp>
      <p:pic>
        <p:nvPicPr>
          <p:cNvPr id="6" name="Picture 8" descr="SGCOE V 158 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3949258"/>
            <a:ext cx="2926472" cy="23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523" y="657661"/>
            <a:ext cx="590984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ArrayIndexedList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T[] elements;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rear;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044" y="129877"/>
            <a:ext cx="50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Arrays,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722" y="2433691"/>
            <a:ext cx="1961444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/>
              <a:t>(1, “D”);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41" y="657661"/>
            <a:ext cx="22955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1" y="3265260"/>
            <a:ext cx="230505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523" y="2433691"/>
            <a:ext cx="1665315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 smtClean="0"/>
              <a:t>(“</a:t>
            </a:r>
            <a:r>
              <a:rPr lang="en-US" dirty="0"/>
              <a:t>A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(“B”);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(“C”);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23" y="1994463"/>
            <a:ext cx="6021375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 smtClean="0"/>
              <a:t>ArrayIndexedList</a:t>
            </a:r>
            <a:r>
              <a:rPr lang="en-US" dirty="0" smtClean="0"/>
              <a:t>&lt;String&gt; = new </a:t>
            </a:r>
            <a:r>
              <a:rPr lang="en-US" dirty="0" err="1" smtClean="0"/>
              <a:t>ArrayIndexedList</a:t>
            </a:r>
            <a:r>
              <a:rPr lang="en-US" dirty="0" smtClean="0"/>
              <a:t>&lt;String&gt;(5);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34717" y="3700467"/>
            <a:ext cx="1261407" cy="884293"/>
            <a:chOff x="5034717" y="3700467"/>
            <a:chExt cx="1261407" cy="884293"/>
          </a:xfrm>
        </p:grpSpPr>
        <p:sp>
          <p:nvSpPr>
            <p:cNvPr id="11" name="Right Brace 10"/>
            <p:cNvSpPr/>
            <p:nvPr/>
          </p:nvSpPr>
          <p:spPr>
            <a:xfrm>
              <a:off x="5034717" y="3700467"/>
              <a:ext cx="126093" cy="8842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6676" y="3990275"/>
              <a:ext cx="1109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Validate index</a:t>
              </a:r>
              <a:endParaRPr lang="en-US" sz="12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4717" y="4718151"/>
            <a:ext cx="1088133" cy="749332"/>
            <a:chOff x="5034717" y="3700468"/>
            <a:chExt cx="1088133" cy="749332"/>
          </a:xfrm>
        </p:grpSpPr>
        <p:sp>
          <p:nvSpPr>
            <p:cNvPr id="16" name="Right Brace 15"/>
            <p:cNvSpPr/>
            <p:nvPr/>
          </p:nvSpPr>
          <p:spPr>
            <a:xfrm>
              <a:off x="5034717" y="3700468"/>
              <a:ext cx="126093" cy="7493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6676" y="3990275"/>
              <a:ext cx="93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Check if full</a:t>
              </a:r>
              <a:endParaRPr lang="en-US" sz="1200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5523" y="3265260"/>
            <a:ext cx="4527902" cy="31085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public </a:t>
            </a:r>
            <a:r>
              <a:rPr lang="en-US" dirty="0"/>
              <a:t>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if ((index &lt; 0) || (index &gt; size()))</a:t>
            </a:r>
          </a:p>
          <a:p>
            <a:r>
              <a:rPr lang="en-US" dirty="0" smtClean="0"/>
              <a:t>   </a:t>
            </a:r>
            <a:r>
              <a:rPr lang="en-US" dirty="0"/>
              <a:t>{</a:t>
            </a:r>
          </a:p>
          <a:p>
            <a:r>
              <a:rPr lang="en-US" dirty="0" smtClean="0"/>
              <a:t>      throw </a:t>
            </a:r>
            <a:r>
              <a:rPr lang="en-US" dirty="0"/>
              <a:t>new </a:t>
            </a:r>
            <a:r>
              <a:rPr lang="en-US" dirty="0" err="1"/>
              <a:t>IndexOutOfBoundsException</a:t>
            </a:r>
            <a:r>
              <a:rPr lang="en-US" dirty="0"/>
              <a:t>();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r>
              <a:rPr lang="en-US" dirty="0" smtClean="0"/>
              <a:t>   </a:t>
            </a:r>
            <a:r>
              <a:rPr lang="en-US" dirty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expandCapacity</a:t>
            </a:r>
            <a:r>
              <a:rPr lang="en-US" dirty="0"/>
              <a:t>();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0730" y="5427972"/>
            <a:ext cx="2849834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shiftRight</a:t>
            </a:r>
            <a:r>
              <a:rPr lang="en-US" sz="1400" dirty="0">
                <a:latin typeface="Consolas"/>
                <a:cs typeface="Consolas"/>
              </a:rPr>
              <a:t>(index);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elements</a:t>
            </a:r>
            <a:r>
              <a:rPr lang="en-US" sz="1400" dirty="0">
                <a:latin typeface="Consolas"/>
                <a:cs typeface="Consolas"/>
              </a:rPr>
              <a:t>[index] = element;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rear+</a:t>
            </a:r>
            <a:r>
              <a:rPr lang="en-US" sz="1400" dirty="0">
                <a:latin typeface="Consolas"/>
                <a:cs typeface="Consolas"/>
              </a:rPr>
              <a:t>+;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34717" y="5619883"/>
            <a:ext cx="1025541" cy="749332"/>
            <a:chOff x="5034717" y="3700468"/>
            <a:chExt cx="1025541" cy="749332"/>
          </a:xfrm>
        </p:grpSpPr>
        <p:sp>
          <p:nvSpPr>
            <p:cNvPr id="22" name="Right Brace 21"/>
            <p:cNvSpPr/>
            <p:nvPr/>
          </p:nvSpPr>
          <p:spPr>
            <a:xfrm>
              <a:off x="5034717" y="3700468"/>
              <a:ext cx="126093" cy="7493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6676" y="3828149"/>
              <a:ext cx="8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Insert new</a:t>
              </a:r>
            </a:p>
            <a:p>
              <a:r>
                <a:rPr lang="en-US" sz="1200" i="1" dirty="0" smtClean="0"/>
                <a:t>element</a:t>
              </a:r>
              <a:endParaRPr lang="en-US" sz="1200" i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41" y="5161776"/>
            <a:ext cx="2362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6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523" y="657661"/>
            <a:ext cx="590984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ArrayIndexedList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T[] elements;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rear;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044" y="12987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Arrays, add method – time complexity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34717" y="2448494"/>
            <a:ext cx="1261407" cy="884293"/>
            <a:chOff x="5034717" y="3700467"/>
            <a:chExt cx="1261407" cy="884293"/>
          </a:xfrm>
        </p:grpSpPr>
        <p:sp>
          <p:nvSpPr>
            <p:cNvPr id="11" name="Right Brace 10"/>
            <p:cNvSpPr/>
            <p:nvPr/>
          </p:nvSpPr>
          <p:spPr>
            <a:xfrm>
              <a:off x="5034717" y="3700467"/>
              <a:ext cx="126093" cy="8842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6676" y="3990275"/>
              <a:ext cx="1109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Validate index</a:t>
              </a:r>
              <a:endParaRPr lang="en-US" sz="12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4717" y="3466178"/>
            <a:ext cx="1088133" cy="749332"/>
            <a:chOff x="5034717" y="3700468"/>
            <a:chExt cx="1088133" cy="749332"/>
          </a:xfrm>
        </p:grpSpPr>
        <p:sp>
          <p:nvSpPr>
            <p:cNvPr id="16" name="Right Brace 15"/>
            <p:cNvSpPr/>
            <p:nvPr/>
          </p:nvSpPr>
          <p:spPr>
            <a:xfrm>
              <a:off x="5034717" y="3700468"/>
              <a:ext cx="126093" cy="7493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6676" y="3990275"/>
              <a:ext cx="93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Check if full</a:t>
              </a:r>
              <a:endParaRPr lang="en-US" sz="1200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5523" y="2013287"/>
            <a:ext cx="4527902" cy="31085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public </a:t>
            </a:r>
            <a:r>
              <a:rPr lang="en-US" dirty="0"/>
              <a:t>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if ((index &lt; 0) || (index &gt; size()))</a:t>
            </a:r>
          </a:p>
          <a:p>
            <a:r>
              <a:rPr lang="en-US" dirty="0" smtClean="0"/>
              <a:t>   </a:t>
            </a:r>
            <a:r>
              <a:rPr lang="en-US" dirty="0"/>
              <a:t>{</a:t>
            </a:r>
          </a:p>
          <a:p>
            <a:r>
              <a:rPr lang="en-US" dirty="0" smtClean="0"/>
              <a:t>      throw </a:t>
            </a:r>
            <a:r>
              <a:rPr lang="en-US" dirty="0"/>
              <a:t>new </a:t>
            </a:r>
            <a:r>
              <a:rPr lang="en-US" dirty="0" err="1"/>
              <a:t>IndexOutOfBoundsException</a:t>
            </a:r>
            <a:r>
              <a:rPr lang="en-US" dirty="0"/>
              <a:t>();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 smtClean="0"/>
              <a:t>   </a:t>
            </a:r>
            <a:r>
              <a:rPr lang="en-US" dirty="0"/>
              <a:t>if 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r>
              <a:rPr lang="en-US" dirty="0" smtClean="0"/>
              <a:t>   </a:t>
            </a:r>
            <a:r>
              <a:rPr lang="en-US" dirty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/>
              <a:t>expandCapacity</a:t>
            </a:r>
            <a:r>
              <a:rPr lang="en-US" dirty="0"/>
              <a:t>();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0730" y="4175999"/>
            <a:ext cx="2849834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shiftRight</a:t>
            </a:r>
            <a:r>
              <a:rPr lang="en-US" sz="1400" dirty="0">
                <a:latin typeface="Consolas"/>
                <a:cs typeface="Consolas"/>
              </a:rPr>
              <a:t>(index);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elements</a:t>
            </a:r>
            <a:r>
              <a:rPr lang="en-US" sz="1400" dirty="0">
                <a:latin typeface="Consolas"/>
                <a:cs typeface="Consolas"/>
              </a:rPr>
              <a:t>[index] = element;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rear+</a:t>
            </a:r>
            <a:r>
              <a:rPr lang="en-US" sz="1400" dirty="0">
                <a:latin typeface="Consolas"/>
                <a:cs typeface="Consolas"/>
              </a:rPr>
              <a:t>+;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34717" y="4367910"/>
            <a:ext cx="1025541" cy="749332"/>
            <a:chOff x="5034717" y="3700468"/>
            <a:chExt cx="1025541" cy="749332"/>
          </a:xfrm>
        </p:grpSpPr>
        <p:sp>
          <p:nvSpPr>
            <p:cNvPr id="22" name="Right Brace 21"/>
            <p:cNvSpPr/>
            <p:nvPr/>
          </p:nvSpPr>
          <p:spPr>
            <a:xfrm>
              <a:off x="5034717" y="3700468"/>
              <a:ext cx="126093" cy="7493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6676" y="3828149"/>
              <a:ext cx="8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Insert new</a:t>
              </a:r>
            </a:p>
            <a:p>
              <a:r>
                <a:rPr lang="en-US" sz="1200" i="1" dirty="0" smtClean="0"/>
                <a:t>element</a:t>
              </a:r>
              <a:endParaRPr lang="en-US" sz="1200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91940" y="2738302"/>
            <a:ext cx="5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1940" y="3699682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91940" y="4545331"/>
            <a:ext cx="62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4587" y="2013287"/>
            <a:ext cx="252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add method is O(N).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5523" y="5124420"/>
            <a:ext cx="2097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Two important points:</a:t>
            </a:r>
            <a:endParaRPr lang="en-US" sz="16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402506" y="5462974"/>
            <a:ext cx="4451252" cy="932316"/>
            <a:chOff x="690730" y="5571058"/>
            <a:chExt cx="4451252" cy="932316"/>
          </a:xfrm>
        </p:grpSpPr>
        <p:sp>
          <p:nvSpPr>
            <p:cNvPr id="27" name="TextBox 26"/>
            <p:cNvSpPr txBox="1"/>
            <p:nvPr/>
          </p:nvSpPr>
          <p:spPr>
            <a:xfrm>
              <a:off x="1240153" y="5571058"/>
              <a:ext cx="390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expandCapacity</a:t>
              </a:r>
              <a:r>
                <a:rPr lang="en-US" sz="1600" dirty="0" smtClean="0"/>
                <a:t>() should not be called often.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0153" y="5867939"/>
              <a:ext cx="2301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Use “repeated doubling.”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0153" y="6164820"/>
              <a:ext cx="3673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Consider a </a:t>
              </a:r>
              <a:r>
                <a:rPr lang="en-US" sz="1600" dirty="0" err="1" smtClean="0"/>
                <a:t>reduceCapacity</a:t>
              </a:r>
              <a:r>
                <a:rPr lang="en-US" sz="1600" dirty="0" smtClean="0"/>
                <a:t>() for remove.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730" y="5639387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152851" y="5639387"/>
              <a:ext cx="153113" cy="863987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34717" y="5462974"/>
            <a:ext cx="3420622" cy="932316"/>
            <a:chOff x="5034717" y="5620687"/>
            <a:chExt cx="3420622" cy="932316"/>
          </a:xfrm>
        </p:grpSpPr>
        <p:sp>
          <p:nvSpPr>
            <p:cNvPr id="35" name="TextBox 34"/>
            <p:cNvSpPr txBox="1"/>
            <p:nvPr/>
          </p:nvSpPr>
          <p:spPr>
            <a:xfrm>
              <a:off x="5584140" y="5620687"/>
              <a:ext cx="2630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physical insertion is O(1).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4140" y="5917568"/>
              <a:ext cx="2871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Having to shift elements is O(N).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4140" y="6214449"/>
              <a:ext cx="2740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This is unavoidable with order.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34717" y="5689016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US" dirty="0"/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5496838" y="5689016"/>
              <a:ext cx="153113" cy="863987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55890" y="3768098"/>
            <a:ext cx="1536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We can amortize this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3904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5" grpId="0"/>
      <p:bldP spid="18" grpId="0"/>
      <p:bldP spid="2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82" y="2697541"/>
            <a:ext cx="8669089" cy="472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Lucida Sans"/>
                <a:cs typeface="Lucida Sans"/>
              </a:rPr>
              <a:t>node-based implementation</a:t>
            </a:r>
            <a:endParaRPr lang="en-US" sz="24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36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471" y="631454"/>
            <a:ext cx="6008551" cy="1384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LinkedIndexedList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Node&lt;T&gt; head;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Node&lt;T&gt; tail;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size;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471" y="2226954"/>
            <a:ext cx="4034353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/>
              <a:t> public 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34" y="631454"/>
            <a:ext cx="23114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791" y="27840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791" y="46140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empty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1183768" y="3572928"/>
            <a:ext cx="288260" cy="130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1" y="5491659"/>
            <a:ext cx="2254250" cy="660400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>
            <a:off x="2575860" y="5672038"/>
            <a:ext cx="288260" cy="130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63" y="5047250"/>
            <a:ext cx="2895600" cy="660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763" y="5802610"/>
            <a:ext cx="2901950" cy="660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65" y="5284688"/>
            <a:ext cx="290195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90" y="3383510"/>
            <a:ext cx="355600" cy="69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375" y="3408491"/>
            <a:ext cx="971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0" grpId="0"/>
      <p:bldP spid="13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77" y="551286"/>
            <a:ext cx="300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Four cases to consider for add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05790" y="10390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5790" y="2146921"/>
            <a:ext cx="23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Non-Empty, index == 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5790" y="3674903"/>
            <a:ext cx="274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Non-Empty, index == size()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5790" y="5258898"/>
            <a:ext cx="322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Non-Empty, index in the middle</a:t>
            </a: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156897" y="5667870"/>
            <a:ext cx="6963543" cy="774700"/>
            <a:chOff x="320477" y="5667870"/>
            <a:chExt cx="6963543" cy="7747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477" y="5782170"/>
              <a:ext cx="2254250" cy="660400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3116380" y="5864071"/>
              <a:ext cx="724037" cy="2530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070" y="5667870"/>
              <a:ext cx="2901950" cy="7747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479825" y="1137337"/>
            <a:ext cx="1985787" cy="666750"/>
            <a:chOff x="4382071" y="1039084"/>
            <a:chExt cx="1985787" cy="6667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2071" y="1039084"/>
              <a:ext cx="349250" cy="660400"/>
            </a:xfrm>
            <a:prstGeom prst="rect">
              <a:avLst/>
            </a:prstGeom>
            <a:no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308" y="1039084"/>
              <a:ext cx="971550" cy="666750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4934544" y="1280790"/>
              <a:ext cx="288260" cy="13057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6897" y="4186096"/>
            <a:ext cx="6963543" cy="660400"/>
            <a:chOff x="320477" y="3996176"/>
            <a:chExt cx="6963543" cy="660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2070" y="3996176"/>
              <a:ext cx="2901950" cy="660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477" y="3996176"/>
              <a:ext cx="2254250" cy="660400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>
              <a:off x="3116380" y="4078077"/>
              <a:ext cx="724037" cy="2530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3247" y="2656684"/>
            <a:ext cx="6957193" cy="660400"/>
            <a:chOff x="320477" y="2632944"/>
            <a:chExt cx="6957193" cy="66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2070" y="2632944"/>
              <a:ext cx="2895600" cy="6604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477" y="2632944"/>
              <a:ext cx="2254250" cy="660400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3116380" y="2764038"/>
              <a:ext cx="724037" cy="2530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16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>
                <a:latin typeface="Consolas"/>
                <a:cs typeface="Consolas"/>
              </a:rPr>
              <a:t>void add (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/>
                <a:cs typeface="Consolas"/>
              </a:rPr>
              <a:t>if ((index &lt; 0) || (index &gt; size))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nsolas"/>
                <a:cs typeface="Consolas"/>
              </a:rPr>
              <a:t>      </a:t>
            </a:r>
            <a:r>
              <a:rPr lang="en-US" sz="1100" b="1" dirty="0">
                <a:solidFill>
                  <a:srgbClr val="FF0000"/>
                </a:solidFill>
                <a:latin typeface="Consolas"/>
                <a:cs typeface="Consolas"/>
              </a:rPr>
              <a:t>throw new </a:t>
            </a:r>
            <a:r>
              <a:rPr lang="en-US" sz="1100" b="1" dirty="0" err="1">
                <a:solidFill>
                  <a:srgbClr val="FF0000"/>
                </a:solidFill>
                <a:latin typeface="Consolas"/>
                <a:cs typeface="Consolas"/>
              </a:rPr>
              <a:t>IndexOutOfBoundsException</a:t>
            </a:r>
            <a:r>
              <a:rPr lang="en-US" sz="1100" b="1" dirty="0">
                <a:solidFill>
                  <a:srgbClr val="FF0000"/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b="1" dirty="0" err="1">
                <a:solidFill>
                  <a:srgbClr val="008000"/>
                </a:solidFill>
                <a:latin typeface="Consolas"/>
                <a:cs typeface="Consolas"/>
              </a:rPr>
              <a:t>LinearNode</a:t>
            </a:r>
            <a:r>
              <a:rPr lang="en-US" sz="1100" b="1" dirty="0">
                <a:solidFill>
                  <a:srgbClr val="008000"/>
                </a:solidFill>
                <a:latin typeface="Consolas"/>
                <a:cs typeface="Consolas"/>
              </a:rPr>
              <a:t>&lt;T&gt; temp = new </a:t>
            </a:r>
            <a:r>
              <a:rPr lang="en-US" sz="1100" b="1" dirty="0" err="1">
                <a:solidFill>
                  <a:srgbClr val="008000"/>
                </a:solidFill>
                <a:latin typeface="Consolas"/>
                <a:cs typeface="Consolas"/>
              </a:rPr>
              <a:t>LinearNode</a:t>
            </a:r>
            <a:r>
              <a:rPr lang="en-US" sz="1100" b="1" dirty="0">
                <a:solidFill>
                  <a:srgbClr val="008000"/>
                </a:solidFill>
                <a:latin typeface="Consolas"/>
                <a:cs typeface="Consolas"/>
              </a:rPr>
              <a:t>&lt;T&gt;(element);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isEmpty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else if (index == 0)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(head);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else if (index == size)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tail.setNext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else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LinearNode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&lt;T&gt; p = head;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for (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&lt; index-1;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++)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 =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p.getNext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temp.setNext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p.getNext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());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p.setNext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size++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9870" y="129877"/>
            <a:ext cx="32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Validate index, allocate memory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04" y="673188"/>
            <a:ext cx="3667125" cy="1162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9504" y="2124550"/>
            <a:ext cx="3386568" cy="76944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>
                <a:latin typeface="Consolas"/>
                <a:cs typeface="Consolas"/>
              </a:rPr>
              <a:t>(-1, "red")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-----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Exception in evaluation thread </a:t>
            </a:r>
            <a:r>
              <a:rPr lang="en-US" sz="1100" dirty="0" err="1">
                <a:latin typeface="Consolas"/>
                <a:cs typeface="Consolas"/>
              </a:rPr>
              <a:t>java.lang.IndexOutOfBoundsException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504" y="3034521"/>
            <a:ext cx="3386568" cy="76944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(10, </a:t>
            </a:r>
            <a:r>
              <a:rPr lang="en-US" sz="1100" dirty="0">
                <a:latin typeface="Consolas"/>
                <a:cs typeface="Consolas"/>
              </a:rPr>
              <a:t>"red")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-----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Exception in evaluation thread </a:t>
            </a:r>
            <a:r>
              <a:rPr lang="en-US" sz="1100" dirty="0" err="1">
                <a:latin typeface="Consolas"/>
                <a:cs typeface="Consolas"/>
              </a:rPr>
              <a:t>java.lang.IndexOutOfBoundsException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534"/>
          <a:stretch/>
        </p:blipFill>
        <p:spPr>
          <a:xfrm>
            <a:off x="5159504" y="4473070"/>
            <a:ext cx="3648456" cy="2047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18914" y="4136322"/>
            <a:ext cx="3386568" cy="2616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>
                <a:latin typeface="Consolas"/>
                <a:cs typeface="Consolas"/>
              </a:rPr>
              <a:t>2</a:t>
            </a:r>
            <a:r>
              <a:rPr lang="en-US" sz="1100" dirty="0" smtClean="0">
                <a:latin typeface="Consolas"/>
                <a:cs typeface="Consolas"/>
              </a:rPr>
              <a:t>, “white"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9504" y="1840514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index &lt; 0 || index &gt;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504" y="3837447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index &gt;= 0 &amp;&amp; index &lt;= 4</a:t>
            </a:r>
            <a:endParaRPr lang="en-US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9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void add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((index &lt; 0) || (index &gt; size))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throw new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IndexOutOfBoundsException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Node&lt;T&gt; temp = new Node&lt;T&gt;(element);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if (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isEmpty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 if (index == 0)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(head);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 if (index == size)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tail.setNext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Node&lt;T&gt; p = head;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for 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int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= 0;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&lt; index-1;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   p =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size++;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1910" y="129877"/>
            <a:ext cx="211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Add to an empty list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160260" y="673188"/>
            <a:ext cx="3386568" cy="2616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(0, “orange"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761238" y="3369750"/>
            <a:ext cx="338666" cy="8103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260" y="1118827"/>
            <a:ext cx="3648075" cy="2066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60" y="4480653"/>
            <a:ext cx="2295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void add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((index &lt; 0) || (index &gt; size))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throw new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IndexOutOfBoundsException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Node&lt;T&gt; temp = new Node&lt;T&gt;(element);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isEmpty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else if (index == 0)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temp.setNext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(head);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 if (index == size)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tail.setNext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Node&lt;T&gt; p = head;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for 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int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= 0;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&lt; index-1;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   p =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size++;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3690" y="129877"/>
            <a:ext cx="33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Add to a non-empty list at index 0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5160260" y="673188"/>
            <a:ext cx="3386568" cy="2616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(0, “blue"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260" y="1106956"/>
            <a:ext cx="3638550" cy="20669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761238" y="3369750"/>
            <a:ext cx="338666" cy="8103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60" y="4493353"/>
            <a:ext cx="3038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void add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((index &lt; 0) || (index &gt; size))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throw new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IndexOutOfBoundsException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Node&lt;T&gt; temp = new Node&lt;T&gt;(element);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isEmpty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else if (index == 0)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(head);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else if (index == size)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tail.setNext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else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Node&lt;T&gt; p = head;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for 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int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= 0;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&lt; index-1;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i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{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   p =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}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p.getNext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());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rgbClr val="BFBFBF"/>
                </a:solidFill>
                <a:latin typeface="Consolas"/>
                <a:cs typeface="Consolas"/>
              </a:rPr>
              <a:t>p.setNext</a:t>
            </a:r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rgbClr val="BFBFBF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size++;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460" y="129877"/>
            <a:ext cx="37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Add to a non-empty list at index size()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5160260" y="673188"/>
            <a:ext cx="3386568" cy="2616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list.size</a:t>
            </a:r>
            <a:r>
              <a:rPr lang="en-US" sz="1100" dirty="0" smtClean="0">
                <a:latin typeface="Consolas"/>
                <a:cs typeface="Consolas"/>
              </a:rPr>
              <a:t>(), “yellow"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260" y="1120190"/>
            <a:ext cx="3629025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60" y="4434834"/>
            <a:ext cx="3629025" cy="115252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761238" y="3369750"/>
            <a:ext cx="338666" cy="8103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void add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((index &lt; 0) || (index &gt; size))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throw new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IndexOutOfBoundsException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Node&lt;T&gt; temp = new Node&lt;T&gt;(element);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if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isEmpty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else if (index == 0)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temp.setNext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(head);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else if (index == size)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tail.setNext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else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Node&lt;T&gt; p = head;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for (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= 0;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&lt; index-1;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++)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   p =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p.getNext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}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temp.setNext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p.getNext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());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   </a:t>
            </a:r>
            <a:r>
              <a:rPr lang="en-US" sz="11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p.setNext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(temp);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1100" b="1" dirty="0" smtClean="0">
                <a:solidFill>
                  <a:srgbClr val="008000"/>
                </a:solidFill>
                <a:latin typeface="Consolas"/>
                <a:cs typeface="Consolas"/>
              </a:rPr>
              <a:t>size++;</a:t>
            </a: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50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Nodes,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4420" y="129877"/>
            <a:ext cx="369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Add to a non-empty list in the middle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5159504" y="673188"/>
            <a:ext cx="3386568" cy="2616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list.add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>
                <a:latin typeface="Consolas"/>
                <a:cs typeface="Consolas"/>
              </a:rPr>
              <a:t>2</a:t>
            </a:r>
            <a:r>
              <a:rPr lang="en-US" sz="1100" dirty="0" smtClean="0">
                <a:latin typeface="Consolas"/>
                <a:cs typeface="Consolas"/>
              </a:rPr>
              <a:t>, “white"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04" y="1067124"/>
            <a:ext cx="3676650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03" y="5544823"/>
            <a:ext cx="3672459" cy="97612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761238" y="4390570"/>
            <a:ext cx="338666" cy="8103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94580" y="4674834"/>
            <a:ext cx="1296957" cy="954783"/>
            <a:chOff x="3494580" y="4674834"/>
            <a:chExt cx="1296957" cy="954783"/>
          </a:xfrm>
        </p:grpSpPr>
        <p:sp>
          <p:nvSpPr>
            <p:cNvPr id="5" name="Right Brace 4"/>
            <p:cNvSpPr/>
            <p:nvPr/>
          </p:nvSpPr>
          <p:spPr>
            <a:xfrm>
              <a:off x="3494580" y="4674834"/>
              <a:ext cx="180133" cy="95478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3720" y="4715226"/>
              <a:ext cx="11078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Slightly different traversal pattern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536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0902" y="2102262"/>
            <a:ext cx="1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Ordered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2339" y="2672641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element 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2339" y="3396377"/>
            <a:ext cx="35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absolute position (index number)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2339" y="4120113"/>
            <a:ext cx="36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relative position (front, rear, after)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2339" y="5059086"/>
            <a:ext cx="202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time of insertion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2339" y="55675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priority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4247" y="2672641"/>
            <a:ext cx="255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Self-ordered lists (sorted)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4247" y="3396377"/>
            <a:ext cx="24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Indexed lists (sequence)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4247" y="4120113"/>
            <a:ext cx="305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Non-indexed lists (“bullet” list)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957853" y="4781967"/>
            <a:ext cx="7695113" cy="43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Box 19"/>
          <p:cNvSpPr txBox="1"/>
          <p:nvPr/>
        </p:nvSpPr>
        <p:spPr>
          <a:xfrm>
            <a:off x="5456534" y="5059086"/>
            <a:ext cx="302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Temporal lists (stacks, queues)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6534" y="5567584"/>
            <a:ext cx="16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1" y="34117"/>
            <a:ext cx="2057400" cy="43815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687069" y="2672641"/>
            <a:ext cx="270784" cy="2017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71515" y="606023"/>
            <a:ext cx="6632609" cy="1221501"/>
            <a:chOff x="371515" y="706283"/>
            <a:chExt cx="6632609" cy="1221501"/>
          </a:xfrm>
        </p:grpSpPr>
        <p:sp>
          <p:nvSpPr>
            <p:cNvPr id="7" name="TextBox 6"/>
            <p:cNvSpPr txBox="1"/>
            <p:nvPr/>
          </p:nvSpPr>
          <p:spPr>
            <a:xfrm>
              <a:off x="371515" y="1343008"/>
              <a:ext cx="6632609" cy="58477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“In computer science, a </a:t>
              </a:r>
              <a:r>
                <a:rPr lang="en-US" sz="1600" b="1" dirty="0" smtClean="0"/>
                <a:t>list </a:t>
              </a:r>
              <a:r>
                <a:rPr lang="en-US" sz="1600" dirty="0" smtClean="0"/>
                <a:t>or </a:t>
              </a:r>
              <a:r>
                <a:rPr lang="en-US" sz="1600" i="1" dirty="0" smtClean="0"/>
                <a:t>sequence </a:t>
              </a:r>
              <a:r>
                <a:rPr lang="en-US" sz="1600" dirty="0" smtClean="0"/>
                <a:t>is an abstract data structure that implements an </a:t>
              </a:r>
              <a:r>
                <a:rPr lang="en-US" sz="1600" b="1" u="sng" dirty="0" smtClean="0"/>
                <a:t>ordered collection of values</a:t>
              </a:r>
              <a:r>
                <a:rPr lang="en-US" sz="1600" dirty="0" smtClean="0"/>
                <a:t>”</a:t>
              </a:r>
              <a:endParaRPr lang="en-US" sz="16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515" y="706283"/>
              <a:ext cx="635000" cy="58102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106634" y="842907"/>
              <a:ext cx="46266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/>
                  <a:cs typeface="Consolas"/>
                  <a:hlinkClick r:id="rId4"/>
                </a:rPr>
                <a:t>http://en.wikipedia.org/wiki/List_(computing</a:t>
              </a:r>
              <a:r>
                <a:rPr lang="en-US" sz="1400" dirty="0">
                  <a:latin typeface="Consolas"/>
                  <a:cs typeface="Consolas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63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29" y="673188"/>
            <a:ext cx="4572000" cy="584775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public void add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index, T element)</a:t>
            </a:r>
          </a:p>
          <a:p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if ((index &lt; 0) || (index &gt; size))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throw new </a:t>
            </a:r>
            <a:r>
              <a:rPr lang="en-US" sz="1100" dirty="0" err="1" smtClean="0">
                <a:latin typeface="Consolas"/>
                <a:cs typeface="Consolas"/>
              </a:rPr>
              <a:t>IndexOutOfBoundsException</a:t>
            </a:r>
            <a:r>
              <a:rPr lang="en-US" sz="1100" dirty="0" smtClean="0"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Node&lt;T&gt; temp = new Node&lt;T&gt;(element);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if (</a:t>
            </a:r>
            <a:r>
              <a:rPr lang="en-US" sz="1100" dirty="0" err="1" smtClean="0">
                <a:latin typeface="Consolas"/>
                <a:cs typeface="Consolas"/>
              </a:rPr>
              <a:t>isEmpty</a:t>
            </a:r>
            <a:r>
              <a:rPr lang="en-US" sz="1100" dirty="0" smtClean="0">
                <a:latin typeface="Consolas"/>
                <a:cs typeface="Consolas"/>
              </a:rPr>
              <a:t>())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else if (index == 0)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latin typeface="Consolas"/>
                <a:cs typeface="Consolas"/>
              </a:rPr>
              <a:t>temp.setNext</a:t>
            </a:r>
            <a:r>
              <a:rPr lang="en-US" sz="1100" dirty="0" smtClean="0">
                <a:latin typeface="Consolas"/>
                <a:cs typeface="Consolas"/>
              </a:rPr>
              <a:t>(head);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head = temp;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else if (index == size)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latin typeface="Consolas"/>
                <a:cs typeface="Consolas"/>
              </a:rPr>
              <a:t>tail.setNext</a:t>
            </a:r>
            <a:r>
              <a:rPr lang="en-US" sz="1100" dirty="0" smtClean="0"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tail = temp;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else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Node&lt;T&gt; p = head;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for (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 = 0;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 &lt; index-1; </a:t>
            </a:r>
            <a:r>
              <a:rPr lang="en-US" sz="1100" dirty="0" err="1" smtClean="0">
                <a:latin typeface="Consolas"/>
                <a:cs typeface="Consolas"/>
              </a:rPr>
              <a:t>i</a:t>
            </a:r>
            <a:r>
              <a:rPr lang="en-US" sz="1100" dirty="0" smtClean="0">
                <a:latin typeface="Consolas"/>
                <a:cs typeface="Consolas"/>
              </a:rPr>
              <a:t>++)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{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p = </a:t>
            </a:r>
            <a:r>
              <a:rPr lang="en-US" sz="1100" dirty="0" err="1" smtClean="0">
                <a:latin typeface="Consolas"/>
                <a:cs typeface="Consolas"/>
              </a:rPr>
              <a:t>p.getNext</a:t>
            </a:r>
            <a:r>
              <a:rPr lang="en-US" sz="1100" dirty="0" smtClean="0">
                <a:latin typeface="Consolas"/>
                <a:cs typeface="Consolas"/>
              </a:rPr>
              <a:t>();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latin typeface="Consolas"/>
                <a:cs typeface="Consolas"/>
              </a:rPr>
              <a:t>temp.setNext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p.getNext</a:t>
            </a:r>
            <a:r>
              <a:rPr lang="en-US" sz="1100" dirty="0" smtClean="0">
                <a:latin typeface="Consolas"/>
                <a:cs typeface="Consolas"/>
              </a:rPr>
              <a:t>());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</a:t>
            </a:r>
            <a:r>
              <a:rPr lang="en-US" sz="1100" dirty="0" err="1" smtClean="0">
                <a:latin typeface="Consolas"/>
                <a:cs typeface="Consolas"/>
              </a:rPr>
              <a:t>p.setNext</a:t>
            </a:r>
            <a:r>
              <a:rPr lang="en-US" sz="1100" dirty="0" smtClean="0">
                <a:latin typeface="Consolas"/>
                <a:cs typeface="Consolas"/>
              </a:rPr>
              <a:t>(temp);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size++;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44" y="12987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Nodes, add method – time complexity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94580" y="4674834"/>
            <a:ext cx="911272" cy="1279049"/>
            <a:chOff x="3494580" y="4674834"/>
            <a:chExt cx="911272" cy="1279049"/>
          </a:xfrm>
        </p:grpSpPr>
        <p:sp>
          <p:nvSpPr>
            <p:cNvPr id="5" name="Right Brace 4"/>
            <p:cNvSpPr/>
            <p:nvPr/>
          </p:nvSpPr>
          <p:spPr>
            <a:xfrm>
              <a:off x="3494580" y="4674834"/>
              <a:ext cx="180133" cy="12790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358" y="5080163"/>
              <a:ext cx="62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O(N)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00335" y="3548911"/>
            <a:ext cx="841038" cy="809939"/>
            <a:chOff x="3494580" y="4819678"/>
            <a:chExt cx="841038" cy="809939"/>
          </a:xfrm>
        </p:grpSpPr>
        <p:sp>
          <p:nvSpPr>
            <p:cNvPr id="15" name="Right Brace 14"/>
            <p:cNvSpPr/>
            <p:nvPr/>
          </p:nvSpPr>
          <p:spPr>
            <a:xfrm>
              <a:off x="3494580" y="4819678"/>
              <a:ext cx="180133" cy="80993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41134" y="4994582"/>
              <a:ext cx="59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O(1)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00335" y="2801298"/>
            <a:ext cx="841038" cy="711584"/>
            <a:chOff x="3494580" y="4918033"/>
            <a:chExt cx="841038" cy="711584"/>
          </a:xfrm>
        </p:grpSpPr>
        <p:sp>
          <p:nvSpPr>
            <p:cNvPr id="18" name="Right Brace 17"/>
            <p:cNvSpPr/>
            <p:nvPr/>
          </p:nvSpPr>
          <p:spPr>
            <a:xfrm>
              <a:off x="3494580" y="4918033"/>
              <a:ext cx="180133" cy="7115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41134" y="5048624"/>
              <a:ext cx="59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O(1)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32216" y="1953878"/>
            <a:ext cx="841038" cy="711584"/>
            <a:chOff x="3494580" y="4918033"/>
            <a:chExt cx="841038" cy="711584"/>
          </a:xfrm>
        </p:grpSpPr>
        <p:sp>
          <p:nvSpPr>
            <p:cNvPr id="21" name="Right Brace 20"/>
            <p:cNvSpPr/>
            <p:nvPr/>
          </p:nvSpPr>
          <p:spPr>
            <a:xfrm>
              <a:off x="3494580" y="4918033"/>
              <a:ext cx="180133" cy="7115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1134" y="5048624"/>
              <a:ext cx="59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O(1)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47109" y="1062146"/>
            <a:ext cx="841038" cy="820398"/>
            <a:chOff x="3494580" y="4918033"/>
            <a:chExt cx="841038" cy="820398"/>
          </a:xfrm>
        </p:grpSpPr>
        <p:sp>
          <p:nvSpPr>
            <p:cNvPr id="24" name="Right Brace 23"/>
            <p:cNvSpPr/>
            <p:nvPr/>
          </p:nvSpPr>
          <p:spPr>
            <a:xfrm>
              <a:off x="3494580" y="4918033"/>
              <a:ext cx="180133" cy="8203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41134" y="5093659"/>
              <a:ext cx="59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O(1)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23856" y="715468"/>
            <a:ext cx="252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add method is O(N).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31936" y="1527901"/>
            <a:ext cx="160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Important point: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83195" y="1882544"/>
            <a:ext cx="263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physical insertion is O(1).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683195" y="2284524"/>
            <a:ext cx="2441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Finding where the new element goes is O(N).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76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82" y="2697541"/>
            <a:ext cx="8669089" cy="472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Lucida Sans"/>
                <a:cs typeface="Lucida Sans"/>
              </a:rPr>
              <a:t>performance comparison</a:t>
            </a:r>
            <a:endParaRPr lang="en-US" sz="24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3819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Performance analysis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1274"/>
              </p:ext>
            </p:extLst>
          </p:nvPr>
        </p:nvGraphicFramePr>
        <p:xfrm>
          <a:off x="646180" y="833620"/>
          <a:ext cx="765388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7057"/>
                <a:gridCol w="906033"/>
                <a:gridCol w="942006"/>
                <a:gridCol w="924019"/>
                <a:gridCol w="937643"/>
                <a:gridCol w="913565"/>
                <a:gridCol w="9135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Indexed List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Non-indexed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 List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Self-ordered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 List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method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Array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Nodes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Array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Nodes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Array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Nodes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remove(element)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O(N)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O(N)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O(N)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O(N)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/>
                        <a:t>addAfter</a:t>
                      </a:r>
                      <a:r>
                        <a:rPr lang="en-US" sz="1400" b="1" dirty="0" smtClean="0"/>
                        <a:t>(element, target)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add(element)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add(index, element)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get(index)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/>
                        <a:t>indexOf</a:t>
                      </a:r>
                      <a:r>
                        <a:rPr lang="en-US" sz="1400" b="1" dirty="0" smtClean="0"/>
                        <a:t>(element)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•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69060" y="4551322"/>
            <a:ext cx="391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could use binary search on  a node-based structure, then add() and remove() would be </a:t>
            </a:r>
            <a:r>
              <a:rPr lang="en-US" b="1" dirty="0" smtClean="0">
                <a:solidFill>
                  <a:srgbClr val="3366FF"/>
                </a:solidFill>
              </a:rPr>
              <a:t>O(log N) </a:t>
            </a:r>
            <a:r>
              <a:rPr lang="en-US" b="1" dirty="0" smtClean="0"/>
              <a:t>– a huge improvement!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69060" y="5892693"/>
            <a:ext cx="489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366FF"/>
                </a:solidFill>
              </a:rPr>
              <a:t>Stay tuned … this is exactly where we’re headed.</a:t>
            </a:r>
            <a:endParaRPr lang="en-US" b="1" i="1" dirty="0">
              <a:solidFill>
                <a:srgbClr val="3366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6180" y="4075026"/>
            <a:ext cx="1792374" cy="338554"/>
            <a:chOff x="646180" y="4266583"/>
            <a:chExt cx="1792374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646180" y="4266583"/>
              <a:ext cx="140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Tell me why … </a:t>
              </a:r>
              <a:endParaRPr lang="en-US" sz="16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034" y="4266583"/>
              <a:ext cx="386520" cy="338554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762975" y="1559586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2975" y="2324680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62975" y="2703436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975" y="3078633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1797" y="2324680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1797" y="1559586"/>
            <a:ext cx="1838270" cy="37875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999885" y="4075026"/>
            <a:ext cx="2144716" cy="338554"/>
            <a:chOff x="637986" y="4931419"/>
            <a:chExt cx="2144716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37986" y="4931419"/>
              <a:ext cx="1790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Can we do better… </a:t>
              </a:r>
              <a:endParaRPr lang="en-US" sz="16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182" y="4931419"/>
              <a:ext cx="386520" cy="338554"/>
            </a:xfrm>
            <a:prstGeom prst="rect">
              <a:avLst/>
            </a:prstGeom>
            <a:noFill/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397643" y="1559586"/>
            <a:ext cx="902423" cy="378756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7643" y="2324680"/>
            <a:ext cx="902423" cy="378756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052" y="627447"/>
            <a:ext cx="274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Chapter 4 – Unordered List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052" y="3300554"/>
            <a:ext cx="25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Chapter 5 – Ordered List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5165" y="997863"/>
            <a:ext cx="626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“An unordered list is a linear collection of entries whose relative positions with respect to one another is irrelevant.”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165" y="3639220"/>
            <a:ext cx="626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“An ordered list is a linear collection of entries in which the entries are arranged in either ascending or descending order of keys.”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165" y="1717530"/>
            <a:ext cx="449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</a:rPr>
              <a:t>Order is independent of element value and is decided by the client.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65" y="4559970"/>
            <a:ext cx="449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</a:rPr>
              <a:t>Order is completely determined by element value and is not (arbitrarily) decided by the client.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44" y="12987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Define:List</a:t>
            </a:r>
            <a:r>
              <a:rPr lang="en-US" b="1" dirty="0" smtClean="0"/>
              <a:t> according to the text </a:t>
            </a:r>
            <a:r>
              <a:rPr lang="en-US" b="1" dirty="0" smtClean="0">
                <a:solidFill>
                  <a:srgbClr val="008000"/>
                </a:solidFill>
              </a:rPr>
              <a:t>and me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046" y="1672194"/>
            <a:ext cx="1787669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Auburn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TCU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Stanford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Ohio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0759" y="627447"/>
            <a:ext cx="428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Aren’t all lists ordered? Isn’t that the point?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1781" y="1672194"/>
            <a:ext cx="1402948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Milk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Eggs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Bread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Cheetos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Pizza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71959" y="3300554"/>
            <a:ext cx="1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What’s a key?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6611" y="4559970"/>
            <a:ext cx="4004872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Adams, John, 2, 1797-1801</a:t>
            </a:r>
          </a:p>
          <a:p>
            <a:r>
              <a:rPr lang="en-US" dirty="0" smtClean="0">
                <a:latin typeface="Consolas"/>
                <a:cs typeface="Consolas"/>
              </a:rPr>
              <a:t>Adams, John Q., 6, 1825-1829</a:t>
            </a:r>
          </a:p>
          <a:p>
            <a:r>
              <a:rPr lang="en-US" dirty="0" smtClean="0">
                <a:latin typeface="Consolas"/>
                <a:cs typeface="Consolas"/>
              </a:rPr>
              <a:t>Arthur, Chester, 21, 1881-1885</a:t>
            </a:r>
          </a:p>
          <a:p>
            <a:r>
              <a:rPr lang="en-US" dirty="0" smtClean="0">
                <a:latin typeface="Consolas"/>
                <a:cs typeface="Consolas"/>
              </a:rPr>
              <a:t>Buchanan, James, 15, 1857-1861</a:t>
            </a:r>
          </a:p>
          <a:p>
            <a:r>
              <a:rPr lang="en-US" dirty="0" smtClean="0">
                <a:latin typeface="Consolas"/>
                <a:cs typeface="Consolas"/>
              </a:rPr>
              <a:t>Bush, George HW, 41, 1989-1993</a:t>
            </a:r>
          </a:p>
        </p:txBody>
      </p:sp>
    </p:spTree>
    <p:extLst>
      <p:ext uri="{BB962C8B-B14F-4D97-AF65-F5344CB8AC3E}">
        <p14:creationId xmlns:p14="http://schemas.microsoft.com/office/powerpoint/2010/main" val="70669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1" grpId="0"/>
      <p:bldP spid="16" grpId="0" animBg="1"/>
      <p:bldP spid="15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37467" y="644061"/>
            <a:ext cx="5405411" cy="4657725"/>
            <a:chOff x="3437467" y="644061"/>
            <a:chExt cx="5405411" cy="4657725"/>
          </a:xfrm>
        </p:grpSpPr>
        <p:pic>
          <p:nvPicPr>
            <p:cNvPr id="3" name="Picture 2" descr="lewis08fig08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7467" y="644061"/>
              <a:ext cx="4953000" cy="465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TextBox 3"/>
            <p:cNvSpPr txBox="1"/>
            <p:nvPr/>
          </p:nvSpPr>
          <p:spPr>
            <a:xfrm>
              <a:off x="6611153" y="644061"/>
              <a:ext cx="22317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From: Lewis and Chase, Java Software Structures</a:t>
              </a:r>
              <a:endParaRPr lang="en-US" sz="8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4034" y="837935"/>
            <a:ext cx="3132667" cy="369332"/>
            <a:chOff x="1873250" y="1587500"/>
            <a:chExt cx="313266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873250" y="1587500"/>
              <a:ext cx="2773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add method at this level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 bwMode="auto">
            <a:xfrm flipV="1">
              <a:off x="4646440" y="1767418"/>
              <a:ext cx="359477" cy="47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/>
            </a:ln>
          </p:spPr>
        </p:cxnSp>
      </p:grpSp>
      <p:grpSp>
        <p:nvGrpSpPr>
          <p:cNvPr id="11" name="Group 10"/>
          <p:cNvGrpSpPr/>
          <p:nvPr/>
        </p:nvGrpSpPr>
        <p:grpSpPr>
          <a:xfrm>
            <a:off x="1026584" y="2821300"/>
            <a:ext cx="2307166" cy="2518833"/>
            <a:chOff x="1026584" y="3831167"/>
            <a:chExt cx="2307166" cy="2518833"/>
          </a:xfrm>
        </p:grpSpPr>
        <p:sp>
          <p:nvSpPr>
            <p:cNvPr id="9" name="Left Brace 8"/>
            <p:cNvSpPr/>
            <p:nvPr/>
          </p:nvSpPr>
          <p:spPr bwMode="auto">
            <a:xfrm>
              <a:off x="2899833" y="3831167"/>
              <a:ext cx="433917" cy="2518833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6584" y="4317999"/>
              <a:ext cx="1788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Different kinds of lists would have to support different kinds of add methods.</a:t>
              </a:r>
              <a:endParaRPr lang="en-US" i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2044" y="129877"/>
            <a:ext cx="2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Designing a list collection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0111" y="5495189"/>
            <a:ext cx="1300356" cy="9387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smtClean="0">
                <a:latin typeface="Consolas"/>
                <a:cs typeface="Consolas"/>
              </a:rPr>
              <a:t>Auburn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Consolas"/>
                <a:cs typeface="Consolas"/>
              </a:rPr>
              <a:t>TCU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Consolas"/>
                <a:cs typeface="Consolas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Consolas"/>
                <a:cs typeface="Consolas"/>
              </a:rPr>
              <a:t>Stanford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Consolas"/>
                <a:cs typeface="Consolas"/>
              </a:rPr>
              <a:t>Ohio 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5898" y="5495189"/>
            <a:ext cx="1056700" cy="9387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Milk</a:t>
            </a:r>
          </a:p>
          <a:p>
            <a:pPr marL="342900" indent="-34290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Eggs</a:t>
            </a:r>
          </a:p>
          <a:p>
            <a:pPr marL="342900" indent="-34290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Bread</a:t>
            </a:r>
          </a:p>
          <a:p>
            <a:pPr marL="342900" indent="-34290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Cheetos</a:t>
            </a:r>
          </a:p>
          <a:p>
            <a:pPr marL="342900" indent="-342900">
              <a:buFont typeface="Arial"/>
              <a:buChar char="•"/>
            </a:pPr>
            <a:r>
              <a:rPr lang="en-US" sz="1100" dirty="0" smtClean="0">
                <a:latin typeface="Consolas"/>
                <a:cs typeface="Consolas"/>
              </a:rPr>
              <a:t>Pizza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1001" y="5495189"/>
            <a:ext cx="2511400" cy="9387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Adams, John, 2, 1797-1801</a:t>
            </a:r>
          </a:p>
          <a:p>
            <a:r>
              <a:rPr lang="en-US" sz="1100" dirty="0" smtClean="0">
                <a:latin typeface="Consolas"/>
                <a:cs typeface="Consolas"/>
              </a:rPr>
              <a:t>Adams, John Q., 6, 1825-1829</a:t>
            </a:r>
          </a:p>
          <a:p>
            <a:r>
              <a:rPr lang="en-US" sz="1100" dirty="0" smtClean="0">
                <a:latin typeface="Consolas"/>
                <a:cs typeface="Consolas"/>
              </a:rPr>
              <a:t>Arthur, Chester, 21, 1881-1885</a:t>
            </a:r>
          </a:p>
          <a:p>
            <a:r>
              <a:rPr lang="en-US" sz="1100" dirty="0" smtClean="0">
                <a:latin typeface="Consolas"/>
                <a:cs typeface="Consolas"/>
              </a:rPr>
              <a:t>Buchanan, James, 15, 1857-1861</a:t>
            </a:r>
          </a:p>
          <a:p>
            <a:r>
              <a:rPr lang="en-US" sz="1100" dirty="0" smtClean="0">
                <a:latin typeface="Consolas"/>
                <a:cs typeface="Consolas"/>
              </a:rPr>
              <a:t>Bush, George HW, 41, 1989-1993</a:t>
            </a:r>
          </a:p>
        </p:txBody>
      </p:sp>
    </p:spTree>
    <p:extLst>
      <p:ext uri="{BB962C8B-B14F-4D97-AF65-F5344CB8AC3E}">
        <p14:creationId xmlns:p14="http://schemas.microsoft.com/office/powerpoint/2010/main" val="15637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44" y="1298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Implementation choices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192" y="683875"/>
            <a:ext cx="333937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Array-based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7552" y="683875"/>
            <a:ext cx="333937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Node-based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192" y="1247669"/>
            <a:ext cx="333937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elements left-justified</a:t>
            </a:r>
            <a:br>
              <a:rPr lang="en-US" sz="1600" dirty="0" smtClean="0"/>
            </a:br>
            <a:r>
              <a:rPr lang="en-US" sz="1600" dirty="0" smtClean="0"/>
              <a:t>(anchored at 0, no gaps)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a size counter</a:t>
            </a:r>
            <a:br>
              <a:rPr lang="en-US" sz="1600" dirty="0" smtClean="0"/>
            </a:br>
            <a:r>
              <a:rPr lang="en-US" sz="1600" dirty="0" smtClean="0"/>
              <a:t>(can serve as a rear marker)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7552" y="1247669"/>
            <a:ext cx="33393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Singly-linked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Not circular, no dummy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both a front and rear pointer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a size counter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91172" y="1247669"/>
            <a:ext cx="8583550" cy="1077218"/>
            <a:chOff x="291172" y="1247669"/>
            <a:chExt cx="8583550" cy="1077218"/>
          </a:xfrm>
        </p:grpSpPr>
        <p:sp>
          <p:nvSpPr>
            <p:cNvPr id="8" name="Right Brace 7"/>
            <p:cNvSpPr/>
            <p:nvPr/>
          </p:nvSpPr>
          <p:spPr>
            <a:xfrm>
              <a:off x="7988118" y="1247669"/>
              <a:ext cx="189397" cy="107721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2079" y="1581866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2210</a:t>
              </a:r>
              <a:endParaRPr lang="en-US" b="1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291172" y="1247669"/>
              <a:ext cx="187892" cy="107721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8191" y="2516124"/>
            <a:ext cx="2712239" cy="975054"/>
            <a:chOff x="568191" y="2516124"/>
            <a:chExt cx="2712239" cy="975054"/>
          </a:xfrm>
        </p:grpSpPr>
        <p:sp>
          <p:nvSpPr>
            <p:cNvPr id="22" name="TextBox 21"/>
            <p:cNvSpPr txBox="1"/>
            <p:nvPr/>
          </p:nvSpPr>
          <p:spPr>
            <a:xfrm>
              <a:off x="662075" y="2573036"/>
              <a:ext cx="494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nsolas"/>
                  <a:cs typeface="Consolas"/>
                </a:defRPr>
              </a:lvl1pPr>
            </a:lstStyle>
            <a:p>
              <a:r>
                <a:rPr lang="en-US" sz="1100" dirty="0" smtClean="0"/>
                <a:t>rear</a:t>
              </a:r>
              <a:endParaRPr lang="en-US" sz="1100" dirty="0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55101" y="2850035"/>
              <a:ext cx="312778" cy="3198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8191" y="2516124"/>
              <a:ext cx="2712239" cy="975054"/>
            </a:xfrm>
            <a:prstGeom prst="rect">
              <a:avLst/>
            </a:prstGeom>
            <a:noFill/>
            <a:ln w="63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254092" y="2565862"/>
              <a:ext cx="1642093" cy="925316"/>
              <a:chOff x="688421" y="3241436"/>
              <a:chExt cx="1642093" cy="925316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761886" y="3518435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1079402" y="3518435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1392180" y="3518435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1704958" y="3518435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•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2012997" y="3518435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•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766624" y="3846893"/>
                <a:ext cx="312778" cy="3198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1079402" y="3846893"/>
                <a:ext cx="312778" cy="3198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1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1392180" y="3846893"/>
                <a:ext cx="312778" cy="3198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2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1704958" y="3846893"/>
                <a:ext cx="312778" cy="3198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3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2017736" y="3846893"/>
                <a:ext cx="312778" cy="3198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4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8421" y="3241436"/>
                <a:ext cx="805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nsolas"/>
                    <a:cs typeface="Consolas"/>
                  </a:defRPr>
                </a:lvl1pPr>
              </a:lstStyle>
              <a:p>
                <a:r>
                  <a:rPr lang="en-US" sz="1100" dirty="0" smtClean="0"/>
                  <a:t>elements</a:t>
                </a:r>
                <a:endParaRPr lang="en-US" sz="11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4467552" y="2516124"/>
            <a:ext cx="2712239" cy="1346355"/>
            <a:chOff x="4467552" y="2516124"/>
            <a:chExt cx="2712239" cy="1346355"/>
          </a:xfrm>
        </p:grpSpPr>
        <p:grpSp>
          <p:nvGrpSpPr>
            <p:cNvPr id="27" name="Group 26"/>
            <p:cNvGrpSpPr/>
            <p:nvPr/>
          </p:nvGrpSpPr>
          <p:grpSpPr>
            <a:xfrm>
              <a:off x="5818557" y="3416438"/>
              <a:ext cx="512478" cy="319859"/>
              <a:chOff x="6480382" y="3096598"/>
              <a:chExt cx="512478" cy="319859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6480382" y="3096598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>
                <a:spLocks/>
              </p:cNvSpPr>
              <p:nvPr/>
            </p:nvSpPr>
            <p:spPr>
              <a:xfrm>
                <a:off x="6800836" y="3096598"/>
                <a:ext cx="192024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rIns="91440" rtlCol="0" anchor="ctr" anchorCtr="0">
                <a:normAutofit/>
              </a:bodyPr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53452" y="3416438"/>
              <a:ext cx="512478" cy="319859"/>
              <a:chOff x="6480382" y="3096598"/>
              <a:chExt cx="512478" cy="319859"/>
            </a:xfrm>
          </p:grpSpPr>
          <p:sp>
            <p:nvSpPr>
              <p:cNvPr id="40" name="Rectangle 39"/>
              <p:cNvSpPr>
                <a:spLocks noChangeAspect="1"/>
              </p:cNvSpPr>
              <p:nvPr/>
            </p:nvSpPr>
            <p:spPr>
              <a:xfrm>
                <a:off x="6480382" y="3096598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1" name="Rectangle 40"/>
              <p:cNvSpPr>
                <a:spLocks/>
              </p:cNvSpPr>
              <p:nvPr/>
            </p:nvSpPr>
            <p:spPr>
              <a:xfrm>
                <a:off x="6800836" y="3096598"/>
                <a:ext cx="192024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rIns="91440" rtlCol="0" anchor="ctr" anchorCtr="0">
                <a:normAutofit/>
              </a:bodyPr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4654462" y="3416438"/>
              <a:ext cx="312778" cy="3198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1436" y="2516124"/>
              <a:ext cx="494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nsolas"/>
                  <a:cs typeface="Consolas"/>
                </a:defRPr>
              </a:lvl1pPr>
            </a:lstStyle>
            <a:p>
              <a:r>
                <a:rPr lang="en-US" sz="1100" dirty="0"/>
                <a:t>size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654462" y="2793123"/>
              <a:ext cx="312778" cy="3198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67552" y="2550931"/>
              <a:ext cx="2712239" cy="1311548"/>
            </a:xfrm>
            <a:prstGeom prst="rect">
              <a:avLst/>
            </a:prstGeom>
            <a:noFill/>
            <a:ln w="63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80997" y="3139439"/>
              <a:ext cx="494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nsolas"/>
                  <a:cs typeface="Consolas"/>
                </a:defRPr>
              </a:lvl1pPr>
            </a:lstStyle>
            <a:p>
              <a:r>
                <a:rPr lang="en-US" sz="1100" dirty="0" smtClean="0"/>
                <a:t>head</a:t>
              </a:r>
              <a:endParaRPr lang="en-US" sz="11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483663" y="3416438"/>
              <a:ext cx="512478" cy="319859"/>
              <a:chOff x="6480382" y="3096598"/>
              <a:chExt cx="512478" cy="319859"/>
            </a:xfrm>
          </p:grpSpPr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>
                <a:off x="6480382" y="3096598"/>
                <a:ext cx="312778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angle 38"/>
              <p:cNvSpPr>
                <a:spLocks/>
              </p:cNvSpPr>
              <p:nvPr/>
            </p:nvSpPr>
            <p:spPr>
              <a:xfrm>
                <a:off x="6800836" y="3096598"/>
                <a:ext cx="192024" cy="3198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rIns="91440" rtlCol="0" anchor="ctr" anchorCtr="0">
                <a:normAutofit/>
              </a:bodyPr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•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4801886" y="3576368"/>
              <a:ext cx="351566" cy="748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544237" y="3576368"/>
              <a:ext cx="27432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209343" y="3576368"/>
              <a:ext cx="27432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14643" y="2516124"/>
              <a:ext cx="494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nsolas"/>
                  <a:cs typeface="Consolas"/>
                </a:defRPr>
              </a:lvl1pPr>
            </a:lstStyle>
            <a:p>
              <a:r>
                <a:rPr lang="en-US" sz="1100" dirty="0" smtClean="0"/>
                <a:t>tail</a:t>
              </a:r>
              <a:endParaRPr lang="en-US" sz="1100" dirty="0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5107669" y="2793123"/>
              <a:ext cx="312778" cy="3198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Elbow Connector 47"/>
            <p:cNvCxnSpPr>
              <a:endCxn id="38" idx="0"/>
            </p:cNvCxnSpPr>
            <p:nvPr/>
          </p:nvCxnSpPr>
          <p:spPr>
            <a:xfrm>
              <a:off x="5269707" y="2940933"/>
              <a:ext cx="1370345" cy="475505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1" y="5041136"/>
            <a:ext cx="1746250" cy="1470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8191" y="4063001"/>
            <a:ext cx="333937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Use an internal </a:t>
            </a:r>
            <a:r>
              <a:rPr lang="en-US" sz="1600" dirty="0" err="1" smtClean="0"/>
              <a:t>java.util.ArrayList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a “cursor” field to implement iteration.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550" y="4063001"/>
            <a:ext cx="333937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Singly-linked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ircular, no dummy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only a rear pointer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Keep a size counter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91171" y="4063001"/>
            <a:ext cx="8668646" cy="1077218"/>
            <a:chOff x="291171" y="4063001"/>
            <a:chExt cx="8668646" cy="1077218"/>
          </a:xfrm>
        </p:grpSpPr>
        <p:sp>
          <p:nvSpPr>
            <p:cNvPr id="50" name="Right Brace 49"/>
            <p:cNvSpPr/>
            <p:nvPr/>
          </p:nvSpPr>
          <p:spPr>
            <a:xfrm>
              <a:off x="7988117" y="4063001"/>
              <a:ext cx="189397" cy="107721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22078" y="4397198"/>
              <a:ext cx="73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VText</a:t>
              </a:r>
              <a:endParaRPr lang="en-US" b="1" dirty="0"/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291171" y="4063001"/>
              <a:ext cx="187892" cy="107721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791" y="5349111"/>
            <a:ext cx="2524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82" y="2697541"/>
            <a:ext cx="8669089" cy="472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Lucida Sans"/>
                <a:cs typeface="Lucida Sans"/>
              </a:rPr>
              <a:t>array-based implementation</a:t>
            </a:r>
            <a:endParaRPr lang="en-US" sz="24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527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523" y="657661"/>
            <a:ext cx="590984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ArrayIndexedList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T[] elements;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rear;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044" y="129877"/>
            <a:ext cx="50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Arrays,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41" y="657661"/>
            <a:ext cx="22955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1" y="3265260"/>
            <a:ext cx="230505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523" y="2433691"/>
            <a:ext cx="1665315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 smtClean="0"/>
              <a:t>(“</a:t>
            </a:r>
            <a:r>
              <a:rPr lang="en-US" dirty="0"/>
              <a:t>A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(“B”);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(“C”);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23" y="1994463"/>
            <a:ext cx="6021375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 smtClean="0"/>
              <a:t>ArrayIndexedList</a:t>
            </a:r>
            <a:r>
              <a:rPr lang="en-US" dirty="0" smtClean="0"/>
              <a:t>&lt;String&gt; = new </a:t>
            </a:r>
            <a:r>
              <a:rPr lang="en-US" dirty="0" err="1" smtClean="0"/>
              <a:t>ArrayIndexedList</a:t>
            </a:r>
            <a:r>
              <a:rPr lang="en-US" dirty="0" smtClean="0"/>
              <a:t>&lt;String&gt;(5);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9722" y="2433691"/>
            <a:ext cx="1961444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/>
              <a:t>(1, “D”);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523" y="3265260"/>
            <a:ext cx="4529127" cy="31085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public </a:t>
            </a:r>
            <a:r>
              <a:rPr lang="en-US" dirty="0"/>
              <a:t>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9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523" y="657661"/>
            <a:ext cx="590984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ArrayIndexedList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T[] elements;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rear;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523" y="3265260"/>
            <a:ext cx="4529127" cy="31085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public </a:t>
            </a:r>
            <a:r>
              <a:rPr lang="en-US" dirty="0"/>
              <a:t>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044" y="129877"/>
            <a:ext cx="50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Arrays,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722" y="2433691"/>
            <a:ext cx="1961444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/>
              <a:t>(1, “D”);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41" y="657661"/>
            <a:ext cx="22955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1" y="3265260"/>
            <a:ext cx="230505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523" y="2433691"/>
            <a:ext cx="1665315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 smtClean="0"/>
              <a:t>(“</a:t>
            </a:r>
            <a:r>
              <a:rPr lang="en-US" dirty="0"/>
              <a:t>A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(“B”);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(“C”);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23" y="1994463"/>
            <a:ext cx="6021375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 smtClean="0"/>
              <a:t>ArrayIndexedList</a:t>
            </a:r>
            <a:r>
              <a:rPr lang="en-US" dirty="0" smtClean="0"/>
              <a:t>&lt;String&gt; = new </a:t>
            </a:r>
            <a:r>
              <a:rPr lang="en-US" dirty="0" err="1" smtClean="0"/>
              <a:t>ArrayIndexedList</a:t>
            </a:r>
            <a:r>
              <a:rPr lang="en-US" dirty="0" smtClean="0"/>
              <a:t>&lt;String&gt;(5);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849" y="3700467"/>
            <a:ext cx="4231772" cy="954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if ((index &lt; 0) || (index &gt; size()</a:t>
            </a:r>
            <a:r>
              <a:rPr lang="en-US" sz="1400" dirty="0" smtClean="0">
                <a:latin typeface="Consolas"/>
                <a:cs typeface="Consolas"/>
              </a:rPr>
              <a:t>))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throw </a:t>
            </a:r>
            <a:r>
              <a:rPr lang="en-US" sz="1400" dirty="0">
                <a:latin typeface="Consolas"/>
                <a:cs typeface="Consolas"/>
              </a:rPr>
              <a:t>new </a:t>
            </a:r>
            <a:r>
              <a:rPr lang="en-US" sz="1400" dirty="0" err="1">
                <a:latin typeface="Consolas"/>
                <a:cs typeface="Consolas"/>
              </a:rPr>
              <a:t>IndexOutOfBoundsException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34717" y="3700467"/>
            <a:ext cx="1261407" cy="884293"/>
            <a:chOff x="5034717" y="3700467"/>
            <a:chExt cx="1261407" cy="884293"/>
          </a:xfrm>
        </p:grpSpPr>
        <p:sp>
          <p:nvSpPr>
            <p:cNvPr id="11" name="Right Brace 10"/>
            <p:cNvSpPr/>
            <p:nvPr/>
          </p:nvSpPr>
          <p:spPr>
            <a:xfrm>
              <a:off x="5034717" y="3700467"/>
              <a:ext cx="126093" cy="8842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6676" y="3990275"/>
              <a:ext cx="1109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Validate index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284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523" y="657661"/>
            <a:ext cx="590984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ArrayIndexedList</a:t>
            </a:r>
            <a:r>
              <a:rPr lang="en-US" sz="1400" dirty="0" smtClean="0">
                <a:latin typeface="Consolas"/>
                <a:cs typeface="Consolas"/>
              </a:rPr>
              <a:t>&lt;T&gt; implements </a:t>
            </a:r>
            <a:r>
              <a:rPr lang="en-US" sz="1400" dirty="0" err="1" smtClean="0">
                <a:latin typeface="Consolas"/>
                <a:cs typeface="Consolas"/>
              </a:rPr>
              <a:t>IndexedList</a:t>
            </a:r>
            <a:r>
              <a:rPr lang="en-US" sz="1400" dirty="0" smtClean="0">
                <a:latin typeface="Consolas"/>
                <a:cs typeface="Consolas"/>
              </a:rPr>
              <a:t>&lt;T&gt;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T[] elements;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private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rear;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523" y="3265260"/>
            <a:ext cx="4529127" cy="31085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smtClean="0"/>
              <a:t>public </a:t>
            </a:r>
            <a:r>
              <a:rPr lang="en-US" dirty="0"/>
              <a:t>void add (</a:t>
            </a:r>
            <a:r>
              <a:rPr lang="en-US" dirty="0" err="1"/>
              <a:t>int</a:t>
            </a:r>
            <a:r>
              <a:rPr lang="en-US" dirty="0"/>
              <a:t> index, T element)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044" y="129877"/>
            <a:ext cx="50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a list collection: Arrays, add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722" y="2433691"/>
            <a:ext cx="1961444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/>
              <a:t>(1, “D”);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41" y="657661"/>
            <a:ext cx="22955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1" y="3265260"/>
            <a:ext cx="230505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523" y="2433691"/>
            <a:ext cx="1665315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/>
              <a:t>alist.add</a:t>
            </a:r>
            <a:r>
              <a:rPr lang="en-US" dirty="0" smtClean="0"/>
              <a:t>(“</a:t>
            </a:r>
            <a:r>
              <a:rPr lang="en-US" dirty="0"/>
              <a:t>A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(“B”);</a:t>
            </a:r>
          </a:p>
          <a:p>
            <a:r>
              <a:rPr lang="en-US" dirty="0" err="1" smtClean="0"/>
              <a:t>alist.add</a:t>
            </a:r>
            <a:r>
              <a:rPr lang="en-US" dirty="0" smtClean="0"/>
              <a:t>(“C”);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23" y="1994463"/>
            <a:ext cx="6021375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/>
                <a:cs typeface="Consolas"/>
              </a:defRPr>
            </a:lvl1pPr>
          </a:lstStyle>
          <a:p>
            <a:r>
              <a:rPr lang="en-US" dirty="0" err="1" smtClean="0"/>
              <a:t>ArrayIndexedList</a:t>
            </a:r>
            <a:r>
              <a:rPr lang="en-US" dirty="0" smtClean="0"/>
              <a:t>&lt;String&gt; = new </a:t>
            </a:r>
            <a:r>
              <a:rPr lang="en-US" dirty="0" err="1" smtClean="0"/>
              <a:t>ArrayIndexedList</a:t>
            </a:r>
            <a:r>
              <a:rPr lang="en-US" dirty="0" smtClean="0"/>
              <a:t>&lt;String&gt;(5);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849" y="3700467"/>
            <a:ext cx="4231772" cy="954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if ((index &lt; 0) || (index &gt; size()</a:t>
            </a:r>
            <a:r>
              <a:rPr lang="en-US" sz="1400" dirty="0" smtClean="0">
                <a:latin typeface="Consolas"/>
                <a:cs typeface="Consolas"/>
              </a:rPr>
              <a:t>))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throw </a:t>
            </a:r>
            <a:r>
              <a:rPr lang="en-US" sz="1400" dirty="0">
                <a:latin typeface="Consolas"/>
                <a:cs typeface="Consolas"/>
              </a:rPr>
              <a:t>new </a:t>
            </a:r>
            <a:r>
              <a:rPr lang="en-US" sz="1400" dirty="0" err="1">
                <a:latin typeface="Consolas"/>
                <a:cs typeface="Consolas"/>
              </a:rPr>
              <a:t>IndexOutOfBoundsException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 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34717" y="3700467"/>
            <a:ext cx="1261407" cy="884293"/>
            <a:chOff x="5034717" y="3700467"/>
            <a:chExt cx="1261407" cy="884293"/>
          </a:xfrm>
        </p:grpSpPr>
        <p:sp>
          <p:nvSpPr>
            <p:cNvPr id="11" name="Right Brace 10"/>
            <p:cNvSpPr/>
            <p:nvPr/>
          </p:nvSpPr>
          <p:spPr>
            <a:xfrm>
              <a:off x="5034717" y="3700467"/>
              <a:ext cx="126093" cy="8842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6676" y="3990275"/>
              <a:ext cx="1109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Validate index</a:t>
              </a:r>
              <a:endParaRPr lang="en-US" sz="1200" i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34849" y="4594294"/>
            <a:ext cx="1467895" cy="954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if (</a:t>
            </a:r>
            <a:r>
              <a:rPr lang="en-US" sz="1400" dirty="0" err="1">
                <a:latin typeface="Consolas"/>
                <a:cs typeface="Consolas"/>
              </a:rPr>
              <a:t>isFull</a:t>
            </a:r>
            <a:r>
              <a:rPr lang="en-US" sz="1400" dirty="0">
                <a:latin typeface="Consolas"/>
                <a:cs typeface="Consolas"/>
              </a:rPr>
              <a:t>())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 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34717" y="4718151"/>
            <a:ext cx="1088133" cy="749332"/>
            <a:chOff x="5034717" y="3700468"/>
            <a:chExt cx="1088133" cy="749332"/>
          </a:xfrm>
        </p:grpSpPr>
        <p:sp>
          <p:nvSpPr>
            <p:cNvPr id="16" name="Right Brace 15"/>
            <p:cNvSpPr/>
            <p:nvPr/>
          </p:nvSpPr>
          <p:spPr>
            <a:xfrm>
              <a:off x="5034717" y="3700468"/>
              <a:ext cx="126093" cy="7493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6676" y="3990275"/>
              <a:ext cx="93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Check if full</a:t>
              </a:r>
              <a:endParaRPr lang="en-US" sz="1200" i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90673" y="4995963"/>
            <a:ext cx="1862734" cy="3077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expandCapacity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9943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2843</Words>
  <Application>Microsoft Macintosh PowerPoint</Application>
  <PresentationFormat>On-screen Show (4:3)</PresentationFormat>
  <Paragraphs>575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Dean Hendrix</dc:creator>
  <cp:lastModifiedBy>Dean Hendrix</cp:lastModifiedBy>
  <cp:revision>207</cp:revision>
  <cp:lastPrinted>2012-02-20T16:05:41Z</cp:lastPrinted>
  <dcterms:created xsi:type="dcterms:W3CDTF">2010-01-22T15:48:05Z</dcterms:created>
  <dcterms:modified xsi:type="dcterms:W3CDTF">2012-02-20T16:37:11Z</dcterms:modified>
</cp:coreProperties>
</file>