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33" r:id="rId2"/>
    <p:sldId id="332" r:id="rId3"/>
    <p:sldId id="334" r:id="rId4"/>
    <p:sldId id="335" r:id="rId5"/>
    <p:sldId id="336" r:id="rId6"/>
    <p:sldId id="33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0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922E0-15FC-AD43-9469-515C2A69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9012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CA8F2-A73B-4A48-8668-ED3BA04A0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1761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CA8F2-A73B-4A48-8668-ED3BA04A0477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90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D73E-8BD9-544E-BA62-D6133F8E118F}" type="datetime1">
              <a:rPr lang="en-US" smtClean="0"/>
              <a:t>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5515-1FC7-8942-B64D-317ACD8DF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69C7-699F-D445-AECF-5480AF01E89D}" type="datetime1">
              <a:rPr lang="en-US" smtClean="0"/>
              <a:t>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5515-1FC7-8942-B64D-317ACD8DF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2B5B-B44B-AF4B-AA95-1A35FD11E346}" type="datetime1">
              <a:rPr lang="en-US" smtClean="0"/>
              <a:t>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5515-1FC7-8942-B64D-317ACD8DF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F6BF-C8E5-1642-AED9-8778E99EA000}" type="datetime1">
              <a:rPr lang="en-US" smtClean="0"/>
              <a:t>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5515-1FC7-8942-B64D-317ACD8DF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76B8-0D3B-E94F-9B83-1A474FCDF6E0}" type="datetime1">
              <a:rPr lang="en-US" smtClean="0"/>
              <a:t>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5515-1FC7-8942-B64D-317ACD8DF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1DC0-E7D0-7447-BB8B-AA4E053D6A12}" type="datetime1">
              <a:rPr lang="en-US" smtClean="0"/>
              <a:t>2/5/13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5515-1FC7-8942-B64D-317ACD8DF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96B2-6F7A-0A41-A347-7E8FF27E61DB}" type="datetime1">
              <a:rPr lang="en-US" smtClean="0"/>
              <a:t>2/5/13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5515-1FC7-8942-B64D-317ACD8DF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C293-C9F0-F446-83A1-D77AF8C2864E}" type="datetime1">
              <a:rPr lang="en-US" smtClean="0"/>
              <a:t>2/5/13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5515-1FC7-8942-B64D-317ACD8DF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F812-B2FE-C640-9C11-B1E3EF4F4AD9}" type="datetime1">
              <a:rPr lang="en-US" smtClean="0"/>
              <a:t>2/5/13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5515-1FC7-8942-B64D-317ACD8DF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0696-1DB5-C24F-9FD0-252016CEE613}" type="datetime1">
              <a:rPr lang="en-US" smtClean="0"/>
              <a:t>2/5/13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5515-1FC7-8942-B64D-317ACD8DF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70535-D630-924A-8D53-6F0BD50D3FEF}" type="datetime1">
              <a:rPr lang="en-US" smtClean="0"/>
              <a:t>2/5/13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5515-1FC7-8942-B64D-317ACD8DF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9763" y="505060"/>
            <a:ext cx="8658749" cy="611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A4B28-6152-B748-A0A3-773174B8F231}" type="datetime1">
              <a:rPr lang="en-US" smtClean="0"/>
              <a:t>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95515-1FC7-8942-B64D-317ACD8DF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0685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Lucida Sans"/>
                <a:cs typeface="Lucida Sans"/>
              </a:rPr>
              <a:t>Experimentation and Efficiency</a:t>
            </a:r>
            <a:endParaRPr lang="en-US" dirty="0">
              <a:latin typeface="Lucida Sans"/>
              <a:cs typeface="Lucida Sa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2460"/>
            <a:ext cx="6400800" cy="802798"/>
          </a:xfrm>
        </p:spPr>
        <p:txBody>
          <a:bodyPr/>
          <a:lstStyle/>
          <a:p>
            <a:r>
              <a:rPr lang="en-US" dirty="0" smtClean="0">
                <a:latin typeface="Lucida Sans"/>
                <a:cs typeface="Lucida Sans"/>
              </a:rPr>
              <a:t>COMP 2210 – Dr. Hendrix</a:t>
            </a:r>
            <a:endParaRPr lang="en-US" dirty="0">
              <a:latin typeface="Lucida Sans"/>
              <a:cs typeface="Lucida Sans"/>
            </a:endParaRPr>
          </a:p>
        </p:txBody>
      </p:sp>
      <p:pic>
        <p:nvPicPr>
          <p:cNvPr id="6" name="Picture 8" descr="SGCOE V 158 28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880" y="3949258"/>
            <a:ext cx="2926472" cy="236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988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044" y="129877"/>
            <a:ext cx="226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Timing Java programs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447040" y="781463"/>
            <a:ext cx="7244080" cy="526297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/**</a:t>
            </a:r>
          </a:p>
          <a:p>
            <a:r>
              <a:rPr lang="en-US" sz="1200" dirty="0">
                <a:latin typeface="Consolas"/>
                <a:cs typeface="Consolas"/>
              </a:rPr>
              <a:t> * </a:t>
            </a:r>
            <a:r>
              <a:rPr lang="en-US" sz="1200" dirty="0" err="1">
                <a:latin typeface="Consolas"/>
                <a:cs typeface="Consolas"/>
              </a:rPr>
              <a:t>Clock.java</a:t>
            </a:r>
            <a:r>
              <a:rPr lang="en-US" sz="1200" dirty="0">
                <a:latin typeface="Consolas"/>
                <a:cs typeface="Consolas"/>
              </a:rPr>
              <a:t>. This class is used to measure the</a:t>
            </a:r>
          </a:p>
          <a:p>
            <a:r>
              <a:rPr lang="en-US" sz="1200" dirty="0">
                <a:latin typeface="Consolas"/>
                <a:cs typeface="Consolas"/>
              </a:rPr>
              <a:t> * running time ("wall clock time") of a program </a:t>
            </a:r>
          </a:p>
          <a:p>
            <a:r>
              <a:rPr lang="en-US" sz="1200" dirty="0">
                <a:latin typeface="Consolas"/>
                <a:cs typeface="Consolas"/>
              </a:rPr>
              <a:t> * in seconds. </a:t>
            </a:r>
            <a:r>
              <a:rPr lang="en-US" sz="1200" dirty="0" err="1">
                <a:latin typeface="Consolas"/>
                <a:cs typeface="Consolas"/>
              </a:rPr>
              <a:t>System.currentTimeMillis</a:t>
            </a:r>
            <a:r>
              <a:rPr lang="en-US" sz="1200" dirty="0">
                <a:latin typeface="Consolas"/>
                <a:cs typeface="Consolas"/>
              </a:rPr>
              <a:t>() is used</a:t>
            </a:r>
          </a:p>
          <a:p>
            <a:r>
              <a:rPr lang="en-US" sz="1200" dirty="0">
                <a:latin typeface="Consolas"/>
                <a:cs typeface="Consolas"/>
              </a:rPr>
              <a:t> * instead of </a:t>
            </a:r>
            <a:r>
              <a:rPr lang="en-US" sz="1200" dirty="0" err="1">
                <a:latin typeface="Consolas"/>
                <a:cs typeface="Consolas"/>
              </a:rPr>
              <a:t>System.nanoTime</a:t>
            </a:r>
            <a:r>
              <a:rPr lang="en-US" sz="1200" dirty="0">
                <a:latin typeface="Consolas"/>
                <a:cs typeface="Consolas"/>
              </a:rPr>
              <a:t>().</a:t>
            </a:r>
          </a:p>
          <a:p>
            <a:r>
              <a:rPr lang="en-US" sz="1200" dirty="0">
                <a:latin typeface="Consolas"/>
                <a:cs typeface="Consolas"/>
              </a:rPr>
              <a:t> *</a:t>
            </a:r>
          </a:p>
          <a:p>
            <a:r>
              <a:rPr lang="en-US" sz="1200" dirty="0">
                <a:latin typeface="Consolas"/>
                <a:cs typeface="Consolas"/>
              </a:rPr>
              <a:t> * Compilation:  %</a:t>
            </a:r>
            <a:r>
              <a:rPr lang="en-US" sz="1200" dirty="0" err="1">
                <a:latin typeface="Consolas"/>
                <a:cs typeface="Consolas"/>
              </a:rPr>
              <a:t>javac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Clock.java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*</a:t>
            </a:r>
          </a:p>
          <a:p>
            <a:r>
              <a:rPr lang="en-US" sz="1200" dirty="0">
                <a:latin typeface="Consolas"/>
                <a:cs typeface="Consolas"/>
              </a:rPr>
              <a:t> * @author    Dean Hendrix (</a:t>
            </a:r>
            <a:r>
              <a:rPr lang="en-US" sz="1200" dirty="0" err="1">
                <a:latin typeface="Consolas"/>
                <a:cs typeface="Consolas"/>
              </a:rPr>
              <a:t>dh@auburn.edu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* @version   2013-02-05</a:t>
            </a:r>
          </a:p>
          <a:p>
            <a:r>
              <a:rPr lang="en-US" sz="1200" dirty="0">
                <a:latin typeface="Consolas"/>
                <a:cs typeface="Consolas"/>
              </a:rPr>
              <a:t> *</a:t>
            </a:r>
          </a:p>
          <a:p>
            <a:r>
              <a:rPr lang="en-US" sz="1200" dirty="0">
                <a:latin typeface="Consolas"/>
                <a:cs typeface="Consolas"/>
              </a:rPr>
              <a:t> */</a:t>
            </a:r>
          </a:p>
          <a:p>
            <a:r>
              <a:rPr lang="en-US" sz="1200" dirty="0">
                <a:latin typeface="Consolas"/>
                <a:cs typeface="Consolas"/>
              </a:rPr>
              <a:t>public final class Clock {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private final long </a:t>
            </a:r>
            <a:r>
              <a:rPr lang="en-US" sz="1200" dirty="0" err="1">
                <a:latin typeface="Consolas"/>
                <a:cs typeface="Consolas"/>
              </a:rPr>
              <a:t>startTime</a:t>
            </a:r>
            <a:r>
              <a:rPr lang="en-US" sz="1200" dirty="0">
                <a:latin typeface="Consolas"/>
                <a:cs typeface="Consolas"/>
              </a:rPr>
              <a:t>;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   /</a:t>
            </a:r>
            <a:r>
              <a:rPr lang="en-US" sz="1200" dirty="0">
                <a:latin typeface="Consolas"/>
                <a:cs typeface="Consolas"/>
              </a:rPr>
              <a:t>** Create a Clock object. */</a:t>
            </a:r>
          </a:p>
          <a:p>
            <a:r>
              <a:rPr lang="en-US" sz="1200" dirty="0">
                <a:latin typeface="Consolas"/>
                <a:cs typeface="Consolas"/>
              </a:rPr>
              <a:t>   public Clock() {</a:t>
            </a:r>
          </a:p>
          <a:p>
            <a:r>
              <a:rPr lang="en-US" sz="1200" dirty="0">
                <a:latin typeface="Consolas"/>
                <a:cs typeface="Consolas"/>
              </a:rPr>
              <a:t>      </a:t>
            </a:r>
            <a:r>
              <a:rPr lang="en-US" sz="1200" dirty="0" err="1">
                <a:latin typeface="Consolas"/>
                <a:cs typeface="Consolas"/>
              </a:rPr>
              <a:t>startTime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System.currentTimeMillis</a:t>
            </a:r>
            <a:r>
              <a:rPr lang="en-US" sz="1200" dirty="0">
                <a:latin typeface="Consolas"/>
                <a:cs typeface="Consolas"/>
              </a:rPr>
              <a:t>();</a:t>
            </a:r>
          </a:p>
          <a:p>
            <a:r>
              <a:rPr lang="en-US" sz="1200" dirty="0">
                <a:latin typeface="Consolas"/>
                <a:cs typeface="Consolas"/>
              </a:rPr>
              <a:t>   }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   /</a:t>
            </a:r>
            <a:r>
              <a:rPr lang="en-US" sz="1200" dirty="0">
                <a:latin typeface="Consolas"/>
                <a:cs typeface="Consolas"/>
              </a:rPr>
              <a:t>** Return elapsed time in seconds since start (object creation). */</a:t>
            </a:r>
          </a:p>
          <a:p>
            <a:r>
              <a:rPr lang="en-US" sz="1200" dirty="0">
                <a:latin typeface="Consolas"/>
                <a:cs typeface="Consolas"/>
              </a:rPr>
              <a:t>   public double </a:t>
            </a:r>
            <a:r>
              <a:rPr lang="en-US" sz="1200" dirty="0" err="1">
                <a:latin typeface="Consolas"/>
                <a:cs typeface="Consolas"/>
              </a:rPr>
              <a:t>elapsedTime</a:t>
            </a:r>
            <a:r>
              <a:rPr lang="en-US" sz="1200" dirty="0">
                <a:latin typeface="Consolas"/>
                <a:cs typeface="Consolas"/>
              </a:rPr>
              <a:t>() {</a:t>
            </a:r>
          </a:p>
          <a:p>
            <a:r>
              <a:rPr lang="en-US" sz="1200" dirty="0">
                <a:latin typeface="Consolas"/>
                <a:cs typeface="Consolas"/>
              </a:rPr>
              <a:t>      long </a:t>
            </a:r>
            <a:r>
              <a:rPr lang="en-US" sz="1200" dirty="0" err="1">
                <a:latin typeface="Consolas"/>
                <a:cs typeface="Consolas"/>
              </a:rPr>
              <a:t>currentTime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System.currentTimeMillis</a:t>
            </a:r>
            <a:r>
              <a:rPr lang="en-US" sz="1200" dirty="0">
                <a:latin typeface="Consolas"/>
                <a:cs typeface="Consolas"/>
              </a:rPr>
              <a:t>();</a:t>
            </a:r>
          </a:p>
          <a:p>
            <a:r>
              <a:rPr lang="en-US" sz="1200" dirty="0">
                <a:latin typeface="Consolas"/>
                <a:cs typeface="Consolas"/>
              </a:rPr>
              <a:t>      return (</a:t>
            </a:r>
            <a:r>
              <a:rPr lang="en-US" sz="1200" dirty="0" err="1">
                <a:latin typeface="Consolas"/>
                <a:cs typeface="Consolas"/>
              </a:rPr>
              <a:t>currentTime</a:t>
            </a:r>
            <a:r>
              <a:rPr lang="en-US" sz="1200" dirty="0">
                <a:latin typeface="Consolas"/>
                <a:cs typeface="Consolas"/>
              </a:rPr>
              <a:t> - </a:t>
            </a:r>
            <a:r>
              <a:rPr lang="en-US" sz="1200" dirty="0" err="1">
                <a:latin typeface="Consolas"/>
                <a:cs typeface="Consolas"/>
              </a:rPr>
              <a:t>startTime</a:t>
            </a:r>
            <a:r>
              <a:rPr lang="en-US" sz="1200" dirty="0">
                <a:latin typeface="Consolas"/>
                <a:cs typeface="Consolas"/>
              </a:rPr>
              <a:t>) / 1000d;</a:t>
            </a:r>
          </a:p>
          <a:p>
            <a:r>
              <a:rPr lang="en-US" sz="1200" dirty="0">
                <a:latin typeface="Consolas"/>
                <a:cs typeface="Consolas"/>
              </a:rPr>
              <a:t>   }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}</a:t>
            </a:r>
            <a:endParaRPr lang="en-US" sz="1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6951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044" y="129877"/>
            <a:ext cx="226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Timing Java programs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447040" y="592323"/>
            <a:ext cx="7244080" cy="60016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/>
                <a:cs typeface="Consolas"/>
              </a:rPr>
              <a:t>public class </a:t>
            </a:r>
            <a:r>
              <a:rPr lang="en-US" sz="1200" dirty="0" err="1">
                <a:latin typeface="Consolas"/>
                <a:cs typeface="Consolas"/>
              </a:rPr>
              <a:t>RunningTimeClient</a:t>
            </a:r>
            <a:r>
              <a:rPr lang="en-US" sz="1200" dirty="0">
                <a:latin typeface="Consolas"/>
                <a:cs typeface="Consolas"/>
              </a:rPr>
              <a:t> {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public static void main(String[] </a:t>
            </a:r>
            <a:r>
              <a:rPr lang="en-US" sz="1200" dirty="0" err="1">
                <a:latin typeface="Consolas"/>
                <a:cs typeface="Consolas"/>
              </a:rPr>
              <a:t>args</a:t>
            </a:r>
            <a:r>
              <a:rPr lang="en-US" sz="1200" dirty="0">
                <a:latin typeface="Consolas"/>
                <a:cs typeface="Consolas"/>
              </a:rPr>
              <a:t>) {</a:t>
            </a:r>
          </a:p>
          <a:p>
            <a:r>
              <a:rPr lang="en-US" sz="1200" dirty="0">
                <a:latin typeface="Consolas"/>
                <a:cs typeface="Consolas"/>
              </a:rPr>
              <a:t>   </a:t>
            </a:r>
          </a:p>
          <a:p>
            <a:r>
              <a:rPr lang="en-US" sz="1200" dirty="0">
                <a:latin typeface="Consolas"/>
                <a:cs typeface="Consolas"/>
              </a:rPr>
              <a:t>   // some useful variables that you will need </a:t>
            </a:r>
            <a:r>
              <a:rPr lang="en-US" sz="1200" dirty="0" smtClean="0">
                <a:latin typeface="Consolas"/>
                <a:cs typeface="Consolas"/>
              </a:rPr>
              <a:t>in your </a:t>
            </a:r>
            <a:r>
              <a:rPr lang="en-US" sz="1200" dirty="0">
                <a:latin typeface="Consolas"/>
                <a:cs typeface="Consolas"/>
              </a:rPr>
              <a:t>own code</a:t>
            </a:r>
          </a:p>
          <a:p>
            <a:r>
              <a:rPr lang="en-US" sz="1200" dirty="0">
                <a:latin typeface="Consolas"/>
                <a:cs typeface="Consolas"/>
              </a:rPr>
              <a:t>      Clock clock;              // measures elapsed time</a:t>
            </a:r>
          </a:p>
          <a:p>
            <a:r>
              <a:rPr lang="en-US" sz="1200" dirty="0">
                <a:latin typeface="Consolas"/>
                <a:cs typeface="Consolas"/>
              </a:rPr>
              <a:t>      double </a:t>
            </a:r>
            <a:r>
              <a:rPr lang="en-US" sz="1200" dirty="0" err="1">
                <a:latin typeface="Consolas"/>
                <a:cs typeface="Consolas"/>
              </a:rPr>
              <a:t>elapsedTime</a:t>
            </a:r>
            <a:r>
              <a:rPr lang="en-US" sz="1200" dirty="0">
                <a:latin typeface="Consolas"/>
                <a:cs typeface="Consolas"/>
              </a:rPr>
              <a:t> = 0;   // elapsed time of current run</a:t>
            </a:r>
          </a:p>
          <a:p>
            <a:r>
              <a:rPr lang="en-US" sz="1200" dirty="0">
                <a:latin typeface="Consolas"/>
                <a:cs typeface="Consolas"/>
              </a:rPr>
              <a:t>      double </a:t>
            </a:r>
            <a:r>
              <a:rPr lang="en-US" sz="1200" dirty="0" err="1">
                <a:latin typeface="Consolas"/>
                <a:cs typeface="Consolas"/>
              </a:rPr>
              <a:t>prevTime</a:t>
            </a:r>
            <a:r>
              <a:rPr lang="en-US" sz="1200" dirty="0">
                <a:latin typeface="Consolas"/>
                <a:cs typeface="Consolas"/>
              </a:rPr>
              <a:t> = 0;      // elapsed time of previous run</a:t>
            </a:r>
          </a:p>
          <a:p>
            <a:r>
              <a:rPr lang="en-US" sz="1200" dirty="0">
                <a:latin typeface="Consolas"/>
                <a:cs typeface="Consolas"/>
              </a:rPr>
              <a:t>      double ratio = 1;         // </a:t>
            </a:r>
            <a:r>
              <a:rPr lang="en-US" sz="1200" dirty="0" err="1">
                <a:latin typeface="Consolas"/>
                <a:cs typeface="Consolas"/>
              </a:rPr>
              <a:t>currentTime</a:t>
            </a:r>
            <a:r>
              <a:rPr lang="en-US" sz="1200" dirty="0">
                <a:latin typeface="Consolas"/>
                <a:cs typeface="Consolas"/>
              </a:rPr>
              <a:t> / </a:t>
            </a:r>
            <a:r>
              <a:rPr lang="en-US" sz="1200" dirty="0" err="1">
                <a:latin typeface="Consolas"/>
                <a:cs typeface="Consolas"/>
              </a:rPr>
              <a:t>prevTime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   double </a:t>
            </a:r>
            <a:r>
              <a:rPr lang="en-US" sz="1200" dirty="0" err="1">
                <a:latin typeface="Consolas"/>
                <a:cs typeface="Consolas"/>
              </a:rPr>
              <a:t>lgratio</a:t>
            </a:r>
            <a:r>
              <a:rPr lang="en-US" sz="1200" dirty="0">
                <a:latin typeface="Consolas"/>
                <a:cs typeface="Consolas"/>
              </a:rPr>
              <a:t> = 0;       // log base 2 of ratio</a:t>
            </a:r>
          </a:p>
          <a:p>
            <a:r>
              <a:rPr lang="en-US" sz="1200" dirty="0">
                <a:latin typeface="Consolas"/>
                <a:cs typeface="Consolas"/>
              </a:rPr>
              <a:t>      </a:t>
            </a:r>
            <a:r>
              <a:rPr lang="en-US" sz="1200" dirty="0" err="1">
                <a:latin typeface="Consolas"/>
                <a:cs typeface="Consolas"/>
              </a:rPr>
              <a:t>int</a:t>
            </a:r>
            <a:r>
              <a:rPr lang="en-US" sz="1200" dirty="0">
                <a:latin typeface="Consolas"/>
                <a:cs typeface="Consolas"/>
              </a:rPr>
              <a:t> N = 32;               // problem size parameter</a:t>
            </a:r>
          </a:p>
          <a:p>
            <a:r>
              <a:rPr lang="en-US" sz="1200" dirty="0">
                <a:latin typeface="Consolas"/>
                <a:cs typeface="Consolas"/>
              </a:rPr>
              <a:t>      </a:t>
            </a:r>
            <a:r>
              <a:rPr lang="en-US" sz="1200" dirty="0" err="1">
                <a:latin typeface="Consolas"/>
                <a:cs typeface="Consolas"/>
              </a:rPr>
              <a:t>int</a:t>
            </a:r>
            <a:r>
              <a:rPr lang="en-US" sz="1200" dirty="0">
                <a:latin typeface="Consolas"/>
                <a:cs typeface="Consolas"/>
              </a:rPr>
              <a:t> seed = 8191;          // selects internal method of </a:t>
            </a:r>
            <a:r>
              <a:rPr lang="en-US" sz="1200" dirty="0" err="1">
                <a:latin typeface="Consolas"/>
                <a:cs typeface="Consolas"/>
              </a:rPr>
              <a:t>RunningTime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 </a:t>
            </a:r>
          </a:p>
          <a:p>
            <a:r>
              <a:rPr lang="en-US" sz="1200" dirty="0">
                <a:latin typeface="Consolas"/>
                <a:cs typeface="Consolas"/>
              </a:rPr>
              <a:t>   // time method foo()</a:t>
            </a:r>
          </a:p>
          <a:p>
            <a:r>
              <a:rPr lang="en-US" sz="1200" dirty="0">
                <a:latin typeface="Consolas"/>
                <a:cs typeface="Consolas"/>
              </a:rPr>
              <a:t>      clock = new Clock();</a:t>
            </a:r>
          </a:p>
          <a:p>
            <a:r>
              <a:rPr lang="en-US" sz="1200" dirty="0">
                <a:latin typeface="Consolas"/>
                <a:cs typeface="Consolas"/>
              </a:rPr>
              <a:t>      foo();</a:t>
            </a:r>
          </a:p>
          <a:p>
            <a:r>
              <a:rPr lang="en-US" sz="1200" dirty="0">
                <a:latin typeface="Consolas"/>
                <a:cs typeface="Consolas"/>
              </a:rPr>
              <a:t>      </a:t>
            </a:r>
            <a:r>
              <a:rPr lang="en-US" sz="1200" dirty="0" err="1">
                <a:latin typeface="Consolas"/>
                <a:cs typeface="Consolas"/>
              </a:rPr>
              <a:t>elapsedTime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clock.elapsedTime</a:t>
            </a:r>
            <a:r>
              <a:rPr lang="en-US" sz="1200" dirty="0">
                <a:latin typeface="Consolas"/>
                <a:cs typeface="Consolas"/>
              </a:rPr>
              <a:t>();</a:t>
            </a:r>
          </a:p>
          <a:p>
            <a:r>
              <a:rPr lang="en-US" sz="1200" dirty="0">
                <a:latin typeface="Consolas"/>
                <a:cs typeface="Consolas"/>
              </a:rPr>
              <a:t>      </a:t>
            </a:r>
            <a:r>
              <a:rPr lang="en-US" sz="1200" dirty="0" err="1">
                <a:latin typeface="Consolas"/>
                <a:cs typeface="Consolas"/>
              </a:rPr>
              <a:t>System.out.print</a:t>
            </a:r>
            <a:r>
              <a:rPr lang="en-US" sz="1200" dirty="0">
                <a:latin typeface="Consolas"/>
                <a:cs typeface="Consolas"/>
              </a:rPr>
              <a:t>("This call to method foo() took ");</a:t>
            </a:r>
          </a:p>
          <a:p>
            <a:r>
              <a:rPr lang="en-US" sz="1200" dirty="0">
                <a:latin typeface="Consolas"/>
                <a:cs typeface="Consolas"/>
              </a:rPr>
              <a:t>      </a:t>
            </a:r>
            <a:r>
              <a:rPr lang="en-US" sz="1200" dirty="0" err="1">
                <a:latin typeface="Consolas"/>
                <a:cs typeface="Consolas"/>
              </a:rPr>
              <a:t>System.out.printf</a:t>
            </a:r>
            <a:r>
              <a:rPr lang="en-US" sz="1200" dirty="0">
                <a:latin typeface="Consolas"/>
                <a:cs typeface="Consolas"/>
              </a:rPr>
              <a:t>("%4.3f", </a:t>
            </a:r>
            <a:r>
              <a:rPr lang="en-US" sz="1200" dirty="0" err="1">
                <a:latin typeface="Consolas"/>
                <a:cs typeface="Consolas"/>
              </a:rPr>
              <a:t>elapsedTime</a:t>
            </a:r>
            <a:r>
              <a:rPr lang="en-US" sz="1200" dirty="0">
                <a:latin typeface="Consolas"/>
                <a:cs typeface="Consolas"/>
              </a:rPr>
              <a:t>);</a:t>
            </a:r>
          </a:p>
          <a:p>
            <a:r>
              <a:rPr lang="en-US" sz="1200" dirty="0">
                <a:latin typeface="Consolas"/>
                <a:cs typeface="Consolas"/>
              </a:rPr>
              <a:t>      </a:t>
            </a:r>
            <a:r>
              <a:rPr lang="en-US" sz="1200" dirty="0" err="1">
                <a:latin typeface="Consolas"/>
                <a:cs typeface="Consolas"/>
              </a:rPr>
              <a:t>System.out.println</a:t>
            </a:r>
            <a:r>
              <a:rPr lang="en-US" sz="1200" dirty="0">
                <a:latin typeface="Consolas"/>
                <a:cs typeface="Consolas"/>
              </a:rPr>
              <a:t>(" seconds.");</a:t>
            </a:r>
          </a:p>
          <a:p>
            <a:r>
              <a:rPr lang="en-US" sz="1200" dirty="0">
                <a:latin typeface="Consolas"/>
                <a:cs typeface="Consolas"/>
              </a:rPr>
              <a:t>      </a:t>
            </a:r>
          </a:p>
          <a:p>
            <a:r>
              <a:rPr lang="en-US" sz="1200" dirty="0">
                <a:latin typeface="Consolas"/>
                <a:cs typeface="Consolas"/>
              </a:rPr>
              <a:t>   // time </a:t>
            </a:r>
            <a:r>
              <a:rPr lang="en-US" sz="1200" dirty="0" err="1">
                <a:latin typeface="Consolas"/>
                <a:cs typeface="Consolas"/>
              </a:rPr>
              <a:t>RunningTime.timeTrial</a:t>
            </a:r>
            <a:r>
              <a:rPr lang="en-US" sz="1200" dirty="0">
                <a:latin typeface="Consolas"/>
                <a:cs typeface="Consolas"/>
              </a:rPr>
              <a:t>()</a:t>
            </a:r>
          </a:p>
          <a:p>
            <a:r>
              <a:rPr lang="en-US" sz="1200" dirty="0">
                <a:latin typeface="Consolas"/>
                <a:cs typeface="Consolas"/>
              </a:rPr>
              <a:t>      clock = new Clock();</a:t>
            </a:r>
          </a:p>
          <a:p>
            <a:r>
              <a:rPr lang="en-US" sz="1200" dirty="0">
                <a:latin typeface="Consolas"/>
                <a:cs typeface="Consolas"/>
              </a:rPr>
              <a:t>      </a:t>
            </a:r>
            <a:r>
              <a:rPr lang="en-US" sz="1200" dirty="0" err="1">
                <a:latin typeface="Consolas"/>
                <a:cs typeface="Consolas"/>
              </a:rPr>
              <a:t>RunningTime.timeTrial</a:t>
            </a:r>
            <a:r>
              <a:rPr lang="en-US" sz="1200" dirty="0">
                <a:latin typeface="Consolas"/>
                <a:cs typeface="Consolas"/>
              </a:rPr>
              <a:t>(N, seed);</a:t>
            </a:r>
          </a:p>
          <a:p>
            <a:r>
              <a:rPr lang="en-US" sz="1200" dirty="0">
                <a:latin typeface="Consolas"/>
                <a:cs typeface="Consolas"/>
              </a:rPr>
              <a:t>      </a:t>
            </a:r>
            <a:r>
              <a:rPr lang="en-US" sz="1200" dirty="0" err="1">
                <a:latin typeface="Consolas"/>
                <a:cs typeface="Consolas"/>
              </a:rPr>
              <a:t>elapsedTime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clock.elapsedTime</a:t>
            </a:r>
            <a:r>
              <a:rPr lang="en-US" sz="1200" dirty="0">
                <a:latin typeface="Consolas"/>
                <a:cs typeface="Consolas"/>
              </a:rPr>
              <a:t>();</a:t>
            </a:r>
          </a:p>
          <a:p>
            <a:r>
              <a:rPr lang="en-US" sz="1200" dirty="0">
                <a:latin typeface="Consolas"/>
                <a:cs typeface="Consolas"/>
              </a:rPr>
              <a:t>      </a:t>
            </a:r>
            <a:r>
              <a:rPr lang="en-US" sz="1200" dirty="0" err="1">
                <a:latin typeface="Consolas"/>
                <a:cs typeface="Consolas"/>
              </a:rPr>
              <a:t>System.out.print</a:t>
            </a:r>
            <a:r>
              <a:rPr lang="en-US" sz="1200" dirty="0">
                <a:latin typeface="Consolas"/>
                <a:cs typeface="Consolas"/>
              </a:rPr>
              <a:t>("This call to method </a:t>
            </a:r>
            <a:r>
              <a:rPr lang="en-US" sz="1200" dirty="0" err="1">
                <a:latin typeface="Consolas"/>
                <a:cs typeface="Consolas"/>
              </a:rPr>
              <a:t>RunningTime.timeTrial</a:t>
            </a:r>
            <a:r>
              <a:rPr lang="en-US" sz="1200" dirty="0">
                <a:latin typeface="Consolas"/>
                <a:cs typeface="Consolas"/>
              </a:rPr>
              <a:t>(" </a:t>
            </a:r>
          </a:p>
          <a:p>
            <a:r>
              <a:rPr lang="en-US" sz="1200" dirty="0">
                <a:latin typeface="Consolas"/>
                <a:cs typeface="Consolas"/>
              </a:rPr>
              <a:t>         + N + ", " + seed + ") took ");</a:t>
            </a:r>
          </a:p>
          <a:p>
            <a:r>
              <a:rPr lang="en-US" sz="1200" dirty="0">
                <a:latin typeface="Consolas"/>
                <a:cs typeface="Consolas"/>
              </a:rPr>
              <a:t>      </a:t>
            </a:r>
            <a:r>
              <a:rPr lang="en-US" sz="1200" dirty="0" err="1">
                <a:latin typeface="Consolas"/>
                <a:cs typeface="Consolas"/>
              </a:rPr>
              <a:t>System.out.printf</a:t>
            </a:r>
            <a:r>
              <a:rPr lang="en-US" sz="1200" dirty="0">
                <a:latin typeface="Consolas"/>
                <a:cs typeface="Consolas"/>
              </a:rPr>
              <a:t>("%4.3f", </a:t>
            </a:r>
            <a:r>
              <a:rPr lang="en-US" sz="1200" dirty="0" err="1">
                <a:latin typeface="Consolas"/>
                <a:cs typeface="Consolas"/>
              </a:rPr>
              <a:t>elapsedTime</a:t>
            </a:r>
            <a:r>
              <a:rPr lang="en-US" sz="1200" dirty="0">
                <a:latin typeface="Consolas"/>
                <a:cs typeface="Consolas"/>
              </a:rPr>
              <a:t>);</a:t>
            </a:r>
          </a:p>
          <a:p>
            <a:r>
              <a:rPr lang="en-US" sz="1200" dirty="0">
                <a:latin typeface="Consolas"/>
                <a:cs typeface="Consolas"/>
              </a:rPr>
              <a:t>      </a:t>
            </a:r>
            <a:r>
              <a:rPr lang="en-US" sz="1200" dirty="0" err="1">
                <a:latin typeface="Consolas"/>
                <a:cs typeface="Consolas"/>
              </a:rPr>
              <a:t>System.out.println</a:t>
            </a:r>
            <a:r>
              <a:rPr lang="en-US" sz="1200" dirty="0">
                <a:latin typeface="Consolas"/>
                <a:cs typeface="Consolas"/>
              </a:rPr>
              <a:t>(" seconds.");</a:t>
            </a:r>
          </a:p>
          <a:p>
            <a:r>
              <a:rPr lang="en-US" sz="1200" dirty="0">
                <a:latin typeface="Consolas"/>
                <a:cs typeface="Consolas"/>
              </a:rPr>
              <a:t>   		</a:t>
            </a:r>
          </a:p>
          <a:p>
            <a:r>
              <a:rPr lang="en-US" sz="1200" dirty="0">
                <a:latin typeface="Consolas"/>
                <a:cs typeface="Consolas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2386628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044" y="129877"/>
            <a:ext cx="188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Empirical analysis</a:t>
            </a:r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445471" y="734631"/>
            <a:ext cx="7069383" cy="338554"/>
            <a:chOff x="445471" y="734631"/>
            <a:chExt cx="7069383" cy="338554"/>
          </a:xfrm>
        </p:grpSpPr>
        <p:sp>
          <p:nvSpPr>
            <p:cNvPr id="3" name="TextBox 2"/>
            <p:cNvSpPr txBox="1"/>
            <p:nvPr/>
          </p:nvSpPr>
          <p:spPr>
            <a:xfrm>
              <a:off x="445471" y="734631"/>
              <a:ext cx="1693793" cy="338554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Empirical analysis</a:t>
              </a:r>
              <a:endParaRPr lang="en-US" sz="16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39264" y="734631"/>
              <a:ext cx="53755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Analyze running time based on observations and experiments.</a:t>
              </a:r>
              <a:endParaRPr lang="en-US" sz="16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45471" y="1153144"/>
            <a:ext cx="6001605" cy="1472581"/>
            <a:chOff x="445471" y="1153144"/>
            <a:chExt cx="6001605" cy="1472581"/>
          </a:xfrm>
        </p:grpSpPr>
        <p:sp>
          <p:nvSpPr>
            <p:cNvPr id="6" name="TextBox 5"/>
            <p:cNvSpPr txBox="1"/>
            <p:nvPr/>
          </p:nvSpPr>
          <p:spPr>
            <a:xfrm>
              <a:off x="445471" y="1153144"/>
              <a:ext cx="25238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Apply the scientific method:</a:t>
              </a:r>
              <a:endParaRPr lang="en-US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76320" y="1456174"/>
              <a:ext cx="5570756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Make observations and gather data.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Hypothesize an explanation for the observations.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Make predictions based on the hypothesis.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Formulate an experiment to see if the predictions occur.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Analyze experimental results to corroborate or falsify the hypothesis.</a:t>
              </a:r>
              <a:endParaRPr lang="en-US" sz="14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45471" y="2726225"/>
            <a:ext cx="83076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Make observations: </a:t>
            </a:r>
            <a:r>
              <a:rPr lang="en-US" sz="1600" dirty="0" smtClean="0"/>
              <a:t>Run the program multiple times, systematically increasing the input size for each run.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5471" y="3311001"/>
            <a:ext cx="83076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Gather data:</a:t>
            </a:r>
            <a:r>
              <a:rPr lang="en-US" sz="1600" dirty="0" smtClean="0"/>
              <a:t> Time each program run and record the elapsed time along with the associated input size.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5388" y="3858975"/>
            <a:ext cx="7876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Suggestion: </a:t>
            </a:r>
            <a:r>
              <a:rPr lang="en-US" sz="1600" dirty="0" smtClean="0"/>
              <a:t>Since many of the programs we will deal with have running time proportional to </a:t>
            </a:r>
            <a:r>
              <a:rPr lang="en-US" sz="1600" dirty="0" err="1" smtClean="0"/>
              <a:t>N</a:t>
            </a:r>
            <a:r>
              <a:rPr lang="en-US" sz="1600" baseline="30000" dirty="0" err="1" smtClean="0"/>
              <a:t>k</a:t>
            </a:r>
            <a:r>
              <a:rPr lang="en-US" sz="1600" dirty="0"/>
              <a:t> </a:t>
            </a:r>
            <a:r>
              <a:rPr lang="en-US" sz="1600" dirty="0" smtClean="0"/>
              <a:t>where N is the problem size, it’s often useful to successively double the input size and look at the ratio of the elapsed time of successive program runs.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537530"/>
              </p:ext>
            </p:extLst>
          </p:nvPr>
        </p:nvGraphicFramePr>
        <p:xfrm>
          <a:off x="876320" y="4958272"/>
          <a:ext cx="27813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854200" imgH="698500" progId="Equation.3">
                  <p:embed/>
                </p:oleObj>
              </mc:Choice>
              <mc:Fallback>
                <p:oleObj name="Equation" r:id="rId3" imgW="1854200" imgH="698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6320" y="4958272"/>
                        <a:ext cx="2781300" cy="10477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326637"/>
              </p:ext>
            </p:extLst>
          </p:nvPr>
        </p:nvGraphicFramePr>
        <p:xfrm>
          <a:off x="3810724" y="4958272"/>
          <a:ext cx="3180180" cy="1569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0060"/>
                <a:gridCol w="1060060"/>
                <a:gridCol w="1060060"/>
              </a:tblGrid>
              <a:tr h="2574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T(N)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Ratio</a:t>
                      </a:r>
                      <a:endParaRPr lang="en-US" sz="1200" dirty="0"/>
                    </a:p>
                  </a:txBody>
                  <a:tcPr/>
                </a:tc>
              </a:tr>
              <a:tr h="25746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onsolas"/>
                          <a:cs typeface="Consolas"/>
                        </a:rPr>
                        <a:t>N</a:t>
                      </a:r>
                      <a:endParaRPr lang="en-US" sz="11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onsolas"/>
                          <a:cs typeface="Consolas"/>
                        </a:rPr>
                        <a:t>T(N)</a:t>
                      </a:r>
                      <a:endParaRPr lang="en-US" sz="11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onsolas"/>
                          <a:cs typeface="Consolas"/>
                        </a:rPr>
                        <a:t>-</a:t>
                      </a:r>
                      <a:endParaRPr lang="en-US" sz="11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25746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onsolas"/>
                          <a:cs typeface="Consolas"/>
                        </a:rPr>
                        <a:t>2N</a:t>
                      </a:r>
                      <a:endParaRPr lang="en-US" sz="11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onsolas"/>
                          <a:cs typeface="Consolas"/>
                        </a:rPr>
                        <a:t>T(2N)</a:t>
                      </a:r>
                      <a:endParaRPr lang="en-US" sz="11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onsolas"/>
                          <a:cs typeface="Consolas"/>
                        </a:rPr>
                        <a:t>T(2N)/T(N)</a:t>
                      </a:r>
                      <a:endParaRPr lang="en-US" sz="11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25746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onsolas"/>
                          <a:cs typeface="Consolas"/>
                        </a:rPr>
                        <a:t>4N</a:t>
                      </a:r>
                      <a:endParaRPr lang="en-US" sz="11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onsolas"/>
                          <a:cs typeface="Consolas"/>
                        </a:rPr>
                        <a:t>T(4N)</a:t>
                      </a:r>
                      <a:endParaRPr lang="en-US" sz="11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onsolas"/>
                          <a:cs typeface="Consolas"/>
                        </a:rPr>
                        <a:t>T(4N)/T(2N)</a:t>
                      </a:r>
                      <a:endParaRPr lang="en-US" sz="11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25746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onsolas"/>
                          <a:cs typeface="Consolas"/>
                        </a:rPr>
                        <a:t>8N</a:t>
                      </a:r>
                      <a:endParaRPr lang="en-US" sz="11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onsolas"/>
                          <a:cs typeface="Consolas"/>
                        </a:rPr>
                        <a:t>T(8N)</a:t>
                      </a:r>
                      <a:endParaRPr lang="en-US" sz="11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onsolas"/>
                          <a:cs typeface="Consolas"/>
                        </a:rPr>
                        <a:t>T(8N)/T(4N)</a:t>
                      </a:r>
                      <a:endParaRPr lang="en-US" sz="11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25746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onsolas"/>
                          <a:cs typeface="Consolas"/>
                        </a:rPr>
                        <a:t>.</a:t>
                      </a:r>
                      <a:r>
                        <a:rPr lang="en-US" sz="1100" baseline="0" dirty="0" smtClean="0">
                          <a:latin typeface="Consolas"/>
                          <a:cs typeface="Consolas"/>
                        </a:rPr>
                        <a:t> . .</a:t>
                      </a:r>
                      <a:endParaRPr lang="en-US" sz="11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onsolas"/>
                          <a:cs typeface="Consolas"/>
                        </a:rPr>
                        <a:t>. . .</a:t>
                      </a:r>
                      <a:endParaRPr lang="en-US" sz="11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onsolas"/>
                          <a:cs typeface="Consolas"/>
                        </a:rPr>
                        <a:t>. . .</a:t>
                      </a:r>
                      <a:endParaRPr lang="en-US" sz="11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7188195" y="5499494"/>
            <a:ext cx="1741403" cy="1028498"/>
            <a:chOff x="7188195" y="5499494"/>
            <a:chExt cx="1741403" cy="1028498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7188195" y="5499494"/>
              <a:ext cx="0" cy="102849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240570" y="5643528"/>
              <a:ext cx="1689028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Ratio approaches a constant: 2</a:t>
              </a:r>
              <a:r>
                <a:rPr lang="en-US" sz="1600" baseline="30000" dirty="0" smtClean="0"/>
                <a:t>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9527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044" y="129877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Approaches to analyzing algorithms</a:t>
            </a:r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445471" y="734631"/>
            <a:ext cx="7069383" cy="338554"/>
            <a:chOff x="445471" y="734631"/>
            <a:chExt cx="7069383" cy="338554"/>
          </a:xfrm>
        </p:grpSpPr>
        <p:sp>
          <p:nvSpPr>
            <p:cNvPr id="3" name="TextBox 2"/>
            <p:cNvSpPr txBox="1"/>
            <p:nvPr/>
          </p:nvSpPr>
          <p:spPr>
            <a:xfrm>
              <a:off x="445471" y="734631"/>
              <a:ext cx="1693793" cy="338554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Empirical analysis</a:t>
              </a:r>
              <a:endParaRPr lang="en-US" sz="16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39264" y="734631"/>
              <a:ext cx="53755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Analyze running time based on observations and experiments.</a:t>
              </a:r>
              <a:endParaRPr lang="en-US" sz="16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45471" y="1153144"/>
            <a:ext cx="6001605" cy="1472581"/>
            <a:chOff x="445471" y="1153144"/>
            <a:chExt cx="6001605" cy="1472581"/>
          </a:xfrm>
        </p:grpSpPr>
        <p:sp>
          <p:nvSpPr>
            <p:cNvPr id="6" name="TextBox 5"/>
            <p:cNvSpPr txBox="1"/>
            <p:nvPr/>
          </p:nvSpPr>
          <p:spPr>
            <a:xfrm>
              <a:off x="445471" y="1153144"/>
              <a:ext cx="25238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Apply the scientific method:</a:t>
              </a:r>
              <a:endParaRPr lang="en-US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76320" y="1456174"/>
              <a:ext cx="5570756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Make observations and gather data.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Hypothesize an explanation for the observations.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Make predictions based on the hypothesis.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Formulate an experiment to see if the predictions occur.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Analyze experimental results to corroborate or falsify the hypothesis.</a:t>
              </a:r>
              <a:endParaRPr lang="en-US" sz="14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45471" y="2823466"/>
            <a:ext cx="5313674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Example: </a:t>
            </a:r>
            <a:r>
              <a:rPr lang="en-US" sz="1600" dirty="0" smtClean="0"/>
              <a:t>Experimental analysis of the beck exploit in Apache.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0544" y="3285255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Observations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490738"/>
              </p:ext>
            </p:extLst>
          </p:nvPr>
        </p:nvGraphicFramePr>
        <p:xfrm>
          <a:off x="706766" y="3668756"/>
          <a:ext cx="3180180" cy="2087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0060"/>
                <a:gridCol w="1060060"/>
                <a:gridCol w="1060060"/>
              </a:tblGrid>
              <a:tr h="2574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Elapsed 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Ratio</a:t>
                      </a:r>
                      <a:endParaRPr lang="en-US" sz="1200" dirty="0"/>
                    </a:p>
                  </a:txBody>
                  <a:tcPr/>
                </a:tc>
              </a:tr>
              <a:tr h="25746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onsolas"/>
                          <a:cs typeface="Consolas"/>
                        </a:rPr>
                        <a:t>250</a:t>
                      </a:r>
                      <a:endParaRPr lang="en-US" sz="11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onsolas"/>
                          <a:cs typeface="Consolas"/>
                        </a:rPr>
                        <a:t>0.061</a:t>
                      </a:r>
                      <a:endParaRPr lang="en-US" sz="11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onsolas"/>
                          <a:cs typeface="Consolas"/>
                        </a:rPr>
                        <a:t>N/A</a:t>
                      </a:r>
                      <a:endParaRPr lang="en-US" sz="11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25746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onsolas"/>
                          <a:cs typeface="Consolas"/>
                        </a:rPr>
                        <a:t>500</a:t>
                      </a:r>
                      <a:endParaRPr lang="en-US" sz="11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onsolas"/>
                          <a:cs typeface="Consolas"/>
                        </a:rPr>
                        <a:t>0.042</a:t>
                      </a:r>
                      <a:endParaRPr lang="en-US" sz="11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onsolas"/>
                          <a:cs typeface="Consolas"/>
                        </a:rPr>
                        <a:t>1.35</a:t>
                      </a:r>
                      <a:endParaRPr lang="en-US" sz="11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25746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onsolas"/>
                          <a:cs typeface="Consolas"/>
                        </a:rPr>
                        <a:t>1000</a:t>
                      </a:r>
                      <a:endParaRPr lang="en-US" sz="11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onsolas"/>
                          <a:cs typeface="Consolas"/>
                        </a:rPr>
                        <a:t>0.112</a:t>
                      </a:r>
                      <a:endParaRPr lang="en-US" sz="11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onsolas"/>
                          <a:cs typeface="Consolas"/>
                        </a:rPr>
                        <a:t>2.67</a:t>
                      </a:r>
                      <a:endParaRPr lang="en-US" sz="11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25746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onsolas"/>
                          <a:cs typeface="Consolas"/>
                        </a:rPr>
                        <a:t>2000</a:t>
                      </a:r>
                      <a:endParaRPr lang="en-US" sz="11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onsolas"/>
                          <a:cs typeface="Consolas"/>
                        </a:rPr>
                        <a:t>0.340</a:t>
                      </a:r>
                      <a:endParaRPr lang="en-US" sz="11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onsolas"/>
                          <a:cs typeface="Consolas"/>
                        </a:rPr>
                        <a:t>3.04</a:t>
                      </a:r>
                      <a:endParaRPr lang="en-US" sz="11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25746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onsolas"/>
                          <a:cs typeface="Consolas"/>
                        </a:rPr>
                        <a:t>4000</a:t>
                      </a:r>
                      <a:endParaRPr lang="en-US" sz="11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onsolas"/>
                          <a:cs typeface="Consolas"/>
                        </a:rPr>
                        <a:t>1.298</a:t>
                      </a:r>
                      <a:endParaRPr lang="en-US" sz="11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onsolas"/>
                          <a:cs typeface="Consolas"/>
                        </a:rPr>
                        <a:t>3.82</a:t>
                      </a:r>
                      <a:endParaRPr lang="en-US" sz="11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25746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onsolas"/>
                          <a:cs typeface="Consolas"/>
                        </a:rPr>
                        <a:t>8000</a:t>
                      </a:r>
                      <a:endParaRPr lang="en-US" sz="11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onsolas"/>
                          <a:cs typeface="Consolas"/>
                        </a:rPr>
                        <a:t>5.334</a:t>
                      </a:r>
                      <a:endParaRPr lang="en-US" sz="11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onsolas"/>
                          <a:cs typeface="Consolas"/>
                        </a:rPr>
                        <a:t>4.11</a:t>
                      </a:r>
                      <a:endParaRPr lang="en-US" sz="11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25746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onsolas"/>
                          <a:cs typeface="Consolas"/>
                        </a:rPr>
                        <a:t>16000</a:t>
                      </a:r>
                      <a:endParaRPr lang="en-US" sz="11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onsolas"/>
                          <a:cs typeface="Consolas"/>
                        </a:rPr>
                        <a:t>21.88</a:t>
                      </a:r>
                      <a:endParaRPr lang="en-US" sz="11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onsolas"/>
                          <a:cs typeface="Consolas"/>
                        </a:rPr>
                        <a:t>4.10</a:t>
                      </a:r>
                      <a:endParaRPr lang="en-US" sz="11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4051117" y="3285255"/>
            <a:ext cx="4275254" cy="628569"/>
            <a:chOff x="4051117" y="3285255"/>
            <a:chExt cx="4275254" cy="628569"/>
          </a:xfrm>
        </p:grpSpPr>
        <p:sp>
          <p:nvSpPr>
            <p:cNvPr id="21" name="TextBox 20"/>
            <p:cNvSpPr txBox="1"/>
            <p:nvPr/>
          </p:nvSpPr>
          <p:spPr>
            <a:xfrm>
              <a:off x="4051117" y="3285255"/>
              <a:ext cx="11303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Hypothesis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51117" y="3606047"/>
              <a:ext cx="42752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As N doubles, running time is increasing by a factor of 4.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051117" y="4032646"/>
            <a:ext cx="4550591" cy="844012"/>
            <a:chOff x="4063885" y="4148099"/>
            <a:chExt cx="4550591" cy="844012"/>
          </a:xfrm>
        </p:grpSpPr>
        <p:sp>
          <p:nvSpPr>
            <p:cNvPr id="27" name="TextBox 26"/>
            <p:cNvSpPr txBox="1"/>
            <p:nvPr/>
          </p:nvSpPr>
          <p:spPr>
            <a:xfrm>
              <a:off x="4063885" y="4148099"/>
              <a:ext cx="1057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Prediction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63885" y="4468891"/>
              <a:ext cx="45505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For N = 32000, elapsed time will be ~87.52 seconds and for N = 64000, elapsed time will be ~350.08 seconds.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051117" y="5007131"/>
            <a:ext cx="2813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Experimentally test hypothesis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003590"/>
              </p:ext>
            </p:extLst>
          </p:nvPr>
        </p:nvGraphicFramePr>
        <p:xfrm>
          <a:off x="4134933" y="5345685"/>
          <a:ext cx="3245097" cy="8482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1699"/>
                <a:gridCol w="1081699"/>
                <a:gridCol w="1081699"/>
              </a:tblGrid>
              <a:tr h="2936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Elapsed 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Ratio</a:t>
                      </a:r>
                      <a:endParaRPr lang="en-US" sz="1200" dirty="0"/>
                    </a:p>
                  </a:txBody>
                  <a:tcPr/>
                </a:tc>
              </a:tr>
              <a:tr h="2773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onsolas"/>
                          <a:cs typeface="Consolas"/>
                        </a:rPr>
                        <a:t>32000</a:t>
                      </a:r>
                      <a:endParaRPr lang="en-US" sz="11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onsolas"/>
                          <a:cs typeface="Consolas"/>
                        </a:rPr>
                        <a:t>85.763</a:t>
                      </a:r>
                      <a:endParaRPr lang="en-US" sz="11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onsolas"/>
                          <a:cs typeface="Consolas"/>
                        </a:rPr>
                        <a:t>3.92</a:t>
                      </a:r>
                      <a:endParaRPr lang="en-US" sz="11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2773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onsolas"/>
                          <a:cs typeface="Consolas"/>
                        </a:rPr>
                        <a:t>64000</a:t>
                      </a:r>
                      <a:endParaRPr lang="en-US" sz="11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onsolas"/>
                          <a:cs typeface="Consolas"/>
                        </a:rPr>
                        <a:t>345.634</a:t>
                      </a:r>
                      <a:endParaRPr lang="en-US" sz="11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onsolas"/>
                          <a:cs typeface="Consolas"/>
                        </a:rPr>
                        <a:t>4.03</a:t>
                      </a:r>
                      <a:endParaRPr lang="en-US" sz="11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30544" y="6229489"/>
            <a:ext cx="3635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Running time grows in proportion to N</a:t>
            </a:r>
            <a:r>
              <a:rPr lang="en-US" sz="16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1600" b="1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156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044" y="129877"/>
            <a:ext cx="250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Remember from class …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320" y="5216406"/>
            <a:ext cx="6630737" cy="132343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sz="2000" b="1" dirty="0" smtClean="0"/>
              <a:t>The program requires time proportional to N</a:t>
            </a:r>
            <a:r>
              <a:rPr lang="en-US" sz="2000" b="1" baseline="30000" dirty="0" smtClean="0"/>
              <a:t>2</a:t>
            </a:r>
          </a:p>
          <a:p>
            <a:pPr marL="342900" indent="-342900">
              <a:buFontTx/>
              <a:buAutoNum type="alphaUcPeriod"/>
            </a:pPr>
            <a:r>
              <a:rPr lang="en-US" sz="2000" b="1" dirty="0">
                <a:solidFill>
                  <a:srgbClr val="008000"/>
                </a:solidFill>
              </a:rPr>
              <a:t>The program requires time proportional to </a:t>
            </a:r>
            <a:r>
              <a:rPr lang="en-US" sz="2000" b="1" dirty="0" smtClean="0">
                <a:solidFill>
                  <a:srgbClr val="008000"/>
                </a:solidFill>
              </a:rPr>
              <a:t>N</a:t>
            </a:r>
            <a:r>
              <a:rPr lang="en-US" sz="2000" b="1" baseline="30000" dirty="0">
                <a:solidFill>
                  <a:srgbClr val="008000"/>
                </a:solidFill>
              </a:rPr>
              <a:t>3</a:t>
            </a:r>
            <a:endParaRPr lang="en-US" sz="2000" b="1" baseline="30000" dirty="0" smtClean="0">
              <a:solidFill>
                <a:srgbClr val="008000"/>
              </a:solidFill>
            </a:endParaRPr>
          </a:p>
          <a:p>
            <a:pPr marL="342900" indent="-342900">
              <a:buFontTx/>
              <a:buAutoNum type="alphaUcPeriod"/>
            </a:pPr>
            <a:r>
              <a:rPr lang="en-US" sz="2000" b="1" dirty="0" smtClean="0"/>
              <a:t>The </a:t>
            </a:r>
            <a:r>
              <a:rPr lang="en-US" sz="2000" b="1" dirty="0"/>
              <a:t>program requires time proportional to </a:t>
            </a:r>
            <a:r>
              <a:rPr lang="en-US" sz="2000" b="1" dirty="0" smtClean="0"/>
              <a:t>N</a:t>
            </a:r>
            <a:r>
              <a:rPr lang="en-US" sz="2000" b="1" baseline="30000" dirty="0"/>
              <a:t>4</a:t>
            </a:r>
          </a:p>
          <a:p>
            <a:pPr marL="342900" indent="-342900">
              <a:buFontTx/>
              <a:buAutoNum type="alphaUcPeriod"/>
            </a:pPr>
            <a:r>
              <a:rPr lang="en-US" sz="2000" b="1" dirty="0"/>
              <a:t>The program requires time proportional to </a:t>
            </a:r>
            <a:r>
              <a:rPr lang="en-US" sz="2000" b="1" dirty="0" smtClean="0"/>
              <a:t>N</a:t>
            </a:r>
            <a:r>
              <a:rPr lang="en-US" sz="2000" b="1" baseline="30000" dirty="0" smtClean="0"/>
              <a:t>8</a:t>
            </a:r>
            <a:endParaRPr lang="en-US" sz="2000" b="1" baseline="30000" dirty="0"/>
          </a:p>
        </p:txBody>
      </p:sp>
      <p:sp>
        <p:nvSpPr>
          <p:cNvPr id="5" name="Rectangle 4"/>
          <p:cNvSpPr/>
          <p:nvPr/>
        </p:nvSpPr>
        <p:spPr>
          <a:xfrm>
            <a:off x="696321" y="703160"/>
            <a:ext cx="6630737" cy="424731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b="1" dirty="0"/>
              <a:t>Given the following table of timing data, what is the most reasonable conclusion regarding the </a:t>
            </a:r>
            <a:r>
              <a:rPr lang="en-US" b="1" dirty="0" smtClean="0"/>
              <a:t>time </a:t>
            </a:r>
            <a:r>
              <a:rPr lang="en-US" b="1" dirty="0"/>
              <a:t>complexity of the </a:t>
            </a:r>
            <a:r>
              <a:rPr lang="en-US" b="1" dirty="0" smtClean="0"/>
              <a:t>program?</a:t>
            </a:r>
            <a:endParaRPr lang="en-US" b="1" dirty="0"/>
          </a:p>
          <a:p>
            <a:r>
              <a:rPr lang="en-US" dirty="0"/>
              <a:t> </a:t>
            </a:r>
          </a:p>
          <a:p>
            <a:r>
              <a:rPr lang="en-US" dirty="0">
                <a:latin typeface="Consolas"/>
                <a:cs typeface="Consolas"/>
              </a:rPr>
              <a:t>  Run     N     Time    Ratio     </a:t>
            </a:r>
            <a:r>
              <a:rPr lang="en-US" dirty="0" err="1">
                <a:latin typeface="Consolas"/>
                <a:cs typeface="Consolas"/>
              </a:rPr>
              <a:t>lg</a:t>
            </a:r>
            <a:r>
              <a:rPr lang="en-US" dirty="0">
                <a:latin typeface="Consolas"/>
                <a:cs typeface="Consolas"/>
              </a:rPr>
              <a:t> Ratio</a:t>
            </a:r>
          </a:p>
          <a:p>
            <a:r>
              <a:rPr lang="en-US" dirty="0">
                <a:latin typeface="Consolas"/>
                <a:cs typeface="Consolas"/>
              </a:rPr>
              <a:t>--------------------------------------------</a:t>
            </a:r>
          </a:p>
          <a:p>
            <a:r>
              <a:rPr lang="en-US" dirty="0">
                <a:latin typeface="Consolas"/>
                <a:cs typeface="Consolas"/>
              </a:rPr>
              <a:t>    0     8     0.00</a:t>
            </a:r>
          </a:p>
          <a:p>
            <a:r>
              <a:rPr lang="en-US" dirty="0">
                <a:latin typeface="Consolas"/>
                <a:cs typeface="Consolas"/>
              </a:rPr>
              <a:t>    1    16     0.01     5.50     2.46</a:t>
            </a:r>
          </a:p>
          <a:p>
            <a:r>
              <a:rPr lang="en-US" dirty="0">
                <a:latin typeface="Consolas"/>
                <a:cs typeface="Consolas"/>
              </a:rPr>
              <a:t>    2    32     0.02     1.36     0.45</a:t>
            </a:r>
          </a:p>
          <a:p>
            <a:r>
              <a:rPr lang="en-US" dirty="0">
                <a:latin typeface="Consolas"/>
                <a:cs typeface="Consolas"/>
              </a:rPr>
              <a:t>    3    64     0.03     1.87     0.90</a:t>
            </a:r>
          </a:p>
          <a:p>
            <a:r>
              <a:rPr lang="en-US" dirty="0">
                <a:latin typeface="Consolas"/>
                <a:cs typeface="Consolas"/>
              </a:rPr>
              <a:t>    4   128     0.14     5.04     2.33</a:t>
            </a:r>
          </a:p>
          <a:p>
            <a:r>
              <a:rPr lang="en-US" dirty="0">
                <a:latin typeface="Consolas"/>
                <a:cs typeface="Consolas"/>
              </a:rPr>
              <a:t>    5   256     1.01     7.19     2.85</a:t>
            </a:r>
          </a:p>
          <a:p>
            <a:r>
              <a:rPr lang="en-US" dirty="0">
                <a:latin typeface="Consolas"/>
                <a:cs typeface="Consolas"/>
              </a:rPr>
              <a:t>    6   512     8.11     8.00     3.00</a:t>
            </a:r>
          </a:p>
          <a:p>
            <a:r>
              <a:rPr lang="en-US" dirty="0">
                <a:latin typeface="Consolas"/>
                <a:cs typeface="Consolas"/>
              </a:rPr>
              <a:t>    7  1024    65.75     8.10     3.02</a:t>
            </a:r>
          </a:p>
          <a:p>
            <a:r>
              <a:rPr lang="en-US" dirty="0">
                <a:latin typeface="Consolas"/>
                <a:cs typeface="Consolas"/>
              </a:rPr>
              <a:t>    8  2048   521.65     7.93     </a:t>
            </a:r>
            <a:r>
              <a:rPr lang="en-US" dirty="0" smtClean="0">
                <a:latin typeface="Consolas"/>
                <a:cs typeface="Consolas"/>
              </a:rPr>
              <a:t>2.99</a:t>
            </a:r>
            <a:endParaRPr lang="en-US" dirty="0">
              <a:latin typeface="Consolas"/>
              <a:cs typeface="Consolas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840938" y="2566895"/>
            <a:ext cx="2486119" cy="2383582"/>
            <a:chOff x="4840938" y="2566895"/>
            <a:chExt cx="2486119" cy="2383582"/>
          </a:xfrm>
        </p:grpSpPr>
        <p:sp>
          <p:nvSpPr>
            <p:cNvPr id="8" name="Rectangle 7"/>
            <p:cNvSpPr/>
            <p:nvPr/>
          </p:nvSpPr>
          <p:spPr>
            <a:xfrm>
              <a:off x="4840938" y="2566895"/>
              <a:ext cx="986350" cy="2383582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68993" y="3304819"/>
              <a:ext cx="13580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8000"/>
                  </a:solidFill>
                </a:rPr>
                <a:t>Approaches 3</a:t>
              </a:r>
              <a:endParaRPr lang="en-US" sz="1600" b="1" dirty="0" smtClean="0">
                <a:solidFill>
                  <a:srgbClr val="008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27752" y="1492450"/>
            <a:ext cx="2360786" cy="3458027"/>
            <a:chOff x="2327752" y="1492450"/>
            <a:chExt cx="2360786" cy="3458027"/>
          </a:xfrm>
        </p:grpSpPr>
        <p:sp>
          <p:nvSpPr>
            <p:cNvPr id="3" name="Rectangle 2"/>
            <p:cNvSpPr/>
            <p:nvPr/>
          </p:nvSpPr>
          <p:spPr>
            <a:xfrm>
              <a:off x="3702188" y="2566895"/>
              <a:ext cx="986350" cy="2383582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27752" y="1492450"/>
              <a:ext cx="17263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8000"/>
                  </a:solidFill>
                </a:rPr>
                <a:t>Approaches 8 = 2</a:t>
              </a:r>
              <a:r>
                <a:rPr lang="en-US" sz="1600" b="1" baseline="30000" dirty="0" smtClean="0">
                  <a:solidFill>
                    <a:srgbClr val="008000"/>
                  </a:solidFill>
                </a:rPr>
                <a:t>3</a:t>
              </a:r>
              <a:endParaRPr lang="en-US" sz="1600" b="1" dirty="0" smtClean="0">
                <a:solidFill>
                  <a:srgbClr val="00800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3" idx="0"/>
            </p:cNvCxnSpPr>
            <p:nvPr/>
          </p:nvCxnSpPr>
          <p:spPr>
            <a:xfrm flipH="1" flipV="1">
              <a:off x="3377909" y="1831004"/>
              <a:ext cx="817454" cy="735891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634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5517</TotalTime>
  <Words>872</Words>
  <Application>Microsoft Macintosh PowerPoint</Application>
  <PresentationFormat>On-screen Show (4:3)</PresentationFormat>
  <Paragraphs>165</Paragraphs>
  <Slides>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Microsoft Equation</vt:lpstr>
      <vt:lpstr>Experimentation and Efficiency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Auburn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Efficiency</dc:title>
  <dc:creator>Dean Hendrix</dc:creator>
  <cp:lastModifiedBy>Dean Hendrix</cp:lastModifiedBy>
  <cp:revision>406</cp:revision>
  <cp:lastPrinted>2012-05-22T16:04:33Z</cp:lastPrinted>
  <dcterms:created xsi:type="dcterms:W3CDTF">2010-01-22T15:48:05Z</dcterms:created>
  <dcterms:modified xsi:type="dcterms:W3CDTF">2013-02-05T16:52:58Z</dcterms:modified>
</cp:coreProperties>
</file>