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33" r:id="rId2"/>
    <p:sldId id="334" r:id="rId3"/>
    <p:sldId id="332" r:id="rId4"/>
    <p:sldId id="335" r:id="rId5"/>
    <p:sldId id="336" r:id="rId6"/>
    <p:sldId id="340" r:id="rId7"/>
    <p:sldId id="337" r:id="rId8"/>
    <p:sldId id="341" r:id="rId9"/>
    <p:sldId id="338" r:id="rId10"/>
    <p:sldId id="342" r:id="rId11"/>
    <p:sldId id="33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8" d="100"/>
          <a:sy n="158" d="100"/>
        </p:scale>
        <p:origin x="-120"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9922E0-15FC-AD43-9469-515C2A699946}" type="slidenum">
              <a:rPr lang="en-US" smtClean="0"/>
              <a:t>‹#›</a:t>
            </a:fld>
            <a:endParaRPr lang="en-US"/>
          </a:p>
        </p:txBody>
      </p:sp>
    </p:spTree>
    <p:extLst>
      <p:ext uri="{BB962C8B-B14F-4D97-AF65-F5344CB8AC3E}">
        <p14:creationId xmlns:p14="http://schemas.microsoft.com/office/powerpoint/2010/main" val="185539012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CA8F2-A73B-4A48-8668-ED3BA04A0477}" type="slidenum">
              <a:rPr lang="en-US" smtClean="0"/>
              <a:t>‹#›</a:t>
            </a:fld>
            <a:endParaRPr lang="en-US"/>
          </a:p>
        </p:txBody>
      </p:sp>
    </p:spTree>
    <p:extLst>
      <p:ext uri="{BB962C8B-B14F-4D97-AF65-F5344CB8AC3E}">
        <p14:creationId xmlns:p14="http://schemas.microsoft.com/office/powerpoint/2010/main" val="1978817611"/>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9CA8F2-A73B-4A48-8668-ED3BA04A0477}" type="slidenum">
              <a:rPr lang="en-US" smtClean="0"/>
              <a:t>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63079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17D73E-8BD9-544E-BA62-D6133F8E118F}" type="datetime1">
              <a:rPr lang="en-US" smtClean="0"/>
              <a:t>2/28/13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269C7-699F-D445-AECF-5480AF01E89D}" type="datetime1">
              <a:rPr lang="en-US" smtClean="0"/>
              <a:t>2/28/13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82B5B-B44B-AF4B-AA95-1A35FD11E346}" type="datetime1">
              <a:rPr lang="en-US" smtClean="0"/>
              <a:t>2/28/13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EF6BF-C8E5-1642-AED9-8778E99EA000}" type="datetime1">
              <a:rPr lang="en-US" smtClean="0"/>
              <a:t>2/28/13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A76B8-0D3B-E94F-9B83-1A474FCDF6E0}" type="datetime1">
              <a:rPr lang="en-US" smtClean="0"/>
              <a:t>2/28/13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5B1DC0-E7D0-7447-BB8B-AA4E053D6A12}" type="datetime1">
              <a:rPr lang="en-US" smtClean="0"/>
              <a:t>2/28/13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DD96B2-6F7A-0A41-A347-7E8FF27E61DB}" type="datetime1">
              <a:rPr lang="en-US" smtClean="0"/>
              <a:t>2/28/13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5BC293-C9F0-F446-83A1-D77AF8C2864E}" type="datetime1">
              <a:rPr lang="en-US" smtClean="0"/>
              <a:t>2/28/13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6F812-B2FE-C640-9C11-B1E3EF4F4AD9}" type="datetime1">
              <a:rPr lang="en-US" smtClean="0"/>
              <a:t>2/28/13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30696-1DB5-C24F-9FD0-252016CEE613}" type="datetime1">
              <a:rPr lang="en-US" smtClean="0"/>
              <a:t>2/28/13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70535-D630-924A-8D53-6F0BD50D3FEF}" type="datetime1">
              <a:rPr lang="en-US" smtClean="0"/>
              <a:t>2/28/13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5515-1FC7-8942-B64D-317ACD8DFE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59763" y="505060"/>
            <a:ext cx="8658749" cy="6118448"/>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A4B28-6152-B748-A0A3-773174B8F231}" type="datetime1">
              <a:rPr lang="en-US" smtClean="0"/>
              <a:t>2/28/13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95515-1FC7-8942-B64D-317ACD8DFE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0685"/>
            <a:ext cx="7772400" cy="1470025"/>
          </a:xfrm>
        </p:spPr>
        <p:txBody>
          <a:bodyPr/>
          <a:lstStyle/>
          <a:p>
            <a:r>
              <a:rPr lang="en-US" dirty="0" smtClean="0">
                <a:latin typeface="Lucida Sans"/>
                <a:cs typeface="Lucida Sans"/>
              </a:rPr>
              <a:t>Linked Nodes</a:t>
            </a:r>
            <a:endParaRPr lang="en-US" dirty="0">
              <a:latin typeface="Lucida Sans"/>
              <a:cs typeface="Lucida Sans"/>
            </a:endParaRPr>
          </a:p>
        </p:txBody>
      </p:sp>
      <p:sp>
        <p:nvSpPr>
          <p:cNvPr id="3" name="Subtitle 2"/>
          <p:cNvSpPr>
            <a:spLocks noGrp="1"/>
          </p:cNvSpPr>
          <p:nvPr>
            <p:ph type="subTitle" idx="1"/>
          </p:nvPr>
        </p:nvSpPr>
        <p:spPr>
          <a:xfrm>
            <a:off x="1371600" y="2892460"/>
            <a:ext cx="6400800" cy="802798"/>
          </a:xfrm>
        </p:spPr>
        <p:txBody>
          <a:bodyPr/>
          <a:lstStyle/>
          <a:p>
            <a:r>
              <a:rPr lang="en-US" dirty="0" smtClean="0">
                <a:latin typeface="Lucida Sans"/>
                <a:cs typeface="Lucida Sans"/>
              </a:rPr>
              <a:t>COMP 2210 – Dr. Hendrix</a:t>
            </a:r>
            <a:endParaRPr lang="en-US" dirty="0">
              <a:latin typeface="Lucida Sans"/>
              <a:cs typeface="Lucida Sans"/>
            </a:endParaRPr>
          </a:p>
        </p:txBody>
      </p:sp>
      <p:pic>
        <p:nvPicPr>
          <p:cNvPr id="6" name="Picture 8" descr="SGCOE V 158 2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880" y="3949258"/>
            <a:ext cx="2926472" cy="236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880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a:t>Building the chain</a:t>
            </a:r>
            <a:endParaRPr lang="en-US" b="1" dirty="0"/>
          </a:p>
        </p:txBody>
      </p:sp>
      <p:sp>
        <p:nvSpPr>
          <p:cNvPr id="3" name="Rectangle 2"/>
          <p:cNvSpPr/>
          <p:nvPr/>
        </p:nvSpPr>
        <p:spPr>
          <a:xfrm>
            <a:off x="447040" y="781463"/>
            <a:ext cx="7244080" cy="2862322"/>
          </a:xfrm>
          <a:prstGeom prst="rect">
            <a:avLst/>
          </a:prstGeom>
          <a:solidFill>
            <a:schemeClr val="bg1"/>
          </a:solidFill>
        </p:spPr>
        <p:txBody>
          <a:bodyPr wrap="square">
            <a:spAutoFit/>
          </a:bodyPr>
          <a:lstStyle/>
          <a:p>
            <a:r>
              <a:rPr lang="en-US" sz="1200" dirty="0">
                <a:latin typeface="Consolas"/>
                <a:cs typeface="Consolas"/>
              </a:rPr>
              <a:t> /** </a:t>
            </a:r>
          </a:p>
          <a:p>
            <a:r>
              <a:rPr lang="en-US" sz="1200" dirty="0">
                <a:latin typeface="Consolas"/>
                <a:cs typeface="Consolas"/>
              </a:rPr>
              <a:t>  * Adds a new node containing e after the node</a:t>
            </a:r>
          </a:p>
          <a:p>
            <a:r>
              <a:rPr lang="en-US" sz="1200" dirty="0">
                <a:latin typeface="Consolas"/>
                <a:cs typeface="Consolas"/>
              </a:rPr>
              <a:t>  * referenced by n in a doubly-linked pointer chain.</a:t>
            </a:r>
          </a:p>
          <a:p>
            <a:r>
              <a:rPr lang="en-US" sz="1200" dirty="0">
                <a:latin typeface="Consolas"/>
                <a:cs typeface="Consolas"/>
              </a:rPr>
              <a:t>  */  </a:t>
            </a:r>
          </a:p>
          <a:p>
            <a:r>
              <a:rPr lang="en-US" sz="1200" dirty="0">
                <a:latin typeface="Consolas"/>
                <a:cs typeface="Consolas"/>
              </a:rPr>
              <a:t>   private static void </a:t>
            </a:r>
            <a:r>
              <a:rPr lang="en-US" sz="1200" dirty="0" err="1">
                <a:latin typeface="Consolas"/>
                <a:cs typeface="Consolas"/>
              </a:rPr>
              <a:t>addAfter</a:t>
            </a:r>
            <a:r>
              <a:rPr lang="en-US" sz="1200" dirty="0">
                <a:latin typeface="Consolas"/>
                <a:cs typeface="Consolas"/>
              </a:rPr>
              <a:t>(Node n, Object e) {</a:t>
            </a:r>
          </a:p>
          <a:p>
            <a:r>
              <a:rPr lang="en-US" sz="1200" dirty="0">
                <a:latin typeface="Consolas"/>
                <a:cs typeface="Consolas"/>
              </a:rPr>
              <a:t>   // Try to write this on your own. If you get stuck,</a:t>
            </a:r>
          </a:p>
          <a:p>
            <a:r>
              <a:rPr lang="en-US" sz="1200" dirty="0">
                <a:latin typeface="Consolas"/>
                <a:cs typeface="Consolas"/>
              </a:rPr>
              <a:t>   // you can look a the solution below.</a:t>
            </a:r>
          </a:p>
          <a:p>
            <a:r>
              <a:rPr lang="en-US" sz="1200" dirty="0">
                <a:latin typeface="Consolas"/>
                <a:cs typeface="Consolas"/>
              </a:rPr>
              <a:t>   </a:t>
            </a:r>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r>
              <a:rPr lang="en-US" sz="1200" dirty="0">
                <a:latin typeface="Consolas"/>
                <a:cs typeface="Consolas"/>
              </a:rPr>
              <a:t>   }</a:t>
            </a:r>
          </a:p>
          <a:p>
            <a:endParaRPr lang="en-US" sz="1200" dirty="0" smtClean="0">
              <a:latin typeface="Consolas"/>
              <a:cs typeface="Consolas"/>
            </a:endParaRPr>
          </a:p>
        </p:txBody>
      </p:sp>
    </p:spTree>
    <p:extLst>
      <p:ext uri="{BB962C8B-B14F-4D97-AF65-F5344CB8AC3E}">
        <p14:creationId xmlns:p14="http://schemas.microsoft.com/office/powerpoint/2010/main" val="7222513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a:t>Building the chain</a:t>
            </a:r>
            <a:endParaRPr lang="en-US" b="1" dirty="0"/>
          </a:p>
        </p:txBody>
      </p:sp>
      <p:sp>
        <p:nvSpPr>
          <p:cNvPr id="3" name="Rectangle 2"/>
          <p:cNvSpPr/>
          <p:nvPr/>
        </p:nvSpPr>
        <p:spPr>
          <a:xfrm>
            <a:off x="447040" y="781463"/>
            <a:ext cx="7244080" cy="2862322"/>
          </a:xfrm>
          <a:prstGeom prst="rect">
            <a:avLst/>
          </a:prstGeom>
          <a:solidFill>
            <a:schemeClr val="bg1"/>
          </a:solidFill>
        </p:spPr>
        <p:txBody>
          <a:bodyPr wrap="square">
            <a:spAutoFit/>
          </a:bodyPr>
          <a:lstStyle/>
          <a:p>
            <a:r>
              <a:rPr lang="en-US" sz="1200" dirty="0">
                <a:latin typeface="Consolas"/>
                <a:cs typeface="Consolas"/>
              </a:rPr>
              <a:t> /** </a:t>
            </a:r>
          </a:p>
          <a:p>
            <a:r>
              <a:rPr lang="en-US" sz="1200" dirty="0">
                <a:latin typeface="Consolas"/>
                <a:cs typeface="Consolas"/>
              </a:rPr>
              <a:t>  * Adds a new node containing e after the node</a:t>
            </a:r>
          </a:p>
          <a:p>
            <a:r>
              <a:rPr lang="en-US" sz="1200" dirty="0">
                <a:latin typeface="Consolas"/>
                <a:cs typeface="Consolas"/>
              </a:rPr>
              <a:t>  * referenced by n in a doubly-linked pointer chain.</a:t>
            </a:r>
          </a:p>
          <a:p>
            <a:r>
              <a:rPr lang="en-US" sz="1200" dirty="0">
                <a:latin typeface="Consolas"/>
                <a:cs typeface="Consolas"/>
              </a:rPr>
              <a:t>  */  </a:t>
            </a:r>
          </a:p>
          <a:p>
            <a:r>
              <a:rPr lang="en-US" sz="1200" dirty="0">
                <a:latin typeface="Consolas"/>
                <a:cs typeface="Consolas"/>
              </a:rPr>
              <a:t>   private static void </a:t>
            </a:r>
            <a:r>
              <a:rPr lang="en-US" sz="1200" dirty="0" err="1">
                <a:latin typeface="Consolas"/>
                <a:cs typeface="Consolas"/>
              </a:rPr>
              <a:t>addAfter</a:t>
            </a:r>
            <a:r>
              <a:rPr lang="en-US" sz="1200" dirty="0">
                <a:latin typeface="Consolas"/>
                <a:cs typeface="Consolas"/>
              </a:rPr>
              <a:t>(Node n, Object e) {</a:t>
            </a:r>
          </a:p>
          <a:p>
            <a:r>
              <a:rPr lang="en-US" sz="1200" dirty="0">
                <a:latin typeface="Consolas"/>
                <a:cs typeface="Consolas"/>
              </a:rPr>
              <a:t>   // Try to write this on your own. If you get stuck,</a:t>
            </a:r>
          </a:p>
          <a:p>
            <a:r>
              <a:rPr lang="en-US" sz="1200" dirty="0">
                <a:latin typeface="Consolas"/>
                <a:cs typeface="Consolas"/>
              </a:rPr>
              <a:t>   // you can look a the solution below.</a:t>
            </a:r>
          </a:p>
          <a:p>
            <a:r>
              <a:rPr lang="en-US" sz="1200" dirty="0">
                <a:latin typeface="Consolas"/>
                <a:cs typeface="Consolas"/>
              </a:rPr>
              <a:t>   </a:t>
            </a:r>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r>
              <a:rPr lang="en-US" sz="1200" dirty="0">
                <a:latin typeface="Consolas"/>
                <a:cs typeface="Consolas"/>
              </a:rPr>
              <a:t>   }</a:t>
            </a:r>
          </a:p>
          <a:p>
            <a:endParaRPr lang="en-US" sz="1200" dirty="0" smtClean="0">
              <a:latin typeface="Consolas"/>
              <a:cs typeface="Consolas"/>
            </a:endParaRPr>
          </a:p>
        </p:txBody>
      </p:sp>
      <p:sp>
        <p:nvSpPr>
          <p:cNvPr id="4" name="TextBox 3"/>
          <p:cNvSpPr txBox="1"/>
          <p:nvPr/>
        </p:nvSpPr>
        <p:spPr>
          <a:xfrm>
            <a:off x="1036876" y="2523776"/>
            <a:ext cx="3882256" cy="338554"/>
          </a:xfrm>
          <a:prstGeom prst="rect">
            <a:avLst/>
          </a:prstGeom>
          <a:solidFill>
            <a:schemeClr val="tx2">
              <a:lumMod val="20000"/>
              <a:lumOff val="80000"/>
            </a:schemeClr>
          </a:solidFill>
          <a:ln>
            <a:solidFill>
              <a:schemeClr val="tx1"/>
            </a:solidFill>
          </a:ln>
          <a:effectLst>
            <a:outerShdw blurRad="50800" dist="38100" dir="2700000" algn="tl" rotWithShape="0">
              <a:srgbClr val="000000">
                <a:alpha val="43000"/>
              </a:srgbClr>
            </a:outerShdw>
          </a:effectLst>
        </p:spPr>
        <p:txBody>
          <a:bodyPr wrap="square" rtlCol="0">
            <a:spAutoFit/>
          </a:bodyPr>
          <a:lstStyle/>
          <a:p>
            <a:r>
              <a:rPr lang="en-US" sz="1600" dirty="0" smtClean="0">
                <a:latin typeface="Consolas"/>
                <a:cs typeface="Consolas"/>
              </a:rPr>
              <a:t>Your code goes here.</a:t>
            </a:r>
            <a:endParaRPr lang="en-US" sz="1600" dirty="0" smtClean="0">
              <a:latin typeface="Consolas"/>
              <a:cs typeface="Consolas"/>
            </a:endParaRPr>
          </a:p>
        </p:txBody>
      </p:sp>
      <p:sp>
        <p:nvSpPr>
          <p:cNvPr id="5" name="TextBox 4"/>
          <p:cNvSpPr txBox="1"/>
          <p:nvPr/>
        </p:nvSpPr>
        <p:spPr>
          <a:xfrm>
            <a:off x="1036876" y="3855726"/>
            <a:ext cx="5062760" cy="954107"/>
          </a:xfrm>
          <a:prstGeom prst="rect">
            <a:avLst/>
          </a:prstGeom>
          <a:solidFill>
            <a:srgbClr val="F2DCDB"/>
          </a:solidFill>
        </p:spPr>
        <p:txBody>
          <a:bodyPr wrap="square" rtlCol="0">
            <a:spAutoFit/>
          </a:bodyPr>
          <a:lstStyle/>
          <a:p>
            <a:r>
              <a:rPr lang="en-US" sz="1400" i="1" dirty="0" smtClean="0"/>
              <a:t>It’s extremely important that you can correctly implement this method</a:t>
            </a:r>
            <a:r>
              <a:rPr lang="en-US" sz="1400" i="1" dirty="0" smtClean="0"/>
              <a:t>. Don’t leave the lab until you figure this out. Use the jGRASP viewers and Interactions if you need to. Be sure to ask the TA for help if you need it.</a:t>
            </a:r>
            <a:endParaRPr lang="en-US" sz="1400" i="1" dirty="0" smtClean="0"/>
          </a:p>
        </p:txBody>
      </p:sp>
    </p:spTree>
    <p:extLst>
      <p:ext uri="{BB962C8B-B14F-4D97-AF65-F5344CB8AC3E}">
        <p14:creationId xmlns:p14="http://schemas.microsoft.com/office/powerpoint/2010/main" val="37530176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2435057" cy="369332"/>
          </a:xfrm>
          <a:prstGeom prst="rect">
            <a:avLst/>
          </a:prstGeom>
          <a:noFill/>
        </p:spPr>
        <p:txBody>
          <a:bodyPr wrap="none" rtlCol="0">
            <a:spAutoFit/>
          </a:bodyPr>
          <a:lstStyle/>
          <a:p>
            <a:r>
              <a:rPr lang="en-US" b="1" dirty="0" smtClean="0"/>
              <a:t>Building the Node Class</a:t>
            </a:r>
            <a:endParaRPr lang="en-US" b="1" dirty="0"/>
          </a:p>
        </p:txBody>
      </p:sp>
      <p:sp>
        <p:nvSpPr>
          <p:cNvPr id="3" name="TextBox 2"/>
          <p:cNvSpPr txBox="1"/>
          <p:nvPr/>
        </p:nvSpPr>
        <p:spPr>
          <a:xfrm>
            <a:off x="346354" y="577217"/>
            <a:ext cx="6549239" cy="369332"/>
          </a:xfrm>
          <a:prstGeom prst="rect">
            <a:avLst/>
          </a:prstGeom>
          <a:noFill/>
        </p:spPr>
        <p:txBody>
          <a:bodyPr wrap="none" rtlCol="0">
            <a:spAutoFit/>
          </a:bodyPr>
          <a:lstStyle/>
          <a:p>
            <a:r>
              <a:rPr lang="en-US" b="1" dirty="0" smtClean="0"/>
              <a:t>Arrays</a:t>
            </a:r>
            <a:r>
              <a:rPr lang="en-US" dirty="0" smtClean="0"/>
              <a:t> are a built-in feature in Java; </a:t>
            </a:r>
            <a:r>
              <a:rPr lang="en-US" b="1" dirty="0"/>
              <a:t>N</a:t>
            </a:r>
            <a:r>
              <a:rPr lang="en-US" b="1" dirty="0" smtClean="0"/>
              <a:t>odes</a:t>
            </a:r>
            <a:r>
              <a:rPr lang="en-US" dirty="0" smtClean="0"/>
              <a:t> are strictly roll your own.</a:t>
            </a:r>
            <a:endParaRPr lang="en-US" dirty="0"/>
          </a:p>
        </p:txBody>
      </p:sp>
      <p:sp>
        <p:nvSpPr>
          <p:cNvPr id="4" name="TextBox 3"/>
          <p:cNvSpPr txBox="1"/>
          <p:nvPr/>
        </p:nvSpPr>
        <p:spPr>
          <a:xfrm>
            <a:off x="692701" y="1139994"/>
            <a:ext cx="5368424" cy="1754327"/>
          </a:xfrm>
          <a:prstGeom prst="rect">
            <a:avLst/>
          </a:prstGeom>
          <a:solidFill>
            <a:schemeClr val="bg1"/>
          </a:solidFill>
        </p:spPr>
        <p:txBody>
          <a:bodyPr wrap="square" rtlCol="0">
            <a:spAutoFit/>
          </a:bodyPr>
          <a:lstStyle/>
          <a:p>
            <a:r>
              <a:rPr lang="en-US" dirty="0" smtClean="0">
                <a:latin typeface="Consolas"/>
                <a:cs typeface="Consolas"/>
              </a:rPr>
              <a:t>public class Node&lt;T&gt;</a:t>
            </a:r>
          </a:p>
          <a:p>
            <a:r>
              <a:rPr lang="en-US" dirty="0" smtClean="0">
                <a:latin typeface="Consolas"/>
                <a:cs typeface="Consolas"/>
              </a:rPr>
              <a:t>{</a:t>
            </a:r>
          </a:p>
          <a:p>
            <a:r>
              <a:rPr lang="en-US" dirty="0">
                <a:latin typeface="Consolas"/>
                <a:cs typeface="Consolas"/>
              </a:rPr>
              <a:t> </a:t>
            </a:r>
            <a:r>
              <a:rPr lang="en-US" dirty="0" smtClean="0">
                <a:latin typeface="Consolas"/>
                <a:cs typeface="Consolas"/>
              </a:rPr>
              <a:t>  private T element;</a:t>
            </a:r>
          </a:p>
          <a:p>
            <a:r>
              <a:rPr lang="en-US" dirty="0">
                <a:latin typeface="Consolas"/>
                <a:cs typeface="Consolas"/>
              </a:rPr>
              <a:t> </a:t>
            </a:r>
            <a:r>
              <a:rPr lang="en-US" dirty="0" smtClean="0">
                <a:latin typeface="Consolas"/>
                <a:cs typeface="Consolas"/>
              </a:rPr>
              <a:t>  private Node&lt;T&gt; next;</a:t>
            </a:r>
          </a:p>
          <a:p>
            <a:r>
              <a:rPr lang="en-US" dirty="0" smtClean="0">
                <a:latin typeface="Consolas"/>
                <a:cs typeface="Consolas"/>
              </a:rPr>
              <a:t>   // Constructors, getters, setters</a:t>
            </a:r>
          </a:p>
          <a:p>
            <a:r>
              <a:rPr lang="en-US" dirty="0">
                <a:latin typeface="Consolas"/>
                <a:cs typeface="Consolas"/>
              </a:rPr>
              <a:t>}</a:t>
            </a:r>
          </a:p>
        </p:txBody>
      </p:sp>
      <p:sp>
        <p:nvSpPr>
          <p:cNvPr id="8" name="TextBox 7"/>
          <p:cNvSpPr txBox="1"/>
          <p:nvPr/>
        </p:nvSpPr>
        <p:spPr>
          <a:xfrm>
            <a:off x="346354" y="3177594"/>
            <a:ext cx="2469772" cy="369332"/>
          </a:xfrm>
          <a:prstGeom prst="rect">
            <a:avLst/>
          </a:prstGeom>
          <a:noFill/>
        </p:spPr>
        <p:txBody>
          <a:bodyPr wrap="none" rtlCol="0">
            <a:spAutoFit/>
          </a:bodyPr>
          <a:lstStyle/>
          <a:p>
            <a:r>
              <a:rPr lang="en-US" b="1" dirty="0" smtClean="0"/>
              <a:t>Nodes store two things:</a:t>
            </a:r>
            <a:endParaRPr lang="en-US" b="1" dirty="0"/>
          </a:p>
        </p:txBody>
      </p:sp>
      <p:sp>
        <p:nvSpPr>
          <p:cNvPr id="9" name="TextBox 8"/>
          <p:cNvSpPr txBox="1"/>
          <p:nvPr/>
        </p:nvSpPr>
        <p:spPr>
          <a:xfrm>
            <a:off x="822581" y="3590830"/>
            <a:ext cx="1932027" cy="369332"/>
          </a:xfrm>
          <a:prstGeom prst="rect">
            <a:avLst/>
          </a:prstGeom>
          <a:noFill/>
        </p:spPr>
        <p:txBody>
          <a:bodyPr wrap="none" rtlCol="0">
            <a:spAutoFit/>
          </a:bodyPr>
          <a:lstStyle/>
          <a:p>
            <a:r>
              <a:rPr lang="en-US" dirty="0" smtClean="0"/>
              <a:t>(1) A data element</a:t>
            </a:r>
            <a:endParaRPr lang="en-US" dirty="0"/>
          </a:p>
        </p:txBody>
      </p:sp>
      <p:sp>
        <p:nvSpPr>
          <p:cNvPr id="10" name="TextBox 9"/>
          <p:cNvSpPr txBox="1"/>
          <p:nvPr/>
        </p:nvSpPr>
        <p:spPr>
          <a:xfrm>
            <a:off x="822581" y="4008150"/>
            <a:ext cx="3506794" cy="923330"/>
          </a:xfrm>
          <a:prstGeom prst="rect">
            <a:avLst/>
          </a:prstGeom>
          <a:noFill/>
        </p:spPr>
        <p:txBody>
          <a:bodyPr wrap="square" rtlCol="0">
            <a:spAutoFit/>
          </a:bodyPr>
          <a:lstStyle/>
          <a:p>
            <a:r>
              <a:rPr lang="en-US" dirty="0" smtClean="0"/>
              <a:t>(2) An explicit reference (pointer) to another node – the “next” node in the chain.</a:t>
            </a:r>
            <a:endParaRPr lang="en-US" dirty="0"/>
          </a:p>
        </p:txBody>
      </p:sp>
      <p:pic>
        <p:nvPicPr>
          <p:cNvPr id="11" name="Picture 10"/>
          <p:cNvPicPr>
            <a:picLocks noChangeAspect="1"/>
          </p:cNvPicPr>
          <p:nvPr/>
        </p:nvPicPr>
        <p:blipFill>
          <a:blip r:embed="rId2"/>
          <a:stretch>
            <a:fillRect/>
          </a:stretch>
        </p:blipFill>
        <p:spPr>
          <a:xfrm>
            <a:off x="4546215" y="3590830"/>
            <a:ext cx="3238500" cy="952500"/>
          </a:xfrm>
          <a:prstGeom prst="rect">
            <a:avLst/>
          </a:prstGeom>
        </p:spPr>
      </p:pic>
      <p:sp>
        <p:nvSpPr>
          <p:cNvPr id="12" name="TextBox 11"/>
          <p:cNvSpPr txBox="1"/>
          <p:nvPr/>
        </p:nvSpPr>
        <p:spPr>
          <a:xfrm>
            <a:off x="346354" y="5093419"/>
            <a:ext cx="1936535" cy="369332"/>
          </a:xfrm>
          <a:prstGeom prst="rect">
            <a:avLst/>
          </a:prstGeom>
          <a:noFill/>
        </p:spPr>
        <p:txBody>
          <a:bodyPr wrap="none" rtlCol="0">
            <a:spAutoFit/>
          </a:bodyPr>
          <a:lstStyle/>
          <a:p>
            <a:r>
              <a:rPr lang="en-US" b="1" dirty="0" smtClean="0"/>
              <a:t>… or maybe more:</a:t>
            </a:r>
            <a:endParaRPr lang="en-US" b="1" dirty="0"/>
          </a:p>
        </p:txBody>
      </p:sp>
      <p:sp>
        <p:nvSpPr>
          <p:cNvPr id="13" name="TextBox 12"/>
          <p:cNvSpPr txBox="1"/>
          <p:nvPr/>
        </p:nvSpPr>
        <p:spPr>
          <a:xfrm>
            <a:off x="822581" y="5481596"/>
            <a:ext cx="3506794" cy="923330"/>
          </a:xfrm>
          <a:prstGeom prst="rect">
            <a:avLst/>
          </a:prstGeom>
          <a:noFill/>
        </p:spPr>
        <p:txBody>
          <a:bodyPr wrap="square" rtlCol="0">
            <a:spAutoFit/>
          </a:bodyPr>
          <a:lstStyle/>
          <a:p>
            <a:r>
              <a:rPr lang="en-US" dirty="0" smtClean="0"/>
              <a:t>(3) An explicit reference (pointer) to another node – the “previous” node in the chain.</a:t>
            </a:r>
            <a:endParaRPr lang="en-US" dirty="0"/>
          </a:p>
        </p:txBody>
      </p:sp>
      <p:pic>
        <p:nvPicPr>
          <p:cNvPr id="14" name="Picture 13"/>
          <p:cNvPicPr>
            <a:picLocks noChangeAspect="1"/>
          </p:cNvPicPr>
          <p:nvPr/>
        </p:nvPicPr>
        <p:blipFill>
          <a:blip r:embed="rId3"/>
          <a:stretch>
            <a:fillRect/>
          </a:stretch>
        </p:blipFill>
        <p:spPr>
          <a:xfrm>
            <a:off x="4546215" y="5139638"/>
            <a:ext cx="3429000" cy="977900"/>
          </a:xfrm>
          <a:prstGeom prst="rect">
            <a:avLst/>
          </a:prstGeom>
        </p:spPr>
      </p:pic>
      <p:sp>
        <p:nvSpPr>
          <p:cNvPr id="15" name="TextBox 14"/>
          <p:cNvSpPr txBox="1"/>
          <p:nvPr/>
        </p:nvSpPr>
        <p:spPr>
          <a:xfrm>
            <a:off x="4546215" y="3235315"/>
            <a:ext cx="1402748" cy="369332"/>
          </a:xfrm>
          <a:prstGeom prst="rect">
            <a:avLst/>
          </a:prstGeom>
          <a:noFill/>
        </p:spPr>
        <p:txBody>
          <a:bodyPr wrap="none" rtlCol="0">
            <a:spAutoFit/>
          </a:bodyPr>
          <a:lstStyle/>
          <a:p>
            <a:r>
              <a:rPr lang="en-US" i="1" dirty="0" smtClean="0">
                <a:solidFill>
                  <a:srgbClr val="FF0000"/>
                </a:solidFill>
              </a:rPr>
              <a:t>Singly linked</a:t>
            </a:r>
            <a:endParaRPr lang="en-US" i="1" dirty="0">
              <a:solidFill>
                <a:srgbClr val="FF0000"/>
              </a:solidFill>
            </a:endParaRPr>
          </a:p>
        </p:txBody>
      </p:sp>
      <p:sp>
        <p:nvSpPr>
          <p:cNvPr id="16" name="TextBox 15"/>
          <p:cNvSpPr txBox="1"/>
          <p:nvPr/>
        </p:nvSpPr>
        <p:spPr>
          <a:xfrm>
            <a:off x="4546215" y="4724087"/>
            <a:ext cx="1505879" cy="369332"/>
          </a:xfrm>
          <a:prstGeom prst="rect">
            <a:avLst/>
          </a:prstGeom>
          <a:noFill/>
        </p:spPr>
        <p:txBody>
          <a:bodyPr wrap="none" rtlCol="0">
            <a:spAutoFit/>
          </a:bodyPr>
          <a:lstStyle/>
          <a:p>
            <a:r>
              <a:rPr lang="en-US" i="1" dirty="0" smtClean="0">
                <a:solidFill>
                  <a:srgbClr val="FF0000"/>
                </a:solidFill>
              </a:rPr>
              <a:t>Doubly linked</a:t>
            </a:r>
            <a:endParaRPr lang="en-US" i="1" dirty="0">
              <a:solidFill>
                <a:srgbClr val="FF0000"/>
              </a:solidFill>
            </a:endParaRPr>
          </a:p>
        </p:txBody>
      </p:sp>
    </p:spTree>
    <p:extLst>
      <p:ext uri="{BB962C8B-B14F-4D97-AF65-F5344CB8AC3E}">
        <p14:creationId xmlns:p14="http://schemas.microsoft.com/office/powerpoint/2010/main" val="32709827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2237474" cy="369332"/>
          </a:xfrm>
          <a:prstGeom prst="rect">
            <a:avLst/>
          </a:prstGeom>
          <a:noFill/>
        </p:spPr>
        <p:txBody>
          <a:bodyPr wrap="none" rtlCol="0">
            <a:spAutoFit/>
          </a:bodyPr>
          <a:lstStyle/>
          <a:p>
            <a:r>
              <a:rPr lang="en-US" b="1" dirty="0" smtClean="0"/>
              <a:t>A doubly-linked node</a:t>
            </a:r>
            <a:endParaRPr lang="en-US" b="1" dirty="0"/>
          </a:p>
        </p:txBody>
      </p:sp>
      <p:sp>
        <p:nvSpPr>
          <p:cNvPr id="3" name="Rectangle 2"/>
          <p:cNvSpPr/>
          <p:nvPr/>
        </p:nvSpPr>
        <p:spPr>
          <a:xfrm>
            <a:off x="447040" y="781463"/>
            <a:ext cx="7244080" cy="5078312"/>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Example of a doubly-linked pointer chain built using a</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private nested class Node.</a:t>
            </a:r>
          </a:p>
          <a:p>
            <a:r>
              <a:rPr lang="en-US" sz="1200" dirty="0">
                <a:latin typeface="Consolas"/>
                <a:cs typeface="Consolas"/>
              </a:rPr>
              <a:t> </a:t>
            </a:r>
            <a:r>
              <a:rPr lang="en-US" sz="1200" dirty="0" smtClean="0">
                <a:latin typeface="Consolas"/>
                <a:cs typeface="Consolas"/>
              </a:rPr>
              <a:t> * </a:t>
            </a:r>
            <a:endParaRPr lang="en-US" sz="1200" dirty="0">
              <a:latin typeface="Consolas"/>
              <a:cs typeface="Consolas"/>
            </a:endParaRP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public class </a:t>
            </a:r>
            <a:r>
              <a:rPr lang="en-US" sz="1200" dirty="0" err="1">
                <a:latin typeface="Consolas"/>
                <a:cs typeface="Consolas"/>
              </a:rPr>
              <a:t>DoublyLinkedLab</a:t>
            </a:r>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smtClean="0">
              <a:latin typeface="Consolas"/>
              <a:cs typeface="Consolas"/>
            </a:endParaRPr>
          </a:p>
          <a:p>
            <a:r>
              <a:rPr lang="en-US" sz="1200" dirty="0" smtClean="0">
                <a:latin typeface="Consolas"/>
                <a:cs typeface="Consolas"/>
              </a:rPr>
              <a:t> . . . </a:t>
            </a:r>
            <a:endParaRPr lang="en-US" sz="1200" dirty="0">
              <a:latin typeface="Consolas"/>
              <a:cs typeface="Consolas"/>
            </a:endParaRPr>
          </a:p>
          <a:p>
            <a:endParaRPr lang="en-US" sz="1200" dirty="0">
              <a:latin typeface="Consolas"/>
              <a:cs typeface="Consolas"/>
            </a:endParaRPr>
          </a:p>
          <a:p>
            <a:r>
              <a:rPr lang="en-US" sz="1200" dirty="0">
                <a:latin typeface="Consolas"/>
                <a:cs typeface="Consolas"/>
              </a:rPr>
              <a:t> /**</a:t>
            </a:r>
          </a:p>
          <a:p>
            <a:r>
              <a:rPr lang="en-US" sz="1200" dirty="0">
                <a:latin typeface="Consolas"/>
                <a:cs typeface="Consolas"/>
              </a:rPr>
              <a:t>  * Defines a doubly-linked node for</a:t>
            </a:r>
          </a:p>
          <a:p>
            <a:r>
              <a:rPr lang="en-US" sz="1200" dirty="0">
                <a:latin typeface="Consolas"/>
                <a:cs typeface="Consolas"/>
              </a:rPr>
              <a:t>  * building pointer chains.</a:t>
            </a:r>
          </a:p>
          <a:p>
            <a:r>
              <a:rPr lang="en-US" sz="1200" dirty="0">
                <a:latin typeface="Consolas"/>
                <a:cs typeface="Consolas"/>
              </a:rPr>
              <a:t>  */</a:t>
            </a:r>
          </a:p>
          <a:p>
            <a:r>
              <a:rPr lang="en-US" sz="1200" dirty="0">
                <a:latin typeface="Consolas"/>
                <a:cs typeface="Consolas"/>
              </a:rPr>
              <a:t>   private static class Node {</a:t>
            </a:r>
          </a:p>
          <a:p>
            <a:r>
              <a:rPr lang="en-US" sz="1200" dirty="0">
                <a:latin typeface="Consolas"/>
                <a:cs typeface="Consolas"/>
              </a:rPr>
              <a:t>   </a:t>
            </a:r>
          </a:p>
          <a:p>
            <a:r>
              <a:rPr lang="en-US" sz="1200" dirty="0">
                <a:latin typeface="Consolas"/>
                <a:cs typeface="Consolas"/>
              </a:rPr>
              <a:t>      private Object element;  // data stored in the node</a:t>
            </a:r>
          </a:p>
          <a:p>
            <a:r>
              <a:rPr lang="en-US" sz="1200" dirty="0">
                <a:latin typeface="Consolas"/>
                <a:cs typeface="Consolas"/>
              </a:rPr>
              <a:t>      private Node next;       // reference to the node after this one, if any</a:t>
            </a:r>
          </a:p>
          <a:p>
            <a:r>
              <a:rPr lang="en-US" sz="1200" dirty="0">
                <a:latin typeface="Consolas"/>
                <a:cs typeface="Consolas"/>
              </a:rPr>
              <a:t>      private Node </a:t>
            </a:r>
            <a:r>
              <a:rPr lang="en-US" sz="1200" dirty="0" err="1">
                <a:latin typeface="Consolas"/>
                <a:cs typeface="Consolas"/>
              </a:rPr>
              <a:t>prev</a:t>
            </a:r>
            <a:r>
              <a:rPr lang="en-US" sz="1200" dirty="0">
                <a:latin typeface="Consolas"/>
                <a:cs typeface="Consolas"/>
              </a:rPr>
              <a:t>;       // reference to the node before this one, if any</a:t>
            </a:r>
          </a:p>
          <a:p>
            <a:r>
              <a:rPr lang="en-US" sz="1200" dirty="0">
                <a:latin typeface="Consolas"/>
                <a:cs typeface="Consolas"/>
              </a:rPr>
              <a:t>   </a:t>
            </a:r>
          </a:p>
          <a:p>
            <a:r>
              <a:rPr lang="en-US" sz="1200" dirty="0">
                <a:latin typeface="Consolas"/>
                <a:cs typeface="Consolas"/>
              </a:rPr>
              <a:t>      public Node(Object e, Node n, Node p) {</a:t>
            </a:r>
          </a:p>
          <a:p>
            <a:r>
              <a:rPr lang="en-US" sz="1200" dirty="0">
                <a:latin typeface="Consolas"/>
                <a:cs typeface="Consolas"/>
              </a:rPr>
              <a:t>         element = e;</a:t>
            </a:r>
          </a:p>
          <a:p>
            <a:r>
              <a:rPr lang="en-US" sz="1200" dirty="0">
                <a:latin typeface="Consolas"/>
                <a:cs typeface="Consolas"/>
              </a:rPr>
              <a:t>         next = n;</a:t>
            </a:r>
          </a:p>
          <a:p>
            <a:r>
              <a:rPr lang="en-US" sz="1200" dirty="0">
                <a:latin typeface="Consolas"/>
                <a:cs typeface="Consolas"/>
              </a:rPr>
              <a:t>         </a:t>
            </a:r>
            <a:r>
              <a:rPr lang="en-US" sz="1200" dirty="0" err="1">
                <a:latin typeface="Consolas"/>
                <a:cs typeface="Consolas"/>
              </a:rPr>
              <a:t>prev</a:t>
            </a:r>
            <a:r>
              <a:rPr lang="en-US" sz="1200" dirty="0">
                <a:latin typeface="Consolas"/>
                <a:cs typeface="Consolas"/>
              </a:rPr>
              <a:t> = p;</a:t>
            </a:r>
          </a:p>
          <a:p>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a:latin typeface="Consolas"/>
              <a:cs typeface="Consolas"/>
            </a:endParaRPr>
          </a:p>
        </p:txBody>
      </p:sp>
    </p:spTree>
    <p:extLst>
      <p:ext uri="{BB962C8B-B14F-4D97-AF65-F5344CB8AC3E}">
        <p14:creationId xmlns:p14="http://schemas.microsoft.com/office/powerpoint/2010/main" val="27695103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2237474" cy="369332"/>
          </a:xfrm>
          <a:prstGeom prst="rect">
            <a:avLst/>
          </a:prstGeom>
          <a:noFill/>
        </p:spPr>
        <p:txBody>
          <a:bodyPr wrap="none" rtlCol="0">
            <a:spAutoFit/>
          </a:bodyPr>
          <a:lstStyle/>
          <a:p>
            <a:r>
              <a:rPr lang="en-US" b="1" dirty="0" smtClean="0"/>
              <a:t>A doubly-linked node</a:t>
            </a:r>
            <a:endParaRPr lang="en-US" b="1" dirty="0"/>
          </a:p>
        </p:txBody>
      </p:sp>
      <p:sp>
        <p:nvSpPr>
          <p:cNvPr id="3" name="Rectangle 2"/>
          <p:cNvSpPr/>
          <p:nvPr/>
        </p:nvSpPr>
        <p:spPr>
          <a:xfrm>
            <a:off x="447040" y="781463"/>
            <a:ext cx="7244080" cy="5078312"/>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Example of a doubly-linked pointer chain built using a</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private nested class Node.</a:t>
            </a:r>
          </a:p>
          <a:p>
            <a:r>
              <a:rPr lang="en-US" sz="1200" dirty="0">
                <a:latin typeface="Consolas"/>
                <a:cs typeface="Consolas"/>
              </a:rPr>
              <a:t> </a:t>
            </a:r>
            <a:r>
              <a:rPr lang="en-US" sz="1200" dirty="0" smtClean="0">
                <a:latin typeface="Consolas"/>
                <a:cs typeface="Consolas"/>
              </a:rPr>
              <a:t> * </a:t>
            </a:r>
            <a:endParaRPr lang="en-US" sz="1200" dirty="0">
              <a:latin typeface="Consolas"/>
              <a:cs typeface="Consolas"/>
            </a:endParaRP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public class </a:t>
            </a:r>
            <a:r>
              <a:rPr lang="en-US" sz="1200" dirty="0" err="1">
                <a:latin typeface="Consolas"/>
                <a:cs typeface="Consolas"/>
              </a:rPr>
              <a:t>DoublyLinkedLab</a:t>
            </a:r>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smtClean="0">
              <a:latin typeface="Consolas"/>
              <a:cs typeface="Consolas"/>
            </a:endParaRPr>
          </a:p>
          <a:p>
            <a:r>
              <a:rPr lang="en-US" sz="1200" dirty="0" smtClean="0">
                <a:latin typeface="Consolas"/>
                <a:cs typeface="Consolas"/>
              </a:rPr>
              <a:t> . . . </a:t>
            </a:r>
            <a:endParaRPr lang="en-US" sz="1200" dirty="0">
              <a:latin typeface="Consolas"/>
              <a:cs typeface="Consolas"/>
            </a:endParaRPr>
          </a:p>
          <a:p>
            <a:endParaRPr lang="en-US" sz="1200" dirty="0">
              <a:latin typeface="Consolas"/>
              <a:cs typeface="Consolas"/>
            </a:endParaRPr>
          </a:p>
          <a:p>
            <a:r>
              <a:rPr lang="en-US" sz="1200" dirty="0">
                <a:latin typeface="Consolas"/>
                <a:cs typeface="Consolas"/>
              </a:rPr>
              <a:t> /**</a:t>
            </a:r>
          </a:p>
          <a:p>
            <a:r>
              <a:rPr lang="en-US" sz="1200" dirty="0">
                <a:latin typeface="Consolas"/>
                <a:cs typeface="Consolas"/>
              </a:rPr>
              <a:t>  * Defines a doubly-linked node for</a:t>
            </a:r>
          </a:p>
          <a:p>
            <a:r>
              <a:rPr lang="en-US" sz="1200" dirty="0">
                <a:latin typeface="Consolas"/>
                <a:cs typeface="Consolas"/>
              </a:rPr>
              <a:t>  * building pointer chains.</a:t>
            </a:r>
          </a:p>
          <a:p>
            <a:r>
              <a:rPr lang="en-US" sz="1200" dirty="0">
                <a:latin typeface="Consolas"/>
                <a:cs typeface="Consolas"/>
              </a:rPr>
              <a:t>  */</a:t>
            </a:r>
          </a:p>
          <a:p>
            <a:r>
              <a:rPr lang="en-US" sz="1200" dirty="0">
                <a:latin typeface="Consolas"/>
                <a:cs typeface="Consolas"/>
              </a:rPr>
              <a:t>   private </a:t>
            </a:r>
            <a:r>
              <a:rPr lang="en-US" sz="1200" b="1" dirty="0">
                <a:solidFill>
                  <a:srgbClr val="FF0000"/>
                </a:solidFill>
                <a:latin typeface="Consolas"/>
                <a:cs typeface="Consolas"/>
              </a:rPr>
              <a:t>static</a:t>
            </a:r>
            <a:r>
              <a:rPr lang="en-US" sz="1200" dirty="0">
                <a:latin typeface="Consolas"/>
                <a:cs typeface="Consolas"/>
              </a:rPr>
              <a:t> class Node {</a:t>
            </a:r>
          </a:p>
          <a:p>
            <a:r>
              <a:rPr lang="en-US" sz="1200" dirty="0">
                <a:latin typeface="Consolas"/>
                <a:cs typeface="Consolas"/>
              </a:rPr>
              <a:t>   </a:t>
            </a:r>
          </a:p>
          <a:p>
            <a:r>
              <a:rPr lang="en-US" sz="1200" dirty="0">
                <a:latin typeface="Consolas"/>
                <a:cs typeface="Consolas"/>
              </a:rPr>
              <a:t>      private Object element;  // data stored in the node</a:t>
            </a:r>
          </a:p>
          <a:p>
            <a:r>
              <a:rPr lang="en-US" sz="1200" dirty="0">
                <a:latin typeface="Consolas"/>
                <a:cs typeface="Consolas"/>
              </a:rPr>
              <a:t>      private Node next;       // reference to the node after this one, if any</a:t>
            </a:r>
          </a:p>
          <a:p>
            <a:r>
              <a:rPr lang="en-US" sz="1200" dirty="0">
                <a:latin typeface="Consolas"/>
                <a:cs typeface="Consolas"/>
              </a:rPr>
              <a:t>      private Node </a:t>
            </a:r>
            <a:r>
              <a:rPr lang="en-US" sz="1200" dirty="0" err="1">
                <a:latin typeface="Consolas"/>
                <a:cs typeface="Consolas"/>
              </a:rPr>
              <a:t>prev</a:t>
            </a:r>
            <a:r>
              <a:rPr lang="en-US" sz="1200" dirty="0">
                <a:latin typeface="Consolas"/>
                <a:cs typeface="Consolas"/>
              </a:rPr>
              <a:t>;       // reference to the node before this one, if any</a:t>
            </a:r>
          </a:p>
          <a:p>
            <a:r>
              <a:rPr lang="en-US" sz="1200" dirty="0">
                <a:latin typeface="Consolas"/>
                <a:cs typeface="Consolas"/>
              </a:rPr>
              <a:t>   </a:t>
            </a:r>
          </a:p>
          <a:p>
            <a:r>
              <a:rPr lang="en-US" sz="1200" dirty="0">
                <a:latin typeface="Consolas"/>
                <a:cs typeface="Consolas"/>
              </a:rPr>
              <a:t>      public Node(Object e, Node n, Node p) {</a:t>
            </a:r>
          </a:p>
          <a:p>
            <a:r>
              <a:rPr lang="en-US" sz="1200" dirty="0">
                <a:latin typeface="Consolas"/>
                <a:cs typeface="Consolas"/>
              </a:rPr>
              <a:t>         element = e;</a:t>
            </a:r>
          </a:p>
          <a:p>
            <a:r>
              <a:rPr lang="en-US" sz="1200" dirty="0">
                <a:latin typeface="Consolas"/>
                <a:cs typeface="Consolas"/>
              </a:rPr>
              <a:t>         next = n;</a:t>
            </a:r>
          </a:p>
          <a:p>
            <a:r>
              <a:rPr lang="en-US" sz="1200" dirty="0">
                <a:latin typeface="Consolas"/>
                <a:cs typeface="Consolas"/>
              </a:rPr>
              <a:t>         </a:t>
            </a:r>
            <a:r>
              <a:rPr lang="en-US" sz="1200" dirty="0" err="1">
                <a:latin typeface="Consolas"/>
                <a:cs typeface="Consolas"/>
              </a:rPr>
              <a:t>prev</a:t>
            </a:r>
            <a:r>
              <a:rPr lang="en-US" sz="1200" dirty="0">
                <a:latin typeface="Consolas"/>
                <a:cs typeface="Consolas"/>
              </a:rPr>
              <a:t> = p;</a:t>
            </a:r>
          </a:p>
          <a:p>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a:latin typeface="Consolas"/>
              <a:cs typeface="Consolas"/>
            </a:endParaRPr>
          </a:p>
        </p:txBody>
      </p:sp>
      <p:sp>
        <p:nvSpPr>
          <p:cNvPr id="4" name="TextBox 3"/>
          <p:cNvSpPr txBox="1"/>
          <p:nvPr/>
        </p:nvSpPr>
        <p:spPr>
          <a:xfrm>
            <a:off x="3641121" y="1822748"/>
            <a:ext cx="3866182" cy="738664"/>
          </a:xfrm>
          <a:prstGeom prst="rect">
            <a:avLst/>
          </a:prstGeom>
          <a:solidFill>
            <a:schemeClr val="accent2">
              <a:lumMod val="20000"/>
              <a:lumOff val="80000"/>
            </a:schemeClr>
          </a:solidFill>
        </p:spPr>
        <p:txBody>
          <a:bodyPr wrap="square" rtlCol="0">
            <a:spAutoFit/>
          </a:bodyPr>
          <a:lstStyle/>
          <a:p>
            <a:r>
              <a:rPr lang="en-US" sz="1400" i="1" dirty="0" smtClean="0"/>
              <a:t>The nested class you create for your assignment won’t be static. This one had to be because I’m doing everything from main().</a:t>
            </a:r>
            <a:endParaRPr lang="en-US" sz="1400" i="1" dirty="0" smtClean="0"/>
          </a:p>
        </p:txBody>
      </p:sp>
      <p:cxnSp>
        <p:nvCxnSpPr>
          <p:cNvPr id="8" name="Straight Arrow Connector 7"/>
          <p:cNvCxnSpPr>
            <a:stCxn id="4" idx="1"/>
          </p:cNvCxnSpPr>
          <p:nvPr/>
        </p:nvCxnSpPr>
        <p:spPr>
          <a:xfrm flipH="1">
            <a:off x="1776353" y="2192080"/>
            <a:ext cx="1864768" cy="120778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584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2237474" cy="369332"/>
          </a:xfrm>
          <a:prstGeom prst="rect">
            <a:avLst/>
          </a:prstGeom>
          <a:noFill/>
        </p:spPr>
        <p:txBody>
          <a:bodyPr wrap="none" rtlCol="0">
            <a:spAutoFit/>
          </a:bodyPr>
          <a:lstStyle/>
          <a:p>
            <a:r>
              <a:rPr lang="en-US" b="1" dirty="0" smtClean="0"/>
              <a:t>A doubly-linked node</a:t>
            </a:r>
            <a:endParaRPr lang="en-US" b="1" dirty="0"/>
          </a:p>
        </p:txBody>
      </p:sp>
      <p:sp>
        <p:nvSpPr>
          <p:cNvPr id="3" name="Rectangle 2"/>
          <p:cNvSpPr/>
          <p:nvPr/>
        </p:nvSpPr>
        <p:spPr>
          <a:xfrm>
            <a:off x="447040" y="781463"/>
            <a:ext cx="7244080" cy="5078312"/>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Example of a doubly-linked pointer chain built using a</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private nested class Node.</a:t>
            </a:r>
          </a:p>
          <a:p>
            <a:r>
              <a:rPr lang="en-US" sz="1200" dirty="0">
                <a:latin typeface="Consolas"/>
                <a:cs typeface="Consolas"/>
              </a:rPr>
              <a:t> </a:t>
            </a:r>
            <a:r>
              <a:rPr lang="en-US" sz="1200" dirty="0" smtClean="0">
                <a:latin typeface="Consolas"/>
                <a:cs typeface="Consolas"/>
              </a:rPr>
              <a:t> * </a:t>
            </a:r>
            <a:endParaRPr lang="en-US" sz="1200" dirty="0">
              <a:latin typeface="Consolas"/>
              <a:cs typeface="Consolas"/>
            </a:endParaRP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public class </a:t>
            </a:r>
            <a:r>
              <a:rPr lang="en-US" sz="1200" dirty="0" err="1">
                <a:latin typeface="Consolas"/>
                <a:cs typeface="Consolas"/>
              </a:rPr>
              <a:t>DoublyLinkedLab</a:t>
            </a:r>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smtClean="0">
              <a:latin typeface="Consolas"/>
              <a:cs typeface="Consolas"/>
            </a:endParaRPr>
          </a:p>
          <a:p>
            <a:r>
              <a:rPr lang="en-US" sz="1200" dirty="0" smtClean="0">
                <a:latin typeface="Consolas"/>
                <a:cs typeface="Consolas"/>
              </a:rPr>
              <a:t> . . . </a:t>
            </a:r>
            <a:endParaRPr lang="en-US" sz="1200" dirty="0">
              <a:latin typeface="Consolas"/>
              <a:cs typeface="Consolas"/>
            </a:endParaRPr>
          </a:p>
          <a:p>
            <a:endParaRPr lang="en-US" sz="1200" dirty="0">
              <a:latin typeface="Consolas"/>
              <a:cs typeface="Consolas"/>
            </a:endParaRPr>
          </a:p>
          <a:p>
            <a:r>
              <a:rPr lang="en-US" sz="1200" dirty="0">
                <a:latin typeface="Consolas"/>
                <a:cs typeface="Consolas"/>
              </a:rPr>
              <a:t> /**</a:t>
            </a:r>
          </a:p>
          <a:p>
            <a:r>
              <a:rPr lang="en-US" sz="1200" dirty="0">
                <a:latin typeface="Consolas"/>
                <a:cs typeface="Consolas"/>
              </a:rPr>
              <a:t>  * Defines a doubly-linked node for</a:t>
            </a:r>
          </a:p>
          <a:p>
            <a:r>
              <a:rPr lang="en-US" sz="1200" dirty="0">
                <a:latin typeface="Consolas"/>
                <a:cs typeface="Consolas"/>
              </a:rPr>
              <a:t>  * building pointer chains.</a:t>
            </a:r>
          </a:p>
          <a:p>
            <a:r>
              <a:rPr lang="en-US" sz="1200" dirty="0">
                <a:latin typeface="Consolas"/>
                <a:cs typeface="Consolas"/>
              </a:rPr>
              <a:t>  */</a:t>
            </a:r>
          </a:p>
          <a:p>
            <a:r>
              <a:rPr lang="en-US" sz="1200" dirty="0">
                <a:latin typeface="Consolas"/>
                <a:cs typeface="Consolas"/>
              </a:rPr>
              <a:t>   private static class Node {</a:t>
            </a:r>
          </a:p>
          <a:p>
            <a:r>
              <a:rPr lang="en-US" sz="1200" dirty="0">
                <a:latin typeface="Consolas"/>
                <a:cs typeface="Consolas"/>
              </a:rPr>
              <a:t>   </a:t>
            </a:r>
          </a:p>
          <a:p>
            <a:r>
              <a:rPr lang="en-US" sz="1200" dirty="0">
                <a:latin typeface="Consolas"/>
                <a:cs typeface="Consolas"/>
              </a:rPr>
              <a:t>      private </a:t>
            </a:r>
            <a:r>
              <a:rPr lang="en-US" sz="1200" b="1" dirty="0">
                <a:solidFill>
                  <a:srgbClr val="FF0000"/>
                </a:solidFill>
                <a:latin typeface="Consolas"/>
                <a:cs typeface="Consolas"/>
              </a:rPr>
              <a:t>Object</a:t>
            </a:r>
            <a:r>
              <a:rPr lang="en-US" sz="1200" dirty="0">
                <a:solidFill>
                  <a:srgbClr val="FF0000"/>
                </a:solidFill>
                <a:latin typeface="Consolas"/>
                <a:cs typeface="Consolas"/>
              </a:rPr>
              <a:t> </a:t>
            </a:r>
            <a:r>
              <a:rPr lang="en-US" sz="1200" dirty="0">
                <a:latin typeface="Consolas"/>
                <a:cs typeface="Consolas"/>
              </a:rPr>
              <a:t>element;  // data stored in the node</a:t>
            </a:r>
          </a:p>
          <a:p>
            <a:r>
              <a:rPr lang="en-US" sz="1200" dirty="0">
                <a:latin typeface="Consolas"/>
                <a:cs typeface="Consolas"/>
              </a:rPr>
              <a:t>      private Node next;       // reference to the node after this one, if any</a:t>
            </a:r>
          </a:p>
          <a:p>
            <a:r>
              <a:rPr lang="en-US" sz="1200" dirty="0">
                <a:latin typeface="Consolas"/>
                <a:cs typeface="Consolas"/>
              </a:rPr>
              <a:t>      private Node </a:t>
            </a:r>
            <a:r>
              <a:rPr lang="en-US" sz="1200" dirty="0" err="1">
                <a:latin typeface="Consolas"/>
                <a:cs typeface="Consolas"/>
              </a:rPr>
              <a:t>prev</a:t>
            </a:r>
            <a:r>
              <a:rPr lang="en-US" sz="1200" dirty="0">
                <a:latin typeface="Consolas"/>
                <a:cs typeface="Consolas"/>
              </a:rPr>
              <a:t>;       // reference to the node before this one, if any</a:t>
            </a:r>
          </a:p>
          <a:p>
            <a:r>
              <a:rPr lang="en-US" sz="1200" dirty="0">
                <a:latin typeface="Consolas"/>
                <a:cs typeface="Consolas"/>
              </a:rPr>
              <a:t>   </a:t>
            </a:r>
          </a:p>
          <a:p>
            <a:r>
              <a:rPr lang="en-US" sz="1200" dirty="0">
                <a:latin typeface="Consolas"/>
                <a:cs typeface="Consolas"/>
              </a:rPr>
              <a:t>      public Node(Object e, Node n, Node p) {</a:t>
            </a:r>
          </a:p>
          <a:p>
            <a:r>
              <a:rPr lang="en-US" sz="1200" dirty="0">
                <a:latin typeface="Consolas"/>
                <a:cs typeface="Consolas"/>
              </a:rPr>
              <a:t>         element = e;</a:t>
            </a:r>
          </a:p>
          <a:p>
            <a:r>
              <a:rPr lang="en-US" sz="1200" dirty="0">
                <a:latin typeface="Consolas"/>
                <a:cs typeface="Consolas"/>
              </a:rPr>
              <a:t>         next = n;</a:t>
            </a:r>
          </a:p>
          <a:p>
            <a:r>
              <a:rPr lang="en-US" sz="1200" dirty="0">
                <a:latin typeface="Consolas"/>
                <a:cs typeface="Consolas"/>
              </a:rPr>
              <a:t>         </a:t>
            </a:r>
            <a:r>
              <a:rPr lang="en-US" sz="1200" dirty="0" err="1">
                <a:latin typeface="Consolas"/>
                <a:cs typeface="Consolas"/>
              </a:rPr>
              <a:t>prev</a:t>
            </a:r>
            <a:r>
              <a:rPr lang="en-US" sz="1200" dirty="0">
                <a:latin typeface="Consolas"/>
                <a:cs typeface="Consolas"/>
              </a:rPr>
              <a:t> = p;</a:t>
            </a:r>
          </a:p>
          <a:p>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a:latin typeface="Consolas"/>
              <a:cs typeface="Consolas"/>
            </a:endParaRPr>
          </a:p>
        </p:txBody>
      </p:sp>
      <p:sp>
        <p:nvSpPr>
          <p:cNvPr id="4" name="TextBox 3"/>
          <p:cNvSpPr txBox="1"/>
          <p:nvPr/>
        </p:nvSpPr>
        <p:spPr>
          <a:xfrm>
            <a:off x="3641121" y="1822748"/>
            <a:ext cx="3866182" cy="954107"/>
          </a:xfrm>
          <a:prstGeom prst="rect">
            <a:avLst/>
          </a:prstGeom>
          <a:solidFill>
            <a:schemeClr val="accent2">
              <a:lumMod val="20000"/>
              <a:lumOff val="80000"/>
            </a:schemeClr>
          </a:solidFill>
        </p:spPr>
        <p:txBody>
          <a:bodyPr wrap="square" rtlCol="0">
            <a:spAutoFit/>
          </a:bodyPr>
          <a:lstStyle/>
          <a:p>
            <a:r>
              <a:rPr lang="en-US" sz="1400" i="1" dirty="0" smtClean="0"/>
              <a:t>The Node’s element field should be typed with the generic type parameter of its enclosing class, and NOT as Object. Using generics for this example would have only made things messy.</a:t>
            </a:r>
            <a:endParaRPr lang="en-US" sz="1400" i="1" dirty="0" smtClean="0"/>
          </a:p>
        </p:txBody>
      </p:sp>
      <p:cxnSp>
        <p:nvCxnSpPr>
          <p:cNvPr id="8" name="Straight Arrow Connector 7"/>
          <p:cNvCxnSpPr>
            <a:stCxn id="4" idx="1"/>
          </p:cNvCxnSpPr>
          <p:nvPr/>
        </p:nvCxnSpPr>
        <p:spPr>
          <a:xfrm flipH="1">
            <a:off x="1929073" y="2299802"/>
            <a:ext cx="1712048" cy="14939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85738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smtClean="0"/>
              <a:t>Building the chain</a:t>
            </a:r>
            <a:endParaRPr lang="en-US" b="1" dirty="0"/>
          </a:p>
        </p:txBody>
      </p:sp>
      <p:sp>
        <p:nvSpPr>
          <p:cNvPr id="3" name="Rectangle 2"/>
          <p:cNvSpPr/>
          <p:nvPr/>
        </p:nvSpPr>
        <p:spPr>
          <a:xfrm>
            <a:off x="447040" y="781463"/>
            <a:ext cx="7244080" cy="2492990"/>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Build a doubly-linked pointer chain.</a:t>
            </a: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smtClean="0">
              <a:latin typeface="Consolas"/>
              <a:cs typeface="Consolas"/>
            </a:endParaRPr>
          </a:p>
          <a:p>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Node n = new Node(1, null, null);</a:t>
            </a:r>
          </a:p>
          <a:p>
            <a:r>
              <a:rPr lang="en-US" sz="1200" dirty="0">
                <a:latin typeface="Consolas"/>
                <a:cs typeface="Consolas"/>
              </a:rPr>
              <a:t>      </a:t>
            </a:r>
            <a:r>
              <a:rPr lang="en-US" sz="1200" dirty="0" err="1">
                <a:latin typeface="Consolas"/>
                <a:cs typeface="Consolas"/>
              </a:rPr>
              <a:t>n.next</a:t>
            </a:r>
            <a:r>
              <a:rPr lang="en-US" sz="1200" dirty="0">
                <a:latin typeface="Consolas"/>
                <a:cs typeface="Consolas"/>
              </a:rPr>
              <a:t> = new Node(2, null, n);</a:t>
            </a:r>
          </a:p>
          <a:p>
            <a:r>
              <a:rPr lang="en-US" sz="1200" dirty="0">
                <a:latin typeface="Consolas"/>
                <a:cs typeface="Consolas"/>
              </a:rPr>
              <a:t>      </a:t>
            </a:r>
            <a:r>
              <a:rPr lang="en-US" sz="1200" dirty="0" err="1">
                <a:latin typeface="Consolas"/>
                <a:cs typeface="Consolas"/>
              </a:rPr>
              <a:t>n.next.next</a:t>
            </a:r>
            <a:r>
              <a:rPr lang="en-US" sz="1200" dirty="0">
                <a:latin typeface="Consolas"/>
                <a:cs typeface="Consolas"/>
              </a:rPr>
              <a:t> = new Node(3, new Node(5, null, null), </a:t>
            </a:r>
            <a:r>
              <a:rPr lang="en-US" sz="1200" dirty="0" err="1">
                <a:latin typeface="Consolas"/>
                <a:cs typeface="Consolas"/>
              </a:rPr>
              <a:t>n.next</a:t>
            </a:r>
            <a:r>
              <a:rPr lang="en-US" sz="1200" dirty="0">
                <a:latin typeface="Consolas"/>
                <a:cs typeface="Consolas"/>
              </a:rPr>
              <a:t>);</a:t>
            </a:r>
          </a:p>
        </p:txBody>
      </p:sp>
    </p:spTree>
    <p:extLst>
      <p:ext uri="{BB962C8B-B14F-4D97-AF65-F5344CB8AC3E}">
        <p14:creationId xmlns:p14="http://schemas.microsoft.com/office/powerpoint/2010/main" val="38547712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smtClean="0"/>
              <a:t>Building the chain</a:t>
            </a:r>
            <a:endParaRPr lang="en-US" b="1" dirty="0"/>
          </a:p>
        </p:txBody>
      </p:sp>
      <p:sp>
        <p:nvSpPr>
          <p:cNvPr id="3" name="Rectangle 2"/>
          <p:cNvSpPr/>
          <p:nvPr/>
        </p:nvSpPr>
        <p:spPr>
          <a:xfrm>
            <a:off x="447040" y="781463"/>
            <a:ext cx="7244080" cy="2492990"/>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Build a doubly-linked pointer chain.</a:t>
            </a: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r>
              <a:rPr lang="en-US" sz="1200" dirty="0">
                <a:latin typeface="Consolas"/>
                <a:cs typeface="Consolas"/>
              </a:rPr>
              <a:t>   </a:t>
            </a:r>
          </a:p>
          <a:p>
            <a:r>
              <a:rPr lang="en-US" sz="1200" dirty="0">
                <a:latin typeface="Consolas"/>
                <a:cs typeface="Consolas"/>
              </a:rPr>
              <a:t>   </a:t>
            </a:r>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a:p>
            <a:endParaRPr lang="en-US" sz="1200" dirty="0" smtClean="0">
              <a:latin typeface="Consolas"/>
              <a:cs typeface="Consolas"/>
            </a:endParaRPr>
          </a:p>
          <a:p>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Node n = new Node(1, null, null);</a:t>
            </a:r>
          </a:p>
          <a:p>
            <a:r>
              <a:rPr lang="en-US" sz="1200" dirty="0">
                <a:latin typeface="Consolas"/>
                <a:cs typeface="Consolas"/>
              </a:rPr>
              <a:t>      </a:t>
            </a:r>
            <a:r>
              <a:rPr lang="en-US" sz="1200" dirty="0" err="1">
                <a:latin typeface="Consolas"/>
                <a:cs typeface="Consolas"/>
              </a:rPr>
              <a:t>n.next</a:t>
            </a:r>
            <a:r>
              <a:rPr lang="en-US" sz="1200" dirty="0">
                <a:latin typeface="Consolas"/>
                <a:cs typeface="Consolas"/>
              </a:rPr>
              <a:t> = new Node(2, null, n);</a:t>
            </a:r>
          </a:p>
          <a:p>
            <a:r>
              <a:rPr lang="en-US" sz="1200" dirty="0">
                <a:latin typeface="Consolas"/>
                <a:cs typeface="Consolas"/>
              </a:rPr>
              <a:t>      </a:t>
            </a:r>
            <a:r>
              <a:rPr lang="en-US" sz="1200" dirty="0" err="1">
                <a:latin typeface="Consolas"/>
                <a:cs typeface="Consolas"/>
              </a:rPr>
              <a:t>n.next.next</a:t>
            </a:r>
            <a:r>
              <a:rPr lang="en-US" sz="1200" dirty="0">
                <a:latin typeface="Consolas"/>
                <a:cs typeface="Consolas"/>
              </a:rPr>
              <a:t> = new Node(3, new Node(5, null, null), </a:t>
            </a:r>
            <a:r>
              <a:rPr lang="en-US" sz="1200" dirty="0" err="1">
                <a:latin typeface="Consolas"/>
                <a:cs typeface="Consolas"/>
              </a:rPr>
              <a:t>n.next</a:t>
            </a:r>
            <a:r>
              <a:rPr lang="en-US" sz="1200" dirty="0">
                <a:latin typeface="Consolas"/>
                <a:cs typeface="Consolas"/>
              </a:rPr>
              <a:t>);</a:t>
            </a:r>
          </a:p>
        </p:txBody>
      </p:sp>
      <p:sp>
        <p:nvSpPr>
          <p:cNvPr id="4" name="TextBox 3"/>
          <p:cNvSpPr txBox="1"/>
          <p:nvPr/>
        </p:nvSpPr>
        <p:spPr>
          <a:xfrm>
            <a:off x="1028840" y="1645724"/>
            <a:ext cx="5062760" cy="954107"/>
          </a:xfrm>
          <a:prstGeom prst="rect">
            <a:avLst/>
          </a:prstGeom>
          <a:solidFill>
            <a:srgbClr val="F2DCDB"/>
          </a:solidFill>
        </p:spPr>
        <p:txBody>
          <a:bodyPr wrap="square" rtlCol="0">
            <a:spAutoFit/>
          </a:bodyPr>
          <a:lstStyle/>
          <a:p>
            <a:r>
              <a:rPr lang="en-US" sz="1400" i="1" dirty="0" smtClean="0"/>
              <a:t>While we could provide getters and setters in the Node class if we want, there’s no need. Since Node is a member of the enclosing class, methods of the enclosing class can directly access the Node fields element, next, and prev.</a:t>
            </a:r>
            <a:endParaRPr lang="en-US" sz="1400" i="1" dirty="0" smtClean="0"/>
          </a:p>
        </p:txBody>
      </p:sp>
      <p:sp>
        <p:nvSpPr>
          <p:cNvPr id="5" name="TextBox 4"/>
          <p:cNvSpPr txBox="1"/>
          <p:nvPr/>
        </p:nvSpPr>
        <p:spPr>
          <a:xfrm>
            <a:off x="1028840" y="3437775"/>
            <a:ext cx="5062760" cy="738664"/>
          </a:xfrm>
          <a:prstGeom prst="rect">
            <a:avLst/>
          </a:prstGeom>
          <a:solidFill>
            <a:srgbClr val="F2DCDB"/>
          </a:solidFill>
        </p:spPr>
        <p:txBody>
          <a:bodyPr wrap="square" rtlCol="0">
            <a:spAutoFit/>
          </a:bodyPr>
          <a:lstStyle/>
          <a:p>
            <a:r>
              <a:rPr lang="en-US" sz="1400" i="1" dirty="0" smtClean="0"/>
              <a:t>Make sure you understand exactly what these statements build. </a:t>
            </a:r>
            <a:r>
              <a:rPr lang="en-US" sz="1400" i="1" dirty="0" smtClean="0"/>
              <a:t>The jGRASP viewers and/or Canvas will let you see exactly what’s going on.</a:t>
            </a:r>
            <a:endParaRPr lang="en-US" sz="1400" i="1" dirty="0" smtClean="0"/>
          </a:p>
        </p:txBody>
      </p:sp>
    </p:spTree>
    <p:extLst>
      <p:ext uri="{BB962C8B-B14F-4D97-AF65-F5344CB8AC3E}">
        <p14:creationId xmlns:p14="http://schemas.microsoft.com/office/powerpoint/2010/main" val="13947721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a:t>Building the chain</a:t>
            </a:r>
            <a:endParaRPr lang="en-US" b="1" dirty="0"/>
          </a:p>
        </p:txBody>
      </p:sp>
      <p:sp>
        <p:nvSpPr>
          <p:cNvPr id="3" name="Rectangle 2"/>
          <p:cNvSpPr/>
          <p:nvPr/>
        </p:nvSpPr>
        <p:spPr>
          <a:xfrm>
            <a:off x="447040" y="781463"/>
            <a:ext cx="7244080" cy="2862322"/>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Build a doubly-linked pointer chain.</a:t>
            </a: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Node n = new Node(1, null, null);</a:t>
            </a:r>
          </a:p>
          <a:p>
            <a:r>
              <a:rPr lang="en-US" sz="1200" dirty="0">
                <a:latin typeface="Consolas"/>
                <a:cs typeface="Consolas"/>
              </a:rPr>
              <a:t>      </a:t>
            </a:r>
            <a:r>
              <a:rPr lang="en-US" sz="1200" dirty="0" err="1">
                <a:latin typeface="Consolas"/>
                <a:cs typeface="Consolas"/>
              </a:rPr>
              <a:t>n.next</a:t>
            </a:r>
            <a:r>
              <a:rPr lang="en-US" sz="1200" dirty="0">
                <a:latin typeface="Consolas"/>
                <a:cs typeface="Consolas"/>
              </a:rPr>
              <a:t> = new Node(2, null, n);</a:t>
            </a:r>
          </a:p>
          <a:p>
            <a:r>
              <a:rPr lang="en-US" sz="1200" dirty="0">
                <a:latin typeface="Consolas"/>
                <a:cs typeface="Consolas"/>
              </a:rPr>
              <a:t>      </a:t>
            </a:r>
            <a:r>
              <a:rPr lang="en-US" sz="1200" dirty="0" err="1">
                <a:latin typeface="Consolas"/>
                <a:cs typeface="Consolas"/>
              </a:rPr>
              <a:t>n.next.next</a:t>
            </a:r>
            <a:r>
              <a:rPr lang="en-US" sz="1200" dirty="0">
                <a:latin typeface="Consolas"/>
                <a:cs typeface="Consolas"/>
              </a:rPr>
              <a:t> = new Node(3, new Node(5, null, null), </a:t>
            </a:r>
            <a:r>
              <a:rPr lang="en-US" sz="1200" dirty="0" err="1">
                <a:latin typeface="Consolas"/>
                <a:cs typeface="Consolas"/>
              </a:rPr>
              <a:t>n.next</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 There's a link missing in the pointer chain.</a:t>
            </a:r>
          </a:p>
          <a:p>
            <a:r>
              <a:rPr lang="en-US" sz="1200" dirty="0">
                <a:latin typeface="Consolas"/>
                <a:cs typeface="Consolas"/>
              </a:rPr>
              <a:t>   // Add a statement below that creates the appropriate link</a:t>
            </a:r>
            <a:r>
              <a:rPr lang="en-US" sz="1200" dirty="0" smtClean="0">
                <a:latin typeface="Consolas"/>
                <a:cs typeface="Consolas"/>
              </a:rPr>
              <a:t>.</a:t>
            </a: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p:txBody>
      </p:sp>
    </p:spTree>
    <p:extLst>
      <p:ext uri="{BB962C8B-B14F-4D97-AF65-F5344CB8AC3E}">
        <p14:creationId xmlns:p14="http://schemas.microsoft.com/office/powerpoint/2010/main" val="40673025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44" y="129877"/>
            <a:ext cx="1904638" cy="369332"/>
          </a:xfrm>
          <a:prstGeom prst="rect">
            <a:avLst/>
          </a:prstGeom>
          <a:noFill/>
        </p:spPr>
        <p:txBody>
          <a:bodyPr wrap="none" rtlCol="0">
            <a:spAutoFit/>
          </a:bodyPr>
          <a:lstStyle/>
          <a:p>
            <a:r>
              <a:rPr lang="en-US" b="1" dirty="0"/>
              <a:t>Building the chain</a:t>
            </a:r>
            <a:endParaRPr lang="en-US" b="1" dirty="0"/>
          </a:p>
        </p:txBody>
      </p:sp>
      <p:sp>
        <p:nvSpPr>
          <p:cNvPr id="3" name="Rectangle 2"/>
          <p:cNvSpPr/>
          <p:nvPr/>
        </p:nvSpPr>
        <p:spPr>
          <a:xfrm>
            <a:off x="447040" y="781463"/>
            <a:ext cx="7244080" cy="2862322"/>
          </a:xfrm>
          <a:prstGeom prst="rect">
            <a:avLst/>
          </a:prstGeom>
          <a:solidFill>
            <a:schemeClr val="bg1"/>
          </a:solidFill>
        </p:spPr>
        <p:txBody>
          <a:bodyPr wrap="square">
            <a:spAutoFit/>
          </a:bodyPr>
          <a:lstStyle/>
          <a:p>
            <a:r>
              <a:rPr lang="en-US" sz="1200" dirty="0">
                <a:latin typeface="Consolas"/>
                <a:cs typeface="Consolas"/>
              </a:rPr>
              <a:t> </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 </a:t>
            </a:r>
            <a:r>
              <a:rPr lang="en-US" sz="1200" dirty="0">
                <a:latin typeface="Consolas"/>
                <a:cs typeface="Consolas"/>
              </a:rPr>
              <a:t>Build a doubly-linked pointer chain.</a:t>
            </a:r>
          </a:p>
          <a:p>
            <a:r>
              <a:rPr lang="en-US" sz="1200" dirty="0">
                <a:latin typeface="Consolas"/>
                <a:cs typeface="Consolas"/>
              </a:rPr>
              <a:t>  </a:t>
            </a:r>
            <a:r>
              <a:rPr lang="en-US" sz="1200" dirty="0" smtClean="0">
                <a:latin typeface="Consolas"/>
                <a:cs typeface="Consolas"/>
              </a:rPr>
              <a:t> *</a:t>
            </a:r>
            <a:r>
              <a:rPr lang="en-US" sz="1200" dirty="0">
                <a:latin typeface="Consolas"/>
                <a:cs typeface="Consolas"/>
              </a:rPr>
              <a:t>/</a:t>
            </a:r>
          </a:p>
          <a:p>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r>
              <a:rPr lang="en-US" sz="1200" dirty="0">
                <a:latin typeface="Consolas"/>
                <a:cs typeface="Consolas"/>
              </a:rPr>
              <a:t>   </a:t>
            </a:r>
            <a:r>
              <a:rPr lang="en-US" sz="1200" dirty="0" smtClean="0">
                <a:latin typeface="Consolas"/>
                <a:cs typeface="Consolas"/>
              </a:rPr>
              <a:t>   </a:t>
            </a:r>
            <a:endParaRPr lang="en-US" sz="1200" dirty="0">
              <a:latin typeface="Consolas"/>
              <a:cs typeface="Consolas"/>
            </a:endParaRPr>
          </a:p>
          <a:p>
            <a:r>
              <a:rPr lang="en-US" sz="1200" dirty="0">
                <a:latin typeface="Consolas"/>
                <a:cs typeface="Consolas"/>
              </a:rPr>
              <a:t>      Node n = new Node(1, null, null);</a:t>
            </a:r>
          </a:p>
          <a:p>
            <a:r>
              <a:rPr lang="en-US" sz="1200" dirty="0">
                <a:latin typeface="Consolas"/>
                <a:cs typeface="Consolas"/>
              </a:rPr>
              <a:t>      </a:t>
            </a:r>
            <a:r>
              <a:rPr lang="en-US" sz="1200" dirty="0" err="1">
                <a:latin typeface="Consolas"/>
                <a:cs typeface="Consolas"/>
              </a:rPr>
              <a:t>n.next</a:t>
            </a:r>
            <a:r>
              <a:rPr lang="en-US" sz="1200" dirty="0">
                <a:latin typeface="Consolas"/>
                <a:cs typeface="Consolas"/>
              </a:rPr>
              <a:t> = new Node(2, null, n);</a:t>
            </a:r>
          </a:p>
          <a:p>
            <a:r>
              <a:rPr lang="en-US" sz="1200" dirty="0">
                <a:latin typeface="Consolas"/>
                <a:cs typeface="Consolas"/>
              </a:rPr>
              <a:t>      </a:t>
            </a:r>
            <a:r>
              <a:rPr lang="en-US" sz="1200" dirty="0" err="1">
                <a:latin typeface="Consolas"/>
                <a:cs typeface="Consolas"/>
              </a:rPr>
              <a:t>n.next.next</a:t>
            </a:r>
            <a:r>
              <a:rPr lang="en-US" sz="1200" dirty="0">
                <a:latin typeface="Consolas"/>
                <a:cs typeface="Consolas"/>
              </a:rPr>
              <a:t> = new Node(3, new Node(5, null, null), </a:t>
            </a:r>
            <a:r>
              <a:rPr lang="en-US" sz="1200" dirty="0" err="1">
                <a:latin typeface="Consolas"/>
                <a:cs typeface="Consolas"/>
              </a:rPr>
              <a:t>n.next</a:t>
            </a:r>
            <a:r>
              <a:rPr lang="en-US" sz="1200" dirty="0">
                <a:latin typeface="Consolas"/>
                <a:cs typeface="Consolas"/>
              </a:rPr>
              <a:t>);</a:t>
            </a:r>
          </a:p>
          <a:p>
            <a:r>
              <a:rPr lang="en-US" sz="1200" dirty="0">
                <a:latin typeface="Consolas"/>
                <a:cs typeface="Consolas"/>
              </a:rPr>
              <a:t>   </a:t>
            </a:r>
          </a:p>
          <a:p>
            <a:r>
              <a:rPr lang="en-US" sz="1200" dirty="0">
                <a:latin typeface="Consolas"/>
                <a:cs typeface="Consolas"/>
              </a:rPr>
              <a:t>   // There's a link missing in the pointer chain.</a:t>
            </a:r>
          </a:p>
          <a:p>
            <a:r>
              <a:rPr lang="en-US" sz="1200" dirty="0">
                <a:latin typeface="Consolas"/>
                <a:cs typeface="Consolas"/>
              </a:rPr>
              <a:t>   // Add a statement below that creates the appropriate link</a:t>
            </a:r>
            <a:r>
              <a:rPr lang="en-US" sz="1200" dirty="0" smtClean="0">
                <a:latin typeface="Consolas"/>
                <a:cs typeface="Consolas"/>
              </a:rPr>
              <a:t>.</a:t>
            </a:r>
          </a:p>
          <a:p>
            <a:endParaRPr lang="en-US" sz="1200" dirty="0">
              <a:latin typeface="Consolas"/>
              <a:cs typeface="Consolas"/>
            </a:endParaRPr>
          </a:p>
          <a:p>
            <a:endParaRPr lang="en-US" sz="1200" dirty="0" smtClean="0">
              <a:latin typeface="Consolas"/>
              <a:cs typeface="Consolas"/>
            </a:endParaRPr>
          </a:p>
          <a:p>
            <a:endParaRPr lang="en-US" sz="1200" dirty="0">
              <a:latin typeface="Consolas"/>
              <a:cs typeface="Consolas"/>
            </a:endParaRPr>
          </a:p>
          <a:p>
            <a:endParaRPr lang="en-US" sz="1200" dirty="0" smtClean="0">
              <a:latin typeface="Consolas"/>
              <a:cs typeface="Consolas"/>
            </a:endParaRPr>
          </a:p>
        </p:txBody>
      </p:sp>
      <p:sp>
        <p:nvSpPr>
          <p:cNvPr id="4" name="TextBox 3"/>
          <p:cNvSpPr txBox="1"/>
          <p:nvPr/>
        </p:nvSpPr>
        <p:spPr>
          <a:xfrm>
            <a:off x="1036876" y="3030138"/>
            <a:ext cx="3882256" cy="338554"/>
          </a:xfrm>
          <a:prstGeom prst="rect">
            <a:avLst/>
          </a:prstGeom>
          <a:solidFill>
            <a:schemeClr val="tx2">
              <a:lumMod val="20000"/>
              <a:lumOff val="80000"/>
            </a:schemeClr>
          </a:solidFill>
          <a:ln>
            <a:solidFill>
              <a:schemeClr val="tx1"/>
            </a:solidFill>
          </a:ln>
          <a:effectLst>
            <a:outerShdw blurRad="50800" dist="38100" dir="2700000" algn="tl" rotWithShape="0">
              <a:srgbClr val="000000">
                <a:alpha val="43000"/>
              </a:srgbClr>
            </a:outerShdw>
          </a:effectLst>
        </p:spPr>
        <p:txBody>
          <a:bodyPr wrap="square" rtlCol="0">
            <a:spAutoFit/>
          </a:bodyPr>
          <a:lstStyle/>
          <a:p>
            <a:r>
              <a:rPr lang="en-US" sz="1600" dirty="0" smtClean="0">
                <a:latin typeface="Consolas"/>
                <a:cs typeface="Consolas"/>
              </a:rPr>
              <a:t>Your statement goes here.</a:t>
            </a:r>
            <a:endParaRPr lang="en-US" sz="1600" dirty="0" smtClean="0">
              <a:latin typeface="Consolas"/>
              <a:cs typeface="Consolas"/>
            </a:endParaRPr>
          </a:p>
        </p:txBody>
      </p:sp>
      <p:sp>
        <p:nvSpPr>
          <p:cNvPr id="5" name="TextBox 4"/>
          <p:cNvSpPr txBox="1"/>
          <p:nvPr/>
        </p:nvSpPr>
        <p:spPr>
          <a:xfrm>
            <a:off x="1036876" y="3855726"/>
            <a:ext cx="5062760" cy="954107"/>
          </a:xfrm>
          <a:prstGeom prst="rect">
            <a:avLst/>
          </a:prstGeom>
          <a:solidFill>
            <a:srgbClr val="F2DCDB"/>
          </a:solidFill>
        </p:spPr>
        <p:txBody>
          <a:bodyPr wrap="square" rtlCol="0">
            <a:spAutoFit/>
          </a:bodyPr>
          <a:lstStyle/>
          <a:p>
            <a:r>
              <a:rPr lang="en-US" sz="1400" i="1" dirty="0" smtClean="0"/>
              <a:t>It’s extremely important that you can add the correct statement</a:t>
            </a:r>
            <a:r>
              <a:rPr lang="en-US" sz="1400" i="1" dirty="0" smtClean="0"/>
              <a:t>. Don’t leave the lab until you figure this out. Use the jGRASP viewers and Interactions if you need to. Be sure to ask the TA for help if you need it.</a:t>
            </a:r>
            <a:endParaRPr lang="en-US" sz="1400" i="1" dirty="0" smtClean="0"/>
          </a:p>
        </p:txBody>
      </p:sp>
    </p:spTree>
    <p:extLst>
      <p:ext uri="{BB962C8B-B14F-4D97-AF65-F5344CB8AC3E}">
        <p14:creationId xmlns:p14="http://schemas.microsoft.com/office/powerpoint/2010/main" val="40454074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5617</TotalTime>
  <Words>1352</Words>
  <Application>Microsoft Macintosh PowerPoint</Application>
  <PresentationFormat>On-screen Show (4:3)</PresentationFormat>
  <Paragraphs>196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Linked Nodes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Auburn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dc:title>
  <dc:creator>Dean Hendrix</dc:creator>
  <cp:lastModifiedBy>Dean Hendrix</cp:lastModifiedBy>
  <cp:revision>416</cp:revision>
  <cp:lastPrinted>2012-05-22T16:04:33Z</cp:lastPrinted>
  <dcterms:created xsi:type="dcterms:W3CDTF">2010-01-22T15:48:05Z</dcterms:created>
  <dcterms:modified xsi:type="dcterms:W3CDTF">2013-02-28T16:09:07Z</dcterms:modified>
</cp:coreProperties>
</file>