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3" r:id="rId2"/>
    <p:sldId id="332" r:id="rId3"/>
    <p:sldId id="33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2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22E0-15FC-AD43-9469-515C2A69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1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A8F2-A73B-4A48-8668-ED3BA04A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76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CA8F2-A73B-4A48-8668-ED3BA04A047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D73E-8BD9-544E-BA62-D6133F8E118F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69C7-699F-D445-AECF-5480AF01E89D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2B5B-B44B-AF4B-AA95-1A35FD11E346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6BF-C8E5-1642-AED9-8778E99EA000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76B8-0D3B-E94F-9B83-1A474FCDF6E0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1DC0-E7D0-7447-BB8B-AA4E053D6A12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6B2-6F7A-0A41-A347-7E8FF27E61DB}" type="datetime1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C293-C9F0-F446-83A1-D77AF8C2864E}" type="datetime1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F812-B2FE-C640-9C11-B1E3EF4F4AD9}" type="datetime1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696-1DB5-C24F-9FD0-252016CEE613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0535-D630-924A-8D53-6F0BD50D3FEF}" type="datetime1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763" y="505060"/>
            <a:ext cx="8658749" cy="611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4B28-6152-B748-A0A3-773174B8F231}" type="datetime1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oracle.com/javase/7/docs/api/java/util/Rando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68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Lucida Sans"/>
                <a:cs typeface="Lucida Sans"/>
              </a:rPr>
              <a:t>Randomization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2460"/>
            <a:ext cx="6400800" cy="802798"/>
          </a:xfrm>
        </p:spPr>
        <p:txBody>
          <a:bodyPr/>
          <a:lstStyle/>
          <a:p>
            <a:r>
              <a:rPr lang="en-US" dirty="0" smtClean="0">
                <a:latin typeface="Lucida Sans"/>
                <a:cs typeface="Lucida Sans"/>
              </a:rPr>
              <a:t>COMP 2210 – Dr. Hendrix</a:t>
            </a:r>
            <a:endParaRPr lang="en-US" dirty="0">
              <a:latin typeface="Lucida Sans"/>
              <a:cs typeface="Lucida Sans"/>
            </a:endParaRPr>
          </a:p>
        </p:txBody>
      </p:sp>
      <p:pic>
        <p:nvPicPr>
          <p:cNvPr id="6" name="Picture 8" descr="SGCOE V 158 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3949258"/>
            <a:ext cx="2926472" cy="23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8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33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Selecting uniformly at random …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47040" y="781463"/>
            <a:ext cx="724408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 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</a:t>
            </a:r>
            <a:r>
              <a:rPr lang="en-US" sz="1200" dirty="0" err="1" smtClean="0">
                <a:latin typeface="Consolas"/>
                <a:cs typeface="Consolas"/>
              </a:rPr>
              <a:t>RandomizedList</a:t>
            </a:r>
            <a:r>
              <a:rPr lang="en-US" sz="1200" dirty="0">
                <a:latin typeface="Consolas"/>
                <a:cs typeface="Consolas"/>
              </a:rPr>
              <a:t>&lt;Integer&gt; list = new </a:t>
            </a:r>
            <a:r>
              <a:rPr lang="en-US" sz="1200" dirty="0" err="1">
                <a:latin typeface="Consolas"/>
                <a:cs typeface="Consolas"/>
              </a:rPr>
              <a:t>RandomizedList</a:t>
            </a:r>
            <a:r>
              <a:rPr lang="en-US" sz="1200" dirty="0">
                <a:latin typeface="Consolas"/>
                <a:cs typeface="Consolas"/>
              </a:rPr>
              <a:t>&lt;&gt;();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[] </a:t>
            </a:r>
            <a:r>
              <a:rPr lang="en-US" sz="1200" dirty="0" err="1">
                <a:latin typeface="Consolas"/>
                <a:cs typeface="Consolas"/>
              </a:rPr>
              <a:t>freq</a:t>
            </a:r>
            <a:r>
              <a:rPr lang="en-US" sz="1200" dirty="0">
                <a:latin typeface="Consolas"/>
                <a:cs typeface="Consolas"/>
              </a:rPr>
              <a:t> = {0,0,0,0,0,0,0,0,0,0};</a:t>
            </a:r>
          </a:p>
          <a:p>
            <a:r>
              <a:rPr lang="en-US" sz="1200" dirty="0">
                <a:latin typeface="Consolas"/>
                <a:cs typeface="Consolas"/>
              </a:rPr>
              <a:t>      </a:t>
            </a:r>
          </a:p>
          <a:p>
            <a:r>
              <a:rPr lang="en-US" sz="1200" dirty="0">
                <a:latin typeface="Consolas"/>
                <a:cs typeface="Consolas"/>
              </a:rPr>
              <a:t>      // add 0..9, then add/remove 10,000 times counting </a:t>
            </a:r>
            <a:r>
              <a:rPr lang="en-US" sz="1200" dirty="0" err="1">
                <a:latin typeface="Consolas"/>
                <a:cs typeface="Consolas"/>
              </a:rPr>
              <a:t>freq</a:t>
            </a:r>
            <a:r>
              <a:rPr lang="en-US" sz="1200" dirty="0">
                <a:latin typeface="Consolas"/>
                <a:cs typeface="Consolas"/>
              </a:rPr>
              <a:t> of each element</a:t>
            </a:r>
          </a:p>
          <a:p>
            <a:r>
              <a:rPr lang="en-US" sz="1200" dirty="0">
                <a:latin typeface="Consolas"/>
                <a:cs typeface="Consolas"/>
              </a:rPr>
              <a:t>      for 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= 0;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&lt; 10;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++) </a:t>
            </a:r>
          </a:p>
          <a:p>
            <a:r>
              <a:rPr lang="en-US" sz="1200" dirty="0">
                <a:latin typeface="Consolas"/>
                <a:cs typeface="Consolas"/>
              </a:rPr>
              <a:t>         </a:t>
            </a:r>
            <a:r>
              <a:rPr lang="en-US" sz="1200" dirty="0" err="1">
                <a:latin typeface="Consolas"/>
                <a:cs typeface="Consolas"/>
              </a:rPr>
              <a:t>list.add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r>
              <a:rPr lang="en-US" sz="1200" dirty="0">
                <a:latin typeface="Consolas"/>
                <a:cs typeface="Consolas"/>
              </a:rPr>
              <a:t>         </a:t>
            </a:r>
          </a:p>
          <a:p>
            <a:r>
              <a:rPr lang="en-US" sz="1200" dirty="0">
                <a:latin typeface="Consolas"/>
                <a:cs typeface="Consolas"/>
              </a:rPr>
              <a:t>      for 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= 0;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&lt; 10000;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++) {</a:t>
            </a:r>
          </a:p>
          <a:p>
            <a:r>
              <a:rPr lang="en-US" sz="1200" dirty="0">
                <a:latin typeface="Consolas"/>
                <a:cs typeface="Consolas"/>
              </a:rPr>
              <a:t>         Integer element = </a:t>
            </a:r>
            <a:r>
              <a:rPr lang="en-US" sz="1200" dirty="0" err="1">
                <a:latin typeface="Consolas"/>
                <a:cs typeface="Consolas"/>
              </a:rPr>
              <a:t>list.remove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r>
              <a:rPr lang="en-US" sz="1200" dirty="0">
                <a:latin typeface="Consolas"/>
                <a:cs typeface="Consolas"/>
              </a:rPr>
              <a:t>         </a:t>
            </a:r>
            <a:r>
              <a:rPr lang="en-US" sz="1200" dirty="0" err="1">
                <a:latin typeface="Consolas"/>
                <a:cs typeface="Consolas"/>
              </a:rPr>
              <a:t>freq</a:t>
            </a:r>
            <a:r>
              <a:rPr lang="en-US" sz="1200" dirty="0">
                <a:latin typeface="Consolas"/>
                <a:cs typeface="Consolas"/>
              </a:rPr>
              <a:t>[element]++;</a:t>
            </a:r>
          </a:p>
          <a:p>
            <a:r>
              <a:rPr lang="en-US" sz="1200" dirty="0">
                <a:latin typeface="Consolas"/>
                <a:cs typeface="Consolas"/>
              </a:rPr>
              <a:t>         </a:t>
            </a:r>
            <a:r>
              <a:rPr lang="en-US" sz="1200" dirty="0" err="1">
                <a:latin typeface="Consolas"/>
                <a:cs typeface="Consolas"/>
              </a:rPr>
              <a:t>list.add</a:t>
            </a:r>
            <a:r>
              <a:rPr lang="en-US" sz="1200" dirty="0">
                <a:latin typeface="Consolas"/>
                <a:cs typeface="Consolas"/>
              </a:rPr>
              <a:t>(element);</a:t>
            </a:r>
          </a:p>
          <a:p>
            <a:r>
              <a:rPr lang="en-US" sz="1200" dirty="0">
                <a:latin typeface="Consolas"/>
                <a:cs typeface="Consolas"/>
              </a:rPr>
              <a:t>      }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3743153"/>
            <a:ext cx="5497830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183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java.util.Random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65986" y="1163802"/>
            <a:ext cx="781751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smtClean="0">
                <a:latin typeface="Consolas"/>
                <a:cs typeface="Consolas"/>
              </a:rPr>
              <a:t>Random extends Object implements </a:t>
            </a:r>
            <a:r>
              <a:rPr lang="en-US" sz="1400" dirty="0" err="1" smtClean="0">
                <a:latin typeface="Consolas"/>
                <a:cs typeface="Consolas"/>
              </a:rPr>
              <a:t>Serializable</a:t>
            </a:r>
            <a:endParaRPr lang="en-US" sz="1400" dirty="0" smtClean="0">
              <a:latin typeface="Consolas"/>
              <a:cs typeface="Consolas"/>
            </a:endParaRPr>
          </a:p>
          <a:p>
            <a:endParaRPr lang="en-US" sz="1600" dirty="0"/>
          </a:p>
          <a:p>
            <a:r>
              <a:rPr lang="en-US" sz="1600" i="1" dirty="0"/>
              <a:t>An instance of this class is used to generate a stream of pseudorandom numbers. The class uses a 48-bit seed, which is modified using a linear </a:t>
            </a:r>
            <a:r>
              <a:rPr lang="en-US" sz="1600" i="1" dirty="0" err="1"/>
              <a:t>congruential</a:t>
            </a:r>
            <a:r>
              <a:rPr lang="en-US" sz="1600" i="1" dirty="0"/>
              <a:t> formula. (See Donald Knuth, The Art of Computer Programming, Volume 2, Section 3.2.1.)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986" y="2825700"/>
            <a:ext cx="7817512" cy="181588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public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nextInt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endParaRPr lang="en-US" sz="1600" dirty="0"/>
          </a:p>
          <a:p>
            <a:r>
              <a:rPr lang="en-US" sz="1600" i="1" dirty="0"/>
              <a:t>Returns a pseudorandom, uniformly distributed </a:t>
            </a:r>
            <a:r>
              <a:rPr lang="en-US" sz="1600" i="1" dirty="0" err="1"/>
              <a:t>int</a:t>
            </a:r>
            <a:r>
              <a:rPr lang="en-US" sz="1600" i="1" dirty="0"/>
              <a:t> value between 0 (inclusive) and the specified value (exclusive), drawn from this random number generator's sequence. The general contract of </a:t>
            </a:r>
            <a:r>
              <a:rPr lang="en-US" sz="1600" i="1" dirty="0" err="1"/>
              <a:t>nextInt</a:t>
            </a:r>
            <a:r>
              <a:rPr lang="en-US" sz="1600" i="1" dirty="0"/>
              <a:t> is that one </a:t>
            </a:r>
            <a:r>
              <a:rPr lang="en-US" sz="1600" i="1" dirty="0" err="1"/>
              <a:t>int</a:t>
            </a:r>
            <a:r>
              <a:rPr lang="en-US" sz="1600" i="1" dirty="0"/>
              <a:t> value in the specified range is </a:t>
            </a:r>
            <a:r>
              <a:rPr lang="en-US" sz="1600" i="1" dirty="0" err="1"/>
              <a:t>pseudorandomly</a:t>
            </a:r>
            <a:r>
              <a:rPr lang="en-US" sz="1600" i="1" dirty="0"/>
              <a:t> generated and returned. All n possible </a:t>
            </a:r>
            <a:r>
              <a:rPr lang="en-US" sz="1600" i="1" dirty="0" err="1"/>
              <a:t>int</a:t>
            </a:r>
            <a:r>
              <a:rPr lang="en-US" sz="1600" i="1" dirty="0"/>
              <a:t> values are produced with (approximately) equal probability.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986" y="590097"/>
            <a:ext cx="781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hlinkClick r:id="rId2"/>
              </a:rPr>
              <a:t>http://docs.oracle.com/javase/7/docs/api/java/util/</a:t>
            </a:r>
            <a:r>
              <a:rPr lang="en-US" b="1" dirty="0" smtClean="0">
                <a:solidFill>
                  <a:srgbClr val="3366FF"/>
                </a:solidFill>
                <a:hlinkClick r:id="rId2"/>
              </a:rPr>
              <a:t>Random.html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8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</TotalTime>
  <Words>271</Words>
  <Application>Microsoft Macintosh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Randomization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Dean Hendrix</dc:creator>
  <cp:lastModifiedBy>Dean Hendrix</cp:lastModifiedBy>
  <cp:revision>419</cp:revision>
  <cp:lastPrinted>2012-05-22T16:04:33Z</cp:lastPrinted>
  <dcterms:created xsi:type="dcterms:W3CDTF">2010-01-22T15:48:05Z</dcterms:created>
  <dcterms:modified xsi:type="dcterms:W3CDTF">2013-02-28T16:28:05Z</dcterms:modified>
</cp:coreProperties>
</file>