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375" r:id="rId3"/>
    <p:sldId id="360" r:id="rId4"/>
    <p:sldId id="370" r:id="rId5"/>
    <p:sldId id="376" r:id="rId6"/>
    <p:sldId id="343" r:id="rId7"/>
    <p:sldId id="371" r:id="rId8"/>
    <p:sldId id="372" r:id="rId9"/>
    <p:sldId id="377" r:id="rId10"/>
    <p:sldId id="378" r:id="rId11"/>
    <p:sldId id="373" r:id="rId12"/>
    <p:sldId id="374" r:id="rId13"/>
  </p:sldIdLst>
  <p:sldSz cx="9144000" cy="6858000" type="screen4x3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72880" autoAdjust="0"/>
  </p:normalViewPr>
  <p:slideViewPr>
    <p:cSldViewPr>
      <p:cViewPr varScale="1">
        <p:scale>
          <a:sx n="140" d="100"/>
          <a:sy n="140" d="100"/>
        </p:scale>
        <p:origin x="-96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5ED838-7CEF-5E43-9B07-AFB1A331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DF8D2-378A-7944-A749-53A621119001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38" tIns="44425" rIns="90438" bIns="44425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We install </a:t>
            </a:r>
            <a:r>
              <a:rPr lang="en-US" altLang="zh-CN" dirty="0" err="1" smtClean="0">
                <a:latin typeface="Times New Roman" charset="0"/>
                <a:ea typeface="宋体" charset="0"/>
                <a:cs typeface="宋体" charset="0"/>
              </a:rPr>
              <a:t>CentOS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 6.5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Current </a:t>
            </a:r>
            <a:r>
              <a:rPr lang="en-US" altLang="zh-CN" dirty="0" err="1" smtClean="0">
                <a:latin typeface="Times New Roman" charset="0"/>
                <a:ea typeface="宋体" charset="0"/>
                <a:cs typeface="宋体" charset="0"/>
              </a:rPr>
              <a:t>CentOS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 7 Aug. 2015</a:t>
            </a: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4213"/>
            <a:ext cx="4559300" cy="34194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9E3561-A449-4B4C-BDF8-B9A862AF932B}" type="slidenum">
              <a:rPr lang="en-US"/>
              <a:pPr/>
              <a:t>12</a:t>
            </a:fld>
            <a:endParaRPr lang="en-US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3038" y="876300"/>
            <a:ext cx="4048125" cy="3035300"/>
          </a:xfrm>
          <a:solidFill>
            <a:srgbClr val="FFFFFF"/>
          </a:solidFill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3925" y="4332288"/>
            <a:ext cx="5086350" cy="41036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1939" tIns="40970" rIns="81939" bIns="40970"/>
          <a:lstStyle/>
          <a:p>
            <a:r>
              <a:rPr lang="en-US">
                <a:latin typeface="Times New Roman" charset="0"/>
              </a:rPr>
              <a:t>Teach students how to take notes.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The </a:t>
            </a:r>
            <a:r>
              <a:rPr lang="en-US" altLang="zh-CN" dirty="0" err="1" smtClean="0">
                <a:latin typeface="Times New Roman" charset="0"/>
                <a:ea typeface="宋体" charset="0"/>
                <a:cs typeface="宋体" charset="0"/>
              </a:rPr>
              <a:t>Yellowdog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 Updater, Modified(yum) is an open-source command-line package-management utility </a:t>
            </a:r>
            <a:r>
              <a:rPr lang="en-US" altLang="zh-CN" dirty="0" err="1" smtClean="0">
                <a:latin typeface="Times New Roman" charset="0"/>
                <a:ea typeface="宋体" charset="0"/>
                <a:cs typeface="宋体" charset="0"/>
              </a:rPr>
              <a:t>forLinux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 operating systems using </a:t>
            </a:r>
            <a:r>
              <a:rPr lang="en-US" altLang="zh-CN" dirty="0" err="1" smtClean="0">
                <a:latin typeface="Times New Roman" charset="0"/>
                <a:ea typeface="宋体" charset="0"/>
                <a:cs typeface="宋体" charset="0"/>
              </a:rPr>
              <a:t>theRPM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 Package Manager.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Written in Python build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 on RPM Package Manager (RPM) (originally Red Hat Package Manager; </a:t>
            </a: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9E3561-A449-4B4C-BDF8-B9A862AF932B}" type="slidenum">
              <a:rPr lang="en-US"/>
              <a:pPr/>
              <a:t>6</a:t>
            </a:fld>
            <a:endParaRPr lang="en-US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3038" y="876300"/>
            <a:ext cx="4048125" cy="3035300"/>
          </a:xfrm>
          <a:solidFill>
            <a:srgbClr val="FFFFFF"/>
          </a:solidFill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3925" y="4332288"/>
            <a:ext cx="5086350" cy="41036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1939" tIns="40970" rIns="81939" bIns="40970"/>
          <a:lstStyle/>
          <a:p>
            <a:r>
              <a:rPr lang="en-US">
                <a:latin typeface="Times New Roman" charset="0"/>
              </a:rPr>
              <a:t>Teach students how to take notes.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9E3561-A449-4B4C-BDF8-B9A862AF932B}" type="slidenum">
              <a:rPr lang="en-US"/>
              <a:pPr/>
              <a:t>7</a:t>
            </a:fld>
            <a:endParaRPr lang="en-US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3038" y="876300"/>
            <a:ext cx="4048125" cy="3035300"/>
          </a:xfrm>
          <a:solidFill>
            <a:srgbClr val="FFFFFF"/>
          </a:solidFill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3925" y="4332288"/>
            <a:ext cx="5086350" cy="41036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1939" tIns="40970" rIns="81939" bIns="40970"/>
          <a:lstStyle/>
          <a:p>
            <a:r>
              <a:rPr lang="en-US">
                <a:latin typeface="Times New Roman" charset="0"/>
              </a:rPr>
              <a:t>Teach students how to take notes.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9E3561-A449-4B4C-BDF8-B9A862AF932B}" type="slidenum">
              <a:rPr lang="en-US"/>
              <a:pPr/>
              <a:t>8</a:t>
            </a:fld>
            <a:endParaRPr lang="en-US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3038" y="876300"/>
            <a:ext cx="4048125" cy="3035300"/>
          </a:xfrm>
          <a:solidFill>
            <a:srgbClr val="FFFFFF"/>
          </a:solidFill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3925" y="4332288"/>
            <a:ext cx="5086350" cy="41036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1939" tIns="40970" rIns="81939" bIns="40970"/>
          <a:lstStyle/>
          <a:p>
            <a:r>
              <a:rPr lang="en-US">
                <a:latin typeface="Times New Roman" charset="0"/>
              </a:rPr>
              <a:t>Teach students how to take notes.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9E3561-A449-4B4C-BDF8-B9A862AF932B}" type="slidenum">
              <a:rPr lang="en-US"/>
              <a:pPr/>
              <a:t>9</a:t>
            </a:fld>
            <a:endParaRPr lang="en-US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3038" y="876300"/>
            <a:ext cx="4048125" cy="3035300"/>
          </a:xfrm>
          <a:solidFill>
            <a:srgbClr val="FFFFFF"/>
          </a:solidFill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3925" y="4332288"/>
            <a:ext cx="5086350" cy="41036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1939" tIns="40970" rIns="81939" bIns="40970"/>
          <a:lstStyle/>
          <a:p>
            <a:r>
              <a:rPr lang="en-US">
                <a:latin typeface="Times New Roman" charset="0"/>
              </a:rPr>
              <a:t>Teach students how to take notes.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9E3561-A449-4B4C-BDF8-B9A862AF932B}" type="slidenum">
              <a:rPr lang="en-US"/>
              <a:pPr/>
              <a:t>10</a:t>
            </a:fld>
            <a:endParaRPr lang="en-US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3038" y="876300"/>
            <a:ext cx="4048125" cy="3035300"/>
          </a:xfrm>
          <a:solidFill>
            <a:srgbClr val="FFFFFF"/>
          </a:solidFill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3925" y="4332288"/>
            <a:ext cx="5086350" cy="41036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1939" tIns="40970" rIns="81939" bIns="40970"/>
          <a:lstStyle/>
          <a:p>
            <a:r>
              <a:rPr lang="en-US">
                <a:latin typeface="Times New Roman" charset="0"/>
              </a:rPr>
              <a:t>Teach students how to take notes.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9E3561-A449-4B4C-BDF8-B9A862AF932B}" type="slidenum">
              <a:rPr lang="en-US"/>
              <a:pPr/>
              <a:t>11</a:t>
            </a:fld>
            <a:endParaRPr lang="en-US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3038" y="876300"/>
            <a:ext cx="4048125" cy="3035300"/>
          </a:xfrm>
          <a:solidFill>
            <a:srgbClr val="FFFFFF"/>
          </a:solidFill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3925" y="4332288"/>
            <a:ext cx="5086350" cy="41036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1939" tIns="40970" rIns="81939" bIns="40970"/>
          <a:lstStyle/>
          <a:p>
            <a:r>
              <a:rPr lang="en-US">
                <a:latin typeface="Times New Roman" charset="0"/>
              </a:rPr>
              <a:t>Teach students how to take notes.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3FDC-CDB6-0145-BBEC-8B9E418D6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9A6A-E21D-7C4D-8E7C-17C74E561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ED4AA-CCA7-A748-9E0B-836427D4D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DD708-9C6C-BC4A-8ACC-1131D652B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AC1BF-448E-0748-97C4-07AE073AA6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63ED-CA33-F643-8D2C-9CC1229B0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81F73-168E-DF47-86CE-65001EABF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741D-3059-9749-806A-40E1FE4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5B0-A05E-724A-87E2-3CBAB181D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91192-082C-A54D-8443-EA5BFC04D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F99E-117A-804D-9AE1-0148B167F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0D8BB033-354E-3D4A-AAF6-66DED4861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2F26D0F-7787-5C4C-99BF-4744DE7C3B5B}" type="slidenum">
              <a:rPr lang="en-US" sz="1400">
                <a:latin typeface="Arial" charset="0"/>
              </a:rPr>
              <a:pPr eaLnBrk="1" hangingPunct="1"/>
              <a:t>1</a:t>
            </a:fld>
            <a:endParaRPr lang="en-US" sz="1400">
              <a:latin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5800"/>
            <a:ext cx="8077200" cy="28194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COMP 3500 </a:t>
            </a:r>
            <a:b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Introduction to Operating Systems</a:t>
            </a:r>
            <a:b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1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41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Project 1 – Installing </a:t>
            </a:r>
            <a:r>
              <a:rPr lang="en-US" altLang="zh-CN" sz="3600" dirty="0" err="1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CentOS</a:t>
            </a:r>
            <a:endParaRPr lang="en-US" altLang="zh-CN" sz="3600" dirty="0">
              <a:solidFill>
                <a:schemeClr val="accent2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057400" y="4183063"/>
            <a:ext cx="495300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Dr. Xiao Qin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Auburn University</a:t>
            </a:r>
            <a:br>
              <a:rPr kumimoji="1" lang="en-US" sz="2400" i="1" dirty="0">
                <a:solidFill>
                  <a:schemeClr val="tx2"/>
                </a:solidFill>
                <a:latin typeface="Calibri" charset="0"/>
              </a:rPr>
            </a:b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http://</a:t>
            </a: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www.eng.auburn.edu</a:t>
            </a: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/~</a:t>
            </a: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xqin</a:t>
            </a:r>
            <a:endParaRPr kumimoji="1" lang="en-US" sz="2400" i="1" dirty="0">
              <a:solidFill>
                <a:schemeClr val="tx2"/>
              </a:solidFill>
              <a:latin typeface="Calibri" charset="0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xqin@auburn.edu</a:t>
            </a:r>
            <a:endParaRPr kumimoji="1" lang="en-US" altLang="zh-CN" sz="2400" i="1" dirty="0">
              <a:solidFill>
                <a:schemeClr val="tx2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685800"/>
          </a:xfrm>
        </p:spPr>
        <p:txBody>
          <a:bodyPr/>
          <a:lstStyle/>
          <a:p>
            <a:r>
              <a:rPr lang="en-US" sz="4000" dirty="0" smtClean="0">
                <a:latin typeface="Calibri" charset="0"/>
              </a:rPr>
              <a:t>Tool </a:t>
            </a:r>
            <a:r>
              <a:rPr lang="en-US" sz="4000" dirty="0" smtClean="0">
                <a:latin typeface="Calibri" charset="0"/>
              </a:rPr>
              <a:t>4: </a:t>
            </a:r>
            <a:r>
              <a:rPr lang="en-US" sz="4000" dirty="0" smtClean="0">
                <a:latin typeface="Calibri" charset="0"/>
              </a:rPr>
              <a:t>CVS </a:t>
            </a:r>
            <a:br>
              <a:rPr lang="en-US" sz="4000" dirty="0" smtClean="0">
                <a:latin typeface="Calibri" charset="0"/>
              </a:rPr>
            </a:br>
            <a:r>
              <a:rPr lang="en-US" sz="4000" dirty="0" smtClean="0">
                <a:latin typeface="Calibri" charset="0"/>
              </a:rPr>
              <a:t>(Concurrent Versions System)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114800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Source code version control system  </a:t>
            </a:r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To merge multiple programmers' modifications</a:t>
            </a:r>
          </a:p>
          <a:p>
            <a:r>
              <a:rPr lang="en-US" dirty="0" smtClean="0">
                <a:latin typeface="Calibri" charset="0"/>
              </a:rPr>
              <a:t>To detecting conflicts when merges fail 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6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685800"/>
          </a:xfrm>
        </p:spPr>
        <p:txBody>
          <a:bodyPr/>
          <a:lstStyle/>
          <a:p>
            <a:r>
              <a:rPr lang="en-US" sz="4000" dirty="0" smtClean="0">
                <a:latin typeface="Calibri" charset="0"/>
              </a:rPr>
              <a:t>Tool </a:t>
            </a:r>
            <a:r>
              <a:rPr lang="en-US" sz="4000" dirty="0" smtClean="0">
                <a:latin typeface="Calibri" charset="0"/>
              </a:rPr>
              <a:t>4: </a:t>
            </a:r>
            <a:r>
              <a:rPr lang="en-US" sz="4000" dirty="0" smtClean="0">
                <a:latin typeface="Calibri" charset="0"/>
              </a:rPr>
              <a:t>CVS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114800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Create CVS repository directory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   %</a:t>
            </a:r>
            <a:r>
              <a:rPr lang="en-US" dirty="0" err="1" smtClean="0">
                <a:solidFill>
                  <a:schemeClr val="tx1"/>
                </a:solidFill>
                <a:latin typeface="Courier New"/>
                <a:cs typeface="Courier New"/>
              </a:rPr>
              <a:t>cvs</a:t>
            </a: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 –d ~/cs161/</a:t>
            </a:r>
            <a:r>
              <a:rPr lang="en-US" dirty="0" err="1" smtClean="0">
                <a:solidFill>
                  <a:schemeClr val="tx1"/>
                </a:solidFill>
                <a:latin typeface="Courier New"/>
                <a:cs typeface="Courier New"/>
              </a:rPr>
              <a:t>cvsroot</a:t>
            </a:r>
            <a:r>
              <a:rPr lang="en-US" dirty="0" smtClean="0">
                <a:latin typeface="Calibri" charset="0"/>
              </a:rPr>
              <a:t>  </a:t>
            </a:r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 </a:t>
            </a:r>
            <a:r>
              <a:rPr lang="en-US" dirty="0" smtClean="0">
                <a:solidFill>
                  <a:srgbClr val="FF3300"/>
                </a:solidFill>
                <a:latin typeface="Calibri" charset="0"/>
              </a:rPr>
              <a:t>Set your CVSROOT environment variable</a:t>
            </a:r>
            <a:r>
              <a:rPr lang="en-US" dirty="0" smtClean="0">
                <a:latin typeface="Calibri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%export </a:t>
            </a:r>
            <a:r>
              <a:rPr lang="en-US" sz="2800" dirty="0">
                <a:solidFill>
                  <a:srgbClr val="000000"/>
                </a:solidFill>
                <a:latin typeface="Courier New"/>
                <a:cs typeface="Courier New"/>
              </a:rPr>
              <a:t>CVSROOT=~/cs161/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cvsroot</a:t>
            </a:r>
            <a:endParaRPr lang="en-US" sz="28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800" dirty="0" smtClean="0">
                <a:latin typeface="Calibri" charset="0"/>
              </a:rPr>
              <a:t>Start CVS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cvs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init</a:t>
            </a:r>
            <a:endParaRPr lang="en-US" sz="2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800" dirty="0" smtClean="0"/>
              <a:t>Import </a:t>
            </a:r>
            <a:r>
              <a:rPr lang="en-US" sz="2800" dirty="0"/>
              <a:t>your source tree</a:t>
            </a:r>
            <a:r>
              <a:rPr lang="en-US" sz="2800" dirty="0" smtClean="0">
                <a:effectLst/>
              </a:rPr>
              <a:t> </a:t>
            </a:r>
            <a:endParaRPr lang="en-US" sz="2800" dirty="0" smtClean="0">
              <a:latin typeface="Calibri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%cd ~/cs161/os161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cvs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import -m "Import of os161"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os161 os161-1_10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AutoShape 13"/>
          <p:cNvSpPr>
            <a:spLocks noChangeArrowheads="1"/>
          </p:cNvSpPr>
          <p:nvPr/>
        </p:nvSpPr>
        <p:spPr bwMode="auto">
          <a:xfrm>
            <a:off x="7772400" y="2819400"/>
            <a:ext cx="609600" cy="533400"/>
          </a:xfrm>
          <a:prstGeom prst="sun">
            <a:avLst>
              <a:gd name="adj" fmla="val 25000"/>
            </a:avLst>
          </a:prstGeom>
          <a:solidFill>
            <a:srgbClr val="CC0000"/>
          </a:solidFill>
          <a:ln w="22225">
            <a:solidFill>
              <a:srgbClr val="CC0000"/>
            </a:solidFill>
            <a:miter lim="800000"/>
            <a:headEnd/>
            <a:tailEnd type="none" w="sm" len="med"/>
          </a:ln>
        </p:spPr>
        <p:txBody>
          <a:bodyPr wrap="none" anchor="ctr"/>
          <a:lstStyle/>
          <a:p>
            <a:endParaRPr lang="en-US">
              <a:latin typeface="Trebuchet MS" charset="0"/>
              <a:ea typeface="MS PGothic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61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685800"/>
          </a:xfrm>
        </p:spPr>
        <p:txBody>
          <a:bodyPr/>
          <a:lstStyle/>
          <a:p>
            <a:r>
              <a:rPr lang="en-US" sz="4000" smtClean="0">
                <a:latin typeface="Calibri" charset="0"/>
              </a:rPr>
              <a:t>Tool </a:t>
            </a:r>
            <a:r>
              <a:rPr lang="en-US" sz="4000" smtClean="0">
                <a:latin typeface="Calibri" charset="0"/>
              </a:rPr>
              <a:t>4: </a:t>
            </a:r>
            <a:r>
              <a:rPr lang="en-US" sz="4000" dirty="0" smtClean="0">
                <a:latin typeface="Calibri" charset="0"/>
              </a:rPr>
              <a:t>CVS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114800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Delete your os161 source tree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%cd ..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%</a:t>
            </a:r>
            <a:r>
              <a:rPr lang="en-US" sz="2400" dirty="0" err="1" smtClean="0">
                <a:solidFill>
                  <a:schemeClr val="tx1"/>
                </a:solidFill>
                <a:latin typeface="Courier New"/>
                <a:cs typeface="Courier New"/>
              </a:rPr>
              <a:t>rm</a:t>
            </a: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-</a:t>
            </a:r>
            <a:r>
              <a:rPr lang="en-US" sz="2400" dirty="0" err="1" smtClean="0">
                <a:solidFill>
                  <a:schemeClr val="tx1"/>
                </a:solidFill>
                <a:latin typeface="Courier New"/>
                <a:cs typeface="Courier New"/>
              </a:rPr>
              <a:t>rf</a:t>
            </a: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os161 </a:t>
            </a:r>
            <a:r>
              <a:rPr lang="en-US" sz="2400" dirty="0" smtClean="0">
                <a:latin typeface="Calibri" charset="0"/>
              </a:rPr>
              <a:t>  </a:t>
            </a:r>
            <a:endParaRPr lang="en-US" sz="2400" dirty="0">
              <a:latin typeface="Calibri" charset="0"/>
            </a:endParaRPr>
          </a:p>
          <a:p>
            <a:r>
              <a:rPr lang="en-US" sz="2800" dirty="0" smtClean="0">
                <a:latin typeface="Calibri" charset="0"/>
              </a:rPr>
              <a:t>Checkout now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% cd ~/cs161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  % 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cvs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 checkout 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src</a:t>
            </a:r>
            <a:endParaRPr lang="en-US" sz="2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351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905000"/>
            <a:ext cx="8458200" cy="1570303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algn="ctr"/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 charset="0"/>
                <a:ea typeface="MS PGothic" charset="0"/>
                <a:cs typeface="MS PGothic" charset="0"/>
              </a:rPr>
              <a:t>Please pick up your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  <a:latin typeface="Calibri" charset="0"/>
                <a:ea typeface="MS PGothic" charset="0"/>
                <a:cs typeface="MS PGothic" charset="0"/>
              </a:rPr>
              <a:t>CentOS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 charset="0"/>
                <a:ea typeface="MS PGothic" charset="0"/>
                <a:cs typeface="MS PGothic" charset="0"/>
              </a:rPr>
              <a:t> CD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alibri" charset="0"/>
                <a:ea typeface="MS PGothic" charset="0"/>
                <a:cs typeface="MS PGothic" charset="0"/>
              </a:rPr>
              <a:t>for your group from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libri" charset="0"/>
                <a:ea typeface="MS PGothic" charset="0"/>
                <a:cs typeface="MS PGothic" charset="0"/>
              </a:rPr>
              <a:t>Dr. Qin now</a:t>
            </a:r>
            <a:endParaRPr lang="en-US" sz="4800" dirty="0">
              <a:solidFill>
                <a:schemeClr val="accent2">
                  <a:lumMod val="75000"/>
                </a:schemeClr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36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alibri" charset="0"/>
                <a:ea typeface="MS PGothic" charset="0"/>
                <a:cs typeface="MS PGothic" charset="0"/>
              </a:rPr>
              <a:t>Project Objectives</a:t>
            </a:r>
            <a:endParaRPr lang="en-US" sz="4000" dirty="0"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95401"/>
            <a:ext cx="8229600" cy="3048000"/>
          </a:xfrm>
        </p:spPr>
        <p:txBody>
          <a:bodyPr/>
          <a:lstStyle/>
          <a:p>
            <a:pPr lvl="0"/>
            <a:r>
              <a:rPr lang="en-US" dirty="0">
                <a:latin typeface="Calibri"/>
                <a:cs typeface="Calibri"/>
              </a:rPr>
              <a:t>Prepare a Linux operating system for </a:t>
            </a:r>
            <a:r>
              <a:rPr lang="en-US" dirty="0" smtClean="0">
                <a:latin typeface="Calibri"/>
                <a:cs typeface="Calibri"/>
              </a:rPr>
              <a:t>your </a:t>
            </a:r>
            <a:r>
              <a:rPr lang="en-US" dirty="0">
                <a:latin typeface="Calibri"/>
                <a:cs typeface="Calibri"/>
              </a:rPr>
              <a:t>COMP3500 projects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Get to know your computer in Shelby 2129 and the </a:t>
            </a:r>
            <a:r>
              <a:rPr lang="en-US" dirty="0" err="1">
                <a:latin typeface="Calibri"/>
                <a:cs typeface="Calibri"/>
              </a:rPr>
              <a:t>CentOS</a:t>
            </a:r>
            <a:r>
              <a:rPr lang="en-US" dirty="0">
                <a:latin typeface="Calibri"/>
                <a:cs typeface="Calibri"/>
              </a:rPr>
              <a:t> operating system </a:t>
            </a:r>
            <a:r>
              <a:rPr lang="en-US" dirty="0" smtClean="0">
                <a:effectLst/>
                <a:latin typeface="Calibri"/>
                <a:cs typeface="Calibri"/>
              </a:rPr>
              <a:t> </a:t>
            </a:r>
          </a:p>
          <a:p>
            <a:pPr lvl="0"/>
            <a:r>
              <a:rPr lang="en-US" dirty="0" smtClean="0">
                <a:latin typeface="Calibri"/>
                <a:ea typeface="MS PGothic" charset="0"/>
                <a:cs typeface="Calibri"/>
              </a:rPr>
              <a:t>Learn basic Linux commands</a:t>
            </a:r>
            <a:endParaRPr lang="en-US" dirty="0">
              <a:latin typeface="Calibri"/>
              <a:ea typeface="MS PGothic" charset="0"/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5400" y="4813757"/>
            <a:ext cx="5867400" cy="954749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algn="ctr"/>
            <a:r>
              <a:rPr lang="en-US" sz="2800" dirty="0" smtClean="0">
                <a:solidFill>
                  <a:srgbClr val="262673"/>
                </a:solidFill>
                <a:latin typeface="Calibri" charset="0"/>
                <a:ea typeface="MS PGothic" charset="0"/>
                <a:cs typeface="MS PGothic" charset="0"/>
              </a:rPr>
              <a:t>One week </a:t>
            </a:r>
            <a:r>
              <a:rPr lang="en-US" sz="2800" dirty="0" smtClean="0">
                <a:solidFill>
                  <a:srgbClr val="262673"/>
                </a:solidFill>
                <a:latin typeface="Calibri" charset="0"/>
                <a:ea typeface="MS PGothic" charset="0"/>
                <a:cs typeface="MS PGothic" charset="0"/>
              </a:rPr>
              <a:t>to achieve the above </a:t>
            </a:r>
            <a:r>
              <a:rPr lang="en-US" sz="2800" dirty="0" smtClean="0">
                <a:solidFill>
                  <a:srgbClr val="262673"/>
                </a:solidFill>
                <a:latin typeface="Calibri" charset="0"/>
                <a:ea typeface="MS PGothic" charset="0"/>
                <a:cs typeface="MS PGothic" charset="0"/>
              </a:rPr>
              <a:t>three objectives</a:t>
            </a:r>
            <a:r>
              <a:rPr lang="en-US" sz="2800" dirty="0" smtClean="0">
                <a:solidFill>
                  <a:srgbClr val="262673"/>
                </a:solidFill>
                <a:latin typeface="Calibri" charset="0"/>
                <a:ea typeface="MS PGothic" charset="0"/>
                <a:cs typeface="MS PGothic" charset="0"/>
              </a:rPr>
              <a:t>!</a:t>
            </a:r>
            <a:endParaRPr lang="en-US" sz="2800" dirty="0">
              <a:solidFill>
                <a:srgbClr val="262673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048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>
                <a:latin typeface="Calibri" charset="0"/>
              </a:rPr>
              <a:t>Important Notice</a:t>
            </a:r>
            <a:endParaRPr lang="en-US" altLang="zh-CN" dirty="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43875" cy="3352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0"/>
            <a:r>
              <a:rPr lang="en-US" dirty="0">
                <a:latin typeface="Calibri"/>
                <a:cs typeface="Calibri"/>
              </a:rPr>
              <a:t>You can only use the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PC assigned to your </a:t>
            </a:r>
            <a:r>
              <a:rPr lang="en-US" dirty="0">
                <a:latin typeface="Calibri"/>
                <a:cs typeface="Calibri"/>
              </a:rPr>
              <a:t>group in the OS laboratory (Shelby 2129). </a:t>
            </a:r>
            <a:endParaRPr lang="en-US" dirty="0" smtClean="0">
              <a:latin typeface="Calibri"/>
              <a:cs typeface="Calibri"/>
            </a:endParaRPr>
          </a:p>
          <a:p>
            <a:pPr lvl="0"/>
            <a:endParaRPr lang="en-US" dirty="0">
              <a:latin typeface="Calibri"/>
              <a:cs typeface="Calibri"/>
            </a:endParaRPr>
          </a:p>
          <a:p>
            <a:pPr lvl="0"/>
            <a:r>
              <a:rPr lang="en-US" dirty="0" smtClean="0">
                <a:latin typeface="Calibri"/>
                <a:cs typeface="Calibri"/>
              </a:rPr>
              <a:t>The </a:t>
            </a:r>
            <a:r>
              <a:rPr lang="en-US" dirty="0">
                <a:latin typeface="Calibri"/>
                <a:cs typeface="Calibri"/>
              </a:rPr>
              <a:t>minimum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penalty</a:t>
            </a:r>
            <a:r>
              <a:rPr lang="en-US" dirty="0">
                <a:latin typeface="Calibri"/>
                <a:cs typeface="Calibri"/>
              </a:rPr>
              <a:t> for using other groups’ PCs is 30 points</a:t>
            </a:r>
            <a:r>
              <a:rPr lang="en-US" dirty="0" smtClean="0">
                <a:latin typeface="Calibri"/>
                <a:cs typeface="Calibri"/>
              </a:rPr>
              <a:t>.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048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>
                <a:latin typeface="Calibri" charset="0"/>
              </a:rPr>
              <a:t>Install </a:t>
            </a:r>
            <a:r>
              <a:rPr lang="en-US" dirty="0" err="1" smtClean="0">
                <a:latin typeface="Calibri" charset="0"/>
              </a:rPr>
              <a:t>CentOS</a:t>
            </a:r>
            <a:endParaRPr lang="en-US" altLang="zh-CN" dirty="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362"/>
            <a:ext cx="8143875" cy="44910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0"/>
            <a:r>
              <a:rPr lang="en-US" dirty="0">
                <a:latin typeface="Calibri"/>
                <a:cs typeface="Calibri"/>
              </a:rPr>
              <a:t>Insert your CD and reboot the </a:t>
            </a:r>
            <a:r>
              <a:rPr lang="en-US" dirty="0" smtClean="0">
                <a:latin typeface="Calibri"/>
                <a:cs typeface="Calibri"/>
              </a:rPr>
              <a:t>system</a:t>
            </a:r>
            <a:endParaRPr lang="en-US" dirty="0">
              <a:latin typeface="Calibri"/>
              <a:cs typeface="Calibri"/>
            </a:endParaRPr>
          </a:p>
          <a:p>
            <a:pPr lvl="0"/>
            <a:r>
              <a:rPr lang="en-US" dirty="0" smtClean="0">
                <a:latin typeface="Calibri"/>
                <a:cs typeface="Calibri"/>
              </a:rPr>
              <a:t>Choose </a:t>
            </a:r>
            <a:r>
              <a:rPr lang="en-US" dirty="0">
                <a:latin typeface="Calibri"/>
                <a:cs typeface="Calibri"/>
              </a:rPr>
              <a:t>install.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Choose “Basic Storage Devices” for the device and “Use All Space” for the partition.</a:t>
            </a:r>
          </a:p>
          <a:p>
            <a:pPr lvl="0"/>
            <a:r>
              <a:rPr lang="en-US" dirty="0" smtClean="0">
                <a:latin typeface="Calibri"/>
                <a:cs typeface="Calibri"/>
              </a:rPr>
              <a:t>Reboot </a:t>
            </a:r>
            <a:r>
              <a:rPr lang="en-US" dirty="0">
                <a:latin typeface="Calibri"/>
                <a:cs typeface="Calibri"/>
              </a:rPr>
              <a:t>the </a:t>
            </a:r>
            <a:r>
              <a:rPr lang="en-US" dirty="0" smtClean="0">
                <a:latin typeface="Calibri"/>
                <a:cs typeface="Calibri"/>
              </a:rPr>
              <a:t>computer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Do </a:t>
            </a:r>
            <a:r>
              <a:rPr lang="en-US" dirty="0">
                <a:latin typeface="Calibri"/>
                <a:cs typeface="Calibri"/>
              </a:rPr>
              <a:t>“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yum -y update</a:t>
            </a:r>
            <a:r>
              <a:rPr lang="en-US" dirty="0">
                <a:latin typeface="Calibri"/>
                <a:cs typeface="Calibri"/>
              </a:rPr>
              <a:t>” to update all the packages. 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You </a:t>
            </a:r>
            <a:r>
              <a:rPr lang="en-US" dirty="0">
                <a:latin typeface="Calibri"/>
                <a:cs typeface="Calibri"/>
              </a:rPr>
              <a:t>need to be the root to do this. </a:t>
            </a:r>
            <a:endParaRPr lang="en-US" altLang="zh-CN" dirty="0">
              <a:latin typeface="Calibri"/>
              <a:ea typeface="宋体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66785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696200" cy="685800"/>
          </a:xfrm>
        </p:spPr>
        <p:txBody>
          <a:bodyPr/>
          <a:lstStyle/>
          <a:p>
            <a:r>
              <a:rPr lang="en-US" sz="4000" dirty="0" smtClean="0">
                <a:latin typeface="Calibri" charset="0"/>
              </a:rPr>
              <a:t>Tool 1: the </a:t>
            </a:r>
            <a:r>
              <a:rPr lang="en-US" sz="4000" dirty="0" smtClean="0">
                <a:latin typeface="Courier New"/>
                <a:cs typeface="Courier New"/>
              </a:rPr>
              <a:t>script</a:t>
            </a:r>
            <a:r>
              <a:rPr lang="en-US" sz="4000" dirty="0" smtClean="0">
                <a:latin typeface="Calibri" charset="0"/>
              </a:rPr>
              <a:t> command</a:t>
            </a:r>
            <a:endParaRPr lang="en-US" sz="4000" dirty="0">
              <a:latin typeface="Calibri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114800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You to save a session of your Linux terminal. </a:t>
            </a:r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A typescript of everything that happens. </a:t>
            </a:r>
            <a:endParaRPr lang="en-US" dirty="0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2971800"/>
            <a:ext cx="754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$ script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$Script started, file is typescript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$ cd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$ </a:t>
            </a:r>
            <a:r>
              <a:rPr lang="en-US" dirty="0" err="1">
                <a:latin typeface="Courier New"/>
                <a:cs typeface="Courier New"/>
              </a:rPr>
              <a:t>ls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file1 file2 file3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$ exit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exit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Script done, file is typescript</a:t>
            </a:r>
            <a:r>
              <a:rPr lang="en-US" dirty="0" smtClean="0">
                <a:effectLst/>
                <a:latin typeface="Courier New"/>
                <a:cs typeface="Courier New"/>
              </a:rPr>
              <a:t> 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696200" cy="685800"/>
          </a:xfrm>
        </p:spPr>
        <p:txBody>
          <a:bodyPr/>
          <a:lstStyle/>
          <a:p>
            <a:r>
              <a:rPr lang="en-US" sz="4000" dirty="0" smtClean="0">
                <a:latin typeface="Calibri" charset="0"/>
              </a:rPr>
              <a:t>Tool 1: the </a:t>
            </a:r>
            <a:r>
              <a:rPr lang="en-US" sz="4000" dirty="0" smtClean="0">
                <a:latin typeface="Courier New"/>
                <a:cs typeface="Courier New"/>
              </a:rPr>
              <a:t>script</a:t>
            </a:r>
            <a:r>
              <a:rPr lang="en-US" sz="4000" dirty="0" smtClean="0">
                <a:latin typeface="Calibri" charset="0"/>
              </a:rPr>
              <a:t> command</a:t>
            </a:r>
            <a:endParaRPr lang="en-US" sz="4000" dirty="0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828800"/>
            <a:ext cx="754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$ script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sample.script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$Script started, file is typescript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cd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file1 file2 file3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exit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exit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Script done, file is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sample.script</a:t>
            </a:r>
            <a:endParaRPr lang="en-US" dirty="0" smtClean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4380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685800"/>
          </a:xfrm>
        </p:spPr>
        <p:txBody>
          <a:bodyPr/>
          <a:lstStyle/>
          <a:p>
            <a:r>
              <a:rPr lang="en-US" sz="4000" dirty="0" smtClean="0">
                <a:latin typeface="Calibri" charset="0"/>
              </a:rPr>
              <a:t>Tool 2: </a:t>
            </a:r>
            <a:r>
              <a:rPr lang="en-US" sz="4000" dirty="0" smtClean="0">
                <a:latin typeface="Calibri" charset="0"/>
              </a:rPr>
              <a:t>more</a:t>
            </a:r>
            <a:endParaRPr lang="en-US" sz="4000" dirty="0" smtClean="0">
              <a:latin typeface="Calibri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114800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Displays text</a:t>
            </a:r>
          </a:p>
          <a:p>
            <a:r>
              <a:rPr lang="en-US" dirty="0" smtClean="0">
                <a:latin typeface="Calibri" charset="0"/>
              </a:rPr>
              <a:t>One </a:t>
            </a:r>
            <a:r>
              <a:rPr lang="en-US" dirty="0">
                <a:latin typeface="Calibri" charset="0"/>
              </a:rPr>
              <a:t>screen at a time.</a:t>
            </a:r>
            <a:endParaRPr lang="en-US" dirty="0">
              <a:latin typeface="Calibri" charset="0"/>
            </a:endParaRPr>
          </a:p>
          <a:p>
            <a:endParaRPr lang="en-US" dirty="0" smtClean="0">
              <a:latin typeface="Calibri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#more 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proc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cpuinfo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#more 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proc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meminfo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3784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685800"/>
          </a:xfrm>
        </p:spPr>
        <p:txBody>
          <a:bodyPr/>
          <a:lstStyle/>
          <a:p>
            <a:r>
              <a:rPr lang="en-US" sz="4000" dirty="0" smtClean="0">
                <a:latin typeface="Calibri" charset="0"/>
              </a:rPr>
              <a:t>Tool </a:t>
            </a:r>
            <a:r>
              <a:rPr lang="en-US" sz="4000" dirty="0" smtClean="0">
                <a:latin typeface="Calibri" charset="0"/>
              </a:rPr>
              <a:t>3: </a:t>
            </a:r>
            <a:r>
              <a:rPr lang="en-US" sz="4000" dirty="0" err="1" smtClean="0">
                <a:latin typeface="Calibri" charset="0"/>
              </a:rPr>
              <a:t>gcc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smtClean="0">
                <a:latin typeface="Calibri" charset="0"/>
              </a:rPr>
              <a:t>, the compiler</a:t>
            </a:r>
            <a:endParaRPr lang="en-US" sz="4000" dirty="0" smtClean="0">
              <a:latin typeface="Calibri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 </a:t>
            </a:r>
            <a:r>
              <a:rPr lang="en-US" dirty="0" err="1">
                <a:latin typeface="Courier"/>
                <a:cs typeface="Courier"/>
              </a:rPr>
              <a:t>gcc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–v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 </a:t>
            </a:r>
            <a:r>
              <a:rPr lang="en-US" dirty="0" err="1">
                <a:latin typeface="Courier"/>
                <a:cs typeface="Courier"/>
              </a:rPr>
              <a:t>gcc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–g -</a:t>
            </a:r>
            <a:r>
              <a:rPr lang="en-US" dirty="0">
                <a:latin typeface="Courier"/>
                <a:cs typeface="Courier"/>
              </a:rPr>
              <a:t>o simple </a:t>
            </a:r>
            <a:r>
              <a:rPr lang="en-US" dirty="0" err="1">
                <a:latin typeface="Courier"/>
                <a:cs typeface="Courier"/>
              </a:rPr>
              <a:t>simple.c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9945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</TotalTime>
  <Words>468</Words>
  <Application>Microsoft Macintosh PowerPoint</Application>
  <PresentationFormat>On-screen Show (4:3)</PresentationFormat>
  <Paragraphs>79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1_Default Design</vt:lpstr>
      <vt:lpstr>COMP 3500  Introduction to Operating Systems  Project 1 – Installing CentOS</vt:lpstr>
      <vt:lpstr>PowerPoint Presentation</vt:lpstr>
      <vt:lpstr>Project Objectives</vt:lpstr>
      <vt:lpstr>Important Notice</vt:lpstr>
      <vt:lpstr>Install CentOS</vt:lpstr>
      <vt:lpstr>Tool 1: the script command</vt:lpstr>
      <vt:lpstr>Tool 1: the script command</vt:lpstr>
      <vt:lpstr>Tool 2: more</vt:lpstr>
      <vt:lpstr>Tool 3: gcc , the compiler</vt:lpstr>
      <vt:lpstr>Tool 4: CVS  (Concurrent Versions System)</vt:lpstr>
      <vt:lpstr>Tool 4: CVS (Cont.)</vt:lpstr>
      <vt:lpstr>Tool 4: CVS (Cont.)</vt:lpstr>
    </vt:vector>
  </TitlesOfParts>
  <Company>New Mexico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210</cp:revision>
  <dcterms:created xsi:type="dcterms:W3CDTF">2006-08-22T22:53:10Z</dcterms:created>
  <dcterms:modified xsi:type="dcterms:W3CDTF">2015-08-19T15:54:30Z</dcterms:modified>
</cp:coreProperties>
</file>