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55" r:id="rId2"/>
    <p:sldId id="458" r:id="rId3"/>
    <p:sldId id="457" r:id="rId4"/>
    <p:sldId id="388" r:id="rId5"/>
    <p:sldId id="456" r:id="rId6"/>
    <p:sldId id="391" r:id="rId7"/>
    <p:sldId id="454" r:id="rId8"/>
    <p:sldId id="447" r:id="rId9"/>
    <p:sldId id="448" r:id="rId10"/>
    <p:sldId id="451" r:id="rId11"/>
    <p:sldId id="449" r:id="rId12"/>
    <p:sldId id="450" r:id="rId13"/>
    <p:sldId id="453" r:id="rId14"/>
    <p:sldId id="452" r:id="rId15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72880" autoAdjust="0"/>
  </p:normalViewPr>
  <p:slideViewPr>
    <p:cSldViewPr>
      <p:cViewPr varScale="1">
        <p:scale>
          <a:sx n="137" d="100"/>
          <a:sy n="137" d="100"/>
        </p:scale>
        <p:origin x="-11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1AE691-BAA2-CF48-9CD6-6F30D27A0A1A}">
      <dgm:prSet custT="1"/>
      <dgm:spPr/>
      <dgm:t>
        <a:bodyPr/>
        <a:lstStyle/>
        <a:p>
          <a:pPr rtl="0"/>
          <a:r>
            <a:rPr lang="en-US" sz="2400" dirty="0" smtClean="0">
              <a:latin typeface="Calibri" panose="020F0502020204030204" pitchFamily="34" charset="0"/>
            </a:rPr>
            <a:t>Special type of programming language used to provide instructions to the monitor</a:t>
          </a:r>
          <a:endParaRPr lang="en-US" sz="2400" dirty="0">
            <a:latin typeface="Calibri" panose="020F0502020204030204" pitchFamily="34" charset="0"/>
          </a:endParaRPr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/>
      <dgm:t>
        <a:bodyPr/>
        <a:lstStyle/>
        <a:p>
          <a:pPr rtl="0"/>
          <a:r>
            <a:rPr lang="en-US" sz="3200" smtClean="0">
              <a:latin typeface="Calibri" panose="020F0502020204030204" pitchFamily="34" charset="0"/>
            </a:rPr>
            <a:t>what compiler to use</a:t>
          </a:r>
          <a:endParaRPr lang="en-US" sz="3200" dirty="0">
            <a:latin typeface="Calibri" panose="020F0502020204030204" pitchFamily="34" charset="0"/>
          </a:endParaRPr>
        </a:p>
      </dgm:t>
    </dgm:pt>
    <dgm:pt modelId="{33026B69-F19C-AB4B-B55A-B76B2321851D}" type="parTrans" cxnId="{6AAF62DC-54EB-8043-BE9B-8C131EF093AC}">
      <dgm:prSet/>
      <dgm:spPr/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/>
      <dgm:t>
        <a:bodyPr/>
        <a:lstStyle/>
        <a:p>
          <a:endParaRPr lang="en-US" dirty="0"/>
        </a:p>
      </dgm:t>
    </dgm:pt>
    <dgm:pt modelId="{C865A489-D17D-7946-8F61-866F669A3771}">
      <dgm:prSet custT="1"/>
      <dgm:spPr/>
      <dgm:t>
        <a:bodyPr/>
        <a:lstStyle/>
        <a:p>
          <a:pPr rtl="0"/>
          <a:r>
            <a:rPr lang="en-US" sz="3200" smtClean="0">
              <a:latin typeface="Calibri" panose="020F0502020204030204" pitchFamily="34" charset="0"/>
            </a:rPr>
            <a:t>what data to use</a:t>
          </a:r>
          <a:endParaRPr lang="en-US" sz="3200" dirty="0">
            <a:latin typeface="Calibri" panose="020F0502020204030204" pitchFamily="34" charset="0"/>
          </a:endParaRP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C79A8-4B13-5F4D-8CE6-3F571A961C57}" type="pres">
      <dgm:prSet presAssocID="{901AE691-BAA2-CF48-9CD6-6F30D27A0A1A}" presName="vertFlow" presStyleCnt="0"/>
      <dgm:spPr/>
      <dgm:t>
        <a:bodyPr/>
        <a:lstStyle/>
        <a:p>
          <a:endParaRPr lang="en-US"/>
        </a:p>
      </dgm:t>
    </dgm:pt>
    <dgm:pt modelId="{94E20ED8-9E78-0743-A964-AB099207626E}" type="pres">
      <dgm:prSet presAssocID="{901AE691-BAA2-CF48-9CD6-6F30D27A0A1A}" presName="header" presStyleLbl="node1" presStyleIdx="0" presStyleCnt="1"/>
      <dgm:spPr/>
      <dgm:t>
        <a:bodyPr/>
        <a:lstStyle/>
        <a:p>
          <a:endParaRPr lang="en-US"/>
        </a:p>
      </dgm:t>
    </dgm:pt>
    <dgm:pt modelId="{A5A3E6ED-4CCD-E54E-9A1B-DA75B953AAEA}" type="pres">
      <dgm:prSet presAssocID="{33026B69-F19C-AB4B-B55A-B76B2321851D}" presName="parTrans" presStyleLbl="sibTrans2D1" presStyleIdx="0" presStyleCnt="2"/>
      <dgm:spPr/>
      <dgm:t>
        <a:bodyPr/>
        <a:lstStyle/>
        <a:p>
          <a:endParaRPr lang="en-US"/>
        </a:p>
      </dgm:t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882D6-7C8A-B249-8241-DD2C41894718}" type="pres">
      <dgm:prSet presAssocID="{AE47F88A-3955-A040-951A-26F708AF38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EA72CB4A-C7C8-473D-BFF5-C3DA2A6DFB11}" type="presOf" srcId="{E5468A96-8500-0942-9C3D-D79EED65E7DD}" destId="{656261AF-C218-764F-8A23-9CF03191C293}" srcOrd="0" destOrd="0" presId="urn:microsoft.com/office/officeart/2005/8/layout/lProcess1"/>
    <dgm:cxn modelId="{8AA54538-76F6-44A8-9E3E-F5ACC292020C}" type="presOf" srcId="{AE47F88A-3955-A040-951A-26F708AF38AA}" destId="{161882D6-7C8A-B249-8241-DD2C41894718}" srcOrd="0" destOrd="0" presId="urn:microsoft.com/office/officeart/2005/8/layout/lProcess1"/>
    <dgm:cxn modelId="{E229FADA-9F95-433E-8DD4-2192DD0ABB49}" type="presOf" srcId="{C865A489-D17D-7946-8F61-866F669A3771}" destId="{5951BF98-9B04-6B4B-B2C9-5892F2A4DC9C}" srcOrd="0" destOrd="0" presId="urn:microsoft.com/office/officeart/2005/8/layout/lProcess1"/>
    <dgm:cxn modelId="{6DFEC18B-CBA4-4692-BA26-25A79DA272B6}" type="presOf" srcId="{901AE691-BAA2-CF48-9CD6-6F30D27A0A1A}" destId="{94E20ED8-9E78-0743-A964-AB099207626E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0146FBCB-04B9-40F9-99B4-CE96FA64F7CA}" type="presOf" srcId="{33026B69-F19C-AB4B-B55A-B76B2321851D}" destId="{A5A3E6ED-4CCD-E54E-9A1B-DA75B953AAEA}" srcOrd="0" destOrd="0" presId="urn:microsoft.com/office/officeart/2005/8/layout/lProcess1"/>
    <dgm:cxn modelId="{269474CA-5CB9-4EDA-8AD2-EBF739B8D9ED}" type="presOf" srcId="{47AC663C-5EF9-B249-B59C-E82827E9216A}" destId="{569CB027-7CF0-9B4D-84C1-093791E27A8E}" srcOrd="0" destOrd="0" presId="urn:microsoft.com/office/officeart/2005/8/layout/lProcess1"/>
    <dgm:cxn modelId="{FCFBFD29-DDD7-456D-B5E2-01364E05D711}" type="presParOf" srcId="{656261AF-C218-764F-8A23-9CF03191C293}" destId="{E26C79A8-4B13-5F4D-8CE6-3F571A961C57}" srcOrd="0" destOrd="0" presId="urn:microsoft.com/office/officeart/2005/8/layout/lProcess1"/>
    <dgm:cxn modelId="{1E3568DB-F9A9-4571-BEF4-72B9A7DE087B}" type="presParOf" srcId="{E26C79A8-4B13-5F4D-8CE6-3F571A961C57}" destId="{94E20ED8-9E78-0743-A964-AB099207626E}" srcOrd="0" destOrd="0" presId="urn:microsoft.com/office/officeart/2005/8/layout/lProcess1"/>
    <dgm:cxn modelId="{5FC0FE43-4AD5-4EA6-A9C6-4CB446F80CBE}" type="presParOf" srcId="{E26C79A8-4B13-5F4D-8CE6-3F571A961C57}" destId="{A5A3E6ED-4CCD-E54E-9A1B-DA75B953AAEA}" srcOrd="1" destOrd="0" presId="urn:microsoft.com/office/officeart/2005/8/layout/lProcess1"/>
    <dgm:cxn modelId="{4AB3F1C9-7CA7-4D54-B387-515BB14C0DCA}" type="presParOf" srcId="{E26C79A8-4B13-5F4D-8CE6-3F571A961C57}" destId="{569CB027-7CF0-9B4D-84C1-093791E27A8E}" srcOrd="2" destOrd="0" presId="urn:microsoft.com/office/officeart/2005/8/layout/lProcess1"/>
    <dgm:cxn modelId="{6009B99D-65E5-464F-8C86-F2407AB234DA}" type="presParOf" srcId="{E26C79A8-4B13-5F4D-8CE6-3F571A961C57}" destId="{161882D6-7C8A-B249-8241-DD2C41894718}" srcOrd="3" destOrd="0" presId="urn:microsoft.com/office/officeart/2005/8/layout/lProcess1"/>
    <dgm:cxn modelId="{6AD30830-E6CA-4BC5-8489-902F4B0351AE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</a:rPr>
            <a:t>Special type of programming language used to provide instructions to the monitor</a:t>
          </a:r>
          <a:endParaRPr lang="en-US" sz="2400" kern="1200" dirty="0">
            <a:latin typeface="Calibri" panose="020F0502020204030204" pitchFamily="34" charset="0"/>
          </a:endParaRPr>
        </a:p>
      </dsp:txBody>
      <dsp:txXfrm>
        <a:off x="1893531" y="32151"/>
        <a:ext cx="4086936" cy="97617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Calibri" panose="020F0502020204030204" pitchFamily="34" charset="0"/>
            </a:rPr>
            <a:t>what compiler to use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1893531" y="1431991"/>
        <a:ext cx="4086936" cy="97617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Calibri" panose="020F0502020204030204" pitchFamily="34" charset="0"/>
            </a:rPr>
            <a:t>what data to use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1893531" y="2831832"/>
        <a:ext cx="4086936" cy="97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6539-D5F1-0442-8521-A1E6BF1A4057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BFA7-A524-1442-8F13-9F610FB2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6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DB2B12-9717-4205-B63F-3338FD21A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6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E1DFFC-7606-4592-96E5-4CB87CC2AB22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eaLnBrk="1" hangingPunct="1"/>
            <a:r>
              <a:rPr lang="en-US" altLang="zh-CN" dirty="0" smtClean="0"/>
              <a:t>5</a:t>
            </a:r>
            <a:r>
              <a:rPr lang="en-US" altLang="zh-CN" baseline="0" dirty="0" smtClean="0"/>
              <a:t> minutes show Canvas discussion. Use Canvas to post questions.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?? min </a:t>
            </a:r>
            <a:r>
              <a:rPr lang="en-US" altLang="zh-CN" baseline="0" dirty="0" smtClean="0"/>
              <a:t>Ex 4 and 5 will be covered on Lec01c-OS Overview </a:t>
            </a:r>
            <a:r>
              <a:rPr lang="en-US" altLang="zh-CN" baseline="0" dirty="0" err="1" smtClean="0"/>
              <a:t>cont</a:t>
            </a:r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?? min Lec01c-Project 2 Overview</a:t>
            </a:r>
            <a:endParaRPr lang="en-US" altLang="zh-CN" dirty="0" smtClean="0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Wang PC 1968</a:t>
            </a:r>
          </a:p>
          <a:p>
            <a:r>
              <a:rPr lang="en-US" dirty="0" err="1" smtClean="0"/>
              <a:t>ItemUnit</a:t>
            </a:r>
            <a:r>
              <a:rPr lang="en-US" dirty="0" smtClean="0"/>
              <a:t> </a:t>
            </a:r>
            <a:r>
              <a:rPr lang="en-US" dirty="0" err="1" smtClean="0"/>
              <a:t>Cost</a:t>
            </a:r>
            <a:r>
              <a:rPr lang="en-US" dirty="0" err="1" smtClean="0">
                <a:effectLst/>
              </a:rPr>
              <a:t>CPU</a:t>
            </a:r>
            <a:r>
              <a:rPr lang="en-US" dirty="0" smtClean="0">
                <a:effectLst/>
              </a:rPr>
              <a:t> + 4KB RAM$4,950 </a:t>
            </a:r>
          </a:p>
          <a:p>
            <a:r>
              <a:rPr lang="en-US" dirty="0" smtClean="0">
                <a:effectLst/>
              </a:rPr>
              <a:t>4KB RAM expansion$2,500 </a:t>
            </a:r>
          </a:p>
          <a:p>
            <a:r>
              <a:rPr lang="en-US" dirty="0" err="1" smtClean="0">
                <a:effectLst/>
              </a:rPr>
              <a:t>Selectric</a:t>
            </a:r>
            <a:r>
              <a:rPr lang="en-US" dirty="0" smtClean="0">
                <a:effectLst/>
              </a:rPr>
              <a:t> terminal$4,200</a:t>
            </a:r>
          </a:p>
          <a:p>
            <a:r>
              <a:rPr lang="en-US" dirty="0" smtClean="0">
                <a:effectLst/>
              </a:rPr>
              <a:t>Terminal control unit$500</a:t>
            </a:r>
          </a:p>
          <a:p>
            <a:r>
              <a:rPr lang="en-US" dirty="0" smtClean="0">
                <a:effectLst/>
              </a:rPr>
              <a:t>Cassette storage$1,400</a:t>
            </a:r>
          </a:p>
          <a:p>
            <a:r>
              <a:rPr lang="en-US" dirty="0" smtClean="0">
                <a:effectLst/>
              </a:rPr>
              <a:t>BASIC software and system setup$1,500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Timesharing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multitasking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)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interactive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Response time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Each user has at least one program executing in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processes don</a:t>
            </a:r>
            <a:r>
              <a:rPr lang="ja-JP" alt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’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swapping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Virtual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allows execution of processes not completely in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Story: Wang PC 1968</a:t>
            </a:r>
          </a:p>
          <a:p>
            <a:r>
              <a:rPr lang="en-US" dirty="0" err="1" smtClean="0"/>
              <a:t>ItemUnit</a:t>
            </a:r>
            <a:r>
              <a:rPr lang="en-US" dirty="0" smtClean="0"/>
              <a:t> </a:t>
            </a:r>
            <a:r>
              <a:rPr lang="en-US" dirty="0" err="1" smtClean="0"/>
              <a:t>Cost</a:t>
            </a:r>
            <a:r>
              <a:rPr lang="en-US" dirty="0" err="1" smtClean="0">
                <a:effectLst/>
              </a:rPr>
              <a:t>CPU</a:t>
            </a:r>
            <a:r>
              <a:rPr lang="en-US" dirty="0" smtClean="0">
                <a:effectLst/>
              </a:rPr>
              <a:t> + 4KB RAM$4,950 </a:t>
            </a:r>
          </a:p>
          <a:p>
            <a:r>
              <a:rPr lang="en-US" dirty="0" smtClean="0">
                <a:effectLst/>
              </a:rPr>
              <a:t>4KB RAM expansion$2,500 </a:t>
            </a:r>
          </a:p>
          <a:p>
            <a:r>
              <a:rPr lang="en-US" dirty="0" err="1" smtClean="0">
                <a:effectLst/>
              </a:rPr>
              <a:t>Selectric</a:t>
            </a:r>
            <a:r>
              <a:rPr lang="en-US" dirty="0" smtClean="0">
                <a:effectLst/>
              </a:rPr>
              <a:t> terminal$4,200</a:t>
            </a:r>
          </a:p>
          <a:p>
            <a:r>
              <a:rPr lang="en-US" dirty="0" smtClean="0">
                <a:effectLst/>
              </a:rPr>
              <a:t>Terminal control unit$500</a:t>
            </a:r>
          </a:p>
          <a:p>
            <a:r>
              <a:rPr lang="en-US" dirty="0" smtClean="0">
                <a:effectLst/>
              </a:rPr>
              <a:t>Cassette storage$1,400</a:t>
            </a:r>
          </a:p>
          <a:p>
            <a:r>
              <a:rPr lang="en-US" dirty="0" smtClean="0">
                <a:effectLst/>
              </a:rPr>
              <a:t>BASIC software and system setup$1,500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Total:</a:t>
            </a:r>
            <a:r>
              <a:rPr lang="en-US" baseline="0" smtClean="0"/>
              <a:t> 12050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Timesharing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multitasking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)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interactive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Response time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Each user has at least one program executing in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processes don</a:t>
            </a:r>
            <a:r>
              <a:rPr lang="ja-JP" alt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’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swapping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Virtual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allows execution of processes not completely in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60888" cy="341947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20" y="4331958"/>
            <a:ext cx="5547360" cy="41030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438" tIns="46219" rIns="92438" bIns="46219" anchor="t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60888" cy="34194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20" y="4331958"/>
            <a:ext cx="5547360" cy="41030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438" tIns="46219" rIns="92438" bIns="46219" anchor="t"/>
          <a:lstStyle/>
          <a:p>
            <a:r>
              <a:rPr lang="en-US" dirty="0" smtClean="0">
                <a:ea typeface="MS PGothic" charset="0"/>
              </a:rPr>
              <a:t>Goals: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Run program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Users: easy use computer systems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Applications: hardware efficiency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60888" cy="34194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20" y="4331958"/>
            <a:ext cx="5547360" cy="41030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438" tIns="46219" rIns="92438" bIns="46219" anchor="t"/>
          <a:lstStyle/>
          <a:p>
            <a:r>
              <a:rPr lang="en-US" dirty="0" smtClean="0">
                <a:ea typeface="MS PGothic" charset="0"/>
              </a:rPr>
              <a:t>Goals: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Run program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Users: easy use computer systems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MS PGothic" charset="0"/>
              </a:rPr>
              <a:t>Applications: hardware efficiency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Calibri"/>
                <a:ea typeface="MS PGothic" charset="0"/>
                <a:cs typeface="Calibri"/>
              </a:rPr>
              <a:t>User vs. System views</a:t>
            </a:r>
          </a:p>
          <a:p>
            <a:r>
              <a:rPr lang="en-US" sz="2400" dirty="0" smtClean="0">
                <a:latin typeface="Calibri"/>
                <a:ea typeface="MS PGothic" charset="0"/>
                <a:cs typeface="Calibri"/>
              </a:rPr>
              <a:t>Users want convenience,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ease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of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use </a:t>
            </a:r>
            <a:r>
              <a:rPr lang="en-US" sz="2400" dirty="0" smtClean="0">
                <a:latin typeface="Calibri"/>
                <a:ea typeface="MS PGothic" charset="0"/>
                <a:cs typeface="Calibri"/>
              </a:rPr>
              <a:t>and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good performance </a:t>
            </a:r>
          </a:p>
          <a:p>
            <a:pPr lvl="1"/>
            <a:r>
              <a:rPr lang="en-US" sz="2400" dirty="0" smtClean="0">
                <a:latin typeface="Calibri"/>
                <a:ea typeface="MS PGothic" charset="0"/>
                <a:cs typeface="Calibri"/>
              </a:rPr>
              <a:t>Don</a:t>
            </a:r>
            <a:r>
              <a:rPr lang="ja-JP" altLang="en-US" sz="2400" dirty="0" smtClean="0">
                <a:latin typeface="Calibri"/>
                <a:ea typeface="MS PGothic" charset="0"/>
                <a:cs typeface="Calibri"/>
              </a:rPr>
              <a:t>’</a:t>
            </a:r>
            <a:r>
              <a:rPr lang="en-US" altLang="ja-JP" sz="2400" dirty="0" smtClean="0">
                <a:latin typeface="Calibri"/>
                <a:ea typeface="MS PGothic" charset="0"/>
                <a:cs typeface="Calibri"/>
              </a:rPr>
              <a:t>t care about </a:t>
            </a:r>
            <a:r>
              <a:rPr lang="en-US" altLang="ja-JP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resource</a:t>
            </a:r>
            <a:r>
              <a:rPr lang="en-US" altLang="ja-JP" sz="2400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altLang="ja-JP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utilization</a:t>
            </a:r>
          </a:p>
          <a:p>
            <a:r>
              <a:rPr lang="en-US" sz="2400" dirty="0" smtClean="0">
                <a:latin typeface="Calibri"/>
                <a:ea typeface="MS PGothic" charset="0"/>
                <a:cs typeface="Calibri"/>
              </a:rPr>
              <a:t>But shared computer such as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mainframe</a:t>
            </a:r>
            <a:r>
              <a:rPr lang="en-US" sz="2400" dirty="0" smtClean="0">
                <a:latin typeface="Calibri"/>
                <a:ea typeface="MS PGothic" charset="0"/>
                <a:cs typeface="Calibri"/>
              </a:rPr>
              <a:t> or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minicomputer</a:t>
            </a:r>
            <a:r>
              <a:rPr lang="en-US" sz="2400" dirty="0" smtClean="0">
                <a:latin typeface="Calibri"/>
                <a:ea typeface="MS PGothic" charset="0"/>
                <a:cs typeface="Calibri"/>
              </a:rPr>
              <a:t> must keep all users happy</a:t>
            </a:r>
          </a:p>
          <a:p>
            <a:r>
              <a:rPr lang="en-US" sz="2400" dirty="0" smtClean="0">
                <a:latin typeface="Calibri"/>
                <a:ea typeface="MS PGothic" charset="0"/>
                <a:cs typeface="Calibri"/>
              </a:rPr>
              <a:t>Users of dedicate systems such as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workstations</a:t>
            </a:r>
            <a:r>
              <a:rPr lang="en-US" sz="2400" dirty="0" smtClean="0">
                <a:latin typeface="Calibri"/>
                <a:ea typeface="MS PGothic" charset="0"/>
                <a:cs typeface="Calibri"/>
              </a:rPr>
              <a:t> have dedicated resources but frequently use shared resources from 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servers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ea typeface="MS PGothic" charset="0"/>
                <a:cs typeface="Calibri"/>
              </a:rPr>
              <a:t>Handheld computers are resource poor,  optimized for usability and battery life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ea typeface="MS PGothic" charset="0"/>
                <a:cs typeface="Calibri"/>
              </a:rPr>
              <a:t>Some computers have little or no user interface, such as embedded computers in devices and automobiles</a:t>
            </a:r>
          </a:p>
          <a:p>
            <a:endParaRPr lang="en-US" dirty="0" smtClean="0"/>
          </a:p>
          <a:p>
            <a:r>
              <a:rPr lang="en-US" dirty="0" smtClean="0"/>
              <a:t>Users: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Convenience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Ease of use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Short response time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Long battery life</a:t>
            </a:r>
          </a:p>
          <a:p>
            <a:endParaRPr lang="en-US" dirty="0" smtClean="0"/>
          </a:p>
          <a:p>
            <a:r>
              <a:rPr lang="en-US" dirty="0" smtClean="0"/>
              <a:t>Mainframes:</a:t>
            </a:r>
          </a:p>
          <a:p>
            <a:r>
              <a:rPr lang="en-US" altLang="ja-JP" dirty="0" smtClean="0">
                <a:latin typeface="Calibri"/>
                <a:ea typeface="MS PGothic" charset="0"/>
                <a:cs typeface="Calibri"/>
              </a:rPr>
              <a:t>Resource utilization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Fast throughput</a:t>
            </a:r>
          </a:p>
          <a:p>
            <a:r>
              <a:rPr lang="en-US" dirty="0" smtClean="0"/>
              <a:t>Cooling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B2B12-9717-4205-B63F-3338FD21AE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Story: Wang PC 1968</a:t>
            </a:r>
          </a:p>
          <a:p>
            <a:r>
              <a:rPr lang="en-US" dirty="0" err="1" smtClean="0"/>
              <a:t>ItemUnit</a:t>
            </a:r>
            <a:r>
              <a:rPr lang="en-US" dirty="0" smtClean="0"/>
              <a:t> </a:t>
            </a:r>
            <a:r>
              <a:rPr lang="en-US" dirty="0" err="1" smtClean="0"/>
              <a:t>Cost</a:t>
            </a:r>
            <a:r>
              <a:rPr lang="en-US" dirty="0" err="1" smtClean="0">
                <a:effectLst/>
              </a:rPr>
              <a:t>CPU</a:t>
            </a:r>
            <a:r>
              <a:rPr lang="en-US" dirty="0" smtClean="0">
                <a:effectLst/>
              </a:rPr>
              <a:t> + 4KB RAM$4,950 </a:t>
            </a:r>
          </a:p>
          <a:p>
            <a:r>
              <a:rPr lang="en-US" dirty="0" smtClean="0">
                <a:effectLst/>
              </a:rPr>
              <a:t>4KB RAM expansion$2,500 </a:t>
            </a:r>
          </a:p>
          <a:p>
            <a:r>
              <a:rPr lang="en-US" dirty="0" err="1" smtClean="0">
                <a:effectLst/>
              </a:rPr>
              <a:t>Selectric</a:t>
            </a:r>
            <a:r>
              <a:rPr lang="en-US" dirty="0" smtClean="0">
                <a:effectLst/>
              </a:rPr>
              <a:t> terminal$4,200</a:t>
            </a:r>
          </a:p>
          <a:p>
            <a:r>
              <a:rPr lang="en-US" dirty="0" smtClean="0">
                <a:effectLst/>
              </a:rPr>
              <a:t>Terminal control unit$500</a:t>
            </a:r>
          </a:p>
          <a:p>
            <a:r>
              <a:rPr lang="en-US" dirty="0" smtClean="0">
                <a:effectLst/>
              </a:rPr>
              <a:t>Cassette storage$1,400</a:t>
            </a:r>
          </a:p>
          <a:p>
            <a:r>
              <a:rPr lang="en-US" dirty="0" smtClean="0">
                <a:effectLst/>
              </a:rPr>
              <a:t>BASIC software and system setup$1,500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Timesharing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multitasking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)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interactive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Response time 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Each user has at least one program executing in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If processes don</a:t>
            </a:r>
            <a:r>
              <a:rPr lang="ja-JP" alt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’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swapping</a:t>
            </a:r>
            <a:r>
              <a:rPr lang="en-US" altLang="ja-JP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  <a:sym typeface="Wingdings 3" charset="0"/>
              </a:rPr>
              <a:t>Virtual memory </a:t>
            </a:r>
            <a:r>
              <a:rPr lang="en-US" sz="1600" dirty="0" smtClean="0">
                <a:latin typeface="Calibri"/>
                <a:ea typeface="MS PGothic" charset="0"/>
                <a:cs typeface="Calibri"/>
                <a:sym typeface="Wingdings 3" charset="0"/>
              </a:rPr>
              <a:t>allows execution of processes not completely in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60888" cy="34194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20" y="4331958"/>
            <a:ext cx="5547360" cy="41030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438" tIns="46219" rIns="92438" bIns="46219" anchor="t"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Multiprogramming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 (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Batch system</a:t>
            </a:r>
            <a:r>
              <a:rPr lang="en-US" sz="1600" dirty="0" smtClean="0">
                <a:latin typeface="Calibri"/>
                <a:ea typeface="MS PGothic" charset="0"/>
                <a:cs typeface="Calibri"/>
              </a:rPr>
              <a:t>) needed for efficiency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One job selected and run via </a:t>
            </a:r>
            <a:r>
              <a:rPr lang="en-US" b="1" dirty="0" smtClean="0">
                <a:solidFill>
                  <a:srgbClr val="3366FF"/>
                </a:solidFill>
                <a:latin typeface="Calibri"/>
                <a:ea typeface="MS PGothic" charset="0"/>
                <a:cs typeface="Calibri"/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Calibri"/>
                <a:ea typeface="MS PGothic" charset="0"/>
                <a:cs typeface="Calibri"/>
              </a:rPr>
              <a:t>When it has to wait (for I/O for example), OS switches to another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7F1F9-3963-4821-8518-06BF0DA1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B509-F419-44CC-8C22-7F4BB004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9857-83C1-43A7-916D-2712FC94C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BA32F8-F33F-4227-AD69-9A325EF689B4}" type="datetime1">
              <a:rPr lang="en-US" smtClean="0"/>
              <a:t>8/21/15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2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AB951-C0AB-4CE7-8DBE-825E35238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63039-D282-4F41-B646-AF6FDEBE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DBA-5081-4F7D-B95E-24881D88B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CBDA3-85A6-435C-B309-A9E67A6BB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114F-D431-4598-A534-4A959ED96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DD9D0-E383-4624-BD3E-6BD72B930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AEE9-DE2C-4BB9-8719-A1D1BAF27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AE3-C7C4-450A-A464-F7F6E7B96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F603950C-0076-45E7-A945-FCA6FDCC4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0B1022-1C61-4EA6-8B31-73586B08804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  <a:t>COMP 3500 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</a:br>
            <a:r>
              <a:rPr lang="en-US" altLang="zh-CN" sz="40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  <a:t>Introduction to Operating Systems</a:t>
            </a:r>
            <a:r>
              <a:rPr lang="en-US" altLang="zh-CN" sz="41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  <a:t/>
            </a:r>
            <a:br>
              <a:rPr lang="en-US" altLang="zh-CN" sz="41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</a:br>
            <a:r>
              <a:rPr lang="en-US" altLang="zh-CN" sz="41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  <a:t/>
            </a:r>
            <a:br>
              <a:rPr lang="en-US" altLang="zh-CN" sz="41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pitchFamily="34" charset="0"/>
                <a:ea typeface="SimSun" pitchFamily="2" charset="-122"/>
              </a:rPr>
              <a:t>OS Overview (cont.)</a:t>
            </a:r>
            <a:endParaRPr lang="en-US" altLang="zh-CN" sz="4100" dirty="0" smtClean="0">
              <a:solidFill>
                <a:schemeClr val="accent2"/>
              </a:solidFill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391001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Dr. Xiao Qin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2400" i="1" dirty="0">
                <a:solidFill>
                  <a:schemeClr val="tx2"/>
                </a:solidFill>
                <a:latin typeface="Calibri" pitchFamily="34" charset="0"/>
              </a:rPr>
              <a:t>Auburn University</a:t>
            </a:r>
            <a:br>
              <a:rPr kumimoji="1" lang="en-US" altLang="en-US" sz="2400" i="1" dirty="0">
                <a:solidFill>
                  <a:schemeClr val="tx2"/>
                </a:solidFill>
                <a:latin typeface="Calibri" pitchFamily="34" charset="0"/>
              </a:rPr>
            </a:br>
            <a:r>
              <a:rPr kumimoji="1" lang="en-US" altLang="en-US" sz="2400" i="1" dirty="0">
                <a:solidFill>
                  <a:schemeClr val="tx2"/>
                </a:solidFill>
                <a:latin typeface="Calibri" pitchFamily="34" charset="0"/>
              </a:rPr>
              <a:t>http://</a:t>
            </a:r>
            <a:r>
              <a:rPr kumimoji="1" lang="en-US" altLang="en-US" sz="2400" i="1" dirty="0" err="1">
                <a:solidFill>
                  <a:schemeClr val="tx2"/>
                </a:solidFill>
                <a:latin typeface="Calibri" pitchFamily="34" charset="0"/>
              </a:rPr>
              <a:t>www.eng.auburn.edu</a:t>
            </a:r>
            <a:r>
              <a:rPr kumimoji="1" lang="en-US" altLang="en-US" sz="2400" i="1" dirty="0">
                <a:solidFill>
                  <a:schemeClr val="tx2"/>
                </a:solidFill>
                <a:latin typeface="Calibri" pitchFamily="34" charset="0"/>
              </a:rPr>
              <a:t>/~</a:t>
            </a:r>
            <a:r>
              <a:rPr kumimoji="1" lang="en-US" altLang="en-US" sz="2400" i="1" dirty="0" err="1">
                <a:solidFill>
                  <a:schemeClr val="tx2"/>
                </a:solidFill>
                <a:latin typeface="Calibri" pitchFamily="34" charset="0"/>
              </a:rPr>
              <a:t>xqin</a:t>
            </a:r>
            <a:endParaRPr kumimoji="1" lang="en-US" altLang="en-US" sz="2400" i="1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2400" i="1" dirty="0" err="1">
                <a:solidFill>
                  <a:schemeClr val="tx2"/>
                </a:solidFill>
                <a:latin typeface="Calibri" pitchFamily="34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324600"/>
            <a:ext cx="602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Slides adopted </a:t>
            </a:r>
            <a:r>
              <a:rPr lang="en-US" sz="1400" dirty="0" smtClean="0">
                <a:latin typeface="Calibri"/>
                <a:cs typeface="Calibri"/>
              </a:rPr>
              <a:t>from Drs. Abraham </a:t>
            </a:r>
            <a:r>
              <a:rPr lang="en-US" sz="1400" dirty="0" err="1">
                <a:latin typeface="Calibri"/>
                <a:cs typeface="Calibri"/>
              </a:rPr>
              <a:t>Silberschatz</a:t>
            </a:r>
            <a:r>
              <a:rPr lang="en-US" sz="1400" dirty="0">
                <a:latin typeface="Calibri"/>
                <a:cs typeface="Calibri"/>
              </a:rPr>
              <a:t>, Peter B. Galvin, and Greg Gagne </a:t>
            </a:r>
            <a:r>
              <a:rPr lang="en-US" sz="1400" dirty="0" smtClean="0">
                <a:latin typeface="Calibri"/>
                <a:cs typeface="Calibri"/>
              </a:rPr>
              <a:t>  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9685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42938"/>
            <a:ext cx="8915400" cy="9572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Exercise 4: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 What are problems with  simple batch systems?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133600"/>
            <a:ext cx="7121525" cy="3200400"/>
          </a:xfrm>
        </p:spPr>
        <p:txBody>
          <a:bodyPr/>
          <a:lstStyle/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Under utilized CPU time</a:t>
            </a:r>
          </a:p>
          <a:p>
            <a:pPr marL="0" indent="0">
              <a:buNone/>
            </a:pPr>
            <a:endParaRPr lang="en-US" dirty="0" smtClean="0">
              <a:latin typeface="Calibri"/>
              <a:ea typeface="MS PGothic" charset="0"/>
              <a:cs typeface="Calibri"/>
            </a:endParaRP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Non-interactivity </a:t>
            </a:r>
            <a:r>
              <a:rPr lang="en-US" dirty="0">
                <a:latin typeface="Calibri"/>
                <a:ea typeface="MS PGothic" charset="0"/>
                <a:cs typeface="Calibri"/>
              </a:rPr>
              <a:t>of 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users </a:t>
            </a:r>
            <a:r>
              <a:rPr lang="en-US" dirty="0">
                <a:latin typeface="Calibri"/>
                <a:ea typeface="MS PGothic" charset="0"/>
                <a:cs typeface="Calibri"/>
              </a:rPr>
              <a:t>with 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running </a:t>
            </a:r>
            <a:r>
              <a:rPr lang="en-US" dirty="0">
                <a:latin typeface="Calibri"/>
                <a:ea typeface="MS PGothic" charset="0"/>
                <a:cs typeface="Calibri"/>
              </a:rPr>
              <a:t>jobs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8DD9D0-E383-4624-BD3E-6BD72B9307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905000"/>
            <a:ext cx="87185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1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151452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MS PGothic" charset="0"/>
                <a:cs typeface="Calibri"/>
              </a:rPr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4572000"/>
            <a:ext cx="7772400" cy="1752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When one job needs to wait for I/O, the processor can switch to the other job, which is likely not waiting for I/O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23636" r="7059" b="48182"/>
          <a:stretch>
            <a:fillRect/>
          </a:stretch>
        </p:blipFill>
        <p:spPr>
          <a:xfrm>
            <a:off x="152401" y="1066800"/>
            <a:ext cx="8721076" cy="36047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88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v="urn:schemas-microsoft-com:mac:vml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304800"/>
            <a:ext cx="7824788" cy="1067747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MS PGothic" charset="0"/>
                <a:cs typeface="Calibri"/>
              </a:rPr>
              <a:t>Time-Sharing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1"/>
            <a:ext cx="8534400" cy="411479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To handle multiple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interactive</a:t>
            </a:r>
            <a:r>
              <a:rPr lang="en-US" sz="3200" dirty="0" smtClean="0">
                <a:latin typeface="Calibri" panose="020F0502020204030204" pitchFamily="34" charset="0"/>
              </a:rPr>
              <a:t> jobs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Processor time is shared among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multiple users</a:t>
            </a:r>
          </a:p>
          <a:p>
            <a:endParaRPr lang="en-US" sz="3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</a:rPr>
              <a:t>Multiple users simultaneously access the system through terminals, with the OS interleaving the execution of each user program in a short burst or quantum of computation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1295400"/>
            <a:ext cx="8610600" cy="521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534400" cy="3048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Exercise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5:</a:t>
            </a:r>
            <a:r>
              <a:rPr lang="en-US" sz="3200" dirty="0" smtClean="0">
                <a:latin typeface="Calibri"/>
                <a:ea typeface="MS PGothic" charset="0"/>
                <a:cs typeface="Calibri"/>
              </a:rPr>
              <a:t> If </a:t>
            </a:r>
            <a:r>
              <a:rPr lang="en-US" sz="3200" dirty="0">
                <a:latin typeface="Calibri"/>
                <a:ea typeface="MS PGothic" charset="0"/>
                <a:cs typeface="Calibri"/>
              </a:rPr>
              <a:t>there are </a:t>
            </a:r>
            <a:r>
              <a:rPr lang="en-US" sz="3200" i="1" dirty="0">
                <a:latin typeface="Calibri"/>
                <a:ea typeface="MS PGothic" charset="0"/>
                <a:cs typeface="Calibri"/>
              </a:rPr>
              <a:t>n</a:t>
            </a:r>
            <a:r>
              <a:rPr lang="en-US" sz="3200" dirty="0">
                <a:latin typeface="Calibri"/>
                <a:ea typeface="MS PGothic" charset="0"/>
                <a:cs typeface="Calibri"/>
              </a:rPr>
              <a:t> </a:t>
            </a:r>
            <a:r>
              <a:rPr lang="en-US" sz="3200" dirty="0" smtClean="0">
                <a:latin typeface="Calibri"/>
                <a:ea typeface="MS PGothic" charset="0"/>
                <a:cs typeface="Calibri"/>
              </a:rPr>
              <a:t>users actively </a:t>
            </a:r>
            <a:r>
              <a:rPr lang="en-US" sz="3200" dirty="0">
                <a:latin typeface="Calibri"/>
                <a:ea typeface="MS PGothic" charset="0"/>
                <a:cs typeface="Calibri"/>
              </a:rPr>
              <a:t>requesting service at one time, each user will only see on the average </a:t>
            </a:r>
            <a:r>
              <a:rPr lang="en-US" sz="3200" i="1" dirty="0">
                <a:latin typeface="Calibri"/>
                <a:ea typeface="MS PGothic" charset="0"/>
                <a:cs typeface="Calibri"/>
              </a:rPr>
              <a:t>1/ </a:t>
            </a:r>
            <a:r>
              <a:rPr lang="en-US" sz="3200" i="1" dirty="0" smtClean="0">
                <a:latin typeface="Calibri"/>
                <a:ea typeface="MS PGothic" charset="0"/>
                <a:cs typeface="Calibri"/>
              </a:rPr>
              <a:t>n </a:t>
            </a:r>
            <a:r>
              <a:rPr lang="en-US" sz="3200" dirty="0" smtClean="0">
                <a:latin typeface="Calibri"/>
                <a:ea typeface="MS PGothic" charset="0"/>
                <a:cs typeface="Calibri"/>
              </a:rPr>
              <a:t>of </a:t>
            </a:r>
            <a:r>
              <a:rPr lang="en-US" sz="3200" dirty="0">
                <a:latin typeface="Calibri"/>
                <a:ea typeface="MS PGothic" charset="0"/>
                <a:cs typeface="Calibri"/>
              </a:rPr>
              <a:t>the effective computer capacity, not counting OS overhead. </a:t>
            </a:r>
            <a:r>
              <a:rPr lang="en-US" sz="3200" dirty="0" smtClean="0">
                <a:latin typeface="Calibri"/>
                <a:ea typeface="MS PGothic" charset="0"/>
                <a:cs typeface="Calibri"/>
              </a:rPr>
              <a:t/>
            </a:r>
            <a:br>
              <a:rPr lang="en-US" sz="3200" dirty="0" smtClean="0">
                <a:latin typeface="Calibri"/>
                <a:ea typeface="MS PGothic" charset="0"/>
                <a:cs typeface="Calibri"/>
              </a:rPr>
            </a:br>
            <a:r>
              <a:rPr lang="en-US" sz="3200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Why the response time on a time-sharing system can be similar to that on a dedicated computer?</a:t>
            </a:r>
            <a:endParaRPr lang="en-US" sz="3200" dirty="0">
              <a:solidFill>
                <a:srgbClr val="FF0000"/>
              </a:solidFill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4883426"/>
            <a:ext cx="6858000" cy="60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Relatively </a:t>
            </a:r>
            <a:r>
              <a:rPr lang="en-US" sz="2400" dirty="0">
                <a:latin typeface="Calibri" panose="020F0502020204030204" pitchFamily="34" charset="0"/>
              </a:rPr>
              <a:t>slow human reaction time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599"/>
            <a:ext cx="4953000" cy="300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4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8138"/>
            <a:ext cx="8229600" cy="804862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ea typeface="MS PGothic" charset="0"/>
                <a:cs typeface="Calibri"/>
              </a:rPr>
              <a:t>Summary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371600"/>
            <a:ext cx="7727950" cy="4392613"/>
          </a:xfrm>
        </p:spPr>
        <p:txBody>
          <a:bodyPr/>
          <a:lstStyle/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Evolution </a:t>
            </a:r>
            <a:r>
              <a:rPr lang="en-US" dirty="0">
                <a:latin typeface="Calibri"/>
                <a:ea typeface="MS PGothic" charset="0"/>
                <a:cs typeface="Calibri"/>
              </a:rPr>
              <a:t>of Operating Systems</a:t>
            </a:r>
          </a:p>
          <a:p>
            <a:pPr lvl="1"/>
            <a:r>
              <a:rPr lang="en-US" dirty="0" smtClean="0">
                <a:latin typeface="Calibri"/>
                <a:ea typeface="MS PGothic" charset="0"/>
                <a:cs typeface="Calibri"/>
              </a:rPr>
              <a:t>Batching </a:t>
            </a:r>
          </a:p>
          <a:p>
            <a:pPr lvl="1"/>
            <a:r>
              <a:rPr lang="en-US" dirty="0" smtClean="0">
                <a:latin typeface="Calibri"/>
                <a:ea typeface="MS PGothic" charset="0"/>
                <a:cs typeface="Calibri"/>
              </a:rPr>
              <a:t>Multiprogramming </a:t>
            </a:r>
          </a:p>
          <a:p>
            <a:pPr lvl="1"/>
            <a:r>
              <a:rPr lang="en-US" dirty="0" smtClean="0">
                <a:latin typeface="Calibri"/>
                <a:ea typeface="MS PGothic" charset="0"/>
                <a:cs typeface="Calibri"/>
              </a:rPr>
              <a:t>Timesharing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8DD9D0-E383-4624-BD3E-6BD72B9307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2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SimSun" pitchFamily="2" charset="-122"/>
              </a:rPr>
              <a:t>The Latest CSSE Exit Survey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Calibri" pitchFamily="34" charset="0"/>
                <a:ea typeface="ＭＳ Ｐゴシック" pitchFamily="34" charset="-128"/>
              </a:rPr>
              <a:t>Like </a:t>
            </a:r>
            <a:r>
              <a:rPr lang="en-US" altLang="zh-CN" dirty="0" smtClean="0">
                <a:latin typeface="Calibri" pitchFamily="34" charset="0"/>
                <a:ea typeface="ＭＳ Ｐゴシック" pitchFamily="34" charset="-128"/>
              </a:rPr>
              <a:t>large </a:t>
            </a:r>
            <a:r>
              <a:rPr lang="en-US" altLang="zh-CN" dirty="0" smtClean="0">
                <a:latin typeface="Calibri" pitchFamily="34" charset="0"/>
                <a:ea typeface="ＭＳ Ｐゴシック" pitchFamily="34" charset="-128"/>
              </a:rPr>
              <a:t>programming </a:t>
            </a:r>
            <a:r>
              <a:rPr lang="en-US" altLang="zh-CN" dirty="0" smtClean="0">
                <a:latin typeface="Calibri" pitchFamily="34" charset="0"/>
                <a:ea typeface="ＭＳ Ｐゴシック" pitchFamily="34" charset="-128"/>
              </a:rPr>
              <a:t>projects. </a:t>
            </a:r>
          </a:p>
          <a:p>
            <a:pPr>
              <a:lnSpc>
                <a:spcPct val="80000"/>
              </a:lnSpc>
            </a:pPr>
            <a:endParaRPr lang="en-US" altLang="zh-CN" dirty="0"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alibri" pitchFamily="34" charset="0"/>
                <a:ea typeface="ＭＳ Ｐゴシック" pitchFamily="34" charset="-128"/>
              </a:rPr>
              <a:t>Some lectures were taught by graduate teaching assistant.</a:t>
            </a:r>
          </a:p>
          <a:p>
            <a:pPr>
              <a:lnSpc>
                <a:spcPct val="80000"/>
              </a:lnSpc>
            </a:pPr>
            <a:endParaRPr lang="en-US" altLang="zh-CN" dirty="0"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alibri" pitchFamily="34" charset="0"/>
                <a:ea typeface="ＭＳ Ｐゴシック" pitchFamily="34" charset="-128"/>
              </a:rPr>
              <a:t>Prefer being taught by faculty members of </a:t>
            </a:r>
            <a:r>
              <a:rPr lang="en-US" altLang="zh-CN" dirty="0" smtClean="0">
                <a:latin typeface="Calibri" pitchFamily="34" charset="0"/>
                <a:ea typeface="ＭＳ Ｐゴシック" pitchFamily="34" charset="-128"/>
              </a:rPr>
              <a:t>CSSE</a:t>
            </a:r>
            <a:endParaRPr lang="en-US" altLang="zh-CN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26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SimSun" pitchFamily="2" charset="-122"/>
              </a:rPr>
              <a:t>About Dr. Qin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Calibri" pitchFamily="34" charset="0"/>
                <a:ea typeface="ＭＳ Ｐゴシック" pitchFamily="34" charset="-128"/>
              </a:rPr>
              <a:t>Undergraduate Student at </a:t>
            </a:r>
            <a:r>
              <a:rPr lang="en-US" altLang="zh-CN" sz="2400" dirty="0" err="1">
                <a:latin typeface="Calibri" pitchFamily="34" charset="0"/>
                <a:ea typeface="ＭＳ Ｐゴシック" pitchFamily="34" charset="-128"/>
              </a:rPr>
              <a:t>Huazhong</a:t>
            </a:r>
            <a:r>
              <a:rPr lang="en-US" altLang="zh-CN" sz="2400" dirty="0">
                <a:latin typeface="Calibri" pitchFamily="34" charset="0"/>
                <a:ea typeface="ＭＳ Ｐゴシック" pitchFamily="34" charset="-128"/>
              </a:rPr>
              <a:t> University of Science and Technology (HUST), China (1992-1996)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Calibri" pitchFamily="34" charset="0"/>
                <a:ea typeface="ＭＳ Ｐゴシック" pitchFamily="34" charset="-128"/>
              </a:rPr>
              <a:t>Senior Design Project: Real-Time Disk Scheduling in 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Unix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M.S. Student at HUST, (1996-1999)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Calibri" pitchFamily="34" charset="0"/>
                <a:ea typeface="ＭＳ Ｐゴシック" pitchFamily="34" charset="-128"/>
              </a:rPr>
              <a:t>Scheduling in Real-Time and Fault-Tolerant 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Operating Systems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Doctoral student at the University of Nebraska-Lincoln (01-04)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Calibri" pitchFamily="34" charset="0"/>
                <a:ea typeface="ＭＳ Ｐゴシック" pitchFamily="34" charset="-128"/>
              </a:rPr>
              <a:t>I/O-Aware 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Load Balancing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Assistant Professor at New Mexico Tech (2004-2007)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Calibri" pitchFamily="34" charset="0"/>
                <a:ea typeface="ＭＳ Ｐゴシック" pitchFamily="34" charset="-128"/>
              </a:rPr>
              <a:t>Security-Aware Scheduling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Assistant Professor at Auburn University (2007-2010)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Calibri" pitchFamily="34" charset="0"/>
                <a:ea typeface="ＭＳ Ｐゴシック" pitchFamily="34" charset="-128"/>
              </a:rPr>
              <a:t>Energy-Efficient Storage Systems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Associate Professor at Auburn University (2010-2015)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Calibri" pitchFamily="34" charset="0"/>
                <a:ea typeface="ＭＳ Ｐゴシック" pitchFamily="34" charset="-128"/>
              </a:rPr>
              <a:t>Active Storage Systems, Prefetching for Multi-level Storage Systems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Professor </a:t>
            </a:r>
            <a:r>
              <a:rPr lang="en-US" altLang="zh-CN" sz="2400" dirty="0">
                <a:latin typeface="Calibri" pitchFamily="34" charset="0"/>
                <a:ea typeface="ＭＳ Ｐゴシック" pitchFamily="34" charset="-128"/>
              </a:rPr>
              <a:t>at Auburn University (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</a:rPr>
              <a:t>2015)</a:t>
            </a:r>
            <a:endParaRPr lang="en-US" altLang="zh-CN" sz="2400" dirty="0">
              <a:latin typeface="Calibri" pitchFamily="34" charset="0"/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Calibri" pitchFamily="34" charset="0"/>
                <a:ea typeface="ＭＳ Ｐゴシック" pitchFamily="34" charset="-128"/>
              </a:rPr>
              <a:t>Thermal-Efficient Data Centers</a:t>
            </a:r>
          </a:p>
        </p:txBody>
      </p:sp>
    </p:spTree>
    <p:extLst>
      <p:ext uri="{BB962C8B-B14F-4D97-AF65-F5344CB8AC3E}">
        <p14:creationId xmlns:p14="http://schemas.microsoft.com/office/powerpoint/2010/main" val="243002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38138"/>
            <a:ext cx="8915400" cy="576262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About Me:</a:t>
            </a:r>
            <a:r>
              <a:rPr lang="en-US" sz="3600" dirty="0" smtClean="0">
                <a:latin typeface="Calibri"/>
                <a:ea typeface="MS PGothic" charset="0"/>
                <a:cs typeface="Calibri"/>
              </a:rPr>
              <a:t> What are operating system goals?</a:t>
            </a:r>
            <a:endParaRPr lang="en-US" sz="3600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74750"/>
            <a:ext cx="7121525" cy="4159250"/>
          </a:xfrm>
        </p:spPr>
        <p:txBody>
          <a:bodyPr/>
          <a:lstStyle/>
          <a:p>
            <a:r>
              <a:rPr lang="en-US" dirty="0">
                <a:latin typeface="Calibri"/>
                <a:ea typeface="MS PGothic" charset="0"/>
                <a:cs typeface="Calibri"/>
              </a:rPr>
              <a:t>A program that acts as an intermediary between a user of a computer and the computer hardware</a:t>
            </a:r>
          </a:p>
          <a:p>
            <a:r>
              <a:rPr lang="en-US" dirty="0">
                <a:latin typeface="Calibri"/>
                <a:ea typeface="MS PGothic" charset="0"/>
                <a:cs typeface="Calibri"/>
              </a:rPr>
              <a:t>Operating system goals: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Execute user programs and make solving user problems easier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Make the computer system convenient to use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Use the computer hardware in an efficient manner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8DD9D0-E383-4624-BD3E-6BD72B9307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38138"/>
            <a:ext cx="8915400" cy="576262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Recap:</a:t>
            </a:r>
            <a:r>
              <a:rPr lang="en-US" sz="3600" dirty="0" smtClean="0">
                <a:latin typeface="Calibri"/>
                <a:ea typeface="MS PGothic" charset="0"/>
                <a:cs typeface="Calibri"/>
              </a:rPr>
              <a:t> What are operating system goals?</a:t>
            </a:r>
            <a:endParaRPr lang="en-US" sz="3600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74750"/>
            <a:ext cx="7121525" cy="4159250"/>
          </a:xfrm>
        </p:spPr>
        <p:txBody>
          <a:bodyPr/>
          <a:lstStyle/>
          <a:p>
            <a:r>
              <a:rPr lang="en-US" dirty="0">
                <a:latin typeface="Calibri"/>
                <a:ea typeface="MS PGothic" charset="0"/>
                <a:cs typeface="Calibri"/>
              </a:rPr>
              <a:t>A program that acts as an intermediary between a user of a computer and the computer hardware</a:t>
            </a:r>
          </a:p>
          <a:p>
            <a:r>
              <a:rPr lang="en-US" dirty="0">
                <a:latin typeface="Calibri"/>
                <a:ea typeface="MS PGothic" charset="0"/>
                <a:cs typeface="Calibri"/>
              </a:rPr>
              <a:t>Operating system goals: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Execute user programs and make solving user problems easier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Make the computer system convenient to use</a:t>
            </a:r>
          </a:p>
          <a:p>
            <a:pPr lvl="1"/>
            <a:r>
              <a:rPr lang="en-US" dirty="0">
                <a:latin typeface="Calibri"/>
                <a:ea typeface="MS PGothic" charset="0"/>
                <a:cs typeface="Calibri"/>
              </a:rPr>
              <a:t>Use the computer hardware in an efficient manner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8DD9D0-E383-4624-BD3E-6BD72B9307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338138"/>
            <a:ext cx="8229600" cy="16430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Recap</a:t>
            </a:r>
            <a:r>
              <a:rPr lang="en-US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: 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What do users and mainframes want from operating systems, respectively?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86000"/>
            <a:ext cx="7575550" cy="4038600"/>
          </a:xfrm>
        </p:spPr>
        <p:txBody>
          <a:bodyPr/>
          <a:lstStyle/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Convenience</a:t>
            </a:r>
          </a:p>
          <a:p>
            <a:r>
              <a:rPr lang="en-US" altLang="ja-JP" dirty="0" smtClean="0">
                <a:latin typeface="Calibri"/>
                <a:ea typeface="MS PGothic" charset="0"/>
                <a:cs typeface="Calibri"/>
              </a:rPr>
              <a:t>Resource </a:t>
            </a:r>
            <a:r>
              <a:rPr lang="en-US" altLang="ja-JP" dirty="0">
                <a:latin typeface="Calibri"/>
                <a:ea typeface="MS PGothic" charset="0"/>
                <a:cs typeface="Calibri"/>
              </a:rPr>
              <a:t>utilization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Ease </a:t>
            </a:r>
            <a:r>
              <a:rPr lang="en-US" dirty="0">
                <a:latin typeface="Calibri"/>
                <a:ea typeface="MS PGothic" charset="0"/>
                <a:cs typeface="Calibri"/>
              </a:rPr>
              <a:t>of 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use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Fast throughput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Short response time</a:t>
            </a: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Low cooling cost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r>
              <a:rPr lang="en-US" dirty="0" smtClean="0">
                <a:latin typeface="Calibri"/>
                <a:ea typeface="MS PGothic" charset="0"/>
                <a:cs typeface="Calibri"/>
              </a:rPr>
              <a:t>Long </a:t>
            </a:r>
            <a:r>
              <a:rPr lang="en-US" dirty="0">
                <a:latin typeface="Calibri"/>
                <a:ea typeface="MS PGothic" charset="0"/>
                <a:cs typeface="Calibri"/>
              </a:rPr>
              <a:t>battery 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life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8DD9D0-E383-4624-BD3E-6BD72B9307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8288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libri"/>
                <a:ea typeface="MS PGothic" charset="0"/>
                <a:cs typeface="Calibri"/>
              </a:rPr>
              <a:t>Recap:</a:t>
            </a:r>
            <a:r>
              <a:rPr lang="en-US" sz="4000" dirty="0" smtClean="0">
                <a:latin typeface="Calibri"/>
                <a:ea typeface="MS PGothic" charset="0"/>
                <a:cs typeface="Calibri"/>
              </a:rPr>
              <a:t> How </a:t>
            </a:r>
            <a:r>
              <a:rPr lang="en-US" sz="4000" dirty="0">
                <a:latin typeface="Calibri"/>
                <a:ea typeface="MS PGothic" charset="0"/>
                <a:cs typeface="Calibri"/>
              </a:rPr>
              <a:t>to reduce </a:t>
            </a:r>
            <a:r>
              <a:rPr lang="en-US" sz="4000" dirty="0" smtClean="0">
                <a:latin typeface="Calibri"/>
                <a:ea typeface="MS PGothic" charset="0"/>
                <a:cs typeface="Calibri"/>
              </a:rPr>
              <a:t>the long </a:t>
            </a:r>
            <a:r>
              <a:rPr lang="en-US" sz="4000" dirty="0">
                <a:latin typeface="Calibri"/>
                <a:ea typeface="MS PGothic" charset="0"/>
                <a:cs typeface="Calibri"/>
              </a:rPr>
              <a:t>system setup </a:t>
            </a:r>
            <a:r>
              <a:rPr lang="en-US" sz="4000" dirty="0" smtClean="0">
                <a:latin typeface="Calibri"/>
                <a:ea typeface="MS PGothic" charset="0"/>
                <a:cs typeface="Calibri"/>
              </a:rPr>
              <a:t>time of a serial processing system? 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614737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MS PGothic" charset="0"/>
                <a:cs typeface="Calibri"/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8077200" cy="4419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Early computers were very expensive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</a:rPr>
              <a:t>important to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maximize processor utilization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Monitor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</a:rPr>
              <a:t>user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 longer has direct access </a:t>
            </a:r>
            <a:r>
              <a:rPr lang="en-US" sz="2800" dirty="0" smtClean="0">
                <a:latin typeface="Calibri" panose="020F0502020204030204" pitchFamily="34" charset="0"/>
              </a:rPr>
              <a:t>to processor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</a:rPr>
              <a:t>job is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submitted to computer operator </a:t>
            </a:r>
            <a:r>
              <a:rPr lang="en-US" sz="2800" dirty="0" smtClean="0">
                <a:latin typeface="Calibri" panose="020F0502020204030204" pitchFamily="34" charset="0"/>
              </a:rPr>
              <a:t>who batches them together and places them on an input device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</a:rPr>
              <a:t>program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branches back to the monitor </a:t>
            </a:r>
            <a:r>
              <a:rPr lang="en-US" sz="2800" dirty="0" smtClean="0">
                <a:latin typeface="Calibri" panose="020F0502020204030204" pitchFamily="34" charset="0"/>
              </a:rPr>
              <a:t>when finished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1663148"/>
            <a:ext cx="871728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MS PGothic" charset="0"/>
                <a:cs typeface="Calibri"/>
              </a:rPr>
              <a:t>Job Control Language (JCL)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79250416"/>
              </p:ext>
            </p:extLst>
          </p:nvPr>
        </p:nvGraphicFramePr>
        <p:xfrm>
          <a:off x="609600" y="17526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370887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7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1403</Words>
  <Application>Microsoft Macintosh PowerPoint</Application>
  <PresentationFormat>On-screen Show (4:3)</PresentationFormat>
  <Paragraphs>239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1_Default Design</vt:lpstr>
      <vt:lpstr>COMP 3500  Introduction to Operating Systems  OS Overview (cont.)</vt:lpstr>
      <vt:lpstr>The Latest CSSE Exit Survey</vt:lpstr>
      <vt:lpstr>About Dr. Qin</vt:lpstr>
      <vt:lpstr>About Me: What are operating system goals?</vt:lpstr>
      <vt:lpstr>Recap: What are operating system goals?</vt:lpstr>
      <vt:lpstr>Recap: What do users and mainframes want from operating systems, respectively?</vt:lpstr>
      <vt:lpstr>Recap: How to reduce the long system setup time of a serial processing system? </vt:lpstr>
      <vt:lpstr>Simple Batch Systems</vt:lpstr>
      <vt:lpstr>Job Control Language (JCL)</vt:lpstr>
      <vt:lpstr>Exercise 4: What are problems with  simple batch systems?</vt:lpstr>
      <vt:lpstr>Multiprogramming</vt:lpstr>
      <vt:lpstr>Time-Sharing Systems</vt:lpstr>
      <vt:lpstr>Exercise 5: If there are n users actively requesting service at one time, each user will only see on the average 1/ n of the effective computer capacity, not counting OS overhead.   Why the response time on a time-sharing system can be similar to that on a dedicated computer?</vt:lpstr>
      <vt:lpstr>Summary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272</cp:revision>
  <dcterms:created xsi:type="dcterms:W3CDTF">2006-08-22T22:53:10Z</dcterms:created>
  <dcterms:modified xsi:type="dcterms:W3CDTF">2015-08-21T15:52:35Z</dcterms:modified>
</cp:coreProperties>
</file>