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360" r:id="rId3"/>
    <p:sldId id="376" r:id="rId4"/>
    <p:sldId id="375" r:id="rId5"/>
    <p:sldId id="370" r:id="rId6"/>
    <p:sldId id="377" r:id="rId7"/>
    <p:sldId id="367" r:id="rId8"/>
    <p:sldId id="343" r:id="rId9"/>
    <p:sldId id="371" r:id="rId10"/>
    <p:sldId id="372" r:id="rId11"/>
    <p:sldId id="373" r:id="rId12"/>
    <p:sldId id="374" r:id="rId13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2880" autoAdjust="0"/>
  </p:normalViewPr>
  <p:slideViewPr>
    <p:cSldViewPr>
      <p:cViewPr varScale="1">
        <p:scale>
          <a:sx n="140" d="100"/>
          <a:sy n="140" d="100"/>
        </p:scale>
        <p:origin x="-9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Lec01c-OS Oview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cont.ppt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Lec01c-Project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2 overview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Due: Friday, Sept. 4th at 11:55 pm.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1. Project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Specification.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docxPreview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the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documentView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2. How to build tool chain: The MIPS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toolchain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for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os161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txtPreview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the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documentView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3. How to build and run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sys161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htmlView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4.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gdb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htmView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 and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cvs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htmView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5. Configuration file: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sys161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confView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Below, you can find five source code packages: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6.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os161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-1.10.tar.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gzView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7.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binutils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tarView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8. Download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-1.4.tar from: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https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://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dl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dropboxusercontent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/u/24238235/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-1.4.tar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9. Download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-1.4.tar from: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https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://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dl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dropboxusercontent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/u/24238235/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-1.4.tar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10.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sys161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-1.12.tar.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gzView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4213"/>
            <a:ext cx="4559300" cy="3419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12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72F13E-3E96-47DE-A003-1C9D8174C61B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78" tIns="44739" rIns="91078" bIns="44739"/>
          <a:lstStyle/>
          <a:p>
            <a:endParaRPr lang="en-US" altLang="zh-CN" smtClean="0"/>
          </a:p>
        </p:txBody>
      </p:sp>
      <p:sp>
        <p:nvSpPr>
          <p:cNvPr id="450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How to read source code?</a:t>
            </a:r>
          </a:p>
          <a:p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My story: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4000-5000 lines. 3 weeks. A distributed system simulator. 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Story: Bad yet</a:t>
            </a:r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 feasible collaboration plan</a:t>
            </a:r>
          </a:p>
          <a:p>
            <a:r>
              <a:rPr lang="en-US" altLang="zh-CN" baseline="0" dirty="0" smtClean="0">
                <a:latin typeface="Times New Roman" charset="0"/>
                <a:ea typeface="宋体" charset="0"/>
                <a:cs typeface="宋体" charset="0"/>
              </a:rPr>
              <a:t>One member works on COMP4300; one member works on COMP3500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>
                <a:latin typeface="Times New Roman" charset="0"/>
                <a:ea typeface="MS PGothic" charset="0"/>
                <a:cs typeface="MS PGothic" charset="0"/>
              </a:rPr>
              <a:t>Personality: teamwork.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8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9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10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8077200" cy="22098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</a:t>
            </a:r>
            <a: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Systems</a:t>
            </a:r>
            <a:b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2 – An Introduction to OS/161</a:t>
            </a:r>
            <a:b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Overview</a:t>
            </a:r>
            <a:b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endParaRPr lang="en-US" altLang="zh-CN" sz="3600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057400" y="4183063"/>
            <a:ext cx="4953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000090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sz="2400" i="1" dirty="0">
                <a:solidFill>
                  <a:srgbClr val="000090"/>
                </a:solidFill>
                <a:latin typeface="Calibri" charset="0"/>
              </a:rPr>
              <a:t>Auburn University</a:t>
            </a:r>
            <a:br>
              <a:rPr kumimoji="1" lang="en-US" sz="2400" i="1" dirty="0">
                <a:solidFill>
                  <a:srgbClr val="000090"/>
                </a:solidFill>
                <a:latin typeface="Calibri" charset="0"/>
              </a:rPr>
            </a:br>
            <a:r>
              <a:rPr kumimoji="1" lang="en-US" sz="2400" i="1" dirty="0">
                <a:solidFill>
                  <a:srgbClr val="000090"/>
                </a:solidFill>
                <a:latin typeface="Calibri" charset="0"/>
              </a:rPr>
              <a:t>http://</a:t>
            </a:r>
            <a:r>
              <a:rPr kumimoji="1" lang="en-US" sz="2400" i="1" dirty="0" err="1">
                <a:solidFill>
                  <a:srgbClr val="000090"/>
                </a:solidFill>
                <a:latin typeface="Calibri" charset="0"/>
              </a:rPr>
              <a:t>www.eng.auburn.edu</a:t>
            </a:r>
            <a:r>
              <a:rPr kumimoji="1" lang="en-US" sz="2400" i="1" dirty="0">
                <a:solidFill>
                  <a:srgbClr val="000090"/>
                </a:solidFill>
                <a:latin typeface="Calibri" charset="0"/>
              </a:rPr>
              <a:t>/~</a:t>
            </a:r>
            <a:r>
              <a:rPr kumimoji="1" lang="en-US" sz="2400" i="1" dirty="0" err="1">
                <a:solidFill>
                  <a:srgbClr val="000090"/>
                </a:solidFill>
                <a:latin typeface="Calibri" charset="0"/>
              </a:rPr>
              <a:t>xqin</a:t>
            </a:r>
            <a:endParaRPr kumimoji="1" lang="en-US" sz="2400" i="1" dirty="0">
              <a:solidFill>
                <a:srgbClr val="000090"/>
              </a:solidFill>
              <a:latin typeface="Calibri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kumimoji="1" lang="en-US" sz="2400" i="1" dirty="0" err="1">
                <a:solidFill>
                  <a:srgbClr val="000090"/>
                </a:solidFill>
                <a:latin typeface="Calibri" charset="0"/>
              </a:rPr>
              <a:t>xqin@auburn.edu</a:t>
            </a:r>
            <a:endParaRPr kumimoji="1" lang="en-US" altLang="zh-CN" sz="2400" i="1" dirty="0">
              <a:solidFill>
                <a:srgbClr val="000090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685800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</a:rPr>
              <a:t>Tool 2: CVS </a:t>
            </a:r>
            <a:br>
              <a:rPr lang="en-US" sz="4000" dirty="0" smtClean="0">
                <a:latin typeface="Calibri" charset="0"/>
              </a:rPr>
            </a:br>
            <a:r>
              <a:rPr lang="en-US" sz="4000" dirty="0" smtClean="0">
                <a:latin typeface="Calibri" charset="0"/>
              </a:rPr>
              <a:t>(Concurrent Versions System)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114800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Source code version control system  </a:t>
            </a:r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To merge multiple programmers' modifications</a:t>
            </a:r>
          </a:p>
          <a:p>
            <a:r>
              <a:rPr lang="en-US" dirty="0" smtClean="0">
                <a:latin typeface="Calibri" charset="0"/>
              </a:rPr>
              <a:t>To detecting conflicts when merges fail 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4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685800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</a:rPr>
              <a:t>Tool 2: CVS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114800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Create CVS repository directory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  %</a:t>
            </a:r>
            <a:r>
              <a:rPr lang="en-US" dirty="0" err="1" smtClean="0">
                <a:solidFill>
                  <a:schemeClr val="tx1"/>
                </a:solidFill>
                <a:latin typeface="Courier New"/>
                <a:cs typeface="Courier New"/>
              </a:rPr>
              <a:t>cvs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–d ~/cs161/</a:t>
            </a:r>
            <a:r>
              <a:rPr lang="en-US" dirty="0" err="1" smtClean="0">
                <a:solidFill>
                  <a:schemeClr val="tx1"/>
                </a:solidFill>
                <a:latin typeface="Courier New"/>
                <a:cs typeface="Courier New"/>
              </a:rPr>
              <a:t>cvsroot</a:t>
            </a:r>
            <a:r>
              <a:rPr lang="en-US" dirty="0" smtClean="0">
                <a:latin typeface="Calibri" charset="0"/>
              </a:rPr>
              <a:t>  </a:t>
            </a:r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 </a:t>
            </a:r>
            <a:r>
              <a:rPr lang="en-US" dirty="0" smtClean="0">
                <a:solidFill>
                  <a:srgbClr val="FF3300"/>
                </a:solidFill>
                <a:latin typeface="Calibri" charset="0"/>
              </a:rPr>
              <a:t>Set your CVSROOT environment variable</a:t>
            </a:r>
            <a:r>
              <a:rPr lang="en-US" dirty="0" smtClean="0"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%export </a:t>
            </a:r>
            <a:r>
              <a:rPr lang="en-US" sz="2800" dirty="0">
                <a:solidFill>
                  <a:srgbClr val="000000"/>
                </a:solidFill>
                <a:latin typeface="Courier New"/>
                <a:cs typeface="Courier New"/>
              </a:rPr>
              <a:t>CVSROOT=~/cs161/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cvsroot</a:t>
            </a:r>
            <a:endParaRPr lang="en-US" sz="2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800" dirty="0" smtClean="0">
                <a:latin typeface="Calibri" charset="0"/>
              </a:rPr>
              <a:t>Start CVS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cvs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init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800" dirty="0" smtClean="0"/>
              <a:t>Import </a:t>
            </a:r>
            <a:r>
              <a:rPr lang="en-US" sz="2800" dirty="0"/>
              <a:t>your source tree</a:t>
            </a:r>
            <a:r>
              <a:rPr lang="en-US" sz="2800" dirty="0" smtClean="0">
                <a:effectLst/>
              </a:rPr>
              <a:t> </a:t>
            </a:r>
            <a:endParaRPr lang="en-US" sz="2800" dirty="0" smtClean="0">
              <a:latin typeface="Calibri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%cd ~/cs161/os161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cvs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import -m "Import of os161"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os161 os161-1_10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7772400" y="2819400"/>
            <a:ext cx="609600" cy="533400"/>
          </a:xfrm>
          <a:prstGeom prst="sun">
            <a:avLst>
              <a:gd name="adj" fmla="val 25000"/>
            </a:avLst>
          </a:prstGeom>
          <a:solidFill>
            <a:srgbClr val="CC0000"/>
          </a:solidFill>
          <a:ln w="22225">
            <a:solidFill>
              <a:srgbClr val="CC0000"/>
            </a:solidFill>
            <a:miter lim="800000"/>
            <a:headEnd/>
            <a:tailEnd type="none" w="sm" len="med"/>
          </a:ln>
        </p:spPr>
        <p:txBody>
          <a:bodyPr wrap="none" anchor="ctr"/>
          <a:lstStyle/>
          <a:p>
            <a:endParaRPr lang="en-US">
              <a:latin typeface="Trebuchet MS" charset="0"/>
              <a:ea typeface="MS PGothic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6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685800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</a:rPr>
              <a:t>Tool 2: CVS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114800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Delete your os161 source tree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%cd ..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%</a:t>
            </a: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rm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-</a:t>
            </a: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rf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os161 </a:t>
            </a:r>
            <a:r>
              <a:rPr lang="en-US" sz="2400" dirty="0" smtClean="0">
                <a:latin typeface="Calibri" charset="0"/>
              </a:rPr>
              <a:t>  </a:t>
            </a:r>
            <a:endParaRPr lang="en-US" sz="2400" dirty="0">
              <a:latin typeface="Calibri" charset="0"/>
            </a:endParaRPr>
          </a:p>
          <a:p>
            <a:r>
              <a:rPr lang="en-US" sz="2800" dirty="0" smtClean="0">
                <a:latin typeface="Calibri" charset="0"/>
              </a:rPr>
              <a:t>Checkout now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% cd ~/cs161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  %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cvs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 checkout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src</a:t>
            </a:r>
            <a:endParaRPr lang="en-US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351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alibri" charset="0"/>
                <a:ea typeface="MS PGothic" charset="0"/>
                <a:cs typeface="MS PGothic" charset="0"/>
              </a:rPr>
              <a:t>A Survey Question</a:t>
            </a:r>
            <a:endParaRPr lang="en-US" sz="4000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495299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latin typeface="Calibri"/>
                <a:cs typeface="Calibri"/>
              </a:rPr>
              <a:t>Our OS projects should be due on:</a:t>
            </a:r>
          </a:p>
          <a:p>
            <a:pPr marL="1314450" lvl="2" indent="-514350">
              <a:buAutoNum type="alphaUcParenBoth"/>
            </a:pP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Friday (my vote)</a:t>
            </a:r>
          </a:p>
          <a:p>
            <a:pPr marL="1314450" lvl="2" indent="-514350">
              <a:buAutoNum type="alphaUcParenBoth"/>
            </a:pPr>
            <a:r>
              <a:rPr lang="en-US" sz="3200" dirty="0" smtClean="0">
                <a:latin typeface="Calibri"/>
                <a:cs typeface="Calibri"/>
              </a:rPr>
              <a:t>Saturday</a:t>
            </a:r>
          </a:p>
          <a:p>
            <a:pPr marL="1314450" lvl="2" indent="-514350">
              <a:buAutoNum type="alphaUcParenBoth"/>
            </a:pPr>
            <a:r>
              <a:rPr lang="en-US" sz="3200" dirty="0" smtClean="0">
                <a:latin typeface="Calibri"/>
                <a:cs typeface="Calibri"/>
              </a:rPr>
              <a:t>Sunday</a:t>
            </a:r>
          </a:p>
          <a:p>
            <a:pPr marL="1314450" lvl="2" indent="-514350">
              <a:buAutoNum type="alphaUcParenBoth"/>
            </a:pPr>
            <a:r>
              <a:rPr lang="en-US" sz="3200" dirty="0" smtClean="0">
                <a:latin typeface="Calibri"/>
                <a:cs typeface="Calibri"/>
              </a:rPr>
              <a:t>Monday</a:t>
            </a:r>
          </a:p>
          <a:p>
            <a:pPr marL="1314450" lvl="2" indent="-514350">
              <a:buAutoNum type="alphaUcParenBoth"/>
            </a:pPr>
            <a:r>
              <a:rPr lang="en-US" sz="3200" dirty="0" smtClean="0">
                <a:latin typeface="Calibri"/>
                <a:cs typeface="Calibri"/>
              </a:rPr>
              <a:t>Tuesday</a:t>
            </a:r>
          </a:p>
          <a:p>
            <a:pPr marL="1314450" lvl="2" indent="-514350">
              <a:buAutoNum type="alphaUcParenBoth"/>
            </a:pPr>
            <a:r>
              <a:rPr lang="en-US" sz="3200" dirty="0" smtClean="0">
                <a:latin typeface="Calibri"/>
                <a:cs typeface="Calibri"/>
              </a:rPr>
              <a:t>Wednesday </a:t>
            </a:r>
          </a:p>
          <a:p>
            <a:pPr marL="1314450" lvl="2" indent="-514350">
              <a:buAutoNum type="alphaUcParenBoth"/>
            </a:pPr>
            <a:r>
              <a:rPr lang="en-US" sz="3200" dirty="0" smtClean="0">
                <a:latin typeface="Calibri"/>
                <a:cs typeface="Calibri"/>
              </a:rPr>
              <a:t>Thursday</a:t>
            </a:r>
            <a:endParaRPr lang="en-US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12763"/>
            <a:ext cx="8839200" cy="78263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>
                <a:latin typeface="Calibri" pitchFamily="34" charset="0"/>
              </a:rPr>
              <a:t>Candidate Programing Environments?</a:t>
            </a:r>
            <a:endParaRPr lang="en-US" altLang="zh-CN" dirty="0" smtClean="0">
              <a:latin typeface="Calibri" pitchFamily="34" charset="0"/>
              <a:ea typeface="SimSun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9600" y="1711331"/>
            <a:ext cx="4343400" cy="52386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rPr>
              <a:t>2. Your Own Linux Machine </a:t>
            </a:r>
            <a:endParaRPr lang="en-US" altLang="en-US" sz="2800" dirty="0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1712913"/>
            <a:ext cx="2057400" cy="522287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rPr>
              <a:t>1. OS Lab</a:t>
            </a:r>
            <a:endParaRPr lang="en-US" altLang="en-US" sz="2800" dirty="0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3516319"/>
            <a:ext cx="3429000" cy="52386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rPr>
              <a:t>3. Gate/Tux Machine</a:t>
            </a:r>
            <a:endParaRPr lang="en-US" altLang="en-US" sz="2800" dirty="0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19600" y="3515525"/>
            <a:ext cx="4572000" cy="52386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rPr>
              <a:t>4. Virtue Machine on your PC</a:t>
            </a:r>
            <a:endParaRPr lang="en-US" altLang="en-US" sz="2800" dirty="0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4724400" y="2254250"/>
            <a:ext cx="403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rPr>
              <a:t>Same as the OS Lab case except that its your PC</a:t>
            </a:r>
            <a:endParaRPr lang="en-US" altLang="en-US" sz="2400" dirty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77787" y="4083050"/>
            <a:ext cx="4951413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rPr>
              <a:t>Remote access: using </a:t>
            </a:r>
            <a:r>
              <a:rPr lang="en-US" altLang="en-US" sz="24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rPr>
              <a:t>ssh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rPr>
              <a:t>. </a:t>
            </a:r>
            <a:endParaRPr lang="en-US" altLang="en-US" sz="2400" dirty="0" smtClean="0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rPr>
              <a:t>Local access: Davis Hall 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rPr>
              <a:t>room </a:t>
            </a: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rPr>
              <a:t>123 (</a:t>
            </a:r>
            <a:r>
              <a:rPr lang="en-US" altLang="en-US" sz="2400" dirty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rPr>
              <a:t>Aerospace)</a:t>
            </a: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rPr>
              <a:t> </a:t>
            </a:r>
            <a:endParaRPr lang="en-US" altLang="en-US" sz="2400" dirty="0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76200" y="2271713"/>
            <a:ext cx="434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You have installed 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CentOS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. You may use IDE or Vim/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gcc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/</a:t>
            </a:r>
            <a:r>
              <a:rPr lang="en-US" altLang="zh-CN" sz="2400" dirty="0" err="1" smtClean="0">
                <a:solidFill>
                  <a:srgbClr val="00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gdb</a:t>
            </a:r>
            <a:endParaRPr lang="en-US" altLang="en-US" sz="2400" dirty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4724400" y="4084638"/>
            <a:ext cx="3810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sym typeface="Symbol" pitchFamily="18" charset="2"/>
              </a:rPr>
              <a:t>Install </a:t>
            </a:r>
            <a:r>
              <a:rPr lang="en-US" altLang="en-US" sz="24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sym typeface="Symbol" pitchFamily="18" charset="2"/>
              </a:rPr>
              <a:t>VirtualBox</a:t>
            </a: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sym typeface="Symbol" pitchFamily="18" charset="2"/>
              </a:rPr>
              <a:t>, then </a:t>
            </a:r>
            <a:r>
              <a:rPr lang="en-US" altLang="en-US" sz="2400" dirty="0" err="1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sym typeface="Symbol" pitchFamily="18" charset="2"/>
              </a:rPr>
              <a:t>CentOS</a:t>
            </a:r>
            <a:r>
              <a:rPr lang="en-US" altLang="en-US" sz="2400" dirty="0" smtClean="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sym typeface="Symbol" pitchFamily="18" charset="2"/>
              </a:rPr>
              <a:t>, then its your virtual OS Lab</a:t>
            </a:r>
            <a:endParaRPr lang="en-US" altLang="en-US" sz="2400" dirty="0">
              <a:solidFill>
                <a:schemeClr val="tx1"/>
              </a:solidFill>
              <a:latin typeface="Calibri" pitchFamily="34" charset="0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200" y="5369851"/>
            <a:ext cx="7848600" cy="954749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  <a:latin typeface="Calibri" pitchFamily="34" charset="0"/>
                <a:ea typeface="ＭＳ Ｐゴシック" pitchFamily="34" charset="-128"/>
              </a:rPr>
              <a:t>Options 2-3: How to use CVS to maintain the source code developed by multiple group members?</a:t>
            </a:r>
            <a:endParaRPr lang="en-US" altLang="en-US" sz="2800" dirty="0">
              <a:solidFill>
                <a:srgbClr val="FF00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3AB951-C0AB-4CE7-8DBE-825E352384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54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alibri" charset="0"/>
                <a:ea typeface="MS PGothic" charset="0"/>
                <a:cs typeface="MS PGothic" charset="0"/>
              </a:rPr>
              <a:t>Project Objectives</a:t>
            </a:r>
            <a:endParaRPr lang="en-US" sz="4000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1"/>
            <a:ext cx="8229600" cy="3048000"/>
          </a:xfrm>
        </p:spPr>
        <p:txBody>
          <a:bodyPr/>
          <a:lstStyle/>
          <a:p>
            <a:pPr lvl="0"/>
            <a:r>
              <a:rPr lang="en-US" dirty="0" smtClean="0">
                <a:latin typeface="Calibri"/>
                <a:cs typeface="Calibri"/>
              </a:rPr>
              <a:t>To use </a:t>
            </a:r>
            <a:r>
              <a:rPr lang="en-US" dirty="0">
                <a:latin typeface="Calibri"/>
                <a:cs typeface="Calibri"/>
              </a:rPr>
              <a:t>your installed </a:t>
            </a:r>
            <a:r>
              <a:rPr lang="en-US" dirty="0" err="1">
                <a:latin typeface="Calibri"/>
                <a:cs typeface="Calibri"/>
              </a:rPr>
              <a:t>CentOS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for project 2</a:t>
            </a:r>
            <a:endParaRPr lang="en-US" dirty="0"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To configure </a:t>
            </a:r>
            <a:r>
              <a:rPr lang="en-US" dirty="0">
                <a:latin typeface="Calibri"/>
                <a:cs typeface="Calibri"/>
              </a:rPr>
              <a:t>and build OS/161 kernels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Discover </a:t>
            </a:r>
            <a:r>
              <a:rPr lang="en-US" dirty="0" smtClean="0">
                <a:latin typeface="Calibri"/>
                <a:cs typeface="Calibri"/>
              </a:rPr>
              <a:t>design </a:t>
            </a:r>
            <a:r>
              <a:rPr lang="en-US" dirty="0">
                <a:latin typeface="Calibri"/>
                <a:cs typeface="Calibri"/>
              </a:rPr>
              <a:t>aspects of OS/</a:t>
            </a:r>
            <a:r>
              <a:rPr lang="en-US" dirty="0" smtClean="0">
                <a:latin typeface="Calibri"/>
                <a:cs typeface="Calibri"/>
              </a:rPr>
              <a:t>161</a:t>
            </a:r>
            <a:endParaRPr lang="en-US" dirty="0"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To learn CVS - a </a:t>
            </a:r>
            <a:r>
              <a:rPr lang="en-US" dirty="0">
                <a:latin typeface="Calibri"/>
                <a:cs typeface="Calibri"/>
              </a:rPr>
              <a:t>version control </a:t>
            </a:r>
            <a:r>
              <a:rPr lang="en-US" dirty="0" smtClean="0">
                <a:latin typeface="Calibri"/>
                <a:cs typeface="Calibri"/>
              </a:rPr>
              <a:t>system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To learn GDB </a:t>
            </a:r>
            <a:r>
              <a:rPr lang="en-US" dirty="0">
                <a:latin typeface="Calibri"/>
                <a:cs typeface="Calibri"/>
              </a:rPr>
              <a:t>to debug OS/161</a:t>
            </a:r>
            <a:r>
              <a:rPr lang="en-US" dirty="0" smtClean="0">
                <a:effectLst/>
                <a:latin typeface="Calibri"/>
                <a:cs typeface="Calibri"/>
              </a:rPr>
              <a:t> </a:t>
            </a:r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029200"/>
            <a:ext cx="6934200" cy="52386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charset="0"/>
                <a:ea typeface="MS PGothic" charset="0"/>
                <a:cs typeface="MS PGothic" charset="0"/>
              </a:rPr>
              <a:t>Two weeks to achieve the above objectives!</a:t>
            </a:r>
            <a:endParaRPr lang="en-US" sz="2800" dirty="0">
              <a:solidFill>
                <a:srgbClr val="FF0000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5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048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charset="0"/>
              </a:rPr>
              <a:t>Eight Tasks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23962"/>
            <a:ext cx="8763000" cy="52530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/>
                <a:cs typeface="Calibri"/>
              </a:rPr>
              <a:t>Task 1-Environment (</a:t>
            </a:r>
            <a:r>
              <a:rPr lang="en-US" dirty="0" err="1" smtClean="0">
                <a:latin typeface="Calibri"/>
                <a:cs typeface="Calibri"/>
              </a:rPr>
              <a:t>toolchains</a:t>
            </a:r>
            <a:r>
              <a:rPr lang="en-US" dirty="0" smtClean="0">
                <a:latin typeface="Calibri"/>
                <a:cs typeface="Calibri"/>
              </a:rPr>
              <a:t>): </a:t>
            </a:r>
            <a:r>
              <a:rPr lang="en-US" dirty="0">
                <a:latin typeface="Calibri"/>
                <a:cs typeface="Calibri"/>
              </a:rPr>
              <a:t>10</a:t>
            </a:r>
            <a:r>
              <a:rPr lang="en-US" dirty="0" smtClean="0">
                <a:latin typeface="Calibri"/>
                <a:cs typeface="Calibri"/>
              </a:rPr>
              <a:t>%, 30 min - 4 hours </a:t>
            </a:r>
            <a:endParaRPr lang="en-US" dirty="0"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Task 2-Setup CVS: </a:t>
            </a:r>
            <a:r>
              <a:rPr lang="en-US" dirty="0">
                <a:latin typeface="Calibri"/>
                <a:cs typeface="Calibri"/>
              </a:rPr>
              <a:t>10</a:t>
            </a:r>
            <a:r>
              <a:rPr lang="en-US" dirty="0" smtClean="0">
                <a:latin typeface="Calibri"/>
                <a:cs typeface="Calibri"/>
              </a:rPr>
              <a:t>%, 10 min</a:t>
            </a:r>
            <a:endParaRPr lang="en-US" dirty="0" smtClean="0">
              <a:effectLst/>
              <a:latin typeface="Calibri"/>
              <a:cs typeface="Calibri"/>
            </a:endParaRPr>
          </a:p>
          <a:p>
            <a:pPr lvl="0"/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Task 3-Reading Code: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30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%, 4 hours (Wait for me)</a:t>
            </a:r>
            <a:endParaRPr lang="en-US" dirty="0" smtClean="0">
              <a:solidFill>
                <a:srgbClr val="FF0000"/>
              </a:solidFill>
              <a:effectLst/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Task 4-Build os161: </a:t>
            </a:r>
            <a:r>
              <a:rPr lang="en-US" dirty="0">
                <a:latin typeface="Calibri"/>
                <a:cs typeface="Calibri"/>
              </a:rPr>
              <a:t>10</a:t>
            </a:r>
            <a:r>
              <a:rPr lang="en-US" dirty="0" smtClean="0">
                <a:latin typeface="Calibri"/>
                <a:cs typeface="Calibri"/>
              </a:rPr>
              <a:t>%, 10-30 min</a:t>
            </a:r>
            <a:endParaRPr lang="en-US" dirty="0" smtClean="0">
              <a:effectLst/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Task 5-Run os161: </a:t>
            </a:r>
            <a:r>
              <a:rPr lang="en-US" dirty="0">
                <a:latin typeface="Calibri"/>
                <a:cs typeface="Calibri"/>
              </a:rPr>
              <a:t>10</a:t>
            </a:r>
            <a:r>
              <a:rPr lang="en-US" dirty="0" smtClean="0">
                <a:latin typeface="Calibri"/>
                <a:cs typeface="Calibri"/>
              </a:rPr>
              <a:t>%, 10-30 min</a:t>
            </a:r>
            <a:endParaRPr lang="en-US" dirty="0" smtClean="0">
              <a:effectLst/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Task 6-Rebuild os161: </a:t>
            </a:r>
            <a:r>
              <a:rPr lang="en-US" dirty="0">
                <a:latin typeface="Calibri"/>
                <a:cs typeface="Calibri"/>
              </a:rPr>
              <a:t>10</a:t>
            </a:r>
            <a:r>
              <a:rPr lang="en-US" dirty="0" smtClean="0">
                <a:latin typeface="Calibri"/>
                <a:cs typeface="Calibri"/>
              </a:rPr>
              <a:t>%, 10-30 min</a:t>
            </a:r>
            <a:endParaRPr lang="en-US" dirty="0" smtClean="0">
              <a:effectLst/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Task 7-Use GDB: </a:t>
            </a:r>
            <a:r>
              <a:rPr lang="en-US" dirty="0">
                <a:latin typeface="Calibri"/>
                <a:cs typeface="Calibri"/>
              </a:rPr>
              <a:t>10</a:t>
            </a:r>
            <a:r>
              <a:rPr lang="en-US" dirty="0" smtClean="0">
                <a:latin typeface="Calibri"/>
                <a:cs typeface="Calibri"/>
              </a:rPr>
              <a:t>%: 10-30 min</a:t>
            </a:r>
            <a:endParaRPr lang="en-US" dirty="0" smtClean="0">
              <a:effectLst/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Task 8-Use CVS: </a:t>
            </a:r>
            <a:r>
              <a:rPr lang="en-US" dirty="0">
                <a:latin typeface="Calibri"/>
                <a:cs typeface="Calibri"/>
              </a:rPr>
              <a:t>10</a:t>
            </a:r>
            <a:r>
              <a:rPr lang="en-US" dirty="0" smtClean="0">
                <a:latin typeface="Calibri"/>
                <a:cs typeface="Calibri"/>
              </a:rPr>
              <a:t>%, 10 min</a:t>
            </a:r>
            <a:r>
              <a:rPr lang="en-US" dirty="0" smtClean="0">
                <a:effectLst/>
                <a:latin typeface="Calibri"/>
                <a:cs typeface="Calibri"/>
              </a:rPr>
              <a:t> </a:t>
            </a:r>
            <a:endParaRPr lang="en-US" altLang="zh-CN" dirty="0">
              <a:latin typeface="Calibri"/>
              <a:ea typeface="宋体" charset="0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048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charset="0"/>
              </a:rPr>
              <a:t>Collaboration Strategies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3962"/>
            <a:ext cx="8382000" cy="53292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/>
                <a:cs typeface="Calibri"/>
              </a:rPr>
              <a:t>A Bad </a:t>
            </a:r>
            <a:r>
              <a:rPr lang="en-US" dirty="0">
                <a:latin typeface="Calibri"/>
                <a:cs typeface="Calibri"/>
              </a:rPr>
              <a:t>Plan: One member works on COMP4300; one member works on COMP3500</a:t>
            </a:r>
          </a:p>
          <a:p>
            <a:pPr lvl="0"/>
            <a:r>
              <a:rPr lang="en-US" dirty="0" smtClean="0">
                <a:latin typeface="Calibri"/>
                <a:cs typeface="Calibri"/>
              </a:rPr>
              <a:t>Two members A and B (who are not familiar with Linux): work on projects 0/1 in Week 1</a:t>
            </a:r>
            <a:endParaRPr lang="en-US" dirty="0"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One member C (who are a Linux expert): immediately work on project 2 in Week 1</a:t>
            </a:r>
            <a:endParaRPr lang="en-US" dirty="0" smtClean="0">
              <a:effectLst/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Members A and B start working project 2 in week 2.</a:t>
            </a:r>
          </a:p>
          <a:p>
            <a:pPr lvl="0"/>
            <a:r>
              <a:rPr lang="en-US" altLang="zh-CN" dirty="0" smtClean="0">
                <a:latin typeface="Calibri"/>
                <a:ea typeface="宋体" charset="0"/>
                <a:cs typeface="Calibri"/>
              </a:rPr>
              <a:t>Member C is the mentor for A and B.</a:t>
            </a:r>
            <a:endParaRPr lang="en-US" altLang="zh-CN" dirty="0">
              <a:latin typeface="Calibri"/>
              <a:ea typeface="宋体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1319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MS PGothic" charset="0"/>
                <a:cs typeface="MS PGothic" charset="0"/>
              </a:rPr>
              <a:t>Overall Strategy</a:t>
            </a: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5363" name="Rectangle 31"/>
          <p:cNvSpPr>
            <a:spLocks noChangeArrowheads="1"/>
          </p:cNvSpPr>
          <p:nvPr/>
        </p:nvSpPr>
        <p:spPr bwMode="auto">
          <a:xfrm>
            <a:off x="1143000" y="838200"/>
            <a:ext cx="7086600" cy="544513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8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2 – An Introduction to OS/161</a:t>
            </a:r>
            <a:endParaRPr lang="en-US" dirty="0">
              <a:solidFill>
                <a:srgbClr val="C00000"/>
              </a:solidFill>
              <a:latin typeface="Calibri" charset="0"/>
              <a:ea typeface="MS PGothic" charset="0"/>
              <a:cs typeface="Arial" charset="0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7200" y="3962400"/>
            <a:ext cx="1981200" cy="1287114"/>
            <a:chOff x="838200" y="3116240"/>
            <a:chExt cx="1981200" cy="1286432"/>
          </a:xfrm>
        </p:grpSpPr>
        <p:sp>
          <p:nvSpPr>
            <p:cNvPr id="15386" name="Rectangle 17"/>
            <p:cNvSpPr>
              <a:spLocks noChangeArrowheads="1"/>
            </p:cNvSpPr>
            <p:nvPr/>
          </p:nvSpPr>
          <p:spPr bwMode="auto">
            <a:xfrm>
              <a:off x="838200" y="3573199"/>
              <a:ext cx="1981200" cy="829473"/>
            </a:xfrm>
            <a:prstGeom prst="rect">
              <a:avLst/>
            </a:prstGeom>
            <a:solidFill>
              <a:srgbClr val="FFEBF5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681"/>
                  </a:solidFill>
                  <a:latin typeface="Calibri" charset="0"/>
                  <a:ea typeface="MS PGothic" charset="0"/>
                  <a:cs typeface="Times New Roman" charset="0"/>
                </a:rPr>
                <a:t>Build OS/161: Section 6</a:t>
              </a:r>
              <a:endParaRPr lang="en-US" dirty="0">
                <a:solidFill>
                  <a:srgbClr val="000681"/>
                </a:solidFill>
                <a:latin typeface="Calibri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15387" name="AutoShape 14"/>
            <p:cNvSpPr>
              <a:spLocks noChangeArrowheads="1"/>
            </p:cNvSpPr>
            <p:nvPr/>
          </p:nvSpPr>
          <p:spPr bwMode="auto">
            <a:xfrm>
              <a:off x="2286000" y="3116240"/>
              <a:ext cx="533400" cy="428938"/>
            </a:xfrm>
            <a:prstGeom prst="upArrow">
              <a:avLst>
                <a:gd name="adj1" fmla="val 50000"/>
                <a:gd name="adj2" fmla="val 28571"/>
              </a:avLst>
            </a:prstGeom>
            <a:solidFill>
              <a:srgbClr val="CC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752598" y="1412875"/>
            <a:ext cx="5791201" cy="1246922"/>
            <a:chOff x="2287162" y="1945944"/>
            <a:chExt cx="4951256" cy="1246960"/>
          </a:xfrm>
        </p:grpSpPr>
        <p:sp>
          <p:nvSpPr>
            <p:cNvPr id="15384" name="AutoShape 14"/>
            <p:cNvSpPr>
              <a:spLocks noChangeArrowheads="1"/>
            </p:cNvSpPr>
            <p:nvPr/>
          </p:nvSpPr>
          <p:spPr bwMode="auto">
            <a:xfrm>
              <a:off x="4572000" y="1945944"/>
              <a:ext cx="533400" cy="415937"/>
            </a:xfrm>
            <a:prstGeom prst="upArrow">
              <a:avLst>
                <a:gd name="adj1" fmla="val 50000"/>
                <a:gd name="adj2" fmla="val 28570"/>
              </a:avLst>
            </a:prstGeom>
            <a:solidFill>
              <a:srgbClr val="CC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2287162" y="2361882"/>
              <a:ext cx="4951256" cy="831022"/>
            </a:xfrm>
            <a:prstGeom prst="rect">
              <a:avLst/>
            </a:prstGeom>
            <a:solidFill>
              <a:srgbClr val="FFEBF5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681"/>
                  </a:solidFill>
                  <a:latin typeface="Calibri" charset="0"/>
                  <a:ea typeface="MS PGothic" charset="0"/>
                  <a:cs typeface="Times New Roman" charset="0"/>
                </a:rPr>
                <a:t>Setup CVS reposition: read Section 3.1 Walkthrough Sections 4.1 and 4.4</a:t>
              </a:r>
              <a:endParaRPr lang="en-US" dirty="0">
                <a:solidFill>
                  <a:srgbClr val="000681"/>
                </a:solidFill>
                <a:latin typeface="Calibri" charset="0"/>
                <a:ea typeface="MS PGothic" charset="0"/>
                <a:cs typeface="Times New Roman" charset="0"/>
              </a:endParaRPr>
            </a:p>
          </p:txBody>
        </p:sp>
      </p:grpSp>
      <p:grpSp>
        <p:nvGrpSpPr>
          <p:cNvPr id="28" name="Group 43"/>
          <p:cNvGrpSpPr>
            <a:grpSpLocks/>
          </p:cNvGrpSpPr>
          <p:nvPr/>
        </p:nvGrpSpPr>
        <p:grpSpPr bwMode="auto">
          <a:xfrm>
            <a:off x="2667000" y="3990436"/>
            <a:ext cx="1752600" cy="1259079"/>
            <a:chOff x="762000" y="3116240"/>
            <a:chExt cx="1752600" cy="1258411"/>
          </a:xfrm>
        </p:grpSpPr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762000" y="3545177"/>
              <a:ext cx="1752600" cy="829474"/>
            </a:xfrm>
            <a:prstGeom prst="rect">
              <a:avLst/>
            </a:prstGeom>
            <a:solidFill>
              <a:srgbClr val="FFEBF5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681"/>
                  </a:solidFill>
                  <a:latin typeface="Calibri" charset="0"/>
                  <a:ea typeface="MS PGothic" charset="0"/>
                  <a:cs typeface="Times New Roman" charset="0"/>
                </a:rPr>
                <a:t>Run OS/161: Section 7</a:t>
              </a:r>
              <a:endParaRPr lang="en-US" dirty="0">
                <a:solidFill>
                  <a:srgbClr val="000681"/>
                </a:solidFill>
                <a:latin typeface="Calibri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30" name="AutoShape 14"/>
            <p:cNvSpPr>
              <a:spLocks noChangeArrowheads="1"/>
            </p:cNvSpPr>
            <p:nvPr/>
          </p:nvSpPr>
          <p:spPr bwMode="auto">
            <a:xfrm>
              <a:off x="1447800" y="3116240"/>
              <a:ext cx="533400" cy="428940"/>
            </a:xfrm>
            <a:prstGeom prst="upArrow">
              <a:avLst>
                <a:gd name="adj1" fmla="val 50000"/>
                <a:gd name="adj2" fmla="val 28571"/>
              </a:avLst>
            </a:prstGeom>
            <a:solidFill>
              <a:srgbClr val="CC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31" name="Group 43"/>
          <p:cNvGrpSpPr>
            <a:grpSpLocks/>
          </p:cNvGrpSpPr>
          <p:nvPr/>
        </p:nvGrpSpPr>
        <p:grpSpPr bwMode="auto">
          <a:xfrm>
            <a:off x="4648200" y="3989352"/>
            <a:ext cx="2286000" cy="1261246"/>
            <a:chOff x="838200" y="3116241"/>
            <a:chExt cx="2286000" cy="1260578"/>
          </a:xfrm>
        </p:grpSpPr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838200" y="3546262"/>
              <a:ext cx="2286000" cy="830557"/>
            </a:xfrm>
            <a:prstGeom prst="rect">
              <a:avLst/>
            </a:prstGeom>
            <a:solidFill>
              <a:srgbClr val="FFEBF5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681"/>
                  </a:solidFill>
                  <a:latin typeface="Calibri" charset="0"/>
                  <a:ea typeface="MS PGothic" charset="0"/>
                  <a:cs typeface="Times New Roman" charset="0"/>
                </a:rPr>
                <a:t>Modify OS/161: Section 8</a:t>
              </a:r>
              <a:endParaRPr lang="en-US" dirty="0">
                <a:solidFill>
                  <a:srgbClr val="000681"/>
                </a:solidFill>
                <a:latin typeface="Calibri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33" name="AutoShape 14"/>
            <p:cNvSpPr>
              <a:spLocks noChangeArrowheads="1"/>
            </p:cNvSpPr>
            <p:nvPr/>
          </p:nvSpPr>
          <p:spPr bwMode="auto">
            <a:xfrm>
              <a:off x="1447800" y="3116241"/>
              <a:ext cx="533400" cy="430022"/>
            </a:xfrm>
            <a:prstGeom prst="upArrow">
              <a:avLst>
                <a:gd name="adj1" fmla="val 50000"/>
                <a:gd name="adj2" fmla="val 28571"/>
              </a:avLst>
            </a:prstGeom>
            <a:solidFill>
              <a:srgbClr val="CC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34" name="Group 42"/>
          <p:cNvGrpSpPr>
            <a:grpSpLocks/>
          </p:cNvGrpSpPr>
          <p:nvPr/>
        </p:nvGrpSpPr>
        <p:grpSpPr bwMode="auto">
          <a:xfrm>
            <a:off x="838200" y="2667001"/>
            <a:ext cx="7924800" cy="1247234"/>
            <a:chOff x="2287162" y="2174551"/>
            <a:chExt cx="4951256" cy="1247271"/>
          </a:xfrm>
        </p:grpSpPr>
        <p:sp>
          <p:nvSpPr>
            <p:cNvPr id="35" name="AutoShape 14"/>
            <p:cNvSpPr>
              <a:spLocks noChangeArrowheads="1"/>
            </p:cNvSpPr>
            <p:nvPr/>
          </p:nvSpPr>
          <p:spPr bwMode="auto">
            <a:xfrm>
              <a:off x="4524749" y="2174551"/>
              <a:ext cx="380866" cy="380622"/>
            </a:xfrm>
            <a:prstGeom prst="upArrow">
              <a:avLst>
                <a:gd name="adj1" fmla="val 50000"/>
                <a:gd name="adj2" fmla="val 28570"/>
              </a:avLst>
            </a:prstGeom>
            <a:solidFill>
              <a:srgbClr val="CC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auto">
            <a:xfrm>
              <a:off x="2287162" y="2590800"/>
              <a:ext cx="4951256" cy="831022"/>
            </a:xfrm>
            <a:prstGeom prst="rect">
              <a:avLst/>
            </a:prstGeom>
            <a:solidFill>
              <a:srgbClr val="FFEBF5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681"/>
                  </a:solidFill>
                  <a:latin typeface="Calibri" charset="0"/>
                  <a:ea typeface="MS PGothic" charset="0"/>
                  <a:cs typeface="Times New Roman" charset="0"/>
                </a:rPr>
                <a:t>Setup the </a:t>
              </a:r>
              <a:r>
                <a:rPr lang="en-US" dirty="0" err="1" smtClean="0">
                  <a:solidFill>
                    <a:srgbClr val="000681"/>
                  </a:solidFill>
                  <a:latin typeface="Calibri" charset="0"/>
                  <a:ea typeface="MS PGothic" charset="0"/>
                  <a:cs typeface="Times New Roman" charset="0"/>
                </a:rPr>
                <a:t>toolchain</a:t>
              </a:r>
              <a:r>
                <a:rPr lang="en-US" dirty="0" smtClean="0">
                  <a:solidFill>
                    <a:srgbClr val="000681"/>
                  </a:solidFill>
                  <a:latin typeface="Calibri" charset="0"/>
                  <a:ea typeface="MS PGothic" charset="0"/>
                  <a:cs typeface="Times New Roman" charset="0"/>
                </a:rPr>
                <a:t> including cs161-gcc, cs161-gdb, and sys161: Sections 4.2 and 4.3</a:t>
              </a:r>
              <a:endParaRPr lang="en-US" dirty="0">
                <a:solidFill>
                  <a:srgbClr val="000681"/>
                </a:solidFill>
                <a:latin typeface="Calibri" charset="0"/>
                <a:ea typeface="MS PGothic" charset="0"/>
                <a:cs typeface="Times New Roman" charset="0"/>
              </a:endParaRPr>
            </a:p>
          </p:txBody>
        </p:sp>
      </p:grpSp>
      <p:grpSp>
        <p:nvGrpSpPr>
          <p:cNvPr id="37" name="Group 43"/>
          <p:cNvGrpSpPr>
            <a:grpSpLocks/>
          </p:cNvGrpSpPr>
          <p:nvPr/>
        </p:nvGrpSpPr>
        <p:grpSpPr bwMode="auto">
          <a:xfrm>
            <a:off x="7086600" y="3990438"/>
            <a:ext cx="1752600" cy="1259077"/>
            <a:chOff x="838200" y="3116241"/>
            <a:chExt cx="1752600" cy="1258409"/>
          </a:xfrm>
        </p:grpSpPr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838200" y="3545176"/>
              <a:ext cx="1752600" cy="829474"/>
            </a:xfrm>
            <a:prstGeom prst="rect">
              <a:avLst/>
            </a:prstGeom>
            <a:solidFill>
              <a:srgbClr val="FFEBF5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681"/>
                  </a:solidFill>
                  <a:latin typeface="Calibri" charset="0"/>
                  <a:ea typeface="MS PGothic" charset="0"/>
                  <a:cs typeface="Times New Roman" charset="0"/>
                </a:rPr>
                <a:t>Run OS/161: Section 7</a:t>
              </a:r>
              <a:endParaRPr lang="en-US" dirty="0">
                <a:solidFill>
                  <a:srgbClr val="000681"/>
                </a:solidFill>
                <a:latin typeface="Calibri" charset="0"/>
                <a:ea typeface="MS PGothic" charset="0"/>
                <a:cs typeface="Times New Roman" charset="0"/>
              </a:endParaRP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1447800" y="3116241"/>
              <a:ext cx="533400" cy="428939"/>
            </a:xfrm>
            <a:prstGeom prst="upArrow">
              <a:avLst>
                <a:gd name="adj1" fmla="val 50000"/>
                <a:gd name="adj2" fmla="val 28571"/>
              </a:avLst>
            </a:prstGeom>
            <a:solidFill>
              <a:srgbClr val="CC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46" name="Group 42"/>
          <p:cNvGrpSpPr>
            <a:grpSpLocks/>
          </p:cNvGrpSpPr>
          <p:nvPr/>
        </p:nvGrpSpPr>
        <p:grpSpPr bwMode="auto">
          <a:xfrm>
            <a:off x="2438400" y="5333999"/>
            <a:ext cx="4495801" cy="1171034"/>
            <a:chOff x="3286935" y="2250753"/>
            <a:chExt cx="2808886" cy="1171069"/>
          </a:xfrm>
        </p:grpSpPr>
        <p:sp>
          <p:nvSpPr>
            <p:cNvPr id="47" name="AutoShape 14"/>
            <p:cNvSpPr>
              <a:spLocks noChangeArrowheads="1"/>
            </p:cNvSpPr>
            <p:nvPr/>
          </p:nvSpPr>
          <p:spPr bwMode="auto">
            <a:xfrm>
              <a:off x="4524749" y="2250753"/>
              <a:ext cx="380866" cy="304420"/>
            </a:xfrm>
            <a:prstGeom prst="upArrow">
              <a:avLst>
                <a:gd name="adj1" fmla="val 50000"/>
                <a:gd name="adj2" fmla="val 28570"/>
              </a:avLst>
            </a:prstGeom>
            <a:solidFill>
              <a:srgbClr val="CC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3286935" y="2590800"/>
              <a:ext cx="2808886" cy="831022"/>
            </a:xfrm>
            <a:prstGeom prst="rect">
              <a:avLst/>
            </a:prstGeom>
            <a:solidFill>
              <a:srgbClr val="FFEBF5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681"/>
                  </a:solidFill>
                  <a:latin typeface="Calibri" charset="0"/>
                  <a:ea typeface="MS PGothic" charset="0"/>
                  <a:cs typeface="Times New Roman" charset="0"/>
                </a:rPr>
                <a:t>Code Reading: Section </a:t>
              </a:r>
              <a:r>
                <a:rPr lang="en-US" dirty="0" smtClean="0">
                  <a:solidFill>
                    <a:srgbClr val="000681"/>
                  </a:solidFill>
                  <a:latin typeface="Calibri" charset="0"/>
                  <a:ea typeface="MS PGothic" charset="0"/>
                  <a:cs typeface="Times New Roman" charset="0"/>
                </a:rPr>
                <a:t>5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alibri" charset="0"/>
                  <a:ea typeface="MS PGothic" charset="0"/>
                  <a:cs typeface="Times New Roman" charset="0"/>
                </a:rPr>
                <a:t>(wait for me)</a:t>
              </a:r>
              <a:endParaRPr lang="en-US" dirty="0">
                <a:solidFill>
                  <a:srgbClr val="FF0000"/>
                </a:solidFill>
                <a:latin typeface="Calibri" charset="0"/>
                <a:ea typeface="MS PGothic" charset="0"/>
                <a:cs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685800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</a:rPr>
              <a:t>Tool 1: the </a:t>
            </a:r>
            <a:r>
              <a:rPr lang="en-US" sz="4000" dirty="0" smtClean="0">
                <a:latin typeface="Courier New"/>
                <a:cs typeface="Courier New"/>
              </a:rPr>
              <a:t>script</a:t>
            </a:r>
            <a:r>
              <a:rPr lang="en-US" sz="4000" dirty="0" smtClean="0">
                <a:latin typeface="Calibri" charset="0"/>
              </a:rPr>
              <a:t> command</a:t>
            </a:r>
            <a:endParaRPr lang="en-US" sz="4000" dirty="0">
              <a:latin typeface="Calibri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114800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You to save a session of your Linux terminal. </a:t>
            </a:r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 typescript of everything that happens. </a:t>
            </a:r>
            <a:endParaRPr lang="en-US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971800"/>
            <a:ext cx="75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$ script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$Script started, file is typescript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 cd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 </a:t>
            </a:r>
            <a:r>
              <a:rPr lang="en-US" dirty="0" err="1">
                <a:latin typeface="Courier New"/>
                <a:cs typeface="Courier New"/>
              </a:rPr>
              <a:t>ls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file1 file2 file3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 exit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exit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Script done, file is typescript</a:t>
            </a:r>
            <a:r>
              <a:rPr lang="en-US" dirty="0" smtClean="0">
                <a:effectLst/>
                <a:latin typeface="Courier New"/>
                <a:cs typeface="Courier New"/>
              </a:rPr>
              <a:t> 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685800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</a:rPr>
              <a:t>Tool 1: the </a:t>
            </a:r>
            <a:r>
              <a:rPr lang="en-US" sz="4000" dirty="0" smtClean="0">
                <a:latin typeface="Courier New"/>
                <a:cs typeface="Courier New"/>
              </a:rPr>
              <a:t>script</a:t>
            </a:r>
            <a:r>
              <a:rPr lang="en-US" sz="4000" dirty="0" smtClean="0">
                <a:latin typeface="Calibri" charset="0"/>
              </a:rPr>
              <a:t> command</a:t>
            </a:r>
            <a:endParaRPr lang="en-US" sz="4000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828800"/>
            <a:ext cx="75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$ script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sample.script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$Script started, file is typescript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cd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/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file1 file2 file3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$ exit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exit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Script done, file is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sample.script</a:t>
            </a: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380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</TotalTime>
  <Words>721</Words>
  <Application>Microsoft Macintosh PowerPoint</Application>
  <PresentationFormat>On-screen Show (4:3)</PresentationFormat>
  <Paragraphs>107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1_Default Design</vt:lpstr>
      <vt:lpstr>COMP 3500  Introduction to Operating Systems  Project 2 – An Introduction to OS/161 Overview  </vt:lpstr>
      <vt:lpstr>A Survey Question</vt:lpstr>
      <vt:lpstr>Candidate Programing Environments?</vt:lpstr>
      <vt:lpstr>Project Objectives</vt:lpstr>
      <vt:lpstr>Eight Tasks</vt:lpstr>
      <vt:lpstr>Collaboration Strategies</vt:lpstr>
      <vt:lpstr>Overall Strategy</vt:lpstr>
      <vt:lpstr>Tool 1: the script command</vt:lpstr>
      <vt:lpstr>Tool 1: the script command</vt:lpstr>
      <vt:lpstr>Tool 2: CVS  (Concurrent Versions System)</vt:lpstr>
      <vt:lpstr>Tool 2: CVS (Cont.)</vt:lpstr>
      <vt:lpstr>Tool 2: CVS (Cont.)</vt:lpstr>
    </vt:vector>
  </TitlesOfParts>
  <Company>New Mexico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219</cp:revision>
  <dcterms:created xsi:type="dcterms:W3CDTF">2006-08-22T22:53:10Z</dcterms:created>
  <dcterms:modified xsi:type="dcterms:W3CDTF">2015-08-21T15:54:27Z</dcterms:modified>
</cp:coreProperties>
</file>