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60" r:id="rId3"/>
    <p:sldId id="375" r:id="rId4"/>
    <p:sldId id="370" r:id="rId5"/>
    <p:sldId id="343" r:id="rId6"/>
    <p:sldId id="377" r:id="rId7"/>
    <p:sldId id="378" r:id="rId8"/>
    <p:sldId id="376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2880" autoAdjust="0"/>
  </p:normalViewPr>
  <p:slideViewPr>
    <p:cSldViewPr>
      <p:cViewPr varScale="1">
        <p:scale>
          <a:sx n="140" d="100"/>
          <a:sy n="140" d="100"/>
        </p:scale>
        <p:origin x="-96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Due: Friday, Sept. 5th at 11:55 pm.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1. Project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Specification.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docxPreview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2. How to build tool chain: The MIPS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toolchain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for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txtPreview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the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documentView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3. How to build and run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htmlView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4.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 and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cvs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5. Configuration file: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confView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Below, you can find five source code packages: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6.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os161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-1.10.tar.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7.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binutils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tarView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8.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9. Download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 from: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https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://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dl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dropboxusercontent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/u/24238235/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cs161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-1.4.tar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10.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sys161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-1.12.tar.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gzView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+mn-cs"/>
              </a:rPr>
              <a:t> in a new window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4213"/>
            <a:ext cx="4559300" cy="34194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5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7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29E3561-A449-4B4C-BDF8-B9A862AF932B}" type="slidenum">
              <a:rPr lang="en-US"/>
              <a:pPr/>
              <a:t>8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3038" y="876300"/>
            <a:ext cx="4048125" cy="3035300"/>
          </a:xfrm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3925" y="4332288"/>
            <a:ext cx="5086350" cy="41036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1939" tIns="40970" rIns="81939" bIns="40970"/>
          <a:lstStyle/>
          <a:p>
            <a:r>
              <a:rPr lang="en-US">
                <a:latin typeface="Times New Roman" charset="0"/>
              </a:rPr>
              <a:t>Teach students how to take notes.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8" tIns="44739" rIns="91078" bIns="44739"/>
          <a:lstStyle/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5930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14400"/>
            <a:ext cx="8077200" cy="28194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</a:t>
            </a:r>
            <a: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Systems</a:t>
            </a:r>
            <a:br>
              <a:rPr lang="en-US" altLang="zh-CN" sz="40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/>
            </a: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2 – An Introduction to OS/161</a:t>
            </a:r>
            <a:b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 smtClean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Details</a:t>
            </a:r>
            <a:endParaRPr lang="en-US" altLang="zh-CN" sz="3600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057400" y="4183063"/>
            <a:ext cx="49530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Auburn University</a:t>
            </a:r>
            <a:br>
              <a:rPr kumimoji="1" lang="en-US" sz="2400" i="1" dirty="0">
                <a:solidFill>
                  <a:schemeClr val="tx2"/>
                </a:solidFill>
                <a:latin typeface="Calibri" charset="0"/>
              </a:rPr>
            </a:b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http://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www.eng.auburn.edu</a:t>
            </a:r>
            <a:r>
              <a:rPr kumimoji="1" lang="en-US" sz="2400" i="1" dirty="0">
                <a:solidFill>
                  <a:schemeClr val="tx2"/>
                </a:solidFill>
                <a:latin typeface="Calibri" charset="0"/>
              </a:rPr>
              <a:t>/~</a:t>
            </a: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</a:t>
            </a:r>
            <a:endParaRPr kumimoji="1" lang="en-US" sz="2400" i="1" dirty="0">
              <a:solidFill>
                <a:schemeClr val="tx2"/>
              </a:solidFill>
              <a:latin typeface="Calibri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kumimoji="1" lang="en-US" sz="2400" i="1" dirty="0" err="1">
                <a:solidFill>
                  <a:schemeClr val="tx2"/>
                </a:solidFill>
                <a:latin typeface="Calibri" charset="0"/>
              </a:rPr>
              <a:t>xqin@auburn.edu</a:t>
            </a:r>
            <a:endParaRPr kumimoji="1" lang="en-US" altLang="zh-CN" sz="2400" i="1" dirty="0">
              <a:solidFill>
                <a:schemeClr val="tx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Code </a:t>
            </a:r>
            <a:r>
              <a:rPr lang="en-US" dirty="0" smtClean="0">
                <a:latin typeface="Calibri" panose="020F0502020204030204" pitchFamily="34" charset="0"/>
              </a:rPr>
              <a:t>Reading: An Example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lv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2. What </a:t>
            </a:r>
            <a:r>
              <a:rPr lang="en-US" dirty="0">
                <a:latin typeface="Calibri" panose="020F0502020204030204" pitchFamily="34" charset="0"/>
              </a:rPr>
              <a:t>bus/busses does OS/161 support?</a:t>
            </a:r>
            <a:endParaRPr lang="en-US" dirty="0" smtClean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~/cs161/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/kern/arch/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*.h</a:t>
            </a: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You must search the source code using the most </a:t>
            </a:r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appropriate keywords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81200"/>
            <a:ext cx="7924800" cy="15240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1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a Kernel 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43875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first c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onfigure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your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source code tree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 </a:t>
            </a:r>
            <a:endParaRPr lang="en-US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048000"/>
            <a:ext cx="6629400" cy="1219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82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Configure a </a:t>
            </a:r>
            <a:r>
              <a:rPr lang="en-US" dirty="0" smtClean="0">
                <a:latin typeface="Calibri" panose="020F0502020204030204" pitchFamily="34" charset="0"/>
              </a:rPr>
              <a:t>Kernel for Project 2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43875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first c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onfigure 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your 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source code tree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cd ~/cs161/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ASST0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048000"/>
            <a:ext cx="6629400" cy="1219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0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Kernel </a:t>
            </a:r>
            <a:r>
              <a:rPr lang="en-US" dirty="0" smtClean="0">
                <a:latin typeface="Calibri" panose="020F0502020204030204" pitchFamily="34" charset="0"/>
              </a:rPr>
              <a:t>for Project 2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The path of your </a:t>
            </a:r>
            <a:r>
              <a:rPr lang="en-US" dirty="0" err="1" smtClean="0">
                <a:latin typeface="Calibri" panose="020F0502020204030204" pitchFamily="34" charset="0"/>
              </a:rPr>
              <a:t>makefile</a:t>
            </a:r>
            <a:r>
              <a:rPr lang="en-US" dirty="0" smtClean="0">
                <a:latin typeface="Calibri" panose="020F0502020204030204" pitchFamily="34" charset="0"/>
              </a:rPr>
              <a:t> for project 2 is important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/compile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/ASST0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%make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%make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%make install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3048000"/>
            <a:ext cx="7848600" cy="22860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2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Building </a:t>
            </a:r>
            <a:r>
              <a:rPr lang="en-US" dirty="0" smtClean="0">
                <a:latin typeface="Calibri" panose="020F0502020204030204" pitchFamily="34" charset="0"/>
              </a:rPr>
              <a:t>the User level utilities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Remember the path of the </a:t>
            </a:r>
            <a:r>
              <a:rPr lang="en-US" dirty="0" err="1" smtClean="0">
                <a:latin typeface="Calibri" panose="020F0502020204030204" pitchFamily="34" charset="0"/>
              </a:rPr>
              <a:t>makefile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%make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Now you are ready to run your kernel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2514600"/>
            <a:ext cx="7848600" cy="1371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1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Running your newly built kernel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Remember where is your new kernel located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%./sys161 kernel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At the prompt, type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poweroff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&lt;return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 smtClean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514600"/>
            <a:ext cx="7848600" cy="1371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34000"/>
            <a:ext cx="78486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0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Modifying your kernel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Create a new file</a:t>
            </a:r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~/cs161/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/kern/main/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Edit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~/cs161/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kern/main/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w</a:t>
            </a:r>
            <a:r>
              <a:rPr lang="en-US" dirty="0" smtClean="0">
                <a:latin typeface="Calibri" panose="020F0502020204030204" pitchFamily="34" charset="0"/>
              </a:rPr>
              <a:t>hich calls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hello</a:t>
            </a:r>
            <a:r>
              <a:rPr lang="en-US" dirty="0" smtClean="0">
                <a:latin typeface="Calibri" panose="020F0502020204030204" pitchFamily="34" charset="0"/>
              </a:rPr>
              <a:t> function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Before reconfiguring and rebuilding your kernel, you </a:t>
            </a:r>
            <a:r>
              <a:rPr lang="en-US" dirty="0">
                <a:latin typeface="Calibri" panose="020F0502020204030204" pitchFamily="34" charset="0"/>
              </a:rPr>
              <a:t>will need to edit </a:t>
            </a: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~/cs161/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conf.kern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2057400"/>
            <a:ext cx="7848600" cy="609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58714"/>
            <a:ext cx="78486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36557"/>
            <a:ext cx="8077200" cy="533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2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Setting up </a:t>
            </a:r>
            <a:r>
              <a:rPr lang="en-US" dirty="0" smtClean="0">
                <a:latin typeface="Calibri" charset="0"/>
                <a:ea typeface="MS PGothic" charset="0"/>
                <a:cs typeface="MS PGothic" charset="0"/>
              </a:rPr>
              <a:t>PATH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2362200"/>
            <a:ext cx="8229600" cy="3733800"/>
          </a:xfrm>
        </p:spPr>
        <p:txBody>
          <a:bodyPr/>
          <a:lstStyle/>
          <a:p>
            <a:pPr lvl="0"/>
            <a:r>
              <a:rPr lang="en-US" dirty="0" smtClean="0">
                <a:latin typeface="Calibri"/>
                <a:cs typeface="Calibri"/>
              </a:rPr>
              <a:t>If you use bash, add </a:t>
            </a:r>
            <a:r>
              <a:rPr lang="en-US" dirty="0">
                <a:latin typeface="Calibri"/>
                <a:cs typeface="Calibri"/>
              </a:rPr>
              <a:t>the following line near the end of the ~/.</a:t>
            </a:r>
            <a:r>
              <a:rPr lang="en-US" dirty="0" err="1">
                <a:latin typeface="Calibri"/>
                <a:cs typeface="Calibri"/>
              </a:rPr>
              <a:t>bashrc</a:t>
            </a:r>
            <a:r>
              <a:rPr lang="en-US" dirty="0">
                <a:latin typeface="Calibri"/>
                <a:cs typeface="Calibri"/>
              </a:rPr>
              <a:t> file.</a:t>
            </a:r>
          </a:p>
          <a:p>
            <a:pPr marL="0" lv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PATH=~/cs161/bin:$PATH</a:t>
            </a:r>
          </a:p>
          <a:p>
            <a:pPr lvl="0"/>
            <a:endParaRPr lang="en-US" dirty="0" smtClean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If you use </a:t>
            </a:r>
            <a:r>
              <a:rPr lang="en-US" dirty="0" err="1" smtClean="0">
                <a:latin typeface="Calibri"/>
                <a:cs typeface="Calibri"/>
              </a:rPr>
              <a:t>tcsh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add the following line near the end of the ~/.</a:t>
            </a:r>
            <a:r>
              <a:rPr lang="en-US" dirty="0" err="1">
                <a:latin typeface="Calibri"/>
                <a:cs typeface="Calibri"/>
              </a:rPr>
              <a:t>cshrc</a:t>
            </a:r>
            <a:r>
              <a:rPr lang="en-US" dirty="0">
                <a:latin typeface="Calibri"/>
                <a:cs typeface="Calibri"/>
              </a:rPr>
              <a:t> file:</a:t>
            </a:r>
          </a:p>
          <a:p>
            <a:pPr marL="0" lvl="0" indent="0" algn="ctr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PATH ~/cs161/bin:$PATH</a:t>
            </a:r>
          </a:p>
          <a:p>
            <a:endParaRPr lang="en-US" dirty="0">
              <a:latin typeface="Calibri"/>
              <a:ea typeface="MS PGothic" charset="0"/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524000"/>
            <a:ext cx="69342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800" dirty="0" smtClean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$export </a:t>
            </a:r>
            <a:r>
              <a:rPr lang="en-US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PATH=~/cs161/bin:$PATH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MS PGothic" charset="0"/>
                <a:cs typeface="MS PGothic" charset="0"/>
              </a:rPr>
              <a:t>Setting up </a:t>
            </a:r>
            <a:r>
              <a:rPr lang="en-US" dirty="0" smtClean="0">
                <a:latin typeface="Calibri" charset="0"/>
                <a:ea typeface="MS PGothic" charset="0"/>
                <a:cs typeface="MS PGothic" charset="0"/>
              </a:rPr>
              <a:t>CVSROOT</a:t>
            </a:r>
            <a:endParaRPr lang="en-US" dirty="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2362200"/>
            <a:ext cx="8229600" cy="3733800"/>
          </a:xfrm>
        </p:spPr>
        <p:txBody>
          <a:bodyPr/>
          <a:lstStyle/>
          <a:p>
            <a:pPr lvl="0"/>
            <a:r>
              <a:rPr lang="en-US" dirty="0" smtClean="0">
                <a:latin typeface="Calibri"/>
                <a:cs typeface="Calibri"/>
              </a:rPr>
              <a:t>If you use bash, add </a:t>
            </a:r>
            <a:r>
              <a:rPr lang="en-US" dirty="0">
                <a:latin typeface="Calibri"/>
                <a:cs typeface="Calibri"/>
              </a:rPr>
              <a:t>the following line near the end of the ~/.</a:t>
            </a:r>
            <a:r>
              <a:rPr lang="en-US" dirty="0" err="1">
                <a:latin typeface="Calibri"/>
                <a:cs typeface="Calibri"/>
              </a:rPr>
              <a:t>bashrc</a:t>
            </a:r>
            <a:r>
              <a:rPr lang="en-US" dirty="0">
                <a:latin typeface="Calibri"/>
                <a:cs typeface="Calibri"/>
              </a:rPr>
              <a:t> file.</a:t>
            </a:r>
          </a:p>
          <a:p>
            <a:pPr marL="0" lv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CVSROOT=~/cs161/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cvsroot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dirty="0" smtClean="0">
              <a:latin typeface="Calibri"/>
              <a:cs typeface="Calibri"/>
            </a:endParaRPr>
          </a:p>
          <a:p>
            <a:pPr lvl="0"/>
            <a:r>
              <a:rPr lang="en-US" dirty="0" smtClean="0">
                <a:latin typeface="Calibri"/>
                <a:cs typeface="Calibri"/>
              </a:rPr>
              <a:t>If you use </a:t>
            </a:r>
            <a:r>
              <a:rPr lang="en-US" dirty="0" err="1" smtClean="0">
                <a:latin typeface="Calibri"/>
                <a:cs typeface="Calibri"/>
              </a:rPr>
              <a:t>tcsh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add the following line near the end of the ~/.</a:t>
            </a:r>
            <a:r>
              <a:rPr lang="en-US" dirty="0" err="1">
                <a:latin typeface="Calibri"/>
                <a:cs typeface="Calibri"/>
              </a:rPr>
              <a:t>cshrc</a:t>
            </a:r>
            <a:r>
              <a:rPr lang="en-US" dirty="0">
                <a:latin typeface="Calibri"/>
                <a:cs typeface="Calibri"/>
              </a:rPr>
              <a:t> file:</a:t>
            </a:r>
          </a:p>
          <a:p>
            <a:pPr marL="0" lvl="0" indent="0" algn="ctr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CVSROOT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cs161/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cvsroot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524000"/>
            <a:ext cx="6934200" cy="5238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ctr"/>
            <a:r>
              <a:rPr lang="en-US" sz="2800" dirty="0" smtClean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%export </a:t>
            </a:r>
            <a:r>
              <a:rPr lang="en-US" sz="2800" dirty="0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CVSROOT=~/cs161/</a:t>
            </a:r>
            <a:r>
              <a:rPr lang="en-US" sz="2800" dirty="0" err="1"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cvsroot</a:t>
            </a:r>
            <a:endParaRPr lang="en-US" sz="2800" dirty="0"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0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charset="0"/>
              </a:rPr>
              <a:t>Building blocks for OS/161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43875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Before building OS/161 from os161-1.10.tar.gz, you must first build the following items: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tool chain: cs161-binutils-1.4.tar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cross compiler: cs161-gcc-1.4.tar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special </a:t>
            </a:r>
            <a:r>
              <a:rPr lang="en-US" sz="2800" dirty="0" err="1" smtClean="0">
                <a:latin typeface="Calibri" panose="020F0502020204030204" pitchFamily="34" charset="0"/>
              </a:rPr>
              <a:t>gdb</a:t>
            </a:r>
            <a:r>
              <a:rPr lang="en-US" sz="2800" dirty="0" smtClean="0">
                <a:latin typeface="Calibri" panose="020F0502020204030204" pitchFamily="34" charset="0"/>
              </a:rPr>
              <a:t>: cs161-gdb-1.4.tar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</a:rPr>
              <a:t>sys161 MIPS emulator: sys161-1.12.tar</a:t>
            </a: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above sequential order is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required order for </a:t>
            </a:r>
            <a:r>
              <a:rPr lang="en-US" dirty="0" smtClean="0">
                <a:latin typeface="Calibri" panose="020F0502020204030204" pitchFamily="34" charset="0"/>
              </a:rPr>
              <a:t>building!</a:t>
            </a:r>
            <a:endParaRPr lang="en-US" altLang="zh-CN" dirty="0">
              <a:latin typeface="Calibri" panose="020F0502020204030204" pitchFamily="34" charset="0"/>
              <a:ea typeface="宋体" charset="0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667000"/>
            <a:ext cx="6629400" cy="21336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5257800"/>
            <a:ext cx="7543800" cy="12954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 the </a:t>
            </a:r>
            <a:r>
              <a:rPr lang="en-US" dirty="0" smtClean="0">
                <a:latin typeface="Calibri" panose="020F0502020204030204" pitchFamily="34" charset="0"/>
              </a:rPr>
              <a:t>Tool Chain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vfxz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cs161-binutils-1.4.tar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cs161-binutils-1.4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%./toolbuild.sh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 the </a:t>
            </a:r>
            <a:r>
              <a:rPr lang="en-US" dirty="0" smtClean="0">
                <a:latin typeface="Calibri" panose="020F0502020204030204" pitchFamily="34" charset="0"/>
              </a:rPr>
              <a:t>Cross Compiler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vfxz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cs161-gcc-1.4.tar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%cd cs161-gcc-1.4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%./toolbuild.sh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 the </a:t>
            </a:r>
            <a:r>
              <a:rPr lang="en-US" dirty="0" smtClean="0">
                <a:latin typeface="Calibri" panose="020F0502020204030204" pitchFamily="34" charset="0"/>
              </a:rPr>
              <a:t>Special </a:t>
            </a:r>
            <a:r>
              <a:rPr lang="en-US" dirty="0" err="1" smtClean="0">
                <a:latin typeface="Calibri" panose="020F0502020204030204" pitchFamily="34" charset="0"/>
              </a:rPr>
              <a:t>gdb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vfxz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cs161-gdb-1.4.tar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%cd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cs161-gdb-1.4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%./toolbuild.sh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6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Build the </a:t>
            </a:r>
            <a:r>
              <a:rPr lang="en-US" dirty="0" smtClean="0">
                <a:latin typeface="Calibri" panose="020F0502020204030204" pitchFamily="34" charset="0"/>
              </a:rPr>
              <a:t>sys161 Emulator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~/cs161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vfxz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sys161-1.12.tar.gz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%cd sys161-1.12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%./configure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mipseb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861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4485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>
                <a:latin typeface="Calibri" panose="020F0502020204030204" pitchFamily="34" charset="0"/>
              </a:rPr>
              <a:t>A Tool for Code </a:t>
            </a:r>
            <a:r>
              <a:rPr lang="en-US" dirty="0">
                <a:latin typeface="Calibri" panose="020F0502020204030204" pitchFamily="34" charset="0"/>
              </a:rPr>
              <a:t>Reading</a:t>
            </a:r>
            <a:endParaRPr lang="en-US" altLang="zh-CN" dirty="0">
              <a:latin typeface="Calibri" panose="020F0502020204030204" pitchFamily="34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43875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You must learn how to use “</a:t>
            </a:r>
            <a:r>
              <a:rPr lang="en-US" dirty="0" err="1" smtClean="0">
                <a:latin typeface="Calibri" panose="020F0502020204030204" pitchFamily="34" charset="0"/>
              </a:rPr>
              <a:t>grep</a:t>
            </a:r>
            <a:r>
              <a:rPr lang="en-US" dirty="0" smtClean="0">
                <a:latin typeface="Calibri" panose="020F0502020204030204" pitchFamily="34" charset="0"/>
              </a:rPr>
              <a:t>” to improve your source code reading skill. </a:t>
            </a:r>
          </a:p>
          <a:p>
            <a:pPr lvl="0"/>
            <a:endParaRPr lang="en-US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–r “stack” .</a:t>
            </a:r>
          </a:p>
          <a:p>
            <a:pPr marL="800100" lvl="2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“stack” *.h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800100" lvl="2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514350" indent="-514350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667000"/>
            <a:ext cx="6629400" cy="838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114800"/>
            <a:ext cx="6629400" cy="838200"/>
          </a:xfrm>
          <a:prstGeom prst="rect">
            <a:avLst/>
          </a:prstGeom>
          <a:noFill/>
          <a:ln w="76200" cmpd="thickThin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76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725</Words>
  <Application>Microsoft Macintosh PowerPoint</Application>
  <PresentationFormat>On-screen Show (4:3)</PresentationFormat>
  <Paragraphs>130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1_Default Design</vt:lpstr>
      <vt:lpstr>COMP 3500  Introduction to Operating Systems  Project 2 – An Introduction to OS/161 Details</vt:lpstr>
      <vt:lpstr>Setting up PATH</vt:lpstr>
      <vt:lpstr>Setting up CVSROOT</vt:lpstr>
      <vt:lpstr>Building blocks for OS/161</vt:lpstr>
      <vt:lpstr>Build the Tool Chain</vt:lpstr>
      <vt:lpstr>Build the Cross Compiler</vt:lpstr>
      <vt:lpstr>Build the Special gdb</vt:lpstr>
      <vt:lpstr>Build the sys161 Emulator</vt:lpstr>
      <vt:lpstr>A Tool for Code Reading</vt:lpstr>
      <vt:lpstr>Code Reading: An Example</vt:lpstr>
      <vt:lpstr>Building a Kernel </vt:lpstr>
      <vt:lpstr>Configure a Kernel for Project 2</vt:lpstr>
      <vt:lpstr>Building the Kernel for Project 2</vt:lpstr>
      <vt:lpstr>Building the User level utilities</vt:lpstr>
      <vt:lpstr>Running your newly built kernel</vt:lpstr>
      <vt:lpstr>Modifying your kernel</vt:lpstr>
    </vt:vector>
  </TitlesOfParts>
  <Company>New Mexico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216</cp:revision>
  <dcterms:created xsi:type="dcterms:W3CDTF">2006-08-22T22:53:10Z</dcterms:created>
  <dcterms:modified xsi:type="dcterms:W3CDTF">2015-08-26T15:55:23Z</dcterms:modified>
</cp:coreProperties>
</file>