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5"/>
  </p:notesMasterIdLst>
  <p:handoutMasterIdLst>
    <p:handoutMasterId r:id="rId26"/>
  </p:handoutMasterIdLst>
  <p:sldIdLst>
    <p:sldId id="309" r:id="rId2"/>
    <p:sldId id="586" r:id="rId3"/>
    <p:sldId id="589" r:id="rId4"/>
    <p:sldId id="604" r:id="rId5"/>
    <p:sldId id="594" r:id="rId6"/>
    <p:sldId id="595" r:id="rId7"/>
    <p:sldId id="596" r:id="rId8"/>
    <p:sldId id="599" r:id="rId9"/>
    <p:sldId id="600" r:id="rId10"/>
    <p:sldId id="601" r:id="rId11"/>
    <p:sldId id="602" r:id="rId12"/>
    <p:sldId id="605" r:id="rId13"/>
    <p:sldId id="606" r:id="rId14"/>
    <p:sldId id="607" r:id="rId15"/>
    <p:sldId id="608" r:id="rId16"/>
    <p:sldId id="610" r:id="rId17"/>
    <p:sldId id="611" r:id="rId18"/>
    <p:sldId id="612" r:id="rId19"/>
    <p:sldId id="613" r:id="rId20"/>
    <p:sldId id="614" r:id="rId21"/>
    <p:sldId id="615" r:id="rId22"/>
    <p:sldId id="616" r:id="rId23"/>
    <p:sldId id="603"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871" autoAdjust="0"/>
  </p:normalViewPr>
  <p:slideViewPr>
    <p:cSldViewPr>
      <p:cViewPr varScale="1">
        <p:scale>
          <a:sx n="136" d="100"/>
          <a:sy n="136" d="100"/>
        </p:scale>
        <p:origin x="-39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FDA6A-4F07-0D4F-9E88-CEFD73BAF88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BFC6470E-032A-F84D-85FF-98078ABB16B2}">
      <dgm:prSet phldrT="[Text]"/>
      <dgm:spPr>
        <a:solidFill>
          <a:schemeClr val="accent2">
            <a:lumMod val="50000"/>
          </a:schemeClr>
        </a:solidFill>
      </dgm:spPr>
      <dgm:t>
        <a:bodyPr/>
        <a:lstStyle/>
        <a:p>
          <a:r>
            <a:rPr lang="en-US" dirty="0" smtClean="0"/>
            <a:t>Multiple Applications</a:t>
          </a:r>
          <a:endParaRPr lang="en-US" dirty="0"/>
        </a:p>
      </dgm:t>
    </dgm:pt>
    <dgm:pt modelId="{0DF5F4DB-3599-394B-8DEC-40045FF4D2B4}" type="parTrans" cxnId="{8F1AB073-8614-8748-95A0-7C02D69A32BC}">
      <dgm:prSet/>
      <dgm:spPr/>
      <dgm:t>
        <a:bodyPr/>
        <a:lstStyle/>
        <a:p>
          <a:endParaRPr lang="en-US"/>
        </a:p>
      </dgm:t>
    </dgm:pt>
    <dgm:pt modelId="{4C958A26-8472-AC4E-8BF1-DCB1B27963BD}" type="sibTrans" cxnId="{8F1AB073-8614-8748-95A0-7C02D69A32BC}">
      <dgm:prSet/>
      <dgm:spPr/>
      <dgm:t>
        <a:bodyPr/>
        <a:lstStyle/>
        <a:p>
          <a:endParaRPr lang="en-US"/>
        </a:p>
      </dgm:t>
    </dgm:pt>
    <dgm:pt modelId="{A8E6D635-1D7D-524E-A06B-F5F86CA22012}">
      <dgm:prSet/>
      <dgm:spPr>
        <a:solidFill>
          <a:schemeClr val="bg2">
            <a:lumMod val="90000"/>
          </a:schemeClr>
        </a:solidFill>
      </dgm:spPr>
      <dgm:t>
        <a:bodyPr/>
        <a:lstStyle/>
        <a:p>
          <a:r>
            <a:rPr lang="en-US" dirty="0" smtClean="0"/>
            <a:t>invented to allow processing time to be shared among active applications</a:t>
          </a:r>
        </a:p>
      </dgm:t>
    </dgm:pt>
    <dgm:pt modelId="{AE745A19-2E44-B14F-A6F0-A7F0940FAC1D}" type="parTrans" cxnId="{99524BF5-776F-FB44-9770-B2A0A442391B}">
      <dgm:prSet/>
      <dgm:spPr/>
      <dgm:t>
        <a:bodyPr/>
        <a:lstStyle/>
        <a:p>
          <a:endParaRPr lang="en-US"/>
        </a:p>
      </dgm:t>
    </dgm:pt>
    <dgm:pt modelId="{C2A87A22-A733-4745-95AD-90C744BEE680}" type="sibTrans" cxnId="{99524BF5-776F-FB44-9770-B2A0A442391B}">
      <dgm:prSet/>
      <dgm:spPr/>
      <dgm:t>
        <a:bodyPr/>
        <a:lstStyle/>
        <a:p>
          <a:endParaRPr lang="en-US"/>
        </a:p>
      </dgm:t>
    </dgm:pt>
    <dgm:pt modelId="{101BCE59-3EBE-B841-B815-9A8E0791CF6A}">
      <dgm:prSet/>
      <dgm:spPr/>
      <dgm:t>
        <a:bodyPr/>
        <a:lstStyle/>
        <a:p>
          <a:r>
            <a:rPr lang="en-US" dirty="0" smtClean="0"/>
            <a:t>Structured Applications</a:t>
          </a:r>
        </a:p>
      </dgm:t>
    </dgm:pt>
    <dgm:pt modelId="{7B67AA2E-CD68-CE46-8BB5-786CA4F33C89}" type="parTrans" cxnId="{6D4EBFFA-8E91-7347-9918-A170C1EB38EA}">
      <dgm:prSet/>
      <dgm:spPr/>
      <dgm:t>
        <a:bodyPr/>
        <a:lstStyle/>
        <a:p>
          <a:endParaRPr lang="en-US"/>
        </a:p>
      </dgm:t>
    </dgm:pt>
    <dgm:pt modelId="{2A6A3103-5EB4-1249-8961-7C35388B3012}" type="sibTrans" cxnId="{6D4EBFFA-8E91-7347-9918-A170C1EB38EA}">
      <dgm:prSet/>
      <dgm:spPr/>
      <dgm:t>
        <a:bodyPr/>
        <a:lstStyle/>
        <a:p>
          <a:endParaRPr lang="en-US"/>
        </a:p>
      </dgm:t>
    </dgm:pt>
    <dgm:pt modelId="{6B0517C7-4E5A-694D-BE55-A47A8D05B1A2}">
      <dgm:prSet/>
      <dgm:spPr/>
      <dgm:t>
        <a:bodyPr/>
        <a:lstStyle/>
        <a:p>
          <a:r>
            <a:rPr lang="en-US" dirty="0" smtClean="0"/>
            <a:t>extension of modular design and structured programming</a:t>
          </a:r>
        </a:p>
      </dgm:t>
    </dgm:pt>
    <dgm:pt modelId="{1BDD9158-04C7-A04C-9834-4F8C598C9F8C}" type="parTrans" cxnId="{AE1FDE51-D7D0-494D-8E85-DA6BD81D282C}">
      <dgm:prSet/>
      <dgm:spPr/>
      <dgm:t>
        <a:bodyPr/>
        <a:lstStyle/>
        <a:p>
          <a:endParaRPr lang="en-US"/>
        </a:p>
      </dgm:t>
    </dgm:pt>
    <dgm:pt modelId="{8C867362-BBC6-D547-8E8E-0EAE24DE45FE}" type="sibTrans" cxnId="{AE1FDE51-D7D0-494D-8E85-DA6BD81D282C}">
      <dgm:prSet/>
      <dgm:spPr/>
      <dgm:t>
        <a:bodyPr/>
        <a:lstStyle/>
        <a:p>
          <a:endParaRPr lang="en-US"/>
        </a:p>
      </dgm:t>
    </dgm:pt>
    <dgm:pt modelId="{5FAB8150-C3BB-FD4D-838A-B912D10D3CE8}">
      <dgm:prSet/>
      <dgm:spPr>
        <a:solidFill>
          <a:schemeClr val="accent3">
            <a:lumMod val="50000"/>
          </a:schemeClr>
        </a:solidFill>
      </dgm:spPr>
      <dgm:t>
        <a:bodyPr/>
        <a:lstStyle/>
        <a:p>
          <a:r>
            <a:rPr lang="en-US" dirty="0" smtClean="0"/>
            <a:t>Operating System Structure</a:t>
          </a:r>
        </a:p>
      </dgm:t>
    </dgm:pt>
    <dgm:pt modelId="{600AF336-F8E9-6543-94BB-0D6E3454A890}" type="parTrans" cxnId="{AD636FF0-82DD-B548-BFDE-C8DB9DE30B19}">
      <dgm:prSet/>
      <dgm:spPr/>
      <dgm:t>
        <a:bodyPr/>
        <a:lstStyle/>
        <a:p>
          <a:endParaRPr lang="en-US"/>
        </a:p>
      </dgm:t>
    </dgm:pt>
    <dgm:pt modelId="{8F8AF4AB-B239-2E41-88A8-A6EA1F65E3C9}" type="sibTrans" cxnId="{AD636FF0-82DD-B548-BFDE-C8DB9DE30B19}">
      <dgm:prSet/>
      <dgm:spPr/>
      <dgm:t>
        <a:bodyPr/>
        <a:lstStyle/>
        <a:p>
          <a:endParaRPr lang="en-US"/>
        </a:p>
      </dgm:t>
    </dgm:pt>
    <dgm:pt modelId="{E0B92144-1042-744C-8313-F0BD2A4A42B1}">
      <dgm:prSet/>
      <dgm:spPr>
        <a:solidFill>
          <a:schemeClr val="accent3">
            <a:lumMod val="60000"/>
            <a:lumOff val="40000"/>
          </a:schemeClr>
        </a:solidFill>
      </dgm:spPr>
      <dgm:t>
        <a:bodyPr/>
        <a:lstStyle/>
        <a:p>
          <a:r>
            <a:rPr lang="en-US" dirty="0" smtClean="0"/>
            <a:t>OS themselves implemented as a set of processes or threads</a:t>
          </a:r>
        </a:p>
      </dgm:t>
    </dgm:pt>
    <dgm:pt modelId="{1BD55ACB-0822-CD4F-B885-3FAB9ECA0FC6}" type="parTrans" cxnId="{414C026E-6C4B-1D49-9C54-D63E3828FD6C}">
      <dgm:prSet/>
      <dgm:spPr/>
      <dgm:t>
        <a:bodyPr/>
        <a:lstStyle/>
        <a:p>
          <a:endParaRPr lang="en-US"/>
        </a:p>
      </dgm:t>
    </dgm:pt>
    <dgm:pt modelId="{E0BB673D-7DE6-A541-9C19-4590F9C7CA05}" type="sibTrans" cxnId="{414C026E-6C4B-1D49-9C54-D63E3828FD6C}">
      <dgm:prSet/>
      <dgm:spPr/>
      <dgm:t>
        <a:bodyPr/>
        <a:lstStyle/>
        <a:p>
          <a:endParaRPr lang="en-US"/>
        </a:p>
      </dgm:t>
    </dgm:pt>
    <dgm:pt modelId="{B5DE52A4-5BAD-234E-8324-7F48BEFAEE24}" type="pres">
      <dgm:prSet presAssocID="{F21FDA6A-4F07-0D4F-9E88-CEFD73BAF888}" presName="diagram" presStyleCnt="0">
        <dgm:presLayoutVars>
          <dgm:chPref val="1"/>
          <dgm:dir/>
          <dgm:animOne val="branch"/>
          <dgm:animLvl val="lvl"/>
          <dgm:resizeHandles/>
        </dgm:presLayoutVars>
      </dgm:prSet>
      <dgm:spPr/>
      <dgm:t>
        <a:bodyPr/>
        <a:lstStyle/>
        <a:p>
          <a:endParaRPr lang="en-US"/>
        </a:p>
      </dgm:t>
    </dgm:pt>
    <dgm:pt modelId="{DD23D278-35B8-8141-B585-6DF97FD3ABBC}" type="pres">
      <dgm:prSet presAssocID="{BFC6470E-032A-F84D-85FF-98078ABB16B2}" presName="root" presStyleCnt="0"/>
      <dgm:spPr/>
    </dgm:pt>
    <dgm:pt modelId="{1C83C965-C16C-3548-8351-41D1CA562A67}" type="pres">
      <dgm:prSet presAssocID="{BFC6470E-032A-F84D-85FF-98078ABB16B2}" presName="rootComposite" presStyleCnt="0"/>
      <dgm:spPr/>
    </dgm:pt>
    <dgm:pt modelId="{F3BF7410-2C70-2A4A-9A15-E018E4826824}" type="pres">
      <dgm:prSet presAssocID="{BFC6470E-032A-F84D-85FF-98078ABB16B2}" presName="rootText" presStyleLbl="node1" presStyleIdx="0" presStyleCnt="3" custLinFactNeighborX="-92" custLinFactNeighborY="-45175"/>
      <dgm:spPr/>
      <dgm:t>
        <a:bodyPr/>
        <a:lstStyle/>
        <a:p>
          <a:endParaRPr lang="en-US"/>
        </a:p>
      </dgm:t>
    </dgm:pt>
    <dgm:pt modelId="{917ED4E3-2D56-4142-91BF-44FAE2150179}" type="pres">
      <dgm:prSet presAssocID="{BFC6470E-032A-F84D-85FF-98078ABB16B2}" presName="rootConnector" presStyleLbl="node1" presStyleIdx="0" presStyleCnt="3"/>
      <dgm:spPr/>
      <dgm:t>
        <a:bodyPr/>
        <a:lstStyle/>
        <a:p>
          <a:endParaRPr lang="en-US"/>
        </a:p>
      </dgm:t>
    </dgm:pt>
    <dgm:pt modelId="{D9E5D99C-A7D6-8742-A8EB-A4B056F0C6F6}" type="pres">
      <dgm:prSet presAssocID="{BFC6470E-032A-F84D-85FF-98078ABB16B2}" presName="childShape" presStyleCnt="0"/>
      <dgm:spPr/>
    </dgm:pt>
    <dgm:pt modelId="{88849F20-B33C-5C44-AFB9-0C414FE0E452}" type="pres">
      <dgm:prSet presAssocID="{AE745A19-2E44-B14F-A6F0-A7F0940FAC1D}" presName="Name13" presStyleLbl="parChTrans1D2" presStyleIdx="0" presStyleCnt="3"/>
      <dgm:spPr/>
      <dgm:t>
        <a:bodyPr/>
        <a:lstStyle/>
        <a:p>
          <a:endParaRPr lang="en-US"/>
        </a:p>
      </dgm:t>
    </dgm:pt>
    <dgm:pt modelId="{F1F4C278-EA79-A24A-BF1A-FFED1F757D29}" type="pres">
      <dgm:prSet presAssocID="{A8E6D635-1D7D-524E-A06B-F5F86CA22012}" presName="childText" presStyleLbl="bgAcc1" presStyleIdx="0" presStyleCnt="3" custScaleX="122365" custScaleY="126005" custLinFactNeighborX="-3780" custLinFactNeighborY="-54114">
        <dgm:presLayoutVars>
          <dgm:bulletEnabled val="1"/>
        </dgm:presLayoutVars>
      </dgm:prSet>
      <dgm:spPr/>
      <dgm:t>
        <a:bodyPr/>
        <a:lstStyle/>
        <a:p>
          <a:endParaRPr lang="en-US"/>
        </a:p>
      </dgm:t>
    </dgm:pt>
    <dgm:pt modelId="{04B6ABB0-5684-9B41-AC06-074DBD12A824}" type="pres">
      <dgm:prSet presAssocID="{101BCE59-3EBE-B841-B815-9A8E0791CF6A}" presName="root" presStyleCnt="0"/>
      <dgm:spPr/>
    </dgm:pt>
    <dgm:pt modelId="{2BAC21F6-10BA-E541-AB1A-6999144904FD}" type="pres">
      <dgm:prSet presAssocID="{101BCE59-3EBE-B841-B815-9A8E0791CF6A}" presName="rootComposite" presStyleCnt="0"/>
      <dgm:spPr/>
    </dgm:pt>
    <dgm:pt modelId="{0CE5ACD9-A885-F943-8BFF-063CFB705DFD}" type="pres">
      <dgm:prSet presAssocID="{101BCE59-3EBE-B841-B815-9A8E0791CF6A}" presName="rootText" presStyleLbl="node1" presStyleIdx="1" presStyleCnt="3"/>
      <dgm:spPr/>
      <dgm:t>
        <a:bodyPr/>
        <a:lstStyle/>
        <a:p>
          <a:endParaRPr lang="en-US"/>
        </a:p>
      </dgm:t>
    </dgm:pt>
    <dgm:pt modelId="{17B0E10E-D838-344A-8744-4EA0AE3512AA}" type="pres">
      <dgm:prSet presAssocID="{101BCE59-3EBE-B841-B815-9A8E0791CF6A}" presName="rootConnector" presStyleLbl="node1" presStyleIdx="1" presStyleCnt="3"/>
      <dgm:spPr/>
      <dgm:t>
        <a:bodyPr/>
        <a:lstStyle/>
        <a:p>
          <a:endParaRPr lang="en-US"/>
        </a:p>
      </dgm:t>
    </dgm:pt>
    <dgm:pt modelId="{5E86E13D-FCEC-B94D-B07C-E1FF54F44E87}" type="pres">
      <dgm:prSet presAssocID="{101BCE59-3EBE-B841-B815-9A8E0791CF6A}" presName="childShape" presStyleCnt="0"/>
      <dgm:spPr/>
    </dgm:pt>
    <dgm:pt modelId="{1ED9D157-9E28-F645-9843-B974AEE688A5}" type="pres">
      <dgm:prSet presAssocID="{1BDD9158-04C7-A04C-9834-4F8C598C9F8C}" presName="Name13" presStyleLbl="parChTrans1D2" presStyleIdx="1" presStyleCnt="3"/>
      <dgm:spPr/>
      <dgm:t>
        <a:bodyPr/>
        <a:lstStyle/>
        <a:p>
          <a:endParaRPr lang="en-US"/>
        </a:p>
      </dgm:t>
    </dgm:pt>
    <dgm:pt modelId="{B3885876-BC01-CE40-B4AF-B8DD35B11E00}" type="pres">
      <dgm:prSet presAssocID="{6B0517C7-4E5A-694D-BE55-A47A8D05B1A2}" presName="childText" presStyleLbl="bgAcc1" presStyleIdx="1" presStyleCnt="3" custScaleX="115365" custScaleY="125588">
        <dgm:presLayoutVars>
          <dgm:bulletEnabled val="1"/>
        </dgm:presLayoutVars>
      </dgm:prSet>
      <dgm:spPr/>
      <dgm:t>
        <a:bodyPr/>
        <a:lstStyle/>
        <a:p>
          <a:endParaRPr lang="en-US"/>
        </a:p>
      </dgm:t>
    </dgm:pt>
    <dgm:pt modelId="{A2D3D08C-D2D1-A448-83B1-6F15B7FC0563}" type="pres">
      <dgm:prSet presAssocID="{5FAB8150-C3BB-FD4D-838A-B912D10D3CE8}" presName="root" presStyleCnt="0"/>
      <dgm:spPr/>
    </dgm:pt>
    <dgm:pt modelId="{5250BEDC-3E31-9148-80D0-A3299449B34B}" type="pres">
      <dgm:prSet presAssocID="{5FAB8150-C3BB-FD4D-838A-B912D10D3CE8}" presName="rootComposite" presStyleCnt="0"/>
      <dgm:spPr/>
    </dgm:pt>
    <dgm:pt modelId="{AB58CB0B-9A79-FB46-B44A-123C202FA944}" type="pres">
      <dgm:prSet presAssocID="{5FAB8150-C3BB-FD4D-838A-B912D10D3CE8}" presName="rootText" presStyleLbl="node1" presStyleIdx="2" presStyleCnt="3" custLinFactNeighborX="9339" custLinFactNeighborY="50404"/>
      <dgm:spPr/>
      <dgm:t>
        <a:bodyPr/>
        <a:lstStyle/>
        <a:p>
          <a:endParaRPr lang="en-US"/>
        </a:p>
      </dgm:t>
    </dgm:pt>
    <dgm:pt modelId="{78630B86-8B91-0740-B5D3-E4F93B9FD356}" type="pres">
      <dgm:prSet presAssocID="{5FAB8150-C3BB-FD4D-838A-B912D10D3CE8}" presName="rootConnector" presStyleLbl="node1" presStyleIdx="2" presStyleCnt="3"/>
      <dgm:spPr/>
      <dgm:t>
        <a:bodyPr/>
        <a:lstStyle/>
        <a:p>
          <a:endParaRPr lang="en-US"/>
        </a:p>
      </dgm:t>
    </dgm:pt>
    <dgm:pt modelId="{1F579191-683E-C643-BEEA-8D725679033E}" type="pres">
      <dgm:prSet presAssocID="{5FAB8150-C3BB-FD4D-838A-B912D10D3CE8}" presName="childShape" presStyleCnt="0"/>
      <dgm:spPr/>
    </dgm:pt>
    <dgm:pt modelId="{43D5D9E6-EF4D-F346-B286-0A0EDC9D6387}" type="pres">
      <dgm:prSet presAssocID="{1BD55ACB-0822-CD4F-B885-3FAB9ECA0FC6}" presName="Name13" presStyleLbl="parChTrans1D2" presStyleIdx="2" presStyleCnt="3"/>
      <dgm:spPr/>
      <dgm:t>
        <a:bodyPr/>
        <a:lstStyle/>
        <a:p>
          <a:endParaRPr lang="en-US"/>
        </a:p>
      </dgm:t>
    </dgm:pt>
    <dgm:pt modelId="{B128BA17-BE6B-384D-BBE0-54B7B122AB84}" type="pres">
      <dgm:prSet presAssocID="{E0B92144-1042-744C-8313-F0BD2A4A42B1}" presName="childText" presStyleLbl="bgAcc1" presStyleIdx="2" presStyleCnt="3" custScaleX="99244" custScaleY="125588" custLinFactNeighborX="114" custLinFactNeighborY="68991">
        <dgm:presLayoutVars>
          <dgm:bulletEnabled val="1"/>
        </dgm:presLayoutVars>
      </dgm:prSet>
      <dgm:spPr/>
      <dgm:t>
        <a:bodyPr/>
        <a:lstStyle/>
        <a:p>
          <a:endParaRPr lang="en-US"/>
        </a:p>
      </dgm:t>
    </dgm:pt>
  </dgm:ptLst>
  <dgm:cxnLst>
    <dgm:cxn modelId="{A2B1CCDE-2BFB-0A45-972B-108E10ED7780}" type="presOf" srcId="{F21FDA6A-4F07-0D4F-9E88-CEFD73BAF888}" destId="{B5DE52A4-5BAD-234E-8324-7F48BEFAEE24}" srcOrd="0" destOrd="0" presId="urn:microsoft.com/office/officeart/2005/8/layout/hierarchy3"/>
    <dgm:cxn modelId="{AE1FDE51-D7D0-494D-8E85-DA6BD81D282C}" srcId="{101BCE59-3EBE-B841-B815-9A8E0791CF6A}" destId="{6B0517C7-4E5A-694D-BE55-A47A8D05B1A2}" srcOrd="0" destOrd="0" parTransId="{1BDD9158-04C7-A04C-9834-4F8C598C9F8C}" sibTransId="{8C867362-BBC6-D547-8E8E-0EAE24DE45FE}"/>
    <dgm:cxn modelId="{3A252EC4-4C7A-7E4B-8173-247BF9209E99}" type="presOf" srcId="{BFC6470E-032A-F84D-85FF-98078ABB16B2}" destId="{F3BF7410-2C70-2A4A-9A15-E018E4826824}" srcOrd="0" destOrd="0" presId="urn:microsoft.com/office/officeart/2005/8/layout/hierarchy3"/>
    <dgm:cxn modelId="{FAEC59A3-D866-D64F-BF0F-3A7BB5BFD7CB}" type="presOf" srcId="{A8E6D635-1D7D-524E-A06B-F5F86CA22012}" destId="{F1F4C278-EA79-A24A-BF1A-FFED1F757D29}" srcOrd="0" destOrd="0" presId="urn:microsoft.com/office/officeart/2005/8/layout/hierarchy3"/>
    <dgm:cxn modelId="{4ECA1E0C-87F2-424B-8E53-591CA62CD9D5}" type="presOf" srcId="{E0B92144-1042-744C-8313-F0BD2A4A42B1}" destId="{B128BA17-BE6B-384D-BBE0-54B7B122AB84}" srcOrd="0" destOrd="0" presId="urn:microsoft.com/office/officeart/2005/8/layout/hierarchy3"/>
    <dgm:cxn modelId="{1D216ABF-2DF4-814F-84A4-46DC8864815C}" type="presOf" srcId="{101BCE59-3EBE-B841-B815-9A8E0791CF6A}" destId="{0CE5ACD9-A885-F943-8BFF-063CFB705DFD}" srcOrd="0" destOrd="0" presId="urn:microsoft.com/office/officeart/2005/8/layout/hierarchy3"/>
    <dgm:cxn modelId="{C982D8EF-37A9-D24C-906D-BB84441EB4FD}" type="presOf" srcId="{AE745A19-2E44-B14F-A6F0-A7F0940FAC1D}" destId="{88849F20-B33C-5C44-AFB9-0C414FE0E452}" srcOrd="0" destOrd="0" presId="urn:microsoft.com/office/officeart/2005/8/layout/hierarchy3"/>
    <dgm:cxn modelId="{88A57216-3ED6-9A41-9B27-38E1F5EBBA3F}" type="presOf" srcId="{5FAB8150-C3BB-FD4D-838A-B912D10D3CE8}" destId="{AB58CB0B-9A79-FB46-B44A-123C202FA944}" srcOrd="0" destOrd="0" presId="urn:microsoft.com/office/officeart/2005/8/layout/hierarchy3"/>
    <dgm:cxn modelId="{C8429186-41D3-0F4E-B50A-56D9B61B998D}" type="presOf" srcId="{BFC6470E-032A-F84D-85FF-98078ABB16B2}" destId="{917ED4E3-2D56-4142-91BF-44FAE2150179}" srcOrd="1" destOrd="0" presId="urn:microsoft.com/office/officeart/2005/8/layout/hierarchy3"/>
    <dgm:cxn modelId="{8F1AB073-8614-8748-95A0-7C02D69A32BC}" srcId="{F21FDA6A-4F07-0D4F-9E88-CEFD73BAF888}" destId="{BFC6470E-032A-F84D-85FF-98078ABB16B2}" srcOrd="0" destOrd="0" parTransId="{0DF5F4DB-3599-394B-8DEC-40045FF4D2B4}" sibTransId="{4C958A26-8472-AC4E-8BF1-DCB1B27963BD}"/>
    <dgm:cxn modelId="{5CF093AB-8629-BD4B-8A8C-09D8ACA9D3C2}" type="presOf" srcId="{5FAB8150-C3BB-FD4D-838A-B912D10D3CE8}" destId="{78630B86-8B91-0740-B5D3-E4F93B9FD356}" srcOrd="1" destOrd="0" presId="urn:microsoft.com/office/officeart/2005/8/layout/hierarchy3"/>
    <dgm:cxn modelId="{99524BF5-776F-FB44-9770-B2A0A442391B}" srcId="{BFC6470E-032A-F84D-85FF-98078ABB16B2}" destId="{A8E6D635-1D7D-524E-A06B-F5F86CA22012}" srcOrd="0" destOrd="0" parTransId="{AE745A19-2E44-B14F-A6F0-A7F0940FAC1D}" sibTransId="{C2A87A22-A733-4745-95AD-90C744BEE680}"/>
    <dgm:cxn modelId="{414C026E-6C4B-1D49-9C54-D63E3828FD6C}" srcId="{5FAB8150-C3BB-FD4D-838A-B912D10D3CE8}" destId="{E0B92144-1042-744C-8313-F0BD2A4A42B1}" srcOrd="0" destOrd="0" parTransId="{1BD55ACB-0822-CD4F-B885-3FAB9ECA0FC6}" sibTransId="{E0BB673D-7DE6-A541-9C19-4590F9C7CA05}"/>
    <dgm:cxn modelId="{AD636FF0-82DD-B548-BFDE-C8DB9DE30B19}" srcId="{F21FDA6A-4F07-0D4F-9E88-CEFD73BAF888}" destId="{5FAB8150-C3BB-FD4D-838A-B912D10D3CE8}" srcOrd="2" destOrd="0" parTransId="{600AF336-F8E9-6543-94BB-0D6E3454A890}" sibTransId="{8F8AF4AB-B239-2E41-88A8-A6EA1F65E3C9}"/>
    <dgm:cxn modelId="{F283C412-9AAB-2143-828E-7290FBED01A9}" type="presOf" srcId="{1BD55ACB-0822-CD4F-B885-3FAB9ECA0FC6}" destId="{43D5D9E6-EF4D-F346-B286-0A0EDC9D6387}" srcOrd="0" destOrd="0" presId="urn:microsoft.com/office/officeart/2005/8/layout/hierarchy3"/>
    <dgm:cxn modelId="{EE1B77A4-C31F-8E4E-B2B5-3C7F2A25628A}" type="presOf" srcId="{101BCE59-3EBE-B841-B815-9A8E0791CF6A}" destId="{17B0E10E-D838-344A-8744-4EA0AE3512AA}" srcOrd="1" destOrd="0" presId="urn:microsoft.com/office/officeart/2005/8/layout/hierarchy3"/>
    <dgm:cxn modelId="{944C9DE4-166A-784E-A9C7-74196A32326B}" type="presOf" srcId="{6B0517C7-4E5A-694D-BE55-A47A8D05B1A2}" destId="{B3885876-BC01-CE40-B4AF-B8DD35B11E00}" srcOrd="0" destOrd="0" presId="urn:microsoft.com/office/officeart/2005/8/layout/hierarchy3"/>
    <dgm:cxn modelId="{6D4EBFFA-8E91-7347-9918-A170C1EB38EA}" srcId="{F21FDA6A-4F07-0D4F-9E88-CEFD73BAF888}" destId="{101BCE59-3EBE-B841-B815-9A8E0791CF6A}" srcOrd="1" destOrd="0" parTransId="{7B67AA2E-CD68-CE46-8BB5-786CA4F33C89}" sibTransId="{2A6A3103-5EB4-1249-8961-7C35388B3012}"/>
    <dgm:cxn modelId="{02A9B021-2D45-3640-BDBB-40F717461D1B}" type="presOf" srcId="{1BDD9158-04C7-A04C-9834-4F8C598C9F8C}" destId="{1ED9D157-9E28-F645-9843-B974AEE688A5}" srcOrd="0" destOrd="0" presId="urn:microsoft.com/office/officeart/2005/8/layout/hierarchy3"/>
    <dgm:cxn modelId="{D5F1880E-6E71-1540-8FEA-DEF96DF7E744}" type="presParOf" srcId="{B5DE52A4-5BAD-234E-8324-7F48BEFAEE24}" destId="{DD23D278-35B8-8141-B585-6DF97FD3ABBC}" srcOrd="0" destOrd="0" presId="urn:microsoft.com/office/officeart/2005/8/layout/hierarchy3"/>
    <dgm:cxn modelId="{3539F9A6-8294-CC43-9B99-79986425658B}" type="presParOf" srcId="{DD23D278-35B8-8141-B585-6DF97FD3ABBC}" destId="{1C83C965-C16C-3548-8351-41D1CA562A67}" srcOrd="0" destOrd="0" presId="urn:microsoft.com/office/officeart/2005/8/layout/hierarchy3"/>
    <dgm:cxn modelId="{D66966BE-2C50-CE48-A777-1BB6442B48A3}" type="presParOf" srcId="{1C83C965-C16C-3548-8351-41D1CA562A67}" destId="{F3BF7410-2C70-2A4A-9A15-E018E4826824}" srcOrd="0" destOrd="0" presId="urn:microsoft.com/office/officeart/2005/8/layout/hierarchy3"/>
    <dgm:cxn modelId="{B899ABCC-669E-2D43-80FB-850EF36A7C47}" type="presParOf" srcId="{1C83C965-C16C-3548-8351-41D1CA562A67}" destId="{917ED4E3-2D56-4142-91BF-44FAE2150179}" srcOrd="1" destOrd="0" presId="urn:microsoft.com/office/officeart/2005/8/layout/hierarchy3"/>
    <dgm:cxn modelId="{EF84D0C5-62DE-7A4E-A770-39634D9F8FF4}" type="presParOf" srcId="{DD23D278-35B8-8141-B585-6DF97FD3ABBC}" destId="{D9E5D99C-A7D6-8742-A8EB-A4B056F0C6F6}" srcOrd="1" destOrd="0" presId="urn:microsoft.com/office/officeart/2005/8/layout/hierarchy3"/>
    <dgm:cxn modelId="{CC36CAA2-EEED-E647-A419-04A60DABE2CC}" type="presParOf" srcId="{D9E5D99C-A7D6-8742-A8EB-A4B056F0C6F6}" destId="{88849F20-B33C-5C44-AFB9-0C414FE0E452}" srcOrd="0" destOrd="0" presId="urn:microsoft.com/office/officeart/2005/8/layout/hierarchy3"/>
    <dgm:cxn modelId="{20CCFCF2-D30E-A34F-A634-6A28FE8BFF1E}" type="presParOf" srcId="{D9E5D99C-A7D6-8742-A8EB-A4B056F0C6F6}" destId="{F1F4C278-EA79-A24A-BF1A-FFED1F757D29}" srcOrd="1" destOrd="0" presId="urn:microsoft.com/office/officeart/2005/8/layout/hierarchy3"/>
    <dgm:cxn modelId="{CF0D60EA-D94B-384A-ACF1-2FC0EF718070}" type="presParOf" srcId="{B5DE52A4-5BAD-234E-8324-7F48BEFAEE24}" destId="{04B6ABB0-5684-9B41-AC06-074DBD12A824}" srcOrd="1" destOrd="0" presId="urn:microsoft.com/office/officeart/2005/8/layout/hierarchy3"/>
    <dgm:cxn modelId="{484ACDD0-4822-4F46-A125-BE6055EA0C27}" type="presParOf" srcId="{04B6ABB0-5684-9B41-AC06-074DBD12A824}" destId="{2BAC21F6-10BA-E541-AB1A-6999144904FD}" srcOrd="0" destOrd="0" presId="urn:microsoft.com/office/officeart/2005/8/layout/hierarchy3"/>
    <dgm:cxn modelId="{6ADCCF22-0207-0442-B410-39A8B85C9C73}" type="presParOf" srcId="{2BAC21F6-10BA-E541-AB1A-6999144904FD}" destId="{0CE5ACD9-A885-F943-8BFF-063CFB705DFD}" srcOrd="0" destOrd="0" presId="urn:microsoft.com/office/officeart/2005/8/layout/hierarchy3"/>
    <dgm:cxn modelId="{8066D1E6-FC80-C64B-B61E-4F348F3CAAC6}" type="presParOf" srcId="{2BAC21F6-10BA-E541-AB1A-6999144904FD}" destId="{17B0E10E-D838-344A-8744-4EA0AE3512AA}" srcOrd="1" destOrd="0" presId="urn:microsoft.com/office/officeart/2005/8/layout/hierarchy3"/>
    <dgm:cxn modelId="{39079AE3-D374-B943-A6A6-F3F6913859C9}" type="presParOf" srcId="{04B6ABB0-5684-9B41-AC06-074DBD12A824}" destId="{5E86E13D-FCEC-B94D-B07C-E1FF54F44E87}" srcOrd="1" destOrd="0" presId="urn:microsoft.com/office/officeart/2005/8/layout/hierarchy3"/>
    <dgm:cxn modelId="{786F527A-AD12-4F47-A4CA-BE15B131F8F7}" type="presParOf" srcId="{5E86E13D-FCEC-B94D-B07C-E1FF54F44E87}" destId="{1ED9D157-9E28-F645-9843-B974AEE688A5}" srcOrd="0" destOrd="0" presId="urn:microsoft.com/office/officeart/2005/8/layout/hierarchy3"/>
    <dgm:cxn modelId="{66688E7D-CB74-054D-8C05-8362839863DB}" type="presParOf" srcId="{5E86E13D-FCEC-B94D-B07C-E1FF54F44E87}" destId="{B3885876-BC01-CE40-B4AF-B8DD35B11E00}" srcOrd="1" destOrd="0" presId="urn:microsoft.com/office/officeart/2005/8/layout/hierarchy3"/>
    <dgm:cxn modelId="{517DD27B-20CC-9C40-8820-E07575F9B0FE}" type="presParOf" srcId="{B5DE52A4-5BAD-234E-8324-7F48BEFAEE24}" destId="{A2D3D08C-D2D1-A448-83B1-6F15B7FC0563}" srcOrd="2" destOrd="0" presId="urn:microsoft.com/office/officeart/2005/8/layout/hierarchy3"/>
    <dgm:cxn modelId="{D1BF654A-900C-DB40-9D9C-0DBE1F846413}" type="presParOf" srcId="{A2D3D08C-D2D1-A448-83B1-6F15B7FC0563}" destId="{5250BEDC-3E31-9148-80D0-A3299449B34B}" srcOrd="0" destOrd="0" presId="urn:microsoft.com/office/officeart/2005/8/layout/hierarchy3"/>
    <dgm:cxn modelId="{49944934-45FD-EB4E-B7D7-AE37C11EE6C7}" type="presParOf" srcId="{5250BEDC-3E31-9148-80D0-A3299449B34B}" destId="{AB58CB0B-9A79-FB46-B44A-123C202FA944}" srcOrd="0" destOrd="0" presId="urn:microsoft.com/office/officeart/2005/8/layout/hierarchy3"/>
    <dgm:cxn modelId="{AA88BE82-9755-2E45-A745-7C484632CAB6}" type="presParOf" srcId="{5250BEDC-3E31-9148-80D0-A3299449B34B}" destId="{78630B86-8B91-0740-B5D3-E4F93B9FD356}" srcOrd="1" destOrd="0" presId="urn:microsoft.com/office/officeart/2005/8/layout/hierarchy3"/>
    <dgm:cxn modelId="{9C126DDF-8530-314A-9F13-F4CA2E891282}" type="presParOf" srcId="{A2D3D08C-D2D1-A448-83B1-6F15B7FC0563}" destId="{1F579191-683E-C643-BEEA-8D725679033E}" srcOrd="1" destOrd="0" presId="urn:microsoft.com/office/officeart/2005/8/layout/hierarchy3"/>
    <dgm:cxn modelId="{84855D7A-00C6-984D-8145-04B8644435BD}" type="presParOf" srcId="{1F579191-683E-C643-BEEA-8D725679033E}" destId="{43D5D9E6-EF4D-F346-B286-0A0EDC9D6387}" srcOrd="0" destOrd="0" presId="urn:microsoft.com/office/officeart/2005/8/layout/hierarchy3"/>
    <dgm:cxn modelId="{2EFBC83B-EE6A-574E-9A19-B23199AA29DE}" type="presParOf" srcId="{1F579191-683E-C643-BEEA-8D725679033E}" destId="{B128BA17-BE6B-384D-BBE0-54B7B122AB8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EBB349-1C6E-AB42-964D-E302A863F1A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34DF60F-7AF4-E14B-822F-13AF290D7C94}">
      <dgm:prSet phldrT="[Text]" custT="1"/>
      <dgm:spPr>
        <a:solidFill>
          <a:schemeClr val="tx2"/>
        </a:solidFill>
      </dgm:spPr>
      <dgm:t>
        <a:bodyPr/>
        <a:lstStyle/>
        <a:p>
          <a:r>
            <a:rPr lang="en-US" sz="2800" dirty="0" smtClean="0"/>
            <a:t>In the case of competing processes, there are three control problems:</a:t>
          </a:r>
          <a:endParaRPr lang="en-US" sz="2800" dirty="0"/>
        </a:p>
      </dgm:t>
    </dgm:pt>
    <dgm:pt modelId="{F2640CAD-5CA2-AB47-BF2D-556487A3D6EF}" type="parTrans" cxnId="{7FAB8EF7-49E7-324E-B503-DB59F939025A}">
      <dgm:prSet/>
      <dgm:spPr/>
      <dgm:t>
        <a:bodyPr/>
        <a:lstStyle/>
        <a:p>
          <a:endParaRPr lang="en-US"/>
        </a:p>
      </dgm:t>
    </dgm:pt>
    <dgm:pt modelId="{4A26F1EA-DA28-7343-A310-D6271B17FFFB}" type="sibTrans" cxnId="{7FAB8EF7-49E7-324E-B503-DB59F939025A}">
      <dgm:prSet/>
      <dgm:spPr/>
      <dgm:t>
        <a:bodyPr/>
        <a:lstStyle/>
        <a:p>
          <a:endParaRPr lang="en-US"/>
        </a:p>
      </dgm:t>
    </dgm:pt>
    <dgm:pt modelId="{0D2240C2-9D46-9C46-B005-62FBD4EEB584}">
      <dgm:prSet custT="1"/>
      <dgm:spPr/>
      <dgm:t>
        <a:bodyPr/>
        <a:lstStyle/>
        <a:p>
          <a:pPr marL="514350" indent="744538"/>
          <a:r>
            <a:rPr lang="en-US" sz="2800" b="1" i="0" dirty="0" smtClean="0">
              <a:solidFill>
                <a:srgbClr val="000000"/>
              </a:solidFill>
            </a:rPr>
            <a:t>  </a:t>
          </a:r>
          <a:r>
            <a:rPr lang="en-US" sz="2800" b="0" i="0" dirty="0" smtClean="0">
              <a:solidFill>
                <a:srgbClr val="000000"/>
              </a:solidFill>
            </a:rPr>
            <a:t> the need for mutual exclusion</a:t>
          </a:r>
        </a:p>
      </dgm:t>
    </dgm:pt>
    <dgm:pt modelId="{FBDDEDFD-3030-AB44-88DE-176637FDD5A7}" type="parTrans" cxnId="{60BEBF36-3A51-B144-919C-DA52FF8AFCC4}">
      <dgm:prSet/>
      <dgm:spPr/>
      <dgm:t>
        <a:bodyPr/>
        <a:lstStyle/>
        <a:p>
          <a:endParaRPr lang="en-US"/>
        </a:p>
      </dgm:t>
    </dgm:pt>
    <dgm:pt modelId="{F3B83CE3-4E31-7845-8F4B-769ACCEE3638}" type="sibTrans" cxnId="{60BEBF36-3A51-B144-919C-DA52FF8AFCC4}">
      <dgm:prSet/>
      <dgm:spPr/>
      <dgm:t>
        <a:bodyPr/>
        <a:lstStyle/>
        <a:p>
          <a:endParaRPr lang="en-US"/>
        </a:p>
      </dgm:t>
    </dgm:pt>
    <dgm:pt modelId="{2960AF8C-6A3F-C34D-98C9-F2DC75E3787E}">
      <dgm:prSet custT="1"/>
      <dgm:spPr/>
      <dgm:t>
        <a:bodyPr/>
        <a:lstStyle/>
        <a:p>
          <a:pPr marL="514350" indent="744538"/>
          <a:r>
            <a:rPr lang="en-US" sz="2800" b="0" i="0" dirty="0" smtClean="0">
              <a:solidFill>
                <a:srgbClr val="000000"/>
              </a:solidFill>
            </a:rPr>
            <a:t>   deadlock</a:t>
          </a:r>
        </a:p>
      </dgm:t>
    </dgm:pt>
    <dgm:pt modelId="{05D2211E-03AD-5646-B6FB-F39429B8F08F}" type="parTrans" cxnId="{E5C19968-3C7B-2E4B-803A-6E68ACB8F0A2}">
      <dgm:prSet/>
      <dgm:spPr/>
      <dgm:t>
        <a:bodyPr/>
        <a:lstStyle/>
        <a:p>
          <a:endParaRPr lang="en-US"/>
        </a:p>
      </dgm:t>
    </dgm:pt>
    <dgm:pt modelId="{87431F10-E457-9041-855F-41BE96F289AE}" type="sibTrans" cxnId="{E5C19968-3C7B-2E4B-803A-6E68ACB8F0A2}">
      <dgm:prSet/>
      <dgm:spPr/>
      <dgm:t>
        <a:bodyPr/>
        <a:lstStyle/>
        <a:p>
          <a:endParaRPr lang="en-US"/>
        </a:p>
      </dgm:t>
    </dgm:pt>
    <dgm:pt modelId="{39BBB76B-4452-7142-899E-4C71C1B30263}">
      <dgm:prSet custT="1"/>
      <dgm:spPr/>
      <dgm:t>
        <a:bodyPr/>
        <a:lstStyle/>
        <a:p>
          <a:pPr marL="685800" indent="573088"/>
          <a:r>
            <a:rPr lang="en-US" sz="2800" b="0" i="0" dirty="0" smtClean="0">
              <a:solidFill>
                <a:srgbClr val="000000"/>
              </a:solidFill>
            </a:rPr>
            <a:t>   starvation</a:t>
          </a:r>
        </a:p>
      </dgm:t>
    </dgm:pt>
    <dgm:pt modelId="{83A2A532-6B15-D34E-9D27-177F3CD0B28A}" type="parTrans" cxnId="{0A055BE5-70F5-A941-B7C0-7347B96A1EDC}">
      <dgm:prSet/>
      <dgm:spPr/>
      <dgm:t>
        <a:bodyPr/>
        <a:lstStyle/>
        <a:p>
          <a:endParaRPr lang="en-US"/>
        </a:p>
      </dgm:t>
    </dgm:pt>
    <dgm:pt modelId="{4F5D3F76-DC7C-C84B-B8CC-5439A1F6373A}" type="sibTrans" cxnId="{0A055BE5-70F5-A941-B7C0-7347B96A1EDC}">
      <dgm:prSet/>
      <dgm:spPr/>
      <dgm:t>
        <a:bodyPr/>
        <a:lstStyle/>
        <a:p>
          <a:endParaRPr lang="en-US"/>
        </a:p>
      </dgm:t>
    </dgm:pt>
    <dgm:pt modelId="{47278DBD-5FCD-1D40-9839-A095DDABA5C3}">
      <dgm:prSet/>
      <dgm:spPr/>
      <dgm:t>
        <a:bodyPr/>
        <a:lstStyle/>
        <a:p>
          <a:pPr marL="171450" indent="0"/>
          <a:endParaRPr lang="en-US" sz="1600" dirty="0" smtClean="0"/>
        </a:p>
      </dgm:t>
    </dgm:pt>
    <dgm:pt modelId="{5E48DA8C-A6FD-1D4C-95F7-48614F781476}" type="parTrans" cxnId="{65778B5A-9EE8-694B-9EBB-9F2B2EBBA068}">
      <dgm:prSet/>
      <dgm:spPr/>
      <dgm:t>
        <a:bodyPr/>
        <a:lstStyle/>
        <a:p>
          <a:endParaRPr lang="en-US"/>
        </a:p>
      </dgm:t>
    </dgm:pt>
    <dgm:pt modelId="{FA5B7C44-04EC-1D49-A4E8-0F07B46A13CC}" type="sibTrans" cxnId="{65778B5A-9EE8-694B-9EBB-9F2B2EBBA068}">
      <dgm:prSet/>
      <dgm:spPr/>
      <dgm:t>
        <a:bodyPr/>
        <a:lstStyle/>
        <a:p>
          <a:endParaRPr lang="en-US"/>
        </a:p>
      </dgm:t>
    </dgm:pt>
    <dgm:pt modelId="{899C6DED-1F3C-F14B-BD4C-7647EC5F6B3F}" type="pres">
      <dgm:prSet presAssocID="{8BEBB349-1C6E-AB42-964D-E302A863F1AC}" presName="linear" presStyleCnt="0">
        <dgm:presLayoutVars>
          <dgm:animLvl val="lvl"/>
          <dgm:resizeHandles val="exact"/>
        </dgm:presLayoutVars>
      </dgm:prSet>
      <dgm:spPr/>
      <dgm:t>
        <a:bodyPr/>
        <a:lstStyle/>
        <a:p>
          <a:endParaRPr lang="en-US"/>
        </a:p>
      </dgm:t>
    </dgm:pt>
    <dgm:pt modelId="{F562FE9C-C5FA-5E46-ADCD-3ECA6CAD0E03}" type="pres">
      <dgm:prSet presAssocID="{334DF60F-7AF4-E14B-822F-13AF290D7C94}" presName="parentText" presStyleLbl="node1" presStyleIdx="0" presStyleCnt="1" custScaleX="97872" custScaleY="326341" custLinFactNeighborX="1064" custLinFactNeighborY="-810">
        <dgm:presLayoutVars>
          <dgm:chMax val="0"/>
          <dgm:bulletEnabled val="1"/>
        </dgm:presLayoutVars>
      </dgm:prSet>
      <dgm:spPr/>
      <dgm:t>
        <a:bodyPr/>
        <a:lstStyle/>
        <a:p>
          <a:endParaRPr lang="en-US"/>
        </a:p>
      </dgm:t>
    </dgm:pt>
    <dgm:pt modelId="{6A7F9969-6F05-5F41-88FE-250A770AADDF}" type="pres">
      <dgm:prSet presAssocID="{334DF60F-7AF4-E14B-822F-13AF290D7C94}" presName="childText" presStyleLbl="revTx" presStyleIdx="0" presStyleCnt="1" custScaleY="130942" custLinFactNeighborX="3191" custLinFactNeighborY="65781">
        <dgm:presLayoutVars>
          <dgm:bulletEnabled val="1"/>
        </dgm:presLayoutVars>
      </dgm:prSet>
      <dgm:spPr/>
      <dgm:t>
        <a:bodyPr/>
        <a:lstStyle/>
        <a:p>
          <a:endParaRPr lang="en-US"/>
        </a:p>
      </dgm:t>
    </dgm:pt>
  </dgm:ptLst>
  <dgm:cxnLst>
    <dgm:cxn modelId="{7FAB8EF7-49E7-324E-B503-DB59F939025A}" srcId="{8BEBB349-1C6E-AB42-964D-E302A863F1AC}" destId="{334DF60F-7AF4-E14B-822F-13AF290D7C94}" srcOrd="0" destOrd="0" parTransId="{F2640CAD-5CA2-AB47-BF2D-556487A3D6EF}" sibTransId="{4A26F1EA-DA28-7343-A310-D6271B17FFFB}"/>
    <dgm:cxn modelId="{6F45FE38-B5F2-D84C-8DC8-A9435CE9F5B7}" type="presOf" srcId="{39BBB76B-4452-7142-899E-4C71C1B30263}" destId="{6A7F9969-6F05-5F41-88FE-250A770AADDF}" srcOrd="0" destOrd="3" presId="urn:microsoft.com/office/officeart/2005/8/layout/vList2"/>
    <dgm:cxn modelId="{039FDB8C-6C2B-FB42-B69B-BFF86D4AC48F}" type="presOf" srcId="{2960AF8C-6A3F-C34D-98C9-F2DC75E3787E}" destId="{6A7F9969-6F05-5F41-88FE-250A770AADDF}" srcOrd="0" destOrd="2" presId="urn:microsoft.com/office/officeart/2005/8/layout/vList2"/>
    <dgm:cxn modelId="{D39F9150-1040-DE49-ABC7-3DE39D40DAC2}" type="presOf" srcId="{47278DBD-5FCD-1D40-9839-A095DDABA5C3}" destId="{6A7F9969-6F05-5F41-88FE-250A770AADDF}" srcOrd="0" destOrd="0" presId="urn:microsoft.com/office/officeart/2005/8/layout/vList2"/>
    <dgm:cxn modelId="{65778B5A-9EE8-694B-9EBB-9F2B2EBBA068}" srcId="{334DF60F-7AF4-E14B-822F-13AF290D7C94}" destId="{47278DBD-5FCD-1D40-9839-A095DDABA5C3}" srcOrd="0" destOrd="0" parTransId="{5E48DA8C-A6FD-1D4C-95F7-48614F781476}" sibTransId="{FA5B7C44-04EC-1D49-A4E8-0F07B46A13CC}"/>
    <dgm:cxn modelId="{0A055BE5-70F5-A941-B7C0-7347B96A1EDC}" srcId="{2960AF8C-6A3F-C34D-98C9-F2DC75E3787E}" destId="{39BBB76B-4452-7142-899E-4C71C1B30263}" srcOrd="0" destOrd="0" parTransId="{83A2A532-6B15-D34E-9D27-177F3CD0B28A}" sibTransId="{4F5D3F76-DC7C-C84B-B8CC-5439A1F6373A}"/>
    <dgm:cxn modelId="{2C1356A2-F387-6A44-83B7-DDDF47D82DA8}" type="presOf" srcId="{334DF60F-7AF4-E14B-822F-13AF290D7C94}" destId="{F562FE9C-C5FA-5E46-ADCD-3ECA6CAD0E03}" srcOrd="0" destOrd="0" presId="urn:microsoft.com/office/officeart/2005/8/layout/vList2"/>
    <dgm:cxn modelId="{E5C19968-3C7B-2E4B-803A-6E68ACB8F0A2}" srcId="{0D2240C2-9D46-9C46-B005-62FBD4EEB584}" destId="{2960AF8C-6A3F-C34D-98C9-F2DC75E3787E}" srcOrd="0" destOrd="0" parTransId="{05D2211E-03AD-5646-B6FB-F39429B8F08F}" sibTransId="{87431F10-E457-9041-855F-41BE96F289AE}"/>
    <dgm:cxn modelId="{E2B24B78-8F66-DE47-9BD9-77DA1DC6E956}" type="presOf" srcId="{0D2240C2-9D46-9C46-B005-62FBD4EEB584}" destId="{6A7F9969-6F05-5F41-88FE-250A770AADDF}" srcOrd="0" destOrd="1" presId="urn:microsoft.com/office/officeart/2005/8/layout/vList2"/>
    <dgm:cxn modelId="{57F636E9-C518-2741-BFE8-4FA62E16BB0F}" type="presOf" srcId="{8BEBB349-1C6E-AB42-964D-E302A863F1AC}" destId="{899C6DED-1F3C-F14B-BD4C-7647EC5F6B3F}" srcOrd="0" destOrd="0" presId="urn:microsoft.com/office/officeart/2005/8/layout/vList2"/>
    <dgm:cxn modelId="{60BEBF36-3A51-B144-919C-DA52FF8AFCC4}" srcId="{47278DBD-5FCD-1D40-9839-A095DDABA5C3}" destId="{0D2240C2-9D46-9C46-B005-62FBD4EEB584}" srcOrd="0" destOrd="0" parTransId="{FBDDEDFD-3030-AB44-88DE-176637FDD5A7}" sibTransId="{F3B83CE3-4E31-7845-8F4B-769ACCEE3638}"/>
    <dgm:cxn modelId="{1DCA179E-893D-A245-BFC5-9346DB6A147C}" type="presParOf" srcId="{899C6DED-1F3C-F14B-BD4C-7647EC5F6B3F}" destId="{F562FE9C-C5FA-5E46-ADCD-3ECA6CAD0E03}" srcOrd="0" destOrd="0" presId="urn:microsoft.com/office/officeart/2005/8/layout/vList2"/>
    <dgm:cxn modelId="{7872033A-0325-DE4E-8A6B-832930784D83}" type="presParOf" srcId="{899C6DED-1F3C-F14B-BD4C-7647EC5F6B3F}" destId="{6A7F9969-6F05-5F41-88FE-250A770AADD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F7410-2C70-2A4A-9A15-E018E4826824}">
      <dsp:nvSpPr>
        <dsp:cNvPr id="0" name=""/>
        <dsp:cNvSpPr/>
      </dsp:nvSpPr>
      <dsp:spPr>
        <a:xfrm>
          <a:off x="0" y="167507"/>
          <a:ext cx="2437804" cy="1218902"/>
        </a:xfrm>
        <a:prstGeom prst="roundRect">
          <a:avLst>
            <a:gd name="adj" fmla="val 10000"/>
          </a:avLst>
        </a:prstGeom>
        <a:solidFill>
          <a:schemeClr val="accent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t>Multiple Applications</a:t>
          </a:r>
          <a:endParaRPr lang="en-US" sz="2600" kern="1200" dirty="0"/>
        </a:p>
      </dsp:txBody>
      <dsp:txXfrm>
        <a:off x="35700" y="203207"/>
        <a:ext cx="2366404" cy="1147502"/>
      </dsp:txXfrm>
    </dsp:sp>
    <dsp:sp modelId="{88849F20-B33C-5C44-AFB9-0C414FE0E452}">
      <dsp:nvSpPr>
        <dsp:cNvPr id="0" name=""/>
        <dsp:cNvSpPr/>
      </dsp:nvSpPr>
      <dsp:spPr>
        <a:xfrm>
          <a:off x="243780" y="1386410"/>
          <a:ext cx="171103" cy="963706"/>
        </a:xfrm>
        <a:custGeom>
          <a:avLst/>
          <a:gdLst/>
          <a:ahLst/>
          <a:cxnLst/>
          <a:rect l="0" t="0" r="0" b="0"/>
          <a:pathLst>
            <a:path>
              <a:moveTo>
                <a:pt x="0" y="0"/>
              </a:moveTo>
              <a:lnTo>
                <a:pt x="0" y="963706"/>
              </a:lnTo>
              <a:lnTo>
                <a:pt x="171103" y="96370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F4C278-EA79-A24A-BF1A-FFED1F757D29}">
      <dsp:nvSpPr>
        <dsp:cNvPr id="0" name=""/>
        <dsp:cNvSpPr/>
      </dsp:nvSpPr>
      <dsp:spPr>
        <a:xfrm>
          <a:off x="414883" y="1582178"/>
          <a:ext cx="2386415" cy="1535877"/>
        </a:xfrm>
        <a:prstGeom prst="roundRect">
          <a:avLst>
            <a:gd name="adj" fmla="val 10000"/>
          </a:avLst>
        </a:prstGeom>
        <a:solidFill>
          <a:schemeClr val="bg2">
            <a:lumMod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invented to allow processing time to be shared among active applications</a:t>
          </a:r>
        </a:p>
      </dsp:txBody>
      <dsp:txXfrm>
        <a:off x="459867" y="1627162"/>
        <a:ext cx="2296447" cy="1445909"/>
      </dsp:txXfrm>
    </dsp:sp>
    <dsp:sp modelId="{0CE5ACD9-A885-F943-8BFF-063CFB705DFD}">
      <dsp:nvSpPr>
        <dsp:cNvPr id="0" name=""/>
        <dsp:cNvSpPr/>
      </dsp:nvSpPr>
      <dsp:spPr>
        <a:xfrm>
          <a:off x="3048297" y="718147"/>
          <a:ext cx="2437804" cy="121890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t>Structured Applications</a:t>
          </a:r>
        </a:p>
      </dsp:txBody>
      <dsp:txXfrm>
        <a:off x="3083997" y="753847"/>
        <a:ext cx="2366404" cy="1147502"/>
      </dsp:txXfrm>
    </dsp:sp>
    <dsp:sp modelId="{1ED9D157-9E28-F645-9843-B974AEE688A5}">
      <dsp:nvSpPr>
        <dsp:cNvPr id="0" name=""/>
        <dsp:cNvSpPr/>
      </dsp:nvSpPr>
      <dsp:spPr>
        <a:xfrm>
          <a:off x="3292078" y="1937049"/>
          <a:ext cx="243780" cy="1070123"/>
        </a:xfrm>
        <a:custGeom>
          <a:avLst/>
          <a:gdLst/>
          <a:ahLst/>
          <a:cxnLst/>
          <a:rect l="0" t="0" r="0" b="0"/>
          <a:pathLst>
            <a:path>
              <a:moveTo>
                <a:pt x="0" y="0"/>
              </a:moveTo>
              <a:lnTo>
                <a:pt x="0" y="1070123"/>
              </a:lnTo>
              <a:lnTo>
                <a:pt x="243780" y="107012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885876-BC01-CE40-B4AF-B8DD35B11E00}">
      <dsp:nvSpPr>
        <dsp:cNvPr id="0" name=""/>
        <dsp:cNvSpPr/>
      </dsp:nvSpPr>
      <dsp:spPr>
        <a:xfrm>
          <a:off x="3535858" y="2241775"/>
          <a:ext cx="2249898" cy="153079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extension of modular design and structured programming</a:t>
          </a:r>
        </a:p>
      </dsp:txBody>
      <dsp:txXfrm>
        <a:off x="3580693" y="2286610"/>
        <a:ext cx="2160228" cy="1441125"/>
      </dsp:txXfrm>
    </dsp:sp>
    <dsp:sp modelId="{AB58CB0B-9A79-FB46-B44A-123C202FA944}">
      <dsp:nvSpPr>
        <dsp:cNvPr id="0" name=""/>
        <dsp:cNvSpPr/>
      </dsp:nvSpPr>
      <dsp:spPr>
        <a:xfrm>
          <a:off x="6096595" y="1332522"/>
          <a:ext cx="2437804" cy="1218902"/>
        </a:xfrm>
        <a:prstGeom prst="roundRect">
          <a:avLst>
            <a:gd name="adj" fmla="val 10000"/>
          </a:avLst>
        </a:prstGeom>
        <a:solidFill>
          <a:schemeClr val="accent3">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t>Operating System Structure</a:t>
          </a:r>
        </a:p>
      </dsp:txBody>
      <dsp:txXfrm>
        <a:off x="6132295" y="1368222"/>
        <a:ext cx="2366404" cy="1147502"/>
      </dsp:txXfrm>
    </dsp:sp>
    <dsp:sp modelId="{43D5D9E6-EF4D-F346-B286-0A0EDC9D6387}">
      <dsp:nvSpPr>
        <dsp:cNvPr id="0" name=""/>
        <dsp:cNvSpPr/>
      </dsp:nvSpPr>
      <dsp:spPr>
        <a:xfrm>
          <a:off x="6340375" y="2551424"/>
          <a:ext cx="244961" cy="1178977"/>
        </a:xfrm>
        <a:custGeom>
          <a:avLst/>
          <a:gdLst/>
          <a:ahLst/>
          <a:cxnLst/>
          <a:rect l="0" t="0" r="0" b="0"/>
          <a:pathLst>
            <a:path>
              <a:moveTo>
                <a:pt x="0" y="0"/>
              </a:moveTo>
              <a:lnTo>
                <a:pt x="0" y="1178977"/>
              </a:lnTo>
              <a:lnTo>
                <a:pt x="244961" y="11789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28BA17-BE6B-384D-BBE0-54B7B122AB84}">
      <dsp:nvSpPr>
        <dsp:cNvPr id="0" name=""/>
        <dsp:cNvSpPr/>
      </dsp:nvSpPr>
      <dsp:spPr>
        <a:xfrm>
          <a:off x="6585337" y="2965004"/>
          <a:ext cx="1935499" cy="1530795"/>
        </a:xfrm>
        <a:prstGeom prst="roundRect">
          <a:avLst>
            <a:gd name="adj" fmla="val 10000"/>
          </a:avLst>
        </a:prstGeom>
        <a:solidFill>
          <a:schemeClr val="accent3">
            <a:lumMod val="60000"/>
            <a:lumOff val="4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OS themselves implemented as a set of processes or threads</a:t>
          </a:r>
        </a:p>
      </dsp:txBody>
      <dsp:txXfrm>
        <a:off x="6630172" y="3009839"/>
        <a:ext cx="1845829" cy="1441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FE9C-C5FA-5E46-ADCD-3ECA6CAD0E03}">
      <dsp:nvSpPr>
        <dsp:cNvPr id="0" name=""/>
        <dsp:cNvSpPr/>
      </dsp:nvSpPr>
      <dsp:spPr>
        <a:xfrm>
          <a:off x="225392" y="0"/>
          <a:ext cx="6861194" cy="1013796"/>
        </a:xfrm>
        <a:prstGeom prst="roundRect">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In the case of competing processes, there are three control problems:</a:t>
          </a:r>
          <a:endParaRPr lang="en-US" sz="2800" kern="1200" dirty="0"/>
        </a:p>
      </dsp:txBody>
      <dsp:txXfrm>
        <a:off x="274881" y="49489"/>
        <a:ext cx="6762216" cy="914818"/>
      </dsp:txXfrm>
    </dsp:sp>
    <dsp:sp modelId="{6A7F9969-6F05-5F41-88FE-250A770AADDF}">
      <dsp:nvSpPr>
        <dsp:cNvPr id="0" name=""/>
        <dsp:cNvSpPr/>
      </dsp:nvSpPr>
      <dsp:spPr>
        <a:xfrm>
          <a:off x="0" y="1014689"/>
          <a:ext cx="7162800" cy="2185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419" tIns="35560" rIns="199136" bIns="35560" numCol="1" spcCol="1270" anchor="t" anchorCtr="0">
          <a:noAutofit/>
        </a:bodyPr>
        <a:lstStyle/>
        <a:p>
          <a:pPr marL="171450" lvl="1" indent="0" algn="l" defTabSz="711200">
            <a:lnSpc>
              <a:spcPct val="90000"/>
            </a:lnSpc>
            <a:spcBef>
              <a:spcPct val="0"/>
            </a:spcBef>
            <a:spcAft>
              <a:spcPct val="20000"/>
            </a:spcAft>
            <a:buChar char="••"/>
          </a:pPr>
          <a:endParaRPr lang="en-US" sz="1600" kern="1200" dirty="0" smtClean="0"/>
        </a:p>
        <a:p>
          <a:pPr marL="514350" lvl="2" indent="744538" algn="l" defTabSz="1244600">
            <a:lnSpc>
              <a:spcPct val="90000"/>
            </a:lnSpc>
            <a:spcBef>
              <a:spcPct val="0"/>
            </a:spcBef>
            <a:spcAft>
              <a:spcPct val="20000"/>
            </a:spcAft>
            <a:buChar char="••"/>
          </a:pPr>
          <a:r>
            <a:rPr lang="en-US" sz="2800" b="1" i="0" kern="1200" dirty="0" smtClean="0">
              <a:solidFill>
                <a:srgbClr val="000000"/>
              </a:solidFill>
            </a:rPr>
            <a:t>  </a:t>
          </a:r>
          <a:r>
            <a:rPr lang="en-US" sz="2800" b="0" i="0" kern="1200" dirty="0" smtClean="0">
              <a:solidFill>
                <a:srgbClr val="000000"/>
              </a:solidFill>
            </a:rPr>
            <a:t> the need for mutual exclusion</a:t>
          </a:r>
        </a:p>
        <a:p>
          <a:pPr marL="514350" lvl="3" indent="744538" algn="l" defTabSz="1244600">
            <a:lnSpc>
              <a:spcPct val="90000"/>
            </a:lnSpc>
            <a:spcBef>
              <a:spcPct val="0"/>
            </a:spcBef>
            <a:spcAft>
              <a:spcPct val="20000"/>
            </a:spcAft>
            <a:buChar char="••"/>
          </a:pPr>
          <a:r>
            <a:rPr lang="en-US" sz="2800" b="0" i="0" kern="1200" dirty="0" smtClean="0">
              <a:solidFill>
                <a:srgbClr val="000000"/>
              </a:solidFill>
            </a:rPr>
            <a:t>   deadlock</a:t>
          </a:r>
        </a:p>
        <a:p>
          <a:pPr marL="685800" lvl="4" indent="573088" algn="l" defTabSz="1244600">
            <a:lnSpc>
              <a:spcPct val="90000"/>
            </a:lnSpc>
            <a:spcBef>
              <a:spcPct val="0"/>
            </a:spcBef>
            <a:spcAft>
              <a:spcPct val="20000"/>
            </a:spcAft>
            <a:buChar char="••"/>
          </a:pPr>
          <a:r>
            <a:rPr lang="en-US" sz="2800" b="0" i="0" kern="1200" dirty="0" smtClean="0">
              <a:solidFill>
                <a:srgbClr val="000000"/>
              </a:solidFill>
            </a:rPr>
            <a:t>   starvation</a:t>
          </a:r>
        </a:p>
      </dsp:txBody>
      <dsp:txXfrm>
        <a:off x="0" y="1014689"/>
        <a:ext cx="7162800" cy="21857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DE64E6-A954-E949-8FB5-286ABB9C3224}" type="datetimeFigureOut">
              <a:rPr lang="en-US" smtClean="0"/>
              <a:t>9/2/15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79A22D-AAAA-2248-A5BC-62C709E3D220}" type="slidenum">
              <a:rPr lang="en-US" smtClean="0"/>
              <a:t>‹#›</a:t>
            </a:fld>
            <a:endParaRPr lang="en-US"/>
          </a:p>
        </p:txBody>
      </p:sp>
    </p:spTree>
    <p:extLst>
      <p:ext uri="{BB962C8B-B14F-4D97-AF65-F5344CB8AC3E}">
        <p14:creationId xmlns:p14="http://schemas.microsoft.com/office/powerpoint/2010/main" val="10264925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FC062BE1-9E58-E44B-AEF2-88288090696B}" type="datetimeFigureOut">
              <a:rPr lang="en-US"/>
              <a:pPr>
                <a:defRPr/>
              </a:pPr>
              <a:t>9/2/15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E125A137-AA7B-6040-BEE2-8CA520FC8CED}" type="slidenum">
              <a:rPr lang="en-US"/>
              <a:pPr>
                <a:defRPr/>
              </a:pPr>
              <a:t>‹#›</a:t>
            </a:fld>
            <a:endParaRPr lang="en-US"/>
          </a:p>
        </p:txBody>
      </p:sp>
    </p:spTree>
    <p:extLst>
      <p:ext uri="{BB962C8B-B14F-4D97-AF65-F5344CB8AC3E}">
        <p14:creationId xmlns:p14="http://schemas.microsoft.com/office/powerpoint/2010/main" val="37350483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en.wikipedia.org/w/index.php?title=Gary_L._Peterson&amp;action=edit&amp;redlink=1"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0438" tIns="44425" rIns="90438" bIns="44425" numCol="1" anchor="t" anchorCtr="0" compatLnSpc="1">
            <a:prstTxWarp prst="textNoShape">
              <a:avLst/>
            </a:prstTxWarp>
          </a:bodyPr>
          <a:lstStyle/>
          <a:p>
            <a:pPr eaLnBrk="1" hangingPunct="1"/>
            <a:r>
              <a:rPr lang="en-US" altLang="zh-CN" baseline="0" dirty="0" smtClean="0">
                <a:latin typeface="Calibri" charset="0"/>
                <a:ea typeface="SimSun" charset="0"/>
                <a:cs typeface="SimSun" charset="0"/>
              </a:rPr>
              <a:t>50 Minutes Slides</a:t>
            </a:r>
          </a:p>
          <a:p>
            <a:pPr marL="171450" indent="-171450" eaLnBrk="1" hangingPunct="1">
              <a:buFont typeface="Arial"/>
              <a:buChar char="•"/>
            </a:pPr>
            <a:endParaRPr lang="en-US" altLang="zh-CN" baseline="0" dirty="0" smtClean="0">
              <a:latin typeface="Calibri" charset="0"/>
              <a:ea typeface="SimSun" charset="0"/>
              <a:cs typeface="SimSun" charset="0"/>
            </a:endParaRPr>
          </a:p>
          <a:p>
            <a:pPr marL="171450" indent="-171450">
              <a:buFont typeface="Arial"/>
              <a:buChar char="•"/>
            </a:pPr>
            <a:r>
              <a:rPr lang="en-US" dirty="0" smtClean="0">
                <a:latin typeface="Helvetica" charset="0"/>
                <a:ea typeface="MS PGothic" charset="0"/>
              </a:rPr>
              <a:t>To present the concept of process synchronization.</a:t>
            </a:r>
          </a:p>
          <a:p>
            <a:pPr marL="171450" indent="-171450">
              <a:buFont typeface="Arial"/>
              <a:buChar char="•"/>
            </a:pPr>
            <a:r>
              <a:rPr lang="en-US" dirty="0" smtClean="0">
                <a:latin typeface="Helvetica" charset="0"/>
                <a:ea typeface="MS PGothic" charset="0"/>
              </a:rPr>
              <a:t>To introduce the </a:t>
            </a:r>
            <a:r>
              <a:rPr lang="en-US" b="1" dirty="0" smtClean="0">
                <a:latin typeface="Helvetica" charset="0"/>
                <a:ea typeface="MS PGothic" charset="0"/>
              </a:rPr>
              <a:t>critical-section </a:t>
            </a:r>
            <a:r>
              <a:rPr lang="en-US" dirty="0" smtClean="0">
                <a:latin typeface="Helvetica" charset="0"/>
                <a:ea typeface="MS PGothic" charset="0"/>
              </a:rPr>
              <a:t>problem, whose solutions can be used to ensure the consistency of shared data</a:t>
            </a:r>
          </a:p>
          <a:p>
            <a:pPr marL="171450" indent="-171450">
              <a:buFont typeface="Arial"/>
              <a:buChar char="•"/>
            </a:pPr>
            <a:r>
              <a:rPr lang="en-US" dirty="0" smtClean="0">
                <a:latin typeface="Helvetica" charset="0"/>
                <a:ea typeface="MS PGothic" charset="0"/>
              </a:rPr>
              <a:t>To present both software and hardware solutions of the critical-section problem</a:t>
            </a:r>
          </a:p>
          <a:p>
            <a:pPr marL="171450" indent="-171450">
              <a:buFont typeface="Arial"/>
              <a:buChar char="•"/>
            </a:pPr>
            <a:r>
              <a:rPr lang="en-US" dirty="0" smtClean="0">
                <a:latin typeface="Helvetica" charset="0"/>
                <a:ea typeface="MS PGothic" charset="0"/>
              </a:rPr>
              <a:t>To examine several classical process-synchronization problems</a:t>
            </a:r>
          </a:p>
          <a:p>
            <a:pPr marL="171450" indent="-171450">
              <a:buFont typeface="Arial"/>
              <a:buChar char="•"/>
            </a:pPr>
            <a:r>
              <a:rPr lang="en-US" dirty="0" smtClean="0">
                <a:latin typeface="Helvetica" charset="0"/>
                <a:ea typeface="MS PGothic" charset="0"/>
              </a:rPr>
              <a:t>To explore several tools that are used to solve process synchronization problems</a:t>
            </a:r>
            <a:endParaRPr lang="en-US" altLang="zh-CN" dirty="0">
              <a:latin typeface="Calibri" charset="0"/>
              <a:ea typeface="SimSun" charset="0"/>
              <a:cs typeface="SimSun" charset="0"/>
            </a:endParaRPr>
          </a:p>
        </p:txBody>
      </p:sp>
      <p:sp>
        <p:nvSpPr>
          <p:cNvPr id="7170" name="Rectangle 3"/>
          <p:cNvSpPr>
            <a:spLocks noGrp="1" noRot="1" noChangeAspect="1" noTextEdit="1"/>
          </p:cNvSpPr>
          <p:nvPr>
            <p:ph type="sldImg"/>
          </p:nvPr>
        </p:nvSpPr>
        <p:spPr bwMode="auto">
          <a:xfrm>
            <a:off x="1144588" y="685800"/>
            <a:ext cx="4572000" cy="34290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Any facility or capability that is to provide support for mutual exclusion should</a:t>
            </a:r>
          </a:p>
          <a:p>
            <a:r>
              <a:rPr lang="en-US" sz="1200" kern="1200" baseline="0" dirty="0" smtClean="0">
                <a:solidFill>
                  <a:schemeClr val="tx1"/>
                </a:solidFill>
                <a:latin typeface="+mn-lt"/>
                <a:ea typeface="+mn-ea"/>
                <a:cs typeface="+mn-cs"/>
              </a:rPr>
              <a:t>meet the following requirements: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Mutual exclusion must be enforced: Only one process at a time is allowed into</a:t>
            </a:r>
          </a:p>
          <a:p>
            <a:r>
              <a:rPr lang="en-US" sz="1200" kern="1200" baseline="0" dirty="0" smtClean="0">
                <a:solidFill>
                  <a:schemeClr val="tx1"/>
                </a:solidFill>
                <a:latin typeface="+mn-lt"/>
                <a:ea typeface="+mn-ea"/>
                <a:cs typeface="+mn-cs"/>
              </a:rPr>
              <a:t>its critical section, among all processes that have critical sections for the same resource or shared object.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 process that halts in its noncritical section must do so without interfering</a:t>
            </a:r>
          </a:p>
          <a:p>
            <a:r>
              <a:rPr lang="en-US" sz="1200" kern="1200" baseline="0" dirty="0" smtClean="0">
                <a:solidFill>
                  <a:schemeClr val="tx1"/>
                </a:solidFill>
                <a:latin typeface="+mn-lt"/>
                <a:ea typeface="+mn-ea"/>
                <a:cs typeface="+mn-cs"/>
              </a:rPr>
              <a:t>with other 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must not be possible for a process requiring access to a critical section to be</a:t>
            </a:r>
          </a:p>
          <a:p>
            <a:r>
              <a:rPr lang="en-US" sz="1200" kern="1200" baseline="0" dirty="0" smtClean="0">
                <a:solidFill>
                  <a:schemeClr val="tx1"/>
                </a:solidFill>
                <a:latin typeface="+mn-lt"/>
                <a:ea typeface="+mn-ea"/>
                <a:cs typeface="+mn-cs"/>
              </a:rPr>
              <a:t>delayed indefinitely: no deadlock or starvation.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When no process is in a critical section, any process that requests entry to its</a:t>
            </a:r>
          </a:p>
          <a:p>
            <a:r>
              <a:rPr lang="en-US" sz="1200" kern="1200" baseline="0" dirty="0" smtClean="0">
                <a:solidFill>
                  <a:schemeClr val="tx1"/>
                </a:solidFill>
                <a:latin typeface="+mn-lt"/>
                <a:ea typeface="+mn-ea"/>
                <a:cs typeface="+mn-cs"/>
              </a:rPr>
              <a:t>critical section must be permitted to enter without delay.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No assumptions are made about relative process speeds or number of processors.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6. A process remains inside its critical section for a finite time only.</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a number of ways in which the requirements for mutual exclusion can be satisfied. One approach is to leave the responsibility with the processes that wish to execute concurrently. Processes, whether they are system programs or application programs, would be required to coordinate with one another to enforce mutual exclusion, with no support from the programming language or the OS. We can refer to these as software approaches. Although this approach is prone to high processing overhead and bugs, it is nevertheless useful to examine such approaches to gain a better understanding of the complexity of concurrent processing. This topic is covered in Appendix A . A second approach involves the use of special purpose machine instructions. These have the advantage of reducing overhead but nevertheless will be shown to be unattractive as a general-purpose solution; they are covered in Section 5.2 . A third approach is to provide some level of support within the OS or a programming language. Three of the most important such approaches are examined in Sections 5.3 through 5.5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In a uniprocessor system, concurrent processes cannot have overlapped execution;</a:t>
            </a:r>
          </a:p>
          <a:p>
            <a:r>
              <a:rPr lang="en-US" sz="1200" kern="1200" baseline="0" dirty="0" smtClean="0">
                <a:solidFill>
                  <a:schemeClr val="tx1"/>
                </a:solidFill>
                <a:latin typeface="+mn-lt"/>
                <a:ea typeface="+mn-ea"/>
                <a:cs typeface="+mn-cs"/>
              </a:rPr>
              <a:t>they can only be interleaved. Furthermore, a process will continue to run until it</a:t>
            </a:r>
          </a:p>
          <a:p>
            <a:r>
              <a:rPr lang="en-US" sz="1200" kern="1200" baseline="0" dirty="0" smtClean="0">
                <a:solidFill>
                  <a:schemeClr val="tx1"/>
                </a:solidFill>
                <a:latin typeface="+mn-lt"/>
                <a:ea typeface="+mn-ea"/>
                <a:cs typeface="+mn-cs"/>
              </a:rPr>
              <a:t>invokes an OS service or until it is interrupted. Therefore, to guarantee mutual exclusion,</a:t>
            </a:r>
          </a:p>
          <a:p>
            <a:r>
              <a:rPr lang="en-US" sz="1200" kern="1200" baseline="0" dirty="0" smtClean="0">
                <a:solidFill>
                  <a:schemeClr val="tx1"/>
                </a:solidFill>
                <a:latin typeface="+mn-lt"/>
                <a:ea typeface="+mn-ea"/>
                <a:cs typeface="+mn-cs"/>
              </a:rPr>
              <a:t>it is sufficient to prevent a process from being interrupted. This capability</a:t>
            </a:r>
          </a:p>
          <a:p>
            <a:r>
              <a:rPr lang="en-US" sz="1200" kern="1200" baseline="0" dirty="0" smtClean="0">
                <a:solidFill>
                  <a:schemeClr val="tx1"/>
                </a:solidFill>
                <a:latin typeface="+mn-lt"/>
                <a:ea typeface="+mn-ea"/>
                <a:cs typeface="+mn-cs"/>
              </a:rPr>
              <a:t>can be provided in the form of primitives defined by the OS kernel for disabling and</a:t>
            </a:r>
          </a:p>
          <a:p>
            <a:r>
              <a:rPr lang="en-US" sz="1200" kern="1200" baseline="0" dirty="0" smtClean="0">
                <a:solidFill>
                  <a:schemeClr val="tx1"/>
                </a:solidFill>
                <a:latin typeface="+mn-lt"/>
                <a:ea typeface="+mn-ea"/>
                <a:cs typeface="+mn-cs"/>
              </a:rPr>
              <a:t>enabling interrupts.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the critical section cannot be interrupted, mutual exclusion is guaranteed.</a:t>
            </a:r>
          </a:p>
          <a:p>
            <a:r>
              <a:rPr lang="en-US" sz="1200" kern="1200" baseline="0" dirty="0" smtClean="0">
                <a:solidFill>
                  <a:schemeClr val="tx1"/>
                </a:solidFill>
                <a:latin typeface="+mn-lt"/>
                <a:ea typeface="+mn-ea"/>
                <a:cs typeface="+mn-cs"/>
              </a:rPr>
              <a:t>The price of this approach, however, is high. The efficiency of execution could</a:t>
            </a:r>
          </a:p>
          <a:p>
            <a:r>
              <a:rPr lang="en-US" sz="1200" kern="1200" baseline="0" dirty="0" smtClean="0">
                <a:solidFill>
                  <a:schemeClr val="tx1"/>
                </a:solidFill>
                <a:latin typeface="+mn-lt"/>
                <a:ea typeface="+mn-ea"/>
                <a:cs typeface="+mn-cs"/>
              </a:rPr>
              <a:t>be noticeably degraded because the processor is limited in its ability to interleave</a:t>
            </a:r>
          </a:p>
          <a:p>
            <a:r>
              <a:rPr lang="en-US" sz="1200" kern="1200" baseline="0" dirty="0" smtClean="0">
                <a:solidFill>
                  <a:schemeClr val="tx1"/>
                </a:solidFill>
                <a:latin typeface="+mn-lt"/>
                <a:ea typeface="+mn-ea"/>
                <a:cs typeface="+mn-cs"/>
              </a:rPr>
              <a:t>processes. Another problem is that this approach will not work in a multiprocessor</a:t>
            </a:r>
          </a:p>
          <a:p>
            <a:r>
              <a:rPr lang="en-US" sz="1200" kern="1200" baseline="0" dirty="0" smtClean="0">
                <a:solidFill>
                  <a:schemeClr val="tx1"/>
                </a:solidFill>
                <a:latin typeface="+mn-lt"/>
                <a:ea typeface="+mn-ea"/>
                <a:cs typeface="+mn-cs"/>
              </a:rPr>
              <a:t>architecture. When the computer includes more than one processor, it is possible (and</a:t>
            </a:r>
          </a:p>
          <a:p>
            <a:r>
              <a:rPr lang="en-US" sz="1200" kern="1200" baseline="0" dirty="0" smtClean="0">
                <a:solidFill>
                  <a:schemeClr val="tx1"/>
                </a:solidFill>
                <a:latin typeface="+mn-lt"/>
                <a:ea typeface="+mn-ea"/>
                <a:cs typeface="+mn-cs"/>
              </a:rPr>
              <a:t>typical) for more than one process to be executing at a time. In this case, disabled</a:t>
            </a:r>
          </a:p>
          <a:p>
            <a:r>
              <a:rPr lang="en-US" sz="1200" kern="1200" baseline="0" dirty="0" smtClean="0">
                <a:solidFill>
                  <a:schemeClr val="tx1"/>
                </a:solidFill>
                <a:latin typeface="+mn-lt"/>
                <a:ea typeface="+mn-ea"/>
                <a:cs typeface="+mn-cs"/>
              </a:rPr>
              <a:t>interrupts do not guarantee mutual exclusion.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2800" dirty="0" smtClean="0">
                <a:ea typeface="MS PGothic" charset="0"/>
              </a:rPr>
              <a:t>Consider system of </a:t>
            </a:r>
            <a:r>
              <a:rPr lang="en-US" sz="2800" b="1" i="1" dirty="0" smtClean="0">
                <a:ea typeface="MS PGothic" charset="0"/>
              </a:rPr>
              <a:t>n</a:t>
            </a:r>
            <a:r>
              <a:rPr lang="en-US" sz="2800" b="1" dirty="0" smtClean="0">
                <a:ea typeface="MS PGothic" charset="0"/>
              </a:rPr>
              <a:t> </a:t>
            </a:r>
            <a:r>
              <a:rPr lang="en-US" sz="2800" dirty="0" smtClean="0">
                <a:ea typeface="MS PGothic" charset="0"/>
              </a:rPr>
              <a:t>processes {</a:t>
            </a:r>
            <a:r>
              <a:rPr lang="en-US" sz="2800" b="1" i="1" dirty="0" smtClean="0">
                <a:ea typeface="MS PGothic" charset="0"/>
              </a:rPr>
              <a:t>p</a:t>
            </a:r>
            <a:r>
              <a:rPr lang="en-US" sz="2800" b="1" i="1" baseline="-25000" dirty="0" smtClean="0">
                <a:ea typeface="MS PGothic" charset="0"/>
              </a:rPr>
              <a:t>0</a:t>
            </a:r>
            <a:r>
              <a:rPr lang="en-US" sz="2800" b="1" i="1" dirty="0" smtClean="0">
                <a:ea typeface="MS PGothic" charset="0"/>
              </a:rPr>
              <a:t>, p</a:t>
            </a:r>
            <a:r>
              <a:rPr lang="en-US" sz="2800" b="1" i="1" baseline="-25000" dirty="0" smtClean="0">
                <a:ea typeface="MS PGothic" charset="0"/>
              </a:rPr>
              <a:t>1</a:t>
            </a:r>
            <a:r>
              <a:rPr lang="en-US" sz="2800" b="1" i="1" dirty="0" smtClean="0">
                <a:ea typeface="MS PGothic" charset="0"/>
              </a:rPr>
              <a:t>, … p</a:t>
            </a:r>
            <a:r>
              <a:rPr lang="en-US" sz="2800" b="1" i="1" baseline="-25000" dirty="0" smtClean="0">
                <a:ea typeface="MS PGothic" charset="0"/>
              </a:rPr>
              <a:t>n-1</a:t>
            </a:r>
            <a:r>
              <a:rPr lang="en-US" sz="2800" dirty="0" smtClean="0">
                <a:ea typeface="MS PGothic" charset="0"/>
              </a:rPr>
              <a:t>}</a:t>
            </a:r>
          </a:p>
          <a:p>
            <a:r>
              <a:rPr lang="en-US" sz="2800" dirty="0" smtClean="0">
                <a:ea typeface="MS PGothic" charset="0"/>
              </a:rPr>
              <a:t>Each process has </a:t>
            </a:r>
            <a:r>
              <a:rPr lang="en-US" sz="2800" b="1" dirty="0" smtClean="0">
                <a:solidFill>
                  <a:srgbClr val="3366FF"/>
                </a:solidFill>
                <a:ea typeface="MS PGothic" charset="0"/>
              </a:rPr>
              <a:t>critical section </a:t>
            </a:r>
            <a:r>
              <a:rPr lang="en-US" sz="2800" dirty="0" smtClean="0">
                <a:ea typeface="MS PGothic" charset="0"/>
              </a:rPr>
              <a:t>segment of code</a:t>
            </a:r>
          </a:p>
          <a:p>
            <a:pPr lvl="1"/>
            <a:r>
              <a:rPr lang="en-US" sz="2400" dirty="0" smtClean="0">
                <a:ea typeface="MS PGothic" charset="0"/>
              </a:rPr>
              <a:t>Process may be changing common variables, updating table, writing file, </a:t>
            </a:r>
            <a:r>
              <a:rPr lang="en-US" sz="2400" dirty="0" err="1" smtClean="0">
                <a:ea typeface="MS PGothic" charset="0"/>
              </a:rPr>
              <a:t>etc</a:t>
            </a:r>
            <a:endParaRPr lang="en-US" sz="2400" dirty="0" smtClean="0">
              <a:ea typeface="MS PGothic" charset="0"/>
            </a:endParaRPr>
          </a:p>
          <a:p>
            <a:pPr lvl="1"/>
            <a:r>
              <a:rPr lang="en-US" sz="2400" dirty="0" smtClean="0">
                <a:ea typeface="MS PGothic" charset="0"/>
              </a:rPr>
              <a:t>When one process in critical section, no other may be in its critical section</a:t>
            </a:r>
          </a:p>
          <a:p>
            <a:r>
              <a:rPr lang="en-US" sz="2800" b="1" i="1" dirty="0" smtClean="0">
                <a:ea typeface="MS PGothic" charset="0"/>
              </a:rPr>
              <a:t>Critical section problem </a:t>
            </a:r>
            <a:r>
              <a:rPr lang="en-US" sz="2800" dirty="0" smtClean="0">
                <a:ea typeface="MS PGothic" charset="0"/>
              </a:rPr>
              <a:t>is to design protocol to solve this</a:t>
            </a:r>
          </a:p>
          <a:p>
            <a:r>
              <a:rPr lang="en-US" sz="2800" dirty="0" smtClean="0">
                <a:ea typeface="MS PGothic" charset="0"/>
              </a:rPr>
              <a:t>Each process must ask permission to enter critical section in </a:t>
            </a:r>
            <a:r>
              <a:rPr lang="en-US" sz="2800" b="1" dirty="0" smtClean="0">
                <a:solidFill>
                  <a:srgbClr val="3366FF"/>
                </a:solidFill>
                <a:ea typeface="MS PGothic" charset="0"/>
              </a:rPr>
              <a:t>entry section</a:t>
            </a:r>
            <a:r>
              <a:rPr lang="en-US" sz="2800" dirty="0" smtClean="0">
                <a:ea typeface="MS PGothic" charset="0"/>
              </a:rPr>
              <a:t>, may follow critical section with </a:t>
            </a:r>
            <a:r>
              <a:rPr lang="en-US" sz="2800" b="1" dirty="0" smtClean="0">
                <a:solidFill>
                  <a:srgbClr val="3366FF"/>
                </a:solidFill>
                <a:ea typeface="MS PGothic" charset="0"/>
              </a:rPr>
              <a:t>exit section</a:t>
            </a:r>
            <a:r>
              <a:rPr lang="en-US" sz="2800" dirty="0" smtClean="0">
                <a:ea typeface="MS PGothic" charset="0"/>
              </a:rPr>
              <a:t>, then </a:t>
            </a:r>
            <a:r>
              <a:rPr lang="en-US" sz="2800" b="1" dirty="0" smtClean="0">
                <a:solidFill>
                  <a:srgbClr val="3366FF"/>
                </a:solidFill>
                <a:ea typeface="MS PGothic" charset="0"/>
              </a:rPr>
              <a:t>remainder section</a:t>
            </a:r>
          </a:p>
          <a:p>
            <a:endParaRPr lang="en-US" dirty="0"/>
          </a:p>
        </p:txBody>
      </p:sp>
      <p:sp>
        <p:nvSpPr>
          <p:cNvPr id="4" name="Slide Number Placeholder 3"/>
          <p:cNvSpPr>
            <a:spLocks noGrp="1"/>
          </p:cNvSpPr>
          <p:nvPr>
            <p:ph type="sldNum" sz="quarter" idx="10"/>
          </p:nvPr>
        </p:nvSpPr>
        <p:spPr/>
        <p:txBody>
          <a:bodyPr/>
          <a:lstStyle/>
          <a:p>
            <a:pPr>
              <a:defRPr/>
            </a:pPr>
            <a:fld id="{E125A137-AA7B-6040-BEE2-8CA520FC8CED}" type="slidenum">
              <a:rPr lang="en-US" smtClean="0"/>
              <a:pPr>
                <a:defRPr/>
              </a:pPr>
              <a:t>12</a:t>
            </a:fld>
            <a:endParaRPr lang="en-US"/>
          </a:p>
        </p:txBody>
      </p:sp>
    </p:spTree>
    <p:extLst>
      <p:ext uri="{BB962C8B-B14F-4D97-AF65-F5344CB8AC3E}">
        <p14:creationId xmlns:p14="http://schemas.microsoft.com/office/powerpoint/2010/main" val="1384116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60FA49E0-AE0E-E54B-8542-77616B520C95}" type="slidenum">
              <a:rPr lang="en-US">
                <a:latin typeface="Times New Roman" charset="0"/>
              </a:rPr>
              <a:pPr/>
              <a:t>14</a:t>
            </a:fld>
            <a:endParaRPr lang="en-US">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dirty="0">
              <a:ea typeface="MS PGothic"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7CC6CF36-2EF6-254C-8CC8-ED568A29CA4F}" type="slidenum">
              <a:rPr lang="en-US">
                <a:latin typeface="Times New Roman" charset="0"/>
              </a:rPr>
              <a:pPr/>
              <a:t>15</a:t>
            </a:fld>
            <a:endParaRPr lang="en-US">
              <a:latin typeface="Times New Roman"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buFont typeface="Monotype Sorts" charset="0"/>
              <a:buNone/>
            </a:pPr>
            <a:r>
              <a:rPr lang="en-US" sz="4400" b="1" dirty="0" smtClean="0">
                <a:solidFill>
                  <a:srgbClr val="3366FF"/>
                </a:solidFill>
                <a:ea typeface="MS PGothic" charset="0"/>
              </a:rPr>
              <a:t>Mutual Exclusion </a:t>
            </a:r>
            <a:r>
              <a:rPr lang="en-US" sz="4400" dirty="0" smtClean="0">
                <a:ea typeface="MS PGothic" charset="0"/>
              </a:rPr>
              <a:t>- If process </a:t>
            </a:r>
            <a:r>
              <a:rPr lang="en-US" sz="4400" b="1" i="1" dirty="0" smtClean="0">
                <a:ea typeface="MS PGothic" charset="0"/>
              </a:rPr>
              <a:t>P</a:t>
            </a:r>
            <a:r>
              <a:rPr lang="en-US" sz="4400" b="1" i="1" baseline="-25000" dirty="0" smtClean="0">
                <a:ea typeface="MS PGothic" charset="0"/>
              </a:rPr>
              <a:t>i</a:t>
            </a:r>
            <a:r>
              <a:rPr lang="en-US" sz="4400" b="1" dirty="0" smtClean="0">
                <a:ea typeface="MS PGothic" charset="0"/>
              </a:rPr>
              <a:t> </a:t>
            </a:r>
            <a:r>
              <a:rPr lang="en-US" sz="4400" dirty="0" smtClean="0">
                <a:ea typeface="MS PGothic" charset="0"/>
              </a:rPr>
              <a:t>is executing in its critical section, then no other processes can be executing in their critical sections</a:t>
            </a:r>
          </a:p>
          <a:p>
            <a:pPr>
              <a:buFont typeface="Monotype Sorts" charset="0"/>
              <a:buNone/>
            </a:pPr>
            <a:endParaRPr lang="en-US" sz="4400" dirty="0" smtClean="0">
              <a:ea typeface="MS PGothic" charset="0"/>
            </a:endParaRPr>
          </a:p>
          <a:p>
            <a:pPr>
              <a:buFont typeface="Monotype Sorts" charset="0"/>
              <a:buNone/>
            </a:pPr>
            <a:r>
              <a:rPr lang="en-US" sz="4400" dirty="0" smtClean="0">
                <a:solidFill>
                  <a:srgbClr val="000000"/>
                </a:solidFill>
                <a:ea typeface="MS PGothic" charset="0"/>
              </a:rPr>
              <a:t>2.   </a:t>
            </a:r>
            <a:r>
              <a:rPr lang="en-US" sz="4400" b="1" dirty="0" smtClean="0">
                <a:solidFill>
                  <a:srgbClr val="3366FF"/>
                </a:solidFill>
                <a:ea typeface="MS PGothic" charset="0"/>
              </a:rPr>
              <a:t>Progress</a:t>
            </a:r>
            <a:r>
              <a:rPr lang="en-US" sz="4400" b="1" dirty="0" smtClean="0">
                <a:ea typeface="MS PGothic" charset="0"/>
              </a:rPr>
              <a:t> </a:t>
            </a:r>
            <a:r>
              <a:rPr lang="en-US" sz="4400" dirty="0" smtClean="0">
                <a:ea typeface="MS PGothic" charset="0"/>
              </a:rPr>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charset="0"/>
              <a:buNone/>
            </a:pPr>
            <a:r>
              <a:rPr lang="en-US" sz="4400" dirty="0" smtClean="0">
                <a:ea typeface="MS PGothic" charset="0"/>
              </a:rPr>
              <a:t>3.  </a:t>
            </a:r>
            <a:r>
              <a:rPr lang="en-US" sz="4400" b="1" dirty="0" smtClean="0">
                <a:solidFill>
                  <a:srgbClr val="3366FF"/>
                </a:solidFill>
                <a:ea typeface="MS PGothic" charset="0"/>
              </a:rPr>
              <a:t>Bounded Waiting </a:t>
            </a:r>
            <a:r>
              <a:rPr lang="en-US" sz="4400" dirty="0" smtClean="0">
                <a:ea typeface="MS PGothic" charset="0"/>
              </a:rPr>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charset="0"/>
              <a:buChar char=""/>
            </a:pPr>
            <a:r>
              <a:rPr lang="en-US" sz="4400" dirty="0" smtClean="0">
                <a:ea typeface="MS PGothic" charset="0"/>
              </a:rPr>
              <a:t>Assume that each process executes at a nonzero speed </a:t>
            </a:r>
          </a:p>
          <a:p>
            <a:pPr marL="795338" lvl="1" indent="-338138">
              <a:buSzPct val="125000"/>
              <a:buFont typeface="Wingdings 2" charset="0"/>
              <a:buChar char=""/>
            </a:pPr>
            <a:r>
              <a:rPr lang="en-US" sz="4400" dirty="0" smtClean="0">
                <a:ea typeface="MS PGothic" charset="0"/>
              </a:rPr>
              <a:t>No assumption concerning </a:t>
            </a:r>
            <a:r>
              <a:rPr lang="en-US" sz="4400" b="1" dirty="0" smtClean="0">
                <a:solidFill>
                  <a:srgbClr val="3366FF"/>
                </a:solidFill>
                <a:ea typeface="MS PGothic" charset="0"/>
              </a:rPr>
              <a:t>relative speed </a:t>
            </a:r>
            <a:r>
              <a:rPr lang="en-US" sz="4400" dirty="0" smtClean="0">
                <a:ea typeface="MS PGothic" charset="0"/>
              </a:rPr>
              <a:t>of the</a:t>
            </a:r>
            <a:r>
              <a:rPr lang="en-US" sz="4400" b="1" dirty="0" smtClean="0">
                <a:ea typeface="MS PGothic" charset="0"/>
              </a:rPr>
              <a:t> </a:t>
            </a:r>
            <a:r>
              <a:rPr lang="en-US" sz="4400" b="1" i="1" dirty="0" smtClean="0">
                <a:solidFill>
                  <a:srgbClr val="000000"/>
                </a:solidFill>
                <a:ea typeface="MS PGothic" charset="0"/>
              </a:rPr>
              <a:t>n</a:t>
            </a:r>
            <a:r>
              <a:rPr lang="en-US" sz="4400" b="1" dirty="0" smtClean="0">
                <a:solidFill>
                  <a:srgbClr val="000000"/>
                </a:solidFill>
                <a:ea typeface="MS PGothic" charset="0"/>
              </a:rPr>
              <a:t> </a:t>
            </a:r>
            <a:r>
              <a:rPr lang="en-US" sz="4400" dirty="0" smtClean="0">
                <a:ea typeface="MS PGothic" charset="0"/>
              </a:rPr>
              <a:t>processes</a:t>
            </a:r>
          </a:p>
          <a:p>
            <a:endParaRPr lang="en-US" dirty="0">
              <a:ea typeface="MS PGothic"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DAD17A5A-489C-9342-8D9C-C8B816F1456E}" type="slidenum">
              <a:rPr lang="en-US">
                <a:latin typeface="Times New Roman" charset="0"/>
              </a:rPr>
              <a:pPr/>
              <a:t>16</a:t>
            </a:fld>
            <a:endParaRPr lang="en-US">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2400" kern="1200" dirty="0" smtClean="0">
                <a:solidFill>
                  <a:schemeClr val="tx1"/>
                </a:solidFill>
                <a:latin typeface="+mn-lt"/>
                <a:ea typeface="ＭＳ Ｐゴシック" charset="0"/>
                <a:cs typeface="ＭＳ Ｐゴシック" charset="0"/>
              </a:rPr>
              <a:t>It was formulated by </a:t>
            </a:r>
            <a:r>
              <a:rPr lang="en-US" sz="2400" kern="1200" dirty="0" smtClean="0">
                <a:solidFill>
                  <a:schemeClr val="tx1"/>
                </a:solidFill>
                <a:latin typeface="+mn-lt"/>
                <a:ea typeface="ＭＳ Ｐゴシック" charset="0"/>
                <a:cs typeface="ＭＳ Ｐゴシック" charset="0"/>
                <a:hlinkClick r:id="rId3"/>
              </a:rPr>
              <a:t>Gary L. Peterson in 1981.</a:t>
            </a:r>
            <a:endParaRPr lang="en-US" sz="2400" kern="1200" dirty="0" smtClean="0">
              <a:solidFill>
                <a:schemeClr val="tx1"/>
              </a:solidFill>
              <a:latin typeface="+mn-lt"/>
              <a:ea typeface="ＭＳ Ｐゴシック" charset="0"/>
              <a:cs typeface="ＭＳ Ｐゴシック" charset="0"/>
            </a:endParaRPr>
          </a:p>
          <a:p>
            <a:r>
              <a:rPr lang="en-US" sz="2400" kern="1200" dirty="0" smtClean="0">
                <a:solidFill>
                  <a:schemeClr val="tx1"/>
                </a:solidFill>
                <a:latin typeface="+mn-lt"/>
                <a:ea typeface="ＭＳ Ｐゴシック" charset="0"/>
                <a:cs typeface="ＭＳ Ｐゴシック" charset="0"/>
              </a:rPr>
              <a:t>Reference: https://</a:t>
            </a:r>
            <a:r>
              <a:rPr lang="en-US" sz="2400" kern="1200" dirty="0" err="1" smtClean="0">
                <a:solidFill>
                  <a:schemeClr val="tx1"/>
                </a:solidFill>
                <a:latin typeface="+mn-lt"/>
                <a:ea typeface="ＭＳ Ｐゴシック" charset="0"/>
                <a:cs typeface="ＭＳ Ｐゴシック" charset="0"/>
              </a:rPr>
              <a:t>en.wikipedia.org</a:t>
            </a:r>
            <a:r>
              <a:rPr lang="en-US" sz="2400" kern="1200" dirty="0" smtClean="0">
                <a:solidFill>
                  <a:schemeClr val="tx1"/>
                </a:solidFill>
                <a:latin typeface="+mn-lt"/>
                <a:ea typeface="ＭＳ Ｐゴシック" charset="0"/>
                <a:cs typeface="ＭＳ Ｐゴシック" charset="0"/>
              </a:rPr>
              <a:t>/wiki/Peterson%27s_algorithm</a:t>
            </a:r>
            <a:endParaRPr lang="en-US" sz="2400" dirty="0" smtClean="0">
              <a:ea typeface="MS PGothic" charset="0"/>
            </a:endParaRPr>
          </a:p>
          <a:p>
            <a:pPr>
              <a:lnSpc>
                <a:spcPct val="90000"/>
              </a:lnSpc>
              <a:tabLst>
                <a:tab pos="739775" algn="l"/>
                <a:tab pos="1020763" algn="l"/>
                <a:tab pos="1257300" algn="l"/>
              </a:tabLst>
            </a:pPr>
            <a:endParaRPr lang="en-US" sz="2400" dirty="0" smtClean="0">
              <a:ea typeface="MS PGothic" charset="0"/>
            </a:endParaRPr>
          </a:p>
          <a:p>
            <a:pPr>
              <a:lnSpc>
                <a:spcPct val="90000"/>
              </a:lnSpc>
              <a:tabLst>
                <a:tab pos="739775" algn="l"/>
                <a:tab pos="1020763" algn="l"/>
                <a:tab pos="1257300" algn="l"/>
              </a:tabLst>
            </a:pPr>
            <a:r>
              <a:rPr lang="en-US" sz="2400" dirty="0" smtClean="0">
                <a:ea typeface="MS PGothic" charset="0"/>
              </a:rPr>
              <a:t>Good algorithmic  description of solving the problem</a:t>
            </a:r>
          </a:p>
          <a:p>
            <a:pPr>
              <a:lnSpc>
                <a:spcPct val="90000"/>
              </a:lnSpc>
              <a:tabLst>
                <a:tab pos="739775" algn="l"/>
                <a:tab pos="1020763" algn="l"/>
                <a:tab pos="1257300" algn="l"/>
              </a:tabLst>
            </a:pPr>
            <a:r>
              <a:rPr lang="en-US" sz="2400" dirty="0" smtClean="0">
                <a:ea typeface="MS PGothic" charset="0"/>
              </a:rPr>
              <a:t>Two process solution</a:t>
            </a:r>
          </a:p>
          <a:p>
            <a:pPr>
              <a:lnSpc>
                <a:spcPct val="90000"/>
              </a:lnSpc>
              <a:tabLst>
                <a:tab pos="739775" algn="l"/>
                <a:tab pos="1020763" algn="l"/>
                <a:tab pos="1257300" algn="l"/>
              </a:tabLst>
            </a:pPr>
            <a:r>
              <a:rPr lang="en-US" sz="2400" dirty="0" smtClean="0">
                <a:ea typeface="MS PGothic" charset="0"/>
              </a:rPr>
              <a:t>Assume that the </a:t>
            </a:r>
            <a:r>
              <a:rPr lang="en-US" sz="2400" b="1" dirty="0" smtClean="0">
                <a:ea typeface="MS PGothic" charset="0"/>
                <a:cs typeface="Courier New" charset="0"/>
              </a:rPr>
              <a:t>load</a:t>
            </a:r>
            <a:r>
              <a:rPr lang="en-US" sz="2400" dirty="0" smtClean="0">
                <a:ea typeface="MS PGothic" charset="0"/>
                <a:cs typeface="Courier New" charset="0"/>
              </a:rPr>
              <a:t> </a:t>
            </a:r>
            <a:r>
              <a:rPr lang="en-US" sz="2400" dirty="0" smtClean="0">
                <a:ea typeface="MS PGothic" charset="0"/>
              </a:rPr>
              <a:t>and </a:t>
            </a:r>
            <a:r>
              <a:rPr lang="en-US" sz="2400" b="1" dirty="0" smtClean="0">
                <a:ea typeface="MS PGothic" charset="0"/>
                <a:cs typeface="Courier New" charset="0"/>
              </a:rPr>
              <a:t>store</a:t>
            </a:r>
            <a:r>
              <a:rPr lang="en-US" sz="2400" dirty="0" smtClean="0">
                <a:ea typeface="MS PGothic" charset="0"/>
              </a:rPr>
              <a:t> machine-language instructions are atomic; that is, cannot be interrupted</a:t>
            </a:r>
          </a:p>
          <a:p>
            <a:pPr>
              <a:lnSpc>
                <a:spcPct val="90000"/>
              </a:lnSpc>
              <a:tabLst>
                <a:tab pos="739775" algn="l"/>
                <a:tab pos="1020763" algn="l"/>
                <a:tab pos="1257300" algn="l"/>
              </a:tabLst>
            </a:pPr>
            <a:r>
              <a:rPr lang="en-US" sz="2400" dirty="0" smtClean="0">
                <a:solidFill>
                  <a:srgbClr val="000000"/>
                </a:solidFill>
                <a:ea typeface="MS PGothic" charset="0"/>
              </a:rPr>
              <a:t>The two processes share two variables:</a:t>
            </a:r>
          </a:p>
          <a:p>
            <a:pPr lvl="1">
              <a:lnSpc>
                <a:spcPct val="90000"/>
              </a:lnSpc>
              <a:tabLst>
                <a:tab pos="739775" algn="l"/>
                <a:tab pos="1020763" algn="l"/>
                <a:tab pos="1257300" algn="l"/>
              </a:tabLst>
            </a:pPr>
            <a:r>
              <a:rPr lang="en-US" sz="2400" b="1" dirty="0" err="1" smtClean="0">
                <a:ea typeface="MS PGothic" charset="0"/>
              </a:rPr>
              <a:t>int</a:t>
            </a:r>
            <a:r>
              <a:rPr lang="en-US" sz="2400" b="1" dirty="0" smtClean="0">
                <a:ea typeface="MS PGothic" charset="0"/>
              </a:rPr>
              <a:t> turn; </a:t>
            </a:r>
          </a:p>
          <a:p>
            <a:pPr lvl="1">
              <a:lnSpc>
                <a:spcPct val="90000"/>
              </a:lnSpc>
              <a:tabLst>
                <a:tab pos="739775" algn="l"/>
                <a:tab pos="1020763" algn="l"/>
                <a:tab pos="1257300" algn="l"/>
              </a:tabLst>
            </a:pPr>
            <a:r>
              <a:rPr lang="en-US" sz="2400" b="1" dirty="0" smtClean="0">
                <a:ea typeface="MS PGothic" charset="0"/>
              </a:rPr>
              <a:t>Boolean flag[2]</a:t>
            </a:r>
          </a:p>
          <a:p>
            <a:pPr lvl="1">
              <a:lnSpc>
                <a:spcPct val="90000"/>
              </a:lnSpc>
              <a:tabLst>
                <a:tab pos="739775" algn="l"/>
                <a:tab pos="1020763" algn="l"/>
                <a:tab pos="1257300" algn="l"/>
              </a:tabLst>
            </a:pPr>
            <a:endParaRPr lang="en-US" sz="2400" b="1" dirty="0" smtClean="0">
              <a:solidFill>
                <a:srgbClr val="000000"/>
              </a:solidFill>
              <a:ea typeface="MS PGothic" charset="0"/>
            </a:endParaRPr>
          </a:p>
          <a:p>
            <a:pPr>
              <a:lnSpc>
                <a:spcPct val="90000"/>
              </a:lnSpc>
              <a:tabLst>
                <a:tab pos="739775" algn="l"/>
                <a:tab pos="1020763" algn="l"/>
                <a:tab pos="1257300" algn="l"/>
              </a:tabLst>
            </a:pPr>
            <a:r>
              <a:rPr lang="en-US" sz="2400" dirty="0" smtClean="0">
                <a:solidFill>
                  <a:srgbClr val="000000"/>
                </a:solidFill>
                <a:ea typeface="MS PGothic" charset="0"/>
              </a:rPr>
              <a:t>The variable </a:t>
            </a:r>
            <a:r>
              <a:rPr lang="en-US" sz="2400" b="1" dirty="0" smtClean="0">
                <a:ea typeface="MS PGothic" charset="0"/>
                <a:cs typeface="Courier New" charset="0"/>
              </a:rPr>
              <a:t>turn</a:t>
            </a:r>
            <a:r>
              <a:rPr lang="en-US" sz="2400" dirty="0" smtClean="0">
                <a:solidFill>
                  <a:srgbClr val="000000"/>
                </a:solidFill>
                <a:ea typeface="MS PGothic" charset="0"/>
              </a:rPr>
              <a:t> indicates whose turn it is to enter the critical section</a:t>
            </a:r>
          </a:p>
          <a:p>
            <a:pPr>
              <a:lnSpc>
                <a:spcPct val="90000"/>
              </a:lnSpc>
              <a:tabLst>
                <a:tab pos="739775" algn="l"/>
                <a:tab pos="1020763" algn="l"/>
                <a:tab pos="1257300" algn="l"/>
              </a:tabLst>
            </a:pPr>
            <a:r>
              <a:rPr lang="en-US" sz="2400" dirty="0" smtClean="0">
                <a:solidFill>
                  <a:srgbClr val="000000"/>
                </a:solidFill>
                <a:ea typeface="MS PGothic" charset="0"/>
              </a:rPr>
              <a:t>The </a:t>
            </a:r>
            <a:r>
              <a:rPr lang="en-US" sz="2400" b="1" dirty="0" smtClean="0">
                <a:ea typeface="MS PGothic" charset="0"/>
                <a:cs typeface="Courier New" charset="0"/>
              </a:rPr>
              <a:t>flag </a:t>
            </a:r>
            <a:r>
              <a:rPr lang="en-US" sz="2400" dirty="0" smtClean="0">
                <a:solidFill>
                  <a:srgbClr val="000000"/>
                </a:solidFill>
                <a:ea typeface="MS PGothic" charset="0"/>
              </a:rPr>
              <a:t>array is used to indicate if a process is ready to enter the critical section. </a:t>
            </a:r>
            <a:r>
              <a:rPr lang="en-US" sz="2400" b="1" dirty="0" smtClean="0">
                <a:ea typeface="MS PGothic" charset="0"/>
                <a:cs typeface="Courier New" charset="0"/>
              </a:rPr>
              <a:t>flag[</a:t>
            </a:r>
            <a:r>
              <a:rPr lang="en-US" sz="2400" b="1" dirty="0" err="1" smtClean="0">
                <a:ea typeface="MS PGothic" charset="0"/>
                <a:cs typeface="Courier New" charset="0"/>
              </a:rPr>
              <a:t>i</a:t>
            </a:r>
            <a:r>
              <a:rPr lang="en-US" sz="2400" b="1" dirty="0" smtClean="0">
                <a:ea typeface="MS PGothic" charset="0"/>
                <a:cs typeface="Courier New" charset="0"/>
              </a:rPr>
              <a:t>] = </a:t>
            </a:r>
            <a:r>
              <a:rPr lang="en-US" sz="2400" b="1" i="1" dirty="0" smtClean="0">
                <a:ea typeface="MS PGothic" charset="0"/>
                <a:cs typeface="Courier New" charset="0"/>
              </a:rPr>
              <a:t>true</a:t>
            </a:r>
            <a:r>
              <a:rPr lang="en-US" sz="2400" dirty="0" smtClean="0">
                <a:solidFill>
                  <a:srgbClr val="000000"/>
                </a:solidFill>
                <a:ea typeface="MS PGothic" charset="0"/>
              </a:rPr>
              <a:t>  implies that process </a:t>
            </a:r>
            <a:r>
              <a:rPr lang="en-US" sz="2400" b="1" dirty="0" smtClean="0">
                <a:solidFill>
                  <a:srgbClr val="000000"/>
                </a:solidFill>
                <a:ea typeface="MS PGothic" charset="0"/>
                <a:cs typeface="Courier New" charset="0"/>
              </a:rPr>
              <a:t>P</a:t>
            </a:r>
            <a:r>
              <a:rPr lang="en-US" sz="2400" b="1" baseline="-25000" dirty="0" smtClean="0">
                <a:solidFill>
                  <a:srgbClr val="000000"/>
                </a:solidFill>
                <a:ea typeface="MS PGothic" charset="0"/>
                <a:cs typeface="Courier New" charset="0"/>
              </a:rPr>
              <a:t>i</a:t>
            </a:r>
            <a:r>
              <a:rPr lang="en-US" sz="2400" dirty="0" smtClean="0">
                <a:solidFill>
                  <a:srgbClr val="000000"/>
                </a:solidFill>
                <a:ea typeface="MS PGothic" charset="0"/>
              </a:rPr>
              <a:t> is ready!</a:t>
            </a:r>
          </a:p>
          <a:p>
            <a:endParaRPr lang="en-US" dirty="0">
              <a:ea typeface="MS PGothic"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9B39C2CA-DF68-9348-9560-B303065FAB9B}" type="slidenum">
              <a:rPr lang="en-US">
                <a:latin typeface="Times New Roman" charset="0"/>
              </a:rPr>
              <a:pPr/>
              <a:t>17</a:t>
            </a:fld>
            <a:endParaRPr lang="en-US">
              <a:latin typeface="Times New Roman"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MS PGothic" charset="0"/>
              </a:rPr>
              <a:t>Question: How to control turns?</a:t>
            </a:r>
            <a:endParaRPr lang="en-US" dirty="0">
              <a:ea typeface="MS PGothic"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DA1ED9F2-6526-5045-A4E9-003115D19901}" type="slidenum">
              <a:rPr lang="en-US">
                <a:latin typeface="Times New Roman" charset="0"/>
              </a:rPr>
              <a:pPr/>
              <a:t>18</a:t>
            </a:fld>
            <a:endParaRPr lang="en-US">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F54DFF5E-1CFB-6B4E-8DAE-216857504C3D}" type="slidenum">
              <a:rPr lang="en-US">
                <a:latin typeface="Times New Roman" charset="0"/>
              </a:rPr>
              <a:pPr/>
              <a:t>19</a:t>
            </a:fld>
            <a:endParaRPr lang="en-US">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lnSpc>
                <a:spcPct val="90000"/>
              </a:lnSpc>
              <a:tabLst>
                <a:tab pos="739775" algn="l"/>
                <a:tab pos="1020763" algn="l"/>
                <a:tab pos="1257300" algn="l"/>
              </a:tabLst>
            </a:pPr>
            <a:r>
              <a:rPr lang="en-US" sz="2800" dirty="0" smtClean="0">
                <a:ea typeface="MS PGothic" charset="0"/>
              </a:rPr>
              <a:t>Many systems provide hardware support for implementing the critical section code.</a:t>
            </a:r>
          </a:p>
          <a:p>
            <a:pPr>
              <a:lnSpc>
                <a:spcPct val="90000"/>
              </a:lnSpc>
              <a:tabLst>
                <a:tab pos="739775" algn="l"/>
                <a:tab pos="1020763" algn="l"/>
                <a:tab pos="1257300" algn="l"/>
              </a:tabLst>
            </a:pPr>
            <a:r>
              <a:rPr lang="en-US" sz="2800" dirty="0" smtClean="0">
                <a:ea typeface="MS PGothic" charset="0"/>
              </a:rPr>
              <a:t>All solutions below based on idea of </a:t>
            </a:r>
            <a:r>
              <a:rPr lang="en-US" sz="2800" b="1" dirty="0" smtClean="0">
                <a:solidFill>
                  <a:srgbClr val="3366FF"/>
                </a:solidFill>
                <a:ea typeface="MS PGothic" charset="0"/>
              </a:rPr>
              <a:t>locking</a:t>
            </a:r>
          </a:p>
          <a:p>
            <a:pPr lvl="1">
              <a:lnSpc>
                <a:spcPct val="90000"/>
              </a:lnSpc>
              <a:tabLst>
                <a:tab pos="739775" algn="l"/>
                <a:tab pos="1020763" algn="l"/>
                <a:tab pos="1257300" algn="l"/>
              </a:tabLst>
            </a:pPr>
            <a:r>
              <a:rPr lang="en-US" sz="2400" dirty="0" smtClean="0">
                <a:ea typeface="MS PGothic" charset="0"/>
              </a:rPr>
              <a:t>Protecting critical regions via locks</a:t>
            </a:r>
          </a:p>
          <a:p>
            <a:pPr>
              <a:lnSpc>
                <a:spcPct val="90000"/>
              </a:lnSpc>
              <a:tabLst>
                <a:tab pos="739775" algn="l"/>
                <a:tab pos="1020763" algn="l"/>
                <a:tab pos="1257300" algn="l"/>
              </a:tabLst>
            </a:pPr>
            <a:r>
              <a:rPr lang="en-US" sz="2800" dirty="0" smtClean="0">
                <a:ea typeface="MS PGothic" charset="0"/>
              </a:rPr>
              <a:t>Uniprocessors – could disable interrupts</a:t>
            </a:r>
          </a:p>
          <a:p>
            <a:pPr lvl="1">
              <a:lnSpc>
                <a:spcPct val="90000"/>
              </a:lnSpc>
              <a:tabLst>
                <a:tab pos="739775" algn="l"/>
                <a:tab pos="1020763" algn="l"/>
                <a:tab pos="1257300" algn="l"/>
              </a:tabLst>
            </a:pPr>
            <a:r>
              <a:rPr lang="en-US" sz="2400" dirty="0" smtClean="0">
                <a:ea typeface="MS PGothic" charset="0"/>
              </a:rPr>
              <a:t>Currently running code would execute without preemption</a:t>
            </a:r>
          </a:p>
          <a:p>
            <a:pPr lvl="1">
              <a:lnSpc>
                <a:spcPct val="90000"/>
              </a:lnSpc>
              <a:tabLst>
                <a:tab pos="739775" algn="l"/>
                <a:tab pos="1020763" algn="l"/>
                <a:tab pos="1257300" algn="l"/>
              </a:tabLst>
            </a:pPr>
            <a:r>
              <a:rPr lang="en-US" sz="2400" dirty="0" smtClean="0">
                <a:ea typeface="MS PGothic" charset="0"/>
              </a:rPr>
              <a:t>Generally too inefficient on multiprocessor systems</a:t>
            </a:r>
          </a:p>
          <a:p>
            <a:pPr lvl="2">
              <a:lnSpc>
                <a:spcPct val="90000"/>
              </a:lnSpc>
              <a:tabLst>
                <a:tab pos="739775" algn="l"/>
                <a:tab pos="1020763" algn="l"/>
                <a:tab pos="1257300" algn="l"/>
              </a:tabLst>
            </a:pPr>
            <a:r>
              <a:rPr lang="en-US" dirty="0" smtClean="0">
                <a:ea typeface="MS PGothic" charset="0"/>
              </a:rPr>
              <a:t>Operating systems using this not broadly scalable</a:t>
            </a:r>
          </a:p>
          <a:p>
            <a:pPr>
              <a:lnSpc>
                <a:spcPct val="90000"/>
              </a:lnSpc>
              <a:tabLst>
                <a:tab pos="739775" algn="l"/>
                <a:tab pos="1020763" algn="l"/>
                <a:tab pos="1257300" algn="l"/>
              </a:tabLst>
            </a:pPr>
            <a:r>
              <a:rPr lang="en-US" sz="2800" dirty="0" smtClean="0">
                <a:ea typeface="MS PGothic" charset="0"/>
              </a:rPr>
              <a:t>Modern machines provide special atomic hardware instructions</a:t>
            </a:r>
          </a:p>
          <a:p>
            <a:pPr lvl="2">
              <a:lnSpc>
                <a:spcPct val="90000"/>
              </a:lnSpc>
              <a:tabLst>
                <a:tab pos="739775" algn="l"/>
                <a:tab pos="1020763" algn="l"/>
                <a:tab pos="1257300" algn="l"/>
              </a:tabLst>
            </a:pPr>
            <a:r>
              <a:rPr lang="en-US" sz="2800" b="1" dirty="0" smtClean="0">
                <a:solidFill>
                  <a:srgbClr val="3366FF"/>
                </a:solidFill>
                <a:ea typeface="MS PGothic" charset="0"/>
              </a:rPr>
              <a:t>Atomic</a:t>
            </a:r>
            <a:r>
              <a:rPr lang="en-US" sz="2800" dirty="0" smtClean="0">
                <a:ea typeface="MS PGothic" charset="0"/>
              </a:rPr>
              <a:t> = non-interruptible</a:t>
            </a:r>
          </a:p>
          <a:p>
            <a:pPr lvl="1">
              <a:lnSpc>
                <a:spcPct val="90000"/>
              </a:lnSpc>
              <a:tabLst>
                <a:tab pos="739775" algn="l"/>
                <a:tab pos="1020763" algn="l"/>
                <a:tab pos="1257300" algn="l"/>
              </a:tabLst>
            </a:pPr>
            <a:r>
              <a:rPr lang="en-US" dirty="0" smtClean="0">
                <a:ea typeface="MS PGothic" charset="0"/>
              </a:rPr>
              <a:t>Either test memory word and set value</a:t>
            </a:r>
          </a:p>
          <a:p>
            <a:pPr lvl="1">
              <a:lnSpc>
                <a:spcPct val="90000"/>
              </a:lnSpc>
              <a:tabLst>
                <a:tab pos="739775" algn="l"/>
                <a:tab pos="1020763" algn="l"/>
                <a:tab pos="1257300" algn="l"/>
              </a:tabLst>
            </a:pPr>
            <a:r>
              <a:rPr lang="en-US" dirty="0" smtClean="0">
                <a:ea typeface="MS PGothic" charset="0"/>
              </a:rPr>
              <a:t>Or swap contents of two memory words</a:t>
            </a:r>
          </a:p>
          <a:p>
            <a:endParaRPr lang="en-US" dirty="0">
              <a:ea typeface="MS PGothic"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 </a:t>
            </a:r>
            <a:r>
              <a:rPr lang="en-US" smtClean="0"/>
              <a:t>3 Summary</a:t>
            </a: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681B61FF-577B-A741-9A54-C57615E7B17B}" type="slidenum">
              <a:rPr lang="en-US">
                <a:latin typeface="Times New Roman" charset="0"/>
              </a:rPr>
              <a:pPr/>
              <a:t>21</a:t>
            </a:fld>
            <a:endParaRPr lang="en-US">
              <a:latin typeface="Times New Roman"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charset="0"/>
                <a:ea typeface="MS PGothic" charset="0"/>
                <a:cs typeface="MS PGothic" charset="0"/>
              </a:defRPr>
            </a:lvl1pPr>
            <a:lvl2pPr marL="729057" indent="-280406" defTabSz="912879">
              <a:defRPr>
                <a:solidFill>
                  <a:schemeClr val="tx1"/>
                </a:solidFill>
                <a:latin typeface="Verdana" charset="0"/>
                <a:ea typeface="MS PGothic" charset="0"/>
                <a:cs typeface="MS PGothic" charset="0"/>
              </a:defRPr>
            </a:lvl2pPr>
            <a:lvl3pPr marL="1121626" indent="-224325" defTabSz="912879">
              <a:defRPr>
                <a:solidFill>
                  <a:schemeClr val="tx1"/>
                </a:solidFill>
                <a:latin typeface="Verdana" charset="0"/>
                <a:ea typeface="MS PGothic" charset="0"/>
                <a:cs typeface="MS PGothic" charset="0"/>
              </a:defRPr>
            </a:lvl3pPr>
            <a:lvl4pPr marL="1570276" indent="-224325" defTabSz="912879">
              <a:defRPr>
                <a:solidFill>
                  <a:schemeClr val="tx1"/>
                </a:solidFill>
                <a:latin typeface="Verdana" charset="0"/>
                <a:ea typeface="MS PGothic" charset="0"/>
                <a:cs typeface="MS PGothic" charset="0"/>
              </a:defRPr>
            </a:lvl4pPr>
            <a:lvl5pPr marL="2018927" indent="-224325" defTabSz="912879">
              <a:defRPr>
                <a:solidFill>
                  <a:schemeClr val="tx1"/>
                </a:solidFill>
                <a:latin typeface="Verdana" charset="0"/>
                <a:ea typeface="MS PGothic" charset="0"/>
                <a:cs typeface="MS PGothic" charset="0"/>
              </a:defRPr>
            </a:lvl5pPr>
            <a:lvl6pPr marL="246757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6pPr>
            <a:lvl7pPr marL="2916227" indent="-224325" defTabSz="912879" eaLnBrk="0" fontAlgn="base" hangingPunct="0">
              <a:spcBef>
                <a:spcPct val="0"/>
              </a:spcBef>
              <a:spcAft>
                <a:spcPct val="0"/>
              </a:spcAft>
              <a:defRPr>
                <a:solidFill>
                  <a:schemeClr val="tx1"/>
                </a:solidFill>
                <a:latin typeface="Verdana" charset="0"/>
                <a:ea typeface="MS PGothic" charset="0"/>
                <a:cs typeface="MS PGothic" charset="0"/>
              </a:defRPr>
            </a:lvl7pPr>
            <a:lvl8pPr marL="336487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8pPr>
            <a:lvl9pPr marL="3813528" indent="-224325" defTabSz="912879" eaLnBrk="0" fontAlgn="base" hangingPunct="0">
              <a:spcBef>
                <a:spcPct val="0"/>
              </a:spcBef>
              <a:spcAft>
                <a:spcPct val="0"/>
              </a:spcAft>
              <a:defRPr>
                <a:solidFill>
                  <a:schemeClr val="tx1"/>
                </a:solidFill>
                <a:latin typeface="Verdana" charset="0"/>
                <a:ea typeface="MS PGothic" charset="0"/>
                <a:cs typeface="MS PGothic" charset="0"/>
              </a:defRPr>
            </a:lvl9pPr>
          </a:lstStyle>
          <a:p>
            <a:fld id="{D053C7AE-86B0-7744-BCFA-77D6359A591F}" type="slidenum">
              <a:rPr lang="en-US">
                <a:latin typeface="Times New Roman" charset="0"/>
              </a:rPr>
              <a:pPr/>
              <a:t>22</a:t>
            </a:fld>
            <a:endParaRPr lang="en-US">
              <a:latin typeface="Times New Roman"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MS PGothic"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prstClr val="black"/>
                </a:solidFill>
                <a:latin typeface="Calibri"/>
              </a:rPr>
              <a:pPr>
                <a:defRPr/>
              </a:pPr>
              <a:t>23</a:t>
            </a:fld>
            <a:endParaRPr lang="en-US" dirty="0">
              <a:solidFill>
                <a:prstClr val="black"/>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n w="1905"/>
                <a:effectLst>
                  <a:innerShdw blurRad="69850" dist="43180" dir="5400000">
                    <a:srgbClr val="000000">
                      <a:alpha val="65000"/>
                    </a:srgbClr>
                  </a:innerShdw>
                </a:effectLst>
              </a:rPr>
              <a:t>Multiple  Processes</a:t>
            </a:r>
          </a:p>
          <a:p>
            <a:r>
              <a:rPr lang="en-US" sz="1200" kern="1200" baseline="0" dirty="0" smtClean="0">
                <a:solidFill>
                  <a:schemeClr val="tx1"/>
                </a:solidFill>
                <a:latin typeface="+mn-lt"/>
                <a:ea typeface="ＭＳ Ｐゴシック" charset="0"/>
                <a:cs typeface="ＭＳ Ｐゴシック" charset="0"/>
              </a:rPr>
              <a:t>The central themes of operating system design are all concerned with the management of processes and threads:</a:t>
            </a:r>
          </a:p>
          <a:p>
            <a:endParaRPr lang="en-US" sz="1200" kern="1200" baseline="0" dirty="0" smtClean="0">
              <a:solidFill>
                <a:schemeClr val="tx1"/>
              </a:solidFill>
              <a:latin typeface="+mn-lt"/>
              <a:ea typeface="ＭＳ Ｐゴシック" charset="0"/>
              <a:cs typeface="ＭＳ Ｐゴシック" charset="0"/>
            </a:endParaRPr>
          </a:p>
          <a:p>
            <a:r>
              <a:rPr lang="en-US" sz="1200" kern="1200" baseline="0" dirty="0" smtClean="0">
                <a:solidFill>
                  <a:schemeClr val="tx1"/>
                </a:solidFill>
                <a:latin typeface="+mn-lt"/>
                <a:ea typeface="ＭＳ Ｐゴシック" charset="0"/>
                <a:cs typeface="ＭＳ Ｐゴシック" charset="0"/>
              </a:rPr>
              <a:t>• </a:t>
            </a:r>
            <a:r>
              <a:rPr lang="en-US" sz="1200" b="1" kern="1200" baseline="0" dirty="0" smtClean="0">
                <a:solidFill>
                  <a:schemeClr val="tx1"/>
                </a:solidFill>
                <a:latin typeface="+mn-lt"/>
                <a:ea typeface="ＭＳ Ｐゴシック" charset="0"/>
                <a:cs typeface="ＭＳ Ｐゴシック" charset="0"/>
              </a:rPr>
              <a:t>Multiprogramming: </a:t>
            </a:r>
            <a:r>
              <a:rPr lang="en-US" sz="1200" b="0" kern="1200" baseline="0" dirty="0" smtClean="0">
                <a:solidFill>
                  <a:schemeClr val="tx1"/>
                </a:solidFill>
                <a:latin typeface="+mn-lt"/>
                <a:ea typeface="ＭＳ Ｐゴシック" charset="0"/>
                <a:cs typeface="ＭＳ Ｐゴシック" charset="0"/>
              </a:rPr>
              <a:t>The management of multiple processes within a uniprocessor </a:t>
            </a:r>
            <a:r>
              <a:rPr lang="en-US" sz="1200" kern="1200" baseline="0" dirty="0" smtClean="0">
                <a:solidFill>
                  <a:schemeClr val="tx1"/>
                </a:solidFill>
                <a:latin typeface="+mn-lt"/>
                <a:ea typeface="ＭＳ Ｐゴシック" charset="0"/>
                <a:cs typeface="ＭＳ Ｐゴシック" charset="0"/>
              </a:rPr>
              <a:t>system</a:t>
            </a:r>
          </a:p>
          <a:p>
            <a:endParaRPr lang="en-US" sz="1200" kern="1200" baseline="0" dirty="0" smtClean="0">
              <a:solidFill>
                <a:schemeClr val="tx1"/>
              </a:solidFill>
              <a:latin typeface="+mn-lt"/>
              <a:ea typeface="ＭＳ Ｐゴシック" charset="0"/>
              <a:cs typeface="ＭＳ Ｐゴシック" charset="0"/>
            </a:endParaRPr>
          </a:p>
          <a:p>
            <a:r>
              <a:rPr lang="en-US" sz="1200" kern="1200" baseline="0" dirty="0" smtClean="0">
                <a:solidFill>
                  <a:schemeClr val="tx1"/>
                </a:solidFill>
                <a:latin typeface="+mn-lt"/>
                <a:ea typeface="ＭＳ Ｐゴシック" charset="0"/>
                <a:cs typeface="ＭＳ Ｐゴシック" charset="0"/>
              </a:rPr>
              <a:t>• </a:t>
            </a:r>
            <a:r>
              <a:rPr lang="en-US" sz="1200" b="1" kern="1200" baseline="0" dirty="0" smtClean="0">
                <a:solidFill>
                  <a:schemeClr val="tx1"/>
                </a:solidFill>
                <a:latin typeface="+mn-lt"/>
                <a:ea typeface="ＭＳ Ｐゴシック" charset="0"/>
                <a:cs typeface="ＭＳ Ｐゴシック" charset="0"/>
              </a:rPr>
              <a:t>Multiprocessing : </a:t>
            </a:r>
            <a:r>
              <a:rPr lang="en-US" sz="1200" b="0" kern="1200" baseline="0" dirty="0" smtClean="0">
                <a:solidFill>
                  <a:schemeClr val="tx1"/>
                </a:solidFill>
                <a:latin typeface="+mn-lt"/>
                <a:ea typeface="ＭＳ Ｐゴシック" charset="0"/>
                <a:cs typeface="ＭＳ Ｐゴシック" charset="0"/>
              </a:rPr>
              <a:t>The management of multiple processes within a multiprocessor</a:t>
            </a:r>
          </a:p>
          <a:p>
            <a:endParaRPr lang="en-US" sz="1200" kern="1200" baseline="0" dirty="0" smtClean="0">
              <a:solidFill>
                <a:schemeClr val="tx1"/>
              </a:solidFill>
              <a:latin typeface="+mn-lt"/>
              <a:ea typeface="ＭＳ Ｐゴシック" charset="0"/>
              <a:cs typeface="ＭＳ Ｐゴシック" charset="0"/>
            </a:endParaRPr>
          </a:p>
          <a:p>
            <a:r>
              <a:rPr lang="en-US" sz="1200" kern="1200" baseline="0" dirty="0" smtClean="0">
                <a:solidFill>
                  <a:schemeClr val="tx1"/>
                </a:solidFill>
                <a:latin typeface="+mn-lt"/>
                <a:ea typeface="ＭＳ Ｐゴシック" charset="0"/>
                <a:cs typeface="ＭＳ Ｐゴシック" charset="0"/>
              </a:rPr>
              <a:t>• </a:t>
            </a:r>
            <a:r>
              <a:rPr lang="en-US" sz="1200" b="1" kern="1200" baseline="0" dirty="0" smtClean="0">
                <a:solidFill>
                  <a:schemeClr val="tx1"/>
                </a:solidFill>
                <a:latin typeface="+mn-lt"/>
                <a:ea typeface="ＭＳ Ｐゴシック" charset="0"/>
                <a:cs typeface="ＭＳ Ｐゴシック" charset="0"/>
              </a:rPr>
              <a:t>Distributed processing: </a:t>
            </a:r>
            <a:r>
              <a:rPr lang="en-US" sz="1200" b="0" kern="1200" baseline="0" dirty="0" smtClean="0">
                <a:solidFill>
                  <a:schemeClr val="tx1"/>
                </a:solidFill>
                <a:latin typeface="+mn-lt"/>
                <a:ea typeface="ＭＳ Ｐゴシック" charset="0"/>
                <a:cs typeface="ＭＳ Ｐゴシック" charset="0"/>
              </a:rPr>
              <a:t>The management of multiple processes executing on </a:t>
            </a:r>
            <a:r>
              <a:rPr lang="en-US" sz="1200" kern="1200" baseline="0" dirty="0" smtClean="0">
                <a:solidFill>
                  <a:schemeClr val="tx1"/>
                </a:solidFill>
                <a:latin typeface="+mn-lt"/>
                <a:ea typeface="ＭＳ Ｐゴシック" charset="0"/>
                <a:cs typeface="ＭＳ Ｐゴシック" charset="0"/>
              </a:rPr>
              <a:t>multiple, distributed computer systems. The recent proliferation of clusters is a prime example of this type of system.</a:t>
            </a:r>
            <a:endParaRPr lang="en-US" dirty="0" smtClean="0"/>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Fundamental to all of these areas, and fundamental to OS design, is concurrency. Concurrency encompasses a host of design issues, including communication among processes, sharing of and competing for resources (such as memory, files, and I/O access), synchronization of the activities of multiple processes, and allocation of processor time to processes. We shall see that these issues arise not just in multiprocessing and distributed processing environments but even in single-processor multiprogramming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Concurrency arises in three different contexts: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Multiple applications: </a:t>
            </a:r>
            <a:r>
              <a:rPr lang="en-US" sz="1200" b="0" kern="1200" baseline="0" dirty="0" smtClean="0">
                <a:solidFill>
                  <a:schemeClr val="tx1"/>
                </a:solidFill>
                <a:latin typeface="+mn-lt"/>
                <a:ea typeface="+mn-ea"/>
                <a:cs typeface="+mn-cs"/>
              </a:rPr>
              <a:t>Multiprogramming was invented to allow processing </a:t>
            </a:r>
            <a:r>
              <a:rPr lang="en-US" sz="1200" kern="1200" baseline="0" dirty="0" smtClean="0">
                <a:solidFill>
                  <a:schemeClr val="tx1"/>
                </a:solidFill>
                <a:latin typeface="+mn-lt"/>
                <a:ea typeface="+mn-ea"/>
                <a:cs typeface="+mn-cs"/>
              </a:rPr>
              <a:t>time to be dynamically shared among a number of active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Structured applications: </a:t>
            </a:r>
            <a:r>
              <a:rPr lang="en-US" sz="1200" b="0" kern="1200" baseline="0" dirty="0" smtClean="0">
                <a:solidFill>
                  <a:schemeClr val="tx1"/>
                </a:solidFill>
                <a:latin typeface="+mn-lt"/>
                <a:ea typeface="+mn-ea"/>
                <a:cs typeface="+mn-cs"/>
              </a:rPr>
              <a:t>As an extension of the principles of modular design </a:t>
            </a:r>
            <a:r>
              <a:rPr lang="en-US" sz="1200" kern="1200" baseline="0" dirty="0" smtClean="0">
                <a:solidFill>
                  <a:schemeClr val="tx1"/>
                </a:solidFill>
                <a:latin typeface="+mn-lt"/>
                <a:ea typeface="+mn-ea"/>
                <a:cs typeface="+mn-cs"/>
              </a:rPr>
              <a:t>and structured programming, some applications can be effectively programmed as a set of concurrent 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Operating system structure: </a:t>
            </a:r>
            <a:r>
              <a:rPr lang="en-US" sz="1200" b="0" kern="1200" baseline="0" dirty="0" smtClean="0">
                <a:solidFill>
                  <a:schemeClr val="tx1"/>
                </a:solidFill>
                <a:latin typeface="+mn-lt"/>
                <a:ea typeface="+mn-ea"/>
                <a:cs typeface="+mn-cs"/>
              </a:rPr>
              <a:t>The same structuring advantages apply to systems </a:t>
            </a:r>
            <a:r>
              <a:rPr lang="en-US" sz="1200" kern="1200" baseline="0" dirty="0" smtClean="0">
                <a:solidFill>
                  <a:schemeClr val="tx1"/>
                </a:solidFill>
                <a:latin typeface="+mn-lt"/>
                <a:ea typeface="+mn-ea"/>
                <a:cs typeface="+mn-cs"/>
              </a:rPr>
              <a:t>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Principles of Concurrency</a:t>
            </a:r>
          </a:p>
          <a:p>
            <a:r>
              <a:rPr lang="en-US" sz="2800" dirty="0" smtClean="0">
                <a:solidFill>
                  <a:srgbClr val="FF0000"/>
                </a:solidFill>
              </a:rPr>
              <a:t>Interleaving and overlapping </a:t>
            </a:r>
          </a:p>
          <a:p>
            <a:pPr lvl="2"/>
            <a:r>
              <a:rPr lang="en-US" sz="2400" dirty="0" smtClean="0"/>
              <a:t>can be viewed as examples of concurrent processing</a:t>
            </a:r>
          </a:p>
          <a:p>
            <a:pPr lvl="2"/>
            <a:r>
              <a:rPr lang="en-US" sz="2400" dirty="0" smtClean="0"/>
              <a:t>both present the same problems</a:t>
            </a:r>
          </a:p>
          <a:p>
            <a:pPr marL="282575" lvl="2">
              <a:spcBef>
                <a:spcPts val="1800"/>
              </a:spcBef>
            </a:pPr>
            <a:r>
              <a:rPr lang="en-US" sz="2800" dirty="0" smtClean="0"/>
              <a:t>Uniprocessor – the relative speed of execution of processes </a:t>
            </a:r>
            <a:r>
              <a:rPr lang="en-US" sz="2800" dirty="0" smtClean="0">
                <a:solidFill>
                  <a:srgbClr val="FF0000"/>
                </a:solidFill>
              </a:rPr>
              <a:t>cannot be predicted</a:t>
            </a:r>
          </a:p>
          <a:p>
            <a:pPr lvl="2"/>
            <a:r>
              <a:rPr lang="en-US" sz="2400" dirty="0" smtClean="0"/>
              <a:t>depends on activities of other processes</a:t>
            </a:r>
          </a:p>
          <a:p>
            <a:pPr lvl="2"/>
            <a:r>
              <a:rPr lang="en-US" sz="2400" dirty="0" smtClean="0"/>
              <a:t>the way the OS handles interrupts</a:t>
            </a:r>
          </a:p>
          <a:p>
            <a:pPr lvl="2"/>
            <a:r>
              <a:rPr lang="en-US" sz="2400" dirty="0" smtClean="0"/>
              <a:t>scheduling policies of the OS</a:t>
            </a:r>
          </a:p>
          <a:p>
            <a:pPr lvl="2"/>
            <a:endParaRPr lang="en-US" sz="240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kern="1200" baseline="0" dirty="0" smtClean="0">
                <a:solidFill>
                  <a:schemeClr val="tx1"/>
                </a:solidFill>
                <a:latin typeface="+mn-lt"/>
                <a:ea typeface="ＭＳ Ｐゴシック" charset="0"/>
                <a:cs typeface="ＭＳ Ｐゴシック" charset="0"/>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uniprocessor, the problems stem from a basic characteristic of multiprogramming systems: The relative speed of execution of processes cannot be predicted. It depends on the activities of other processes, the way in which the OS handles interrupts, and the scheduling policies of the OS.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2400" kern="1200" baseline="0" dirty="0" smtClean="0">
              <a:solidFill>
                <a:schemeClr val="tx1"/>
              </a:solidFill>
              <a:latin typeface="+mn-lt"/>
              <a:ea typeface="ＭＳ Ｐゴシック" charset="0"/>
              <a:cs typeface="ＭＳ Ｐゴシック" charset="0"/>
            </a:endParaRPr>
          </a:p>
          <a:p>
            <a:r>
              <a:rPr lang="en-US" sz="2400" kern="1200" baseline="0" dirty="0" smtClean="0">
                <a:solidFill>
                  <a:schemeClr val="tx1"/>
                </a:solidFill>
                <a:latin typeface="+mn-lt"/>
                <a:ea typeface="ＭＳ Ｐゴシック" charset="0"/>
                <a:cs typeface="ＭＳ Ｐゴシック" charset="0"/>
              </a:rPr>
              <a:t>The </a:t>
            </a:r>
            <a:r>
              <a:rPr lang="en-US" sz="2400" b="1" kern="1200" baseline="0" dirty="0" smtClean="0">
                <a:solidFill>
                  <a:schemeClr val="tx1"/>
                </a:solidFill>
                <a:latin typeface="+mn-lt"/>
                <a:ea typeface="ＭＳ Ｐゴシック" charset="0"/>
                <a:cs typeface="ＭＳ Ｐゴシック" charset="0"/>
              </a:rPr>
              <a:t>following difficulties </a:t>
            </a:r>
            <a:r>
              <a:rPr lang="en-US" sz="2400" kern="1200" baseline="0" dirty="0" smtClean="0">
                <a:solidFill>
                  <a:schemeClr val="tx1"/>
                </a:solidFill>
                <a:latin typeface="+mn-lt"/>
                <a:ea typeface="ＭＳ Ｐゴシック" charset="0"/>
                <a:cs typeface="ＭＳ Ｐゴシック" charset="0"/>
              </a:rPr>
              <a:t>arise:</a:t>
            </a:r>
          </a:p>
          <a:p>
            <a:endParaRPr lang="en-US" sz="2400" b="1" kern="1200" baseline="0" dirty="0" smtClean="0">
              <a:solidFill>
                <a:schemeClr val="tx1"/>
              </a:solidFill>
              <a:latin typeface="+mn-lt"/>
              <a:ea typeface="ＭＳ Ｐゴシック" charset="0"/>
              <a:cs typeface="ＭＳ Ｐゴシック" charset="0"/>
            </a:endParaRPr>
          </a:p>
          <a:p>
            <a:r>
              <a:rPr lang="en-US" sz="2400" b="1" kern="1200" baseline="0" dirty="0" smtClean="0">
                <a:solidFill>
                  <a:schemeClr val="tx1"/>
                </a:solidFill>
                <a:latin typeface="+mn-lt"/>
                <a:ea typeface="ＭＳ Ｐゴシック" charset="0"/>
                <a:cs typeface="ＭＳ Ｐゴシック" charset="0"/>
              </a:rPr>
              <a:t>1. The sharing of global resources is fraught with peril. </a:t>
            </a:r>
            <a:r>
              <a:rPr lang="en-US" sz="2400" b="0" kern="1200" baseline="0" dirty="0" smtClean="0">
                <a:solidFill>
                  <a:schemeClr val="tx1"/>
                </a:solidFill>
                <a:latin typeface="+mn-lt"/>
                <a:ea typeface="ＭＳ Ｐゴシック" charset="0"/>
                <a:cs typeface="ＭＳ Ｐゴシック" charset="0"/>
              </a:rPr>
              <a:t>For example, if two processes </a:t>
            </a:r>
            <a:r>
              <a:rPr lang="en-US" sz="2400" kern="1200" baseline="0" dirty="0" smtClean="0">
                <a:solidFill>
                  <a:schemeClr val="tx1"/>
                </a:solidFill>
                <a:latin typeface="+mn-lt"/>
                <a:ea typeface="ＭＳ Ｐゴシック" charset="0"/>
                <a:cs typeface="ＭＳ Ｐゴシック" charset="0"/>
              </a:rPr>
              <a:t>both make use of the same global variable and both perform reads and writes on that variable, then the order in which the various reads and writes are executed is critical. An example of this problem is shown in the following subsection.</a:t>
            </a:r>
          </a:p>
          <a:p>
            <a:endParaRPr lang="en-US" sz="2400" b="1" kern="1200" baseline="0" dirty="0" smtClean="0">
              <a:solidFill>
                <a:schemeClr val="tx1"/>
              </a:solidFill>
              <a:latin typeface="+mn-lt"/>
              <a:ea typeface="ＭＳ Ｐゴシック" charset="0"/>
              <a:cs typeface="ＭＳ Ｐゴシック" charset="0"/>
            </a:endParaRPr>
          </a:p>
          <a:p>
            <a:r>
              <a:rPr lang="en-US" sz="2400" b="1" kern="1200" baseline="0" dirty="0" smtClean="0">
                <a:solidFill>
                  <a:schemeClr val="tx1"/>
                </a:solidFill>
                <a:latin typeface="+mn-lt"/>
                <a:ea typeface="ＭＳ Ｐゴシック" charset="0"/>
                <a:cs typeface="ＭＳ Ｐゴシック" charset="0"/>
              </a:rPr>
              <a:t>2. It is difficult for the OS to manage the allocation of resources optimally. </a:t>
            </a:r>
            <a:r>
              <a:rPr lang="en-US" sz="2400" b="0" kern="1200" baseline="0" dirty="0" smtClean="0">
                <a:solidFill>
                  <a:schemeClr val="tx1"/>
                </a:solidFill>
                <a:latin typeface="+mn-lt"/>
                <a:ea typeface="ＭＳ Ｐゴシック" charset="0"/>
                <a:cs typeface="ＭＳ Ｐゴシック" charset="0"/>
              </a:rPr>
              <a:t>For</a:t>
            </a:r>
            <a:r>
              <a:rPr lang="en-US" sz="2400" b="1" kern="1200" baseline="0" dirty="0" smtClean="0">
                <a:solidFill>
                  <a:schemeClr val="tx1"/>
                </a:solidFill>
                <a:latin typeface="+mn-lt"/>
                <a:ea typeface="ＭＳ Ｐゴシック" charset="0"/>
                <a:cs typeface="ＭＳ Ｐゴシック" charset="0"/>
              </a:rPr>
              <a:t> </a:t>
            </a:r>
            <a:r>
              <a:rPr lang="en-US" sz="2400" kern="1200" baseline="0" dirty="0" smtClean="0">
                <a:solidFill>
                  <a:schemeClr val="tx1"/>
                </a:solidFill>
                <a:latin typeface="+mn-lt"/>
                <a:ea typeface="ＭＳ Ｐゴシック" charset="0"/>
                <a:cs typeface="ＭＳ Ｐゴシック" charset="0"/>
              </a:rPr>
              <a:t>example, process A may request use of, and be granted control of, a particular I/O channel and then be suspended before using that channel. It may be undesirable for the OS simply to lock the channel and prevent its use by other processes; indeed this may lead to a deadlock condition, as described in Chapter 6 .</a:t>
            </a:r>
          </a:p>
          <a:p>
            <a:endParaRPr lang="en-US" sz="2400" b="1" kern="1200" baseline="0" dirty="0" smtClean="0">
              <a:solidFill>
                <a:schemeClr val="tx1"/>
              </a:solidFill>
              <a:latin typeface="+mn-lt"/>
              <a:ea typeface="ＭＳ Ｐゴシック" charset="0"/>
              <a:cs typeface="ＭＳ Ｐゴシック" charset="0"/>
            </a:endParaRPr>
          </a:p>
          <a:p>
            <a:r>
              <a:rPr lang="en-US" sz="2400" b="1" kern="1200" baseline="0" dirty="0" smtClean="0">
                <a:solidFill>
                  <a:schemeClr val="tx1"/>
                </a:solidFill>
                <a:latin typeface="+mn-lt"/>
                <a:ea typeface="ＭＳ Ｐゴシック" charset="0"/>
                <a:cs typeface="ＭＳ Ｐゴシック" charset="0"/>
              </a:rPr>
              <a:t>3. It becomes very difficult to locate a programming error </a:t>
            </a:r>
            <a:r>
              <a:rPr lang="en-US" sz="2400" b="0" kern="1200" baseline="0" dirty="0" smtClean="0">
                <a:solidFill>
                  <a:schemeClr val="tx1"/>
                </a:solidFill>
                <a:latin typeface="+mn-lt"/>
                <a:ea typeface="ＭＳ Ｐゴシック" charset="0"/>
                <a:cs typeface="ＭＳ Ｐゴシック" charset="0"/>
              </a:rPr>
              <a:t>because results are </a:t>
            </a:r>
            <a:r>
              <a:rPr lang="en-US" sz="2400" kern="1200" baseline="0" dirty="0" smtClean="0">
                <a:solidFill>
                  <a:schemeClr val="tx1"/>
                </a:solidFill>
                <a:latin typeface="+mn-lt"/>
                <a:ea typeface="ＭＳ Ｐゴシック" charset="0"/>
                <a:cs typeface="ＭＳ Ｐゴシック" charset="0"/>
              </a:rPr>
              <a:t>typically not deterministic and reproducible (e.g., see [LEBL87, CARR89, SHEN02] for a discussion of this point).</a:t>
            </a:r>
          </a:p>
          <a:p>
            <a:endParaRPr lang="en-US" sz="2400" kern="1200" baseline="0" dirty="0" smtClean="0">
              <a:solidFill>
                <a:schemeClr val="tx1"/>
              </a:solidFill>
              <a:latin typeface="+mn-lt"/>
              <a:ea typeface="ＭＳ Ｐゴシック" charset="0"/>
              <a:cs typeface="ＭＳ Ｐゴシック" charset="0"/>
            </a:endParaRPr>
          </a:p>
          <a:p>
            <a:r>
              <a:rPr lang="en-US" sz="2400" kern="1200" baseline="0" dirty="0" smtClean="0">
                <a:solidFill>
                  <a:schemeClr val="tx1"/>
                </a:solidFill>
                <a:latin typeface="+mn-lt"/>
                <a:ea typeface="ＭＳ Ｐゴシック" charset="0"/>
                <a:cs typeface="ＭＳ Ｐゴシック" charset="0"/>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uniprocessor systems. This should become clear as the discussion proceeds.</a:t>
            </a:r>
            <a:endParaRPr lang="en-US" sz="240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2400" dirty="0" smtClean="0"/>
          </a:p>
          <a:p>
            <a:pPr lvl="0"/>
            <a:endParaRPr lang="en-US" sz="2400" dirty="0" smtClean="0"/>
          </a:p>
          <a:p>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US" dirty="0"/>
          </a:p>
        </p:txBody>
      </p:sp>
      <p:sp>
        <p:nvSpPr>
          <p:cNvPr id="4" name="Slide Number Placeholder 3"/>
          <p:cNvSpPr>
            <a:spLocks noGrp="1"/>
          </p:cNvSpPr>
          <p:nvPr>
            <p:ph type="sldNum" sz="quarter" idx="10"/>
          </p:nvPr>
        </p:nvSpPr>
        <p:spPr/>
        <p:txBody>
          <a:bodyPr/>
          <a:lstStyle/>
          <a:p>
            <a:pPr>
              <a:defRPr/>
            </a:pPr>
            <a:fld id="{E125A137-AA7B-6040-BEE2-8CA520FC8CED}" type="slidenum">
              <a:rPr lang="en-US" smtClean="0"/>
              <a:pPr>
                <a:defRPr/>
              </a:pPr>
              <a:t>4</a:t>
            </a:fld>
            <a:endParaRPr lang="en-US"/>
          </a:p>
        </p:txBody>
      </p:sp>
    </p:spTree>
    <p:extLst>
      <p:ext uri="{BB962C8B-B14F-4D97-AF65-F5344CB8AC3E}">
        <p14:creationId xmlns:p14="http://schemas.microsoft.com/office/powerpoint/2010/main" val="2280123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A race condition occurs when multiple processes or threads read and write data items so that the final result depends on the order of execution of instructions in the multiple processes. Let us consider two simple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our second example, consider two process, P3 and P4, that share global variables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c , with initial values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1 and c = 2 . At some point in its execution, P3 executes the assignment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c , and at some point in its execution, P4 executes the assignment c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c . Note that the two processes update different variables. However, the final values of the two variables depend on the order in which the two processes execute these two assignments. If P3 executes its assignment statement first, then the final values are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3 and c = 5 . If P4 executes its assignment statement first, then the final values are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4 and c = 3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Appendix A includes a discussion of race conditions using semaphores as an example.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central themes of operating system design are all concerned with the management of processes and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Multiprogramming: </a:t>
            </a:r>
            <a:r>
              <a:rPr lang="en-US" sz="1200" b="0" kern="1200" baseline="0" dirty="0" smtClean="0">
                <a:solidFill>
                  <a:schemeClr val="tx1"/>
                </a:solidFill>
                <a:latin typeface="+mn-lt"/>
                <a:ea typeface="+mn-ea"/>
                <a:cs typeface="+mn-cs"/>
              </a:rPr>
              <a:t>The management of multiple processes within a uniprocessor </a:t>
            </a:r>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Multiprocessing : </a:t>
            </a:r>
            <a:r>
              <a:rPr lang="en-US" sz="1200" b="0" kern="1200" baseline="0" dirty="0" smtClean="0">
                <a:solidFill>
                  <a:schemeClr val="tx1"/>
                </a:solidFill>
                <a:latin typeface="+mn-lt"/>
                <a:ea typeface="+mn-ea"/>
                <a:cs typeface="+mn-cs"/>
              </a:rPr>
              <a:t>The management of multiple processes within a multiprocessor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Distributed processing: </a:t>
            </a:r>
            <a:r>
              <a:rPr lang="en-US" sz="1200" b="0" kern="1200" baseline="0" dirty="0" smtClean="0">
                <a:solidFill>
                  <a:schemeClr val="tx1"/>
                </a:solidFill>
                <a:latin typeface="+mn-lt"/>
                <a:ea typeface="+mn-ea"/>
                <a:cs typeface="+mn-cs"/>
              </a:rPr>
              <a:t>The management of multiple processes executing on </a:t>
            </a:r>
            <a:r>
              <a:rPr lang="en-US" sz="1200" kern="1200" baseline="0" dirty="0" smtClean="0">
                <a:solidFill>
                  <a:schemeClr val="tx1"/>
                </a:solidFill>
                <a:latin typeface="+mn-lt"/>
                <a:ea typeface="+mn-ea"/>
                <a:cs typeface="+mn-cs"/>
              </a:rPr>
              <a:t>multiple, distributed computer systems. The recent proliferation of clusters is a prime example of this type of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Concurrent processes come into conflict with each other when they are competing for the use of the same resource. In its pure form, we can describe the situation as follows. Two or more processes need to access a resource during the course of their execution. Each process is unaware of the existence of other processes, and each is to be unaffected by the execution of the other processes. It follows from this that each process should leave the state of any resource that it uses unaffected. Examples of resources include I/O devices, memory, processor time, and the clock.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case of competing processes three control problems must be faced. First is the need for </a:t>
            </a:r>
            <a:r>
              <a:rPr lang="en-US" sz="1200" b="1" kern="1200" baseline="0" dirty="0" smtClean="0">
                <a:solidFill>
                  <a:schemeClr val="tx1"/>
                </a:solidFill>
                <a:latin typeface="+mn-lt"/>
                <a:ea typeface="+mn-ea"/>
                <a:cs typeface="+mn-cs"/>
              </a:rPr>
              <a:t>mutual exclusion . </a:t>
            </a:r>
            <a:r>
              <a:rPr lang="en-US" sz="1200" b="0" kern="1200" baseline="0" dirty="0" smtClean="0">
                <a:solidFill>
                  <a:schemeClr val="tx1"/>
                </a:solidFill>
                <a:latin typeface="+mn-lt"/>
                <a:ea typeface="+mn-ea"/>
                <a:cs typeface="+mn-cs"/>
              </a:rPr>
              <a:t>Suppose two or more processes require </a:t>
            </a:r>
            <a:r>
              <a:rPr lang="en-US" sz="1200" kern="1200" baseline="0" dirty="0" smtClean="0">
                <a:solidFill>
                  <a:schemeClr val="tx1"/>
                </a:solidFill>
                <a:latin typeface="+mn-lt"/>
                <a:ea typeface="+mn-ea"/>
                <a:cs typeface="+mn-cs"/>
              </a:rPr>
              <a:t>access to a single non-sharable resource, such as a printer. During the course of execution, each process will be sending commands to the I/O device, receiving status information, sending data, and/or receiving data. We will refer to such a resource as a </a:t>
            </a:r>
            <a:r>
              <a:rPr lang="en-US" sz="1200" b="1" kern="1200" baseline="0" dirty="0" smtClean="0">
                <a:solidFill>
                  <a:schemeClr val="tx1"/>
                </a:solidFill>
                <a:latin typeface="+mn-lt"/>
                <a:ea typeface="+mn-ea"/>
                <a:cs typeface="+mn-cs"/>
              </a:rPr>
              <a:t>critical resource , </a:t>
            </a:r>
            <a:r>
              <a:rPr lang="en-US" sz="1200" b="0" kern="1200" baseline="0" dirty="0" smtClean="0">
                <a:solidFill>
                  <a:schemeClr val="tx1"/>
                </a:solidFill>
                <a:latin typeface="+mn-lt"/>
                <a:ea typeface="+mn-ea"/>
                <a:cs typeface="+mn-cs"/>
              </a:rPr>
              <a:t>and the portion of the program that uses it as a </a:t>
            </a:r>
            <a:r>
              <a:rPr lang="en-US" sz="1200" b="1" kern="1200" baseline="0" dirty="0" smtClean="0">
                <a:solidFill>
                  <a:schemeClr val="tx1"/>
                </a:solidFill>
                <a:latin typeface="+mn-lt"/>
                <a:ea typeface="+mn-ea"/>
                <a:cs typeface="+mn-cs"/>
              </a:rPr>
              <a:t>critical section </a:t>
            </a:r>
            <a:r>
              <a:rPr lang="en-US" sz="1200" b="0" kern="1200" baseline="0" dirty="0" smtClean="0">
                <a:solidFill>
                  <a:schemeClr val="tx1"/>
                </a:solidFill>
                <a:latin typeface="+mn-lt"/>
                <a:ea typeface="+mn-ea"/>
                <a:cs typeface="+mn-cs"/>
              </a:rPr>
              <a:t>of the program. It is important that only one program at a time be </a:t>
            </a:r>
            <a:r>
              <a:rPr lang="en-US" sz="1200" kern="1200" baseline="0" dirty="0" smtClean="0">
                <a:solidFill>
                  <a:schemeClr val="tx1"/>
                </a:solidFill>
                <a:latin typeface="+mn-lt"/>
                <a:ea typeface="+mn-ea"/>
                <a:cs typeface="+mn-cs"/>
              </a:rPr>
              <a:t>allowed in its critical section. We cannot simply rely on the OS to understand and enforce this restriction because the detailed requirements may not be obvious. In the case of the printer, for example, we want any individual process to have control of the printer while it prints an entire file. Otherwise, lines from competing processes will be interleaved.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enforcement of mutual exclusion creates two additional control problems. One is that of </a:t>
            </a:r>
            <a:r>
              <a:rPr lang="en-US" sz="1200" b="1" kern="1200" baseline="0" dirty="0" smtClean="0">
                <a:solidFill>
                  <a:schemeClr val="tx1"/>
                </a:solidFill>
                <a:latin typeface="+mn-lt"/>
                <a:ea typeface="+mn-ea"/>
                <a:cs typeface="+mn-cs"/>
              </a:rPr>
              <a:t>deadlock . </a:t>
            </a:r>
            <a:r>
              <a:rPr lang="en-US" sz="1200" b="0" kern="1200" baseline="0" dirty="0" smtClean="0">
                <a:solidFill>
                  <a:schemeClr val="tx1"/>
                </a:solidFill>
                <a:latin typeface="+mn-lt"/>
                <a:ea typeface="+mn-ea"/>
                <a:cs typeface="+mn-cs"/>
              </a:rPr>
              <a:t>For example, consider two processes, P1 and P2, and two </a:t>
            </a:r>
            <a:r>
              <a:rPr lang="en-US" sz="1200" kern="1200" baseline="0" dirty="0" smtClean="0">
                <a:solidFill>
                  <a:schemeClr val="tx1"/>
                </a:solidFill>
                <a:latin typeface="+mn-lt"/>
                <a:ea typeface="+mn-ea"/>
                <a:cs typeface="+mn-cs"/>
              </a:rPr>
              <a:t>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final control problem is </a:t>
            </a:r>
            <a:r>
              <a:rPr lang="en-US" sz="1200" b="1" kern="1200" baseline="0" dirty="0" smtClean="0">
                <a:solidFill>
                  <a:schemeClr val="tx1"/>
                </a:solidFill>
                <a:latin typeface="+mn-lt"/>
                <a:ea typeface="+mn-ea"/>
                <a:cs typeface="+mn-cs"/>
              </a:rPr>
              <a:t>starvation . </a:t>
            </a:r>
            <a:r>
              <a:rPr lang="en-US" sz="1200" b="0" kern="1200" baseline="0" dirty="0" smtClean="0">
                <a:solidFill>
                  <a:schemeClr val="tx1"/>
                </a:solidFill>
                <a:latin typeface="+mn-lt"/>
                <a:ea typeface="+mn-ea"/>
                <a:cs typeface="+mn-cs"/>
              </a:rPr>
              <a:t>Suppose that three processes (P1, P2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Control of competition inevitably involves the OS because it is the OS that allocates resources. In addition, the processes themselves will need to be able to express the requirement for mutual exclusion in some fashion, such as locking a resource prior to its use. Any solution will involve some support from the OS, such as the provision of the locking facility.</a:t>
            </a:r>
            <a:endParaRPr lang="en-US" b="0" dirty="0" smtClean="0"/>
          </a:p>
          <a:p>
            <a:endParaRPr lang="en-US" dirty="0" smtClean="0"/>
          </a:p>
          <a:p>
            <a:r>
              <a:rPr lang="en-US" sz="1200" kern="1200" baseline="0" dirty="0" smtClean="0">
                <a:solidFill>
                  <a:schemeClr val="tx1"/>
                </a:solidFill>
                <a:latin typeface="+mn-lt"/>
                <a:ea typeface="+mn-ea"/>
                <a:cs typeface="+mn-cs"/>
              </a:rPr>
              <a:t>Figure 5.1 illustrates the mutual exclusion mechanism in abstract terms. There are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processes to be executed concurrently. </a:t>
            </a:r>
            <a:r>
              <a:rPr lang="en-US" sz="1200" kern="1200" baseline="0" dirty="0" smtClean="0">
                <a:solidFill>
                  <a:schemeClr val="tx1"/>
                </a:solidFill>
                <a:latin typeface="+mn-lt"/>
                <a:ea typeface="+mn-ea"/>
                <a:cs typeface="+mn-cs"/>
              </a:rPr>
              <a:t>Each process includes (1) a critical section that operates on some resource Ra, and (2) additional code preceding and following the critical section that does not involve access to Ra. Because all processes access the same resource Ra, it is desired that only one process at a time be in its critical section. To enforce mutual exclusion, two functions are provided: </a:t>
            </a:r>
            <a:r>
              <a:rPr lang="en-US" sz="1200" kern="1200" baseline="0" dirty="0" err="1" smtClean="0">
                <a:solidFill>
                  <a:schemeClr val="tx1"/>
                </a:solidFill>
                <a:latin typeface="+mn-lt"/>
                <a:ea typeface="+mn-ea"/>
                <a:cs typeface="+mn-cs"/>
              </a:rPr>
              <a:t>entercritical</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exitcritical</a:t>
            </a:r>
            <a:r>
              <a:rPr lang="en-US" sz="1200" kern="1200" baseline="0" dirty="0" smtClean="0">
                <a:solidFill>
                  <a:schemeClr val="tx1"/>
                </a:solidFill>
                <a:latin typeface="+mn-lt"/>
                <a:ea typeface="+mn-ea"/>
                <a:cs typeface="+mn-cs"/>
              </a:rPr>
              <a:t> . Each function takes as an argument the name of the resource that is the subject of competition. Any process that attempts to enter its critical section while another process is in its critical section, for the same resource, is made to wait.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remains to examine specific mechanisms for providing the functions </a:t>
            </a:r>
            <a:r>
              <a:rPr lang="en-US" sz="1200" kern="1200" baseline="0" dirty="0" err="1" smtClean="0">
                <a:solidFill>
                  <a:schemeClr val="tx1"/>
                </a:solidFill>
                <a:latin typeface="+mn-lt"/>
                <a:ea typeface="+mn-ea"/>
                <a:cs typeface="+mn-cs"/>
              </a:rPr>
              <a:t>entercritical</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exitcritical</a:t>
            </a:r>
            <a:r>
              <a:rPr lang="en-US" sz="1200" kern="1200" baseline="0" dirty="0" smtClean="0">
                <a:solidFill>
                  <a:schemeClr val="tx1"/>
                </a:solidFill>
                <a:latin typeface="+mn-lt"/>
                <a:ea typeface="+mn-ea"/>
                <a:cs typeface="+mn-cs"/>
              </a:rPr>
              <a:t> . For the moment, we defer this issue while we consider the other cases of process interaction.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381000" y="63500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7086926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169746491"/>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81050148"/>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690360" y="6492875"/>
            <a:ext cx="2133600" cy="365125"/>
          </a:xfrm>
          <a:prstGeom prst="rect">
            <a:avLst/>
          </a:prstGeom>
        </p:spPr>
        <p:txBody>
          <a:bodyPr/>
          <a:lstStyle/>
          <a:p>
            <a:pPr>
              <a:defRPr/>
            </a:pPr>
            <a:fld id="{CBBF53CC-D46D-0C49-B45E-59350DB23200}" type="datetime1">
              <a:rPr lang="en-US" smtClean="0"/>
              <a:t>9/2/15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1721613565"/>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690360" y="6492875"/>
            <a:ext cx="2133600" cy="365125"/>
          </a:xfrm>
          <a:prstGeom prst="rect">
            <a:avLst/>
          </a:prstGeom>
        </p:spPr>
        <p:txBody>
          <a:bodyPr/>
          <a:lstStyle/>
          <a:p>
            <a:pPr>
              <a:defRPr/>
            </a:pPr>
            <a:fld id="{7C66A413-49FB-4888-9F11-441202D20B06}" type="datetimeFigureOut">
              <a:rPr lang="en-US" smtClean="0"/>
              <a:pPr>
                <a:defRPr/>
              </a:pPr>
              <a:t>9/2/15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F6211F-5278-4B8E-96CF-461F9E543AC9}"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2305021957"/>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p:cNvSpPr>
            <a:spLocks noGrp="1"/>
          </p:cNvSpPr>
          <p:nvPr>
            <p:ph type="sldNum" sz="quarter" idx="4"/>
          </p:nvPr>
        </p:nvSpPr>
        <p:spPr>
          <a:xfrm>
            <a:off x="381000" y="63500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spTree>
    <p:extLst>
      <p:ext uri="{BB962C8B-B14F-4D97-AF65-F5344CB8AC3E}">
        <p14:creationId xmlns:p14="http://schemas.microsoft.com/office/powerpoint/2010/main" val="311300589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88449840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242513540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31770412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2617A4E-B37F-F64D-BDDB-92D52D159F12}" type="datetime1">
              <a:rPr lang="en-US" smtClean="0"/>
              <a:t>9/2/15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313835560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85700365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5666D4D-2713-E243-BC16-D9FFB6FB92C9}" type="datetime1">
              <a:rPr lang="en-US" smtClean="0"/>
              <a:t>9/2/15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900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53CCE1-ED68-4673-B2B8-9A8ACC32B759}" type="slidenum">
              <a:rPr lang="en-US" smtClean="0"/>
              <a:pPr/>
              <a:t>‹#›</a:t>
            </a:fld>
            <a:endParaRPr lang="en-US"/>
          </a:p>
        </p:txBody>
      </p:sp>
    </p:spTree>
    <p:extLst>
      <p:ext uri="{BB962C8B-B14F-4D97-AF65-F5344CB8AC3E}">
        <p14:creationId xmlns:p14="http://schemas.microsoft.com/office/powerpoint/2010/main" val="1372170413"/>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81000" y="63500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3CCE1-ED68-4673-B2B8-9A8ACC32B759}" type="slidenum">
              <a:rPr lang="en-US" smtClean="0"/>
              <a:pPr/>
              <a:t>‹#›</a:t>
            </a:fld>
            <a:endParaRPr lang="en-US" dirty="0"/>
          </a:p>
        </p:txBody>
      </p:sp>
      <p:pic>
        <p:nvPicPr>
          <p:cNvPr id="7" name="Picture 2" descr="SGCOE V 158 289"/>
          <p:cNvPicPr>
            <a:picLocks noChangeAspect="1" noChangeArrowheads="1"/>
          </p:cNvPicPr>
          <p:nvPr userDrawn="1"/>
        </p:nvPicPr>
        <p:blipFill>
          <a:blip r:embed="rId15" cstate="email">
            <a:extLst>
              <a:ext uri="{28A0092B-C50C-407E-A947-70E740481C1C}">
                <a14:useLocalDpi xmlns:a14="http://schemas.microsoft.com/office/drawing/2010/main" val="0"/>
              </a:ext>
            </a:extLst>
          </a:blip>
          <a:srcRect/>
          <a:stretch>
            <a:fillRect/>
          </a:stretch>
        </p:blipFill>
        <p:spPr bwMode="auto">
          <a:xfrm>
            <a:off x="7772400" y="5791200"/>
            <a:ext cx="114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03175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Lst>
  <p:timing>
    <p:tnLst>
      <p:par>
        <p:cTn xmlns:p14="http://schemas.microsoft.com/office/powerpoint/2010/mai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304800" y="457200"/>
            <a:ext cx="8686800" cy="3048000"/>
          </a:xfrm>
        </p:spPr>
        <p:txBody>
          <a:bodyPr>
            <a:normAutofit fontScale="90000"/>
          </a:bodyPr>
          <a:lstStyle/>
          <a:p>
            <a:pPr eaLnBrk="1" hangingPunct="1"/>
            <a:r>
              <a:rPr lang="en-US" altLang="zh-CN" sz="4900" dirty="0">
                <a:latin typeface="Calibri" charset="0"/>
                <a:ea typeface="SimSun" charset="0"/>
                <a:cs typeface="SimSun" charset="0"/>
              </a:rPr>
              <a:t>COMP 3500 </a:t>
            </a:r>
            <a:br>
              <a:rPr lang="en-US" altLang="zh-CN" sz="4900" dirty="0">
                <a:latin typeface="Calibri" charset="0"/>
                <a:ea typeface="SimSun" charset="0"/>
                <a:cs typeface="SimSun" charset="0"/>
              </a:rPr>
            </a:br>
            <a:r>
              <a:rPr lang="en-US" altLang="zh-CN" sz="4900" dirty="0">
                <a:latin typeface="Calibri" charset="0"/>
                <a:ea typeface="SimSun" charset="0"/>
                <a:cs typeface="SimSun" charset="0"/>
              </a:rPr>
              <a:t>Introduction to Operating Systems</a:t>
            </a:r>
            <a:r>
              <a:rPr lang="en-US" altLang="zh-CN" sz="3600" dirty="0">
                <a:latin typeface="Calibri" charset="0"/>
                <a:ea typeface="SimSun" charset="0"/>
                <a:cs typeface="SimSun" charset="0"/>
              </a:rPr>
              <a:t/>
            </a:r>
            <a:br>
              <a:rPr lang="en-US" altLang="zh-CN" sz="3600" dirty="0">
                <a:latin typeface="Calibri" charset="0"/>
                <a:ea typeface="SimSun" charset="0"/>
                <a:cs typeface="SimSun" charset="0"/>
              </a:rPr>
            </a:br>
            <a:r>
              <a:rPr lang="en-US" altLang="zh-CN" sz="3600" dirty="0" smtClean="0">
                <a:latin typeface="Calibri" charset="0"/>
                <a:ea typeface="SimSun" charset="0"/>
                <a:cs typeface="SimSun" charset="0"/>
              </a:rPr>
              <a:t/>
            </a:r>
            <a:br>
              <a:rPr lang="en-US" altLang="zh-CN" sz="3600" dirty="0" smtClean="0">
                <a:latin typeface="Calibri" charset="0"/>
                <a:ea typeface="SimSun" charset="0"/>
                <a:cs typeface="SimSun" charset="0"/>
              </a:rPr>
            </a:br>
            <a:r>
              <a:rPr lang="en-US" altLang="zh-CN" sz="4000" dirty="0" smtClean="0">
                <a:latin typeface="Calibri" charset="0"/>
                <a:ea typeface="SimSun" charset="0"/>
                <a:cs typeface="SimSun" charset="0"/>
              </a:rPr>
              <a:t>Synchronization: Part 1</a:t>
            </a:r>
            <a:endParaRPr lang="en-US" altLang="zh-CN" sz="4000" dirty="0">
              <a:latin typeface="Calibri" charset="0"/>
              <a:ea typeface="SimSun" charset="0"/>
              <a:cs typeface="SimSun" charset="0"/>
            </a:endParaRPr>
          </a:p>
        </p:txBody>
      </p:sp>
      <p:sp>
        <p:nvSpPr>
          <p:cNvPr id="6146" name="Text Box 3"/>
          <p:cNvSpPr txBox="1">
            <a:spLocks noChangeArrowheads="1"/>
          </p:cNvSpPr>
          <p:nvPr/>
        </p:nvSpPr>
        <p:spPr bwMode="auto">
          <a:xfrm>
            <a:off x="2057400" y="3810000"/>
            <a:ext cx="49530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http://www.eng.auburn.edu/~xqin</a:t>
            </a:r>
          </a:p>
          <a:p>
            <a:pPr algn="ctr">
              <a:lnSpc>
                <a:spcPct val="50000"/>
              </a:lnSpc>
              <a:spcBef>
                <a:spcPct val="50000"/>
              </a:spcBef>
            </a:pPr>
            <a:r>
              <a:rPr kumimoji="1" lang="en-US" i="1" dirty="0">
                <a:latin typeface="Calibri" charset="0"/>
              </a:rPr>
              <a:t>xqin@auburn.edu</a:t>
            </a:r>
            <a:endParaRPr kumimoji="1" lang="en-US" altLang="zh-CN" i="1" dirty="0">
              <a:latin typeface="Calibri" charset="0"/>
              <a:ea typeface="SimSun" charset="0"/>
              <a:cs typeface="SimSun" charset="0"/>
            </a:endParaRPr>
          </a:p>
        </p:txBody>
      </p:sp>
      <p:sp>
        <p:nvSpPr>
          <p:cNvPr id="3" name="Slide Number Placeholder 2"/>
          <p:cNvSpPr>
            <a:spLocks noGrp="1"/>
          </p:cNvSpPr>
          <p:nvPr>
            <p:ph type="sldNum" sz="quarter" idx="4"/>
          </p:nvPr>
        </p:nvSpPr>
        <p:spPr>
          <a:xfrm>
            <a:off x="381000" y="6350000"/>
            <a:ext cx="2133600" cy="365125"/>
          </a:xfrm>
        </p:spPr>
        <p:txBody>
          <a:bodyPr/>
          <a:lstStyle/>
          <a:p>
            <a:fld id="{8353CCE1-ED68-4673-B2B8-9A8ACC32B759}"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n w="1905"/>
                <a:solidFill>
                  <a:srgbClr val="000000"/>
                </a:solidFill>
                <a:effectLst>
                  <a:innerShdw blurRad="69850" dist="43180" dir="5400000">
                    <a:srgbClr val="000000">
                      <a:alpha val="65000"/>
                    </a:srgbClr>
                  </a:innerShdw>
                </a:effectLst>
              </a:rPr>
              <a:t>Requirements for Mutual Exclusion</a:t>
            </a:r>
            <a:endParaRPr lang="en-US" dirty="0">
              <a:ln w="1905"/>
              <a:solidFill>
                <a:srgbClr val="000000"/>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1676400"/>
            <a:ext cx="8153400" cy="4419600"/>
          </a:xfrm>
        </p:spPr>
        <p:txBody>
          <a:bodyPr>
            <a:normAutofit fontScale="70000" lnSpcReduction="20000"/>
          </a:bodyPr>
          <a:lstStyle/>
          <a:p>
            <a:r>
              <a:rPr lang="en-US" sz="4000" dirty="0" smtClean="0"/>
              <a:t>Must be enforced</a:t>
            </a:r>
          </a:p>
          <a:p>
            <a:r>
              <a:rPr lang="en-US" sz="4000" dirty="0" smtClean="0"/>
              <a:t>A process that halts must do so without             interfering with other processes</a:t>
            </a:r>
          </a:p>
          <a:p>
            <a:pPr>
              <a:buFont typeface="Wingdings" panose="05000000000000000000" pitchFamily="2" charset="2"/>
              <a:buChar char="Ø"/>
            </a:pPr>
            <a:r>
              <a:rPr lang="en-US" sz="4000" dirty="0" smtClean="0">
                <a:solidFill>
                  <a:srgbClr val="FF0000"/>
                </a:solidFill>
              </a:rPr>
              <a:t>No deadlock or starvation</a:t>
            </a:r>
          </a:p>
          <a:p>
            <a:pPr>
              <a:buFont typeface="Wingdings" panose="05000000000000000000" pitchFamily="2" charset="2"/>
              <a:buChar char="Ø"/>
            </a:pPr>
            <a:r>
              <a:rPr lang="en-US" sz="4000" dirty="0" smtClean="0"/>
              <a:t>A process must </a:t>
            </a:r>
            <a:r>
              <a:rPr lang="en-US" sz="4000" dirty="0" smtClean="0">
                <a:solidFill>
                  <a:srgbClr val="FF0000"/>
                </a:solidFill>
              </a:rPr>
              <a:t>not be denied</a:t>
            </a:r>
            <a:r>
              <a:rPr lang="en-US" sz="4000" dirty="0" smtClean="0"/>
              <a:t> access to a critical section when there is no other process using it</a:t>
            </a:r>
          </a:p>
          <a:p>
            <a:pPr>
              <a:buFont typeface="Wingdings" panose="05000000000000000000" pitchFamily="2" charset="2"/>
              <a:buChar char="Ø"/>
            </a:pPr>
            <a:r>
              <a:rPr lang="en-US" sz="4000" dirty="0" smtClean="0">
                <a:solidFill>
                  <a:srgbClr val="FF0000"/>
                </a:solidFill>
              </a:rPr>
              <a:t>No assumptions</a:t>
            </a:r>
            <a:r>
              <a:rPr lang="en-US" sz="4000" dirty="0" smtClean="0"/>
              <a:t> are made about relative process speeds or number of processes</a:t>
            </a:r>
          </a:p>
          <a:p>
            <a:r>
              <a:rPr lang="en-US" sz="4000" dirty="0" smtClean="0"/>
              <a:t>A process remains inside its critical section for </a:t>
            </a:r>
            <a:r>
              <a:rPr lang="en-US" sz="4000" dirty="0" smtClean="0">
                <a:solidFill>
                  <a:srgbClr val="FF0000"/>
                </a:solidFill>
              </a:rPr>
              <a:t>a finite time only</a:t>
            </a:r>
          </a:p>
        </p:txBody>
      </p:sp>
    </p:spTree>
    <p:extLst>
      <p:ext uri="{BB962C8B-B14F-4D97-AF65-F5344CB8AC3E}">
        <p14:creationId xmlns:p14="http://schemas.microsoft.com/office/powerpoint/2010/main" val="4143959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smtClean="0">
                <a:ln w="1905"/>
                <a:solidFill>
                  <a:srgbClr val="000000"/>
                </a:solidFill>
                <a:effectLst>
                  <a:innerShdw blurRad="69850" dist="43180" dir="5400000">
                    <a:srgbClr val="000000">
                      <a:alpha val="65000"/>
                    </a:srgbClr>
                  </a:innerShdw>
                </a:effectLst>
              </a:rPr>
              <a:t>Mutual Exclusion: </a:t>
            </a:r>
            <a:br>
              <a:rPr lang="en-US" sz="4400" dirty="0" smtClean="0">
                <a:ln w="1905"/>
                <a:solidFill>
                  <a:srgbClr val="000000"/>
                </a:solidFill>
                <a:effectLst>
                  <a:innerShdw blurRad="69850" dist="43180" dir="5400000">
                    <a:srgbClr val="000000">
                      <a:alpha val="65000"/>
                    </a:srgbClr>
                  </a:innerShdw>
                </a:effectLst>
              </a:rPr>
            </a:br>
            <a:r>
              <a:rPr lang="en-US" sz="4400" dirty="0" smtClean="0">
                <a:ln w="1905"/>
                <a:solidFill>
                  <a:srgbClr val="000000"/>
                </a:solidFill>
                <a:effectLst>
                  <a:innerShdw blurRad="69850" dist="43180" dir="5400000">
                    <a:srgbClr val="000000">
                      <a:alpha val="65000"/>
                    </a:srgbClr>
                  </a:innerShdw>
                </a:effectLst>
              </a:rPr>
              <a:t>Hardware Support</a:t>
            </a:r>
            <a:endParaRPr lang="en-US" sz="4400" dirty="0">
              <a:ln w="1905"/>
              <a:solidFill>
                <a:srgbClr val="000000"/>
              </a:solidFill>
              <a:effectLst>
                <a:innerShdw blurRad="69850" dist="43180" dir="5400000">
                  <a:srgbClr val="000000">
                    <a:alpha val="65000"/>
                  </a:srgbClr>
                </a:innerShdw>
              </a:effectLst>
            </a:endParaRPr>
          </a:p>
        </p:txBody>
      </p:sp>
      <p:sp>
        <p:nvSpPr>
          <p:cNvPr id="8" name="TextBox 7"/>
          <p:cNvSpPr txBox="1"/>
          <p:nvPr/>
        </p:nvSpPr>
        <p:spPr>
          <a:xfrm>
            <a:off x="304800" y="2209800"/>
            <a:ext cx="4191000" cy="2954655"/>
          </a:xfrm>
          <a:prstGeom prst="rect">
            <a:avLst/>
          </a:prstGeom>
          <a:noFill/>
        </p:spPr>
        <p:txBody>
          <a:bodyPr wrap="square" rtlCol="0">
            <a:spAutoFit/>
          </a:bodyPr>
          <a:lstStyle/>
          <a:p>
            <a:pPr marL="342900" lvl="1" indent="-342900">
              <a:buFont typeface="Wingdings" charset="2"/>
              <a:buChar char="§"/>
            </a:pPr>
            <a:r>
              <a:rPr lang="en-US" sz="3200" b="1" dirty="0" smtClean="0">
                <a:ln w="1905"/>
                <a:solidFill>
                  <a:schemeClr val="accent3">
                    <a:lumMod val="50000"/>
                  </a:schemeClr>
                </a:solidFill>
                <a:effectLst>
                  <a:innerShdw blurRad="69850" dist="43180" dir="5400000">
                    <a:srgbClr val="000000">
                      <a:alpha val="65000"/>
                    </a:srgbClr>
                  </a:innerShdw>
                </a:effectLst>
                <a:latin typeface="+mn-lt"/>
              </a:rPr>
              <a:t>Interrupt Disabling</a:t>
            </a:r>
          </a:p>
          <a:p>
            <a:pPr marL="342900" lvl="1" indent="-342900"/>
            <a:endParaRPr lang="en-US" sz="1600" b="1" dirty="0" smtClean="0">
              <a:solidFill>
                <a:schemeClr val="accent4">
                  <a:lumMod val="50000"/>
                </a:schemeClr>
              </a:solidFill>
            </a:endParaRPr>
          </a:p>
          <a:p>
            <a:pPr lvl="1">
              <a:buClr>
                <a:schemeClr val="accent3">
                  <a:lumMod val="50000"/>
                </a:schemeClr>
              </a:buClr>
              <a:buFont typeface="Wingdings" charset="2"/>
              <a:buChar char="§"/>
            </a:pPr>
            <a:r>
              <a:rPr lang="en-US" sz="2400" dirty="0" smtClean="0">
                <a:latin typeface="+mn-lt"/>
              </a:rPr>
              <a:t> </a:t>
            </a:r>
            <a:r>
              <a:rPr lang="en-US" sz="2400" dirty="0" err="1" smtClean="0">
                <a:latin typeface="+mn-lt"/>
              </a:rPr>
              <a:t>uniprocessor</a:t>
            </a:r>
            <a:r>
              <a:rPr lang="en-US" sz="2400" dirty="0" smtClean="0">
                <a:latin typeface="+mn-lt"/>
              </a:rPr>
              <a:t> system</a:t>
            </a:r>
          </a:p>
          <a:p>
            <a:pPr lvl="1">
              <a:buClr>
                <a:schemeClr val="accent3">
                  <a:lumMod val="50000"/>
                </a:schemeClr>
              </a:buClr>
              <a:buFont typeface="Wingdings" charset="2"/>
              <a:buChar char="§"/>
            </a:pPr>
            <a:endParaRPr lang="en-US" sz="2400" dirty="0" smtClean="0">
              <a:latin typeface="+mn-lt"/>
            </a:endParaRPr>
          </a:p>
          <a:p>
            <a:pPr lvl="1">
              <a:buClr>
                <a:schemeClr val="accent3">
                  <a:lumMod val="50000"/>
                </a:schemeClr>
              </a:buClr>
              <a:buFont typeface="Wingdings" charset="2"/>
              <a:buChar char="§"/>
            </a:pPr>
            <a:r>
              <a:rPr lang="en-US" sz="2400" dirty="0" smtClean="0">
                <a:latin typeface="+mn-lt"/>
              </a:rPr>
              <a:t> disabling interrupts      </a:t>
            </a:r>
          </a:p>
          <a:p>
            <a:pPr lvl="1">
              <a:buClr>
                <a:schemeClr val="accent3">
                  <a:lumMod val="50000"/>
                </a:schemeClr>
              </a:buClr>
            </a:pPr>
            <a:r>
              <a:rPr lang="en-US" sz="2400" dirty="0" smtClean="0">
                <a:latin typeface="+mn-lt"/>
              </a:rPr>
              <a:t>   guarantees mutual  </a:t>
            </a:r>
          </a:p>
          <a:p>
            <a:pPr lvl="1">
              <a:buClr>
                <a:schemeClr val="accent3">
                  <a:lumMod val="50000"/>
                </a:schemeClr>
              </a:buClr>
            </a:pPr>
            <a:r>
              <a:rPr lang="en-US" sz="2400" dirty="0" smtClean="0">
                <a:latin typeface="+mn-lt"/>
              </a:rPr>
              <a:t>   exclusion</a:t>
            </a:r>
          </a:p>
          <a:p>
            <a:endParaRPr lang="en-US" dirty="0"/>
          </a:p>
        </p:txBody>
      </p:sp>
      <p:sp>
        <p:nvSpPr>
          <p:cNvPr id="9" name="TextBox 8"/>
          <p:cNvSpPr txBox="1"/>
          <p:nvPr/>
        </p:nvSpPr>
        <p:spPr>
          <a:xfrm>
            <a:off x="4800600" y="2209800"/>
            <a:ext cx="3962400" cy="4001096"/>
          </a:xfrm>
          <a:prstGeom prst="rect">
            <a:avLst/>
          </a:prstGeom>
          <a:noFill/>
        </p:spPr>
        <p:txBody>
          <a:bodyPr wrap="square" rtlCol="0">
            <a:spAutoFit/>
          </a:bodyPr>
          <a:lstStyle/>
          <a:p>
            <a:pPr marL="342900" lvl="1" indent="-342900">
              <a:buFont typeface="Wingdings" charset="2"/>
              <a:buChar char="§"/>
            </a:pPr>
            <a:r>
              <a:rPr lang="en-US" sz="3200" b="1" dirty="0" smtClean="0">
                <a:ln w="1905"/>
                <a:solidFill>
                  <a:schemeClr val="accent3">
                    <a:lumMod val="50000"/>
                  </a:schemeClr>
                </a:solidFill>
                <a:effectLst>
                  <a:innerShdw blurRad="69850" dist="43180" dir="5400000">
                    <a:srgbClr val="000000">
                      <a:alpha val="65000"/>
                    </a:srgbClr>
                  </a:innerShdw>
                </a:effectLst>
                <a:latin typeface="+mn-lt"/>
              </a:rPr>
              <a:t>Disadvantages:</a:t>
            </a:r>
          </a:p>
          <a:p>
            <a:pPr marL="342900" lvl="1" indent="-342900"/>
            <a:endParaRPr lang="en-US" sz="1200" dirty="0" smtClean="0"/>
          </a:p>
          <a:p>
            <a:pPr lvl="1">
              <a:buClr>
                <a:schemeClr val="accent3">
                  <a:lumMod val="50000"/>
                </a:schemeClr>
              </a:buClr>
              <a:buFont typeface="Wingdings" charset="2"/>
              <a:buChar char="§"/>
            </a:pPr>
            <a:r>
              <a:rPr lang="en-US" sz="2400" dirty="0" smtClean="0"/>
              <a:t> </a:t>
            </a:r>
            <a:r>
              <a:rPr lang="en-US" sz="2400" dirty="0" smtClean="0">
                <a:latin typeface="+mn-lt"/>
              </a:rPr>
              <a:t>the </a:t>
            </a:r>
            <a:r>
              <a:rPr lang="en-US" sz="2400" dirty="0" smtClean="0">
                <a:solidFill>
                  <a:srgbClr val="FF0000"/>
                </a:solidFill>
                <a:latin typeface="+mn-lt"/>
              </a:rPr>
              <a:t>efficiency</a:t>
            </a:r>
            <a:r>
              <a:rPr lang="en-US" sz="2400" dirty="0" smtClean="0">
                <a:latin typeface="+mn-lt"/>
              </a:rPr>
              <a:t> of  </a:t>
            </a:r>
          </a:p>
          <a:p>
            <a:pPr lvl="1">
              <a:buClr>
                <a:schemeClr val="accent3">
                  <a:lumMod val="50000"/>
                </a:schemeClr>
              </a:buClr>
            </a:pPr>
            <a:r>
              <a:rPr lang="en-US" sz="2400" dirty="0" smtClean="0">
                <a:latin typeface="+mn-lt"/>
              </a:rPr>
              <a:t>   execution could be </a:t>
            </a:r>
          </a:p>
          <a:p>
            <a:pPr lvl="1">
              <a:buClr>
                <a:schemeClr val="accent3">
                  <a:lumMod val="50000"/>
                </a:schemeClr>
              </a:buClr>
            </a:pPr>
            <a:r>
              <a:rPr lang="en-US" sz="2400" dirty="0" smtClean="0">
                <a:latin typeface="+mn-lt"/>
              </a:rPr>
              <a:t>   noticeably </a:t>
            </a:r>
            <a:r>
              <a:rPr lang="en-US" sz="2400" dirty="0" smtClean="0">
                <a:solidFill>
                  <a:srgbClr val="FF0000"/>
                </a:solidFill>
                <a:latin typeface="+mn-lt"/>
              </a:rPr>
              <a:t>degraded</a:t>
            </a:r>
          </a:p>
          <a:p>
            <a:pPr lvl="1">
              <a:buClr>
                <a:schemeClr val="accent3">
                  <a:lumMod val="50000"/>
                </a:schemeClr>
              </a:buClr>
              <a:buFont typeface="Wingdings" charset="2"/>
              <a:buChar char="§"/>
            </a:pPr>
            <a:endParaRPr lang="en-US" sz="2400" dirty="0" smtClean="0">
              <a:latin typeface="+mn-lt"/>
            </a:endParaRPr>
          </a:p>
          <a:p>
            <a:pPr lvl="1">
              <a:buClr>
                <a:schemeClr val="accent3">
                  <a:lumMod val="50000"/>
                </a:schemeClr>
              </a:buClr>
              <a:buFont typeface="Wingdings" charset="2"/>
              <a:buChar char="§"/>
            </a:pPr>
            <a:r>
              <a:rPr lang="en-US" sz="2400" dirty="0" smtClean="0">
                <a:latin typeface="+mn-lt"/>
              </a:rPr>
              <a:t> this approach </a:t>
            </a:r>
            <a:r>
              <a:rPr lang="en-US" sz="2400" dirty="0" smtClean="0">
                <a:solidFill>
                  <a:srgbClr val="FF0000"/>
                </a:solidFill>
                <a:latin typeface="+mn-lt"/>
              </a:rPr>
              <a:t>will not </a:t>
            </a:r>
          </a:p>
          <a:p>
            <a:pPr lvl="1">
              <a:buClr>
                <a:schemeClr val="accent3">
                  <a:lumMod val="50000"/>
                </a:schemeClr>
              </a:buClr>
            </a:pPr>
            <a:r>
              <a:rPr lang="en-US" sz="2400" dirty="0" smtClean="0">
                <a:solidFill>
                  <a:srgbClr val="FF0000"/>
                </a:solidFill>
                <a:latin typeface="+mn-lt"/>
              </a:rPr>
              <a:t>   work</a:t>
            </a:r>
            <a:r>
              <a:rPr lang="en-US" sz="2400" dirty="0" smtClean="0">
                <a:latin typeface="+mn-lt"/>
              </a:rPr>
              <a:t> in a  </a:t>
            </a:r>
          </a:p>
          <a:p>
            <a:pPr lvl="1">
              <a:buClr>
                <a:schemeClr val="accent3">
                  <a:lumMod val="50000"/>
                </a:schemeClr>
              </a:buClr>
            </a:pPr>
            <a:r>
              <a:rPr lang="en-US" sz="2400" dirty="0" smtClean="0">
                <a:latin typeface="+mn-lt"/>
              </a:rPr>
              <a:t>   multiprocessor </a:t>
            </a:r>
          </a:p>
          <a:p>
            <a:pPr lvl="1">
              <a:buClr>
                <a:schemeClr val="accent3">
                  <a:lumMod val="50000"/>
                </a:schemeClr>
              </a:buClr>
            </a:pPr>
            <a:r>
              <a:rPr lang="en-US" sz="2400" dirty="0" smtClean="0">
                <a:latin typeface="+mn-lt"/>
              </a:rPr>
              <a:t>   architecture</a:t>
            </a:r>
          </a:p>
          <a:p>
            <a:endParaRPr lang="en-US" dirty="0"/>
          </a:p>
        </p:txBody>
      </p:sp>
      <p:cxnSp>
        <p:nvCxnSpPr>
          <p:cNvPr id="11" name="Straight Connector 10"/>
          <p:cNvCxnSpPr/>
          <p:nvPr/>
        </p:nvCxnSpPr>
        <p:spPr>
          <a:xfrm rot="5400000">
            <a:off x="2858294" y="4228306"/>
            <a:ext cx="3581400" cy="1588"/>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3891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01612"/>
            <a:ext cx="8229600" cy="865187"/>
          </a:xfrm>
        </p:spPr>
        <p:txBody>
          <a:bodyPr>
            <a:noAutofit/>
          </a:bodyPr>
          <a:lstStyle/>
          <a:p>
            <a:r>
              <a:rPr lang="en-US" dirty="0">
                <a:ea typeface="MS PGothic" charset="0"/>
              </a:rPr>
              <a:t>Critical Section Problem</a:t>
            </a:r>
          </a:p>
        </p:txBody>
      </p:sp>
      <p:sp>
        <p:nvSpPr>
          <p:cNvPr id="10243" name="Content Placeholder 2"/>
          <p:cNvSpPr>
            <a:spLocks noGrp="1"/>
          </p:cNvSpPr>
          <p:nvPr>
            <p:ph idx="1"/>
          </p:nvPr>
        </p:nvSpPr>
        <p:spPr>
          <a:xfrm>
            <a:off x="381000" y="1131888"/>
            <a:ext cx="8382000" cy="4964112"/>
          </a:xfrm>
        </p:spPr>
        <p:txBody>
          <a:bodyPr>
            <a:noAutofit/>
          </a:bodyPr>
          <a:lstStyle/>
          <a:p>
            <a:r>
              <a:rPr lang="en-US" sz="2800" dirty="0">
                <a:ea typeface="MS PGothic" charset="0"/>
              </a:rPr>
              <a:t>Consider system of </a:t>
            </a:r>
            <a:r>
              <a:rPr lang="en-US" sz="2800" b="1" i="1" dirty="0">
                <a:ea typeface="MS PGothic" charset="0"/>
              </a:rPr>
              <a:t>n</a:t>
            </a:r>
            <a:r>
              <a:rPr lang="en-US" sz="2800" b="1" dirty="0">
                <a:ea typeface="MS PGothic" charset="0"/>
              </a:rPr>
              <a:t> </a:t>
            </a:r>
            <a:r>
              <a:rPr lang="en-US" sz="2800" dirty="0">
                <a:ea typeface="MS PGothic" charset="0"/>
              </a:rPr>
              <a:t>processes {</a:t>
            </a:r>
            <a:r>
              <a:rPr lang="en-US" sz="2800" b="1" i="1" dirty="0">
                <a:ea typeface="MS PGothic" charset="0"/>
              </a:rPr>
              <a:t>p</a:t>
            </a:r>
            <a:r>
              <a:rPr lang="en-US" sz="2800" b="1" i="1" baseline="-25000" dirty="0">
                <a:ea typeface="MS PGothic" charset="0"/>
              </a:rPr>
              <a:t>0</a:t>
            </a:r>
            <a:r>
              <a:rPr lang="en-US" sz="2800" b="1" i="1" dirty="0">
                <a:ea typeface="MS PGothic" charset="0"/>
              </a:rPr>
              <a:t>, p</a:t>
            </a:r>
            <a:r>
              <a:rPr lang="en-US" sz="2800" b="1" i="1" baseline="-25000" dirty="0">
                <a:ea typeface="MS PGothic" charset="0"/>
              </a:rPr>
              <a:t>1</a:t>
            </a:r>
            <a:r>
              <a:rPr lang="en-US" sz="2800" b="1" i="1" dirty="0">
                <a:ea typeface="MS PGothic" charset="0"/>
              </a:rPr>
              <a:t>, … p</a:t>
            </a:r>
            <a:r>
              <a:rPr lang="en-US" sz="2800" b="1" i="1" baseline="-25000" dirty="0">
                <a:ea typeface="MS PGothic" charset="0"/>
              </a:rPr>
              <a:t>n-1</a:t>
            </a:r>
            <a:r>
              <a:rPr lang="en-US" sz="2800" dirty="0">
                <a:ea typeface="MS PGothic" charset="0"/>
              </a:rPr>
              <a:t>}</a:t>
            </a:r>
          </a:p>
          <a:p>
            <a:r>
              <a:rPr lang="en-US" sz="2800" dirty="0">
                <a:ea typeface="MS PGothic" charset="0"/>
              </a:rPr>
              <a:t>Each process has </a:t>
            </a:r>
            <a:r>
              <a:rPr lang="en-US" sz="2800" dirty="0">
                <a:solidFill>
                  <a:srgbClr val="FF0000"/>
                </a:solidFill>
                <a:ea typeface="MS PGothic" charset="0"/>
              </a:rPr>
              <a:t>critical section</a:t>
            </a:r>
            <a:r>
              <a:rPr lang="en-US" sz="2800" b="1" dirty="0">
                <a:solidFill>
                  <a:srgbClr val="3366FF"/>
                </a:solidFill>
                <a:ea typeface="MS PGothic" charset="0"/>
              </a:rPr>
              <a:t> </a:t>
            </a:r>
            <a:r>
              <a:rPr lang="en-US" sz="2800" dirty="0">
                <a:ea typeface="MS PGothic" charset="0"/>
              </a:rPr>
              <a:t>segment of code</a:t>
            </a:r>
          </a:p>
          <a:p>
            <a:pPr lvl="1"/>
            <a:r>
              <a:rPr lang="en-US" sz="2400" dirty="0">
                <a:ea typeface="MS PGothic" charset="0"/>
              </a:rPr>
              <a:t>Process may be changing common variables, updating table, writing file, </a:t>
            </a:r>
            <a:r>
              <a:rPr lang="en-US" sz="2400" dirty="0" err="1">
                <a:ea typeface="MS PGothic" charset="0"/>
              </a:rPr>
              <a:t>etc</a:t>
            </a:r>
            <a:endParaRPr lang="en-US" sz="2400" dirty="0">
              <a:ea typeface="MS PGothic" charset="0"/>
            </a:endParaRPr>
          </a:p>
          <a:p>
            <a:pPr lvl="1"/>
            <a:r>
              <a:rPr lang="en-US" sz="2400" dirty="0">
                <a:ea typeface="MS PGothic" charset="0"/>
              </a:rPr>
              <a:t>When one process in critical section, no other may be in its critical section</a:t>
            </a:r>
          </a:p>
          <a:p>
            <a:endParaRPr lang="en-US" sz="2800" dirty="0">
              <a:ea typeface="MS PGothic" charset="0"/>
            </a:endParaRPr>
          </a:p>
          <a:p>
            <a:r>
              <a:rPr lang="en-US" sz="2800" dirty="0">
                <a:ea typeface="MS PGothic" charset="0"/>
              </a:rPr>
              <a:t>Each process must ask permission to enter critical section in </a:t>
            </a:r>
            <a:r>
              <a:rPr lang="en-US" sz="2800" dirty="0">
                <a:solidFill>
                  <a:srgbClr val="FF0000"/>
                </a:solidFill>
                <a:ea typeface="MS PGothic" charset="0"/>
              </a:rPr>
              <a:t>entry section</a:t>
            </a:r>
            <a:r>
              <a:rPr lang="en-US" sz="2800" dirty="0">
                <a:ea typeface="MS PGothic" charset="0"/>
              </a:rPr>
              <a:t>, may follow critical section with </a:t>
            </a:r>
            <a:r>
              <a:rPr lang="en-US" sz="2800" dirty="0">
                <a:solidFill>
                  <a:srgbClr val="FF0000"/>
                </a:solidFill>
                <a:ea typeface="MS PGothic" charset="0"/>
              </a:rPr>
              <a:t>exit section</a:t>
            </a:r>
            <a:r>
              <a:rPr lang="en-US" sz="2800" dirty="0">
                <a:ea typeface="MS PGothic" charset="0"/>
              </a:rPr>
              <a:t>, then </a:t>
            </a:r>
            <a:r>
              <a:rPr lang="en-US" sz="2800" dirty="0">
                <a:solidFill>
                  <a:srgbClr val="FF0000"/>
                </a:solidFill>
                <a:ea typeface="MS PGothic" charset="0"/>
              </a:rPr>
              <a:t>remainder </a:t>
            </a:r>
            <a:r>
              <a:rPr lang="en-US" sz="2800" dirty="0" smtClean="0">
                <a:solidFill>
                  <a:srgbClr val="FF0000"/>
                </a:solidFill>
                <a:ea typeface="MS PGothic" charset="0"/>
              </a:rPr>
              <a:t>section</a:t>
            </a:r>
            <a:endParaRPr lang="en-US" sz="2800" dirty="0">
              <a:solidFill>
                <a:srgbClr val="FF0000"/>
              </a:solidFill>
              <a:ea typeface="MS PGothic" charset="0"/>
            </a:endParaRPr>
          </a:p>
        </p:txBody>
      </p:sp>
    </p:spTree>
    <p:extLst>
      <p:ext uri="{BB962C8B-B14F-4D97-AF65-F5344CB8AC3E}">
        <p14:creationId xmlns:p14="http://schemas.microsoft.com/office/powerpoint/2010/main" val="7753007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88912"/>
            <a:ext cx="8229600" cy="801687"/>
          </a:xfrm>
        </p:spPr>
        <p:txBody>
          <a:bodyPr>
            <a:noAutofit/>
          </a:bodyPr>
          <a:lstStyle/>
          <a:p>
            <a:r>
              <a:rPr lang="en-US" dirty="0" smtClean="0">
                <a:ea typeface="MS PGothic" charset="0"/>
              </a:rPr>
              <a:t>General </a:t>
            </a:r>
            <a:r>
              <a:rPr lang="en-US" dirty="0">
                <a:ea typeface="MS PGothic" charset="0"/>
              </a:rPr>
              <a:t>structure of process </a:t>
            </a:r>
            <a:r>
              <a:rPr lang="en-US" b="1" i="1" dirty="0">
                <a:ea typeface="MS PGothic" charset="0"/>
              </a:rPr>
              <a:t>P</a:t>
            </a:r>
            <a:r>
              <a:rPr lang="en-US" b="1" i="1" baseline="-25000" dirty="0">
                <a:ea typeface="MS PGothic" charset="0"/>
              </a:rPr>
              <a:t>i  </a:t>
            </a:r>
            <a:endParaRPr lang="en-US" dirty="0">
              <a:ea typeface="MS PGothic" charset="0"/>
            </a:endParaRPr>
          </a:p>
        </p:txBody>
      </p:sp>
      <p:pic>
        <p:nvPicPr>
          <p:cNvPr id="1126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199"/>
            <a:ext cx="7167972" cy="495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581400" y="2209800"/>
            <a:ext cx="1905000" cy="609600"/>
          </a:xfrm>
          <a:prstGeom prst="rect">
            <a:avLst/>
          </a:prstGeom>
          <a:solidFill>
            <a:srgbClr val="FF0000">
              <a:alpha val="3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581400" y="3886200"/>
            <a:ext cx="1676400" cy="533400"/>
          </a:xfrm>
          <a:prstGeom prst="rect">
            <a:avLst/>
          </a:prstGeom>
          <a:solidFill>
            <a:srgbClr val="FF0000">
              <a:alpha val="3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3657600" y="3048000"/>
            <a:ext cx="32004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7390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277813"/>
            <a:ext cx="8291513" cy="576262"/>
          </a:xfrm>
        </p:spPr>
        <p:txBody>
          <a:bodyPr>
            <a:noAutofit/>
          </a:bodyPr>
          <a:lstStyle/>
          <a:p>
            <a:pPr eaLnBrk="1" hangingPunct="1"/>
            <a:r>
              <a:rPr lang="en-US" dirty="0">
                <a:ea typeface="MS PGothic" charset="0"/>
              </a:rPr>
              <a:t>Algorithm for Process P</a:t>
            </a:r>
            <a:r>
              <a:rPr lang="en-US" baseline="-25000" dirty="0">
                <a:solidFill>
                  <a:srgbClr val="0000FF"/>
                </a:solidFill>
                <a:ea typeface="MS PGothic" charset="0"/>
              </a:rPr>
              <a:t>i</a:t>
            </a:r>
          </a:p>
        </p:txBody>
      </p:sp>
      <p:sp>
        <p:nvSpPr>
          <p:cNvPr id="12293" name="Rectangle 3"/>
          <p:cNvSpPr>
            <a:spLocks noGrp="1" noChangeArrowheads="1"/>
          </p:cNvSpPr>
          <p:nvPr>
            <p:ph idx="1"/>
          </p:nvPr>
        </p:nvSpPr>
        <p:spPr>
          <a:xfrm>
            <a:off x="820738" y="1311275"/>
            <a:ext cx="7742237" cy="4770438"/>
          </a:xfrm>
        </p:spPr>
        <p:txBody>
          <a:bodyPr/>
          <a:lstStyle/>
          <a:p>
            <a:pPr>
              <a:buFont typeface="Monotype Sorts" charset="0"/>
              <a:buNone/>
            </a:pPr>
            <a:r>
              <a:rPr lang="en-US" b="1" dirty="0">
                <a:solidFill>
                  <a:srgbClr val="000000"/>
                </a:solidFill>
                <a:latin typeface="Courier New" charset="0"/>
                <a:ea typeface="MS PGothic" charset="0"/>
                <a:cs typeface="Courier New" charset="0"/>
              </a:rPr>
              <a:t>	</a:t>
            </a:r>
            <a:r>
              <a:rPr lang="en-US" sz="2400" dirty="0">
                <a:solidFill>
                  <a:srgbClr val="000000"/>
                </a:solidFill>
                <a:latin typeface="Courier New" charset="0"/>
                <a:ea typeface="MS PGothic" charset="0"/>
                <a:cs typeface="Courier New" charset="0"/>
              </a:rPr>
              <a:t>do { </a:t>
            </a:r>
          </a:p>
          <a:p>
            <a:pPr>
              <a:buFont typeface="Monotype Sorts" charset="0"/>
              <a:buNone/>
            </a:pPr>
            <a:r>
              <a:rPr lang="en-US" sz="2400" dirty="0">
                <a:solidFill>
                  <a:srgbClr val="000000"/>
                </a:solidFill>
                <a:latin typeface="Courier New" charset="0"/>
                <a:ea typeface="MS PGothic" charset="0"/>
                <a:cs typeface="Courier New" charset="0"/>
              </a:rPr>
              <a:t>		</a:t>
            </a:r>
          </a:p>
          <a:p>
            <a:pPr>
              <a:buFont typeface="Monotype Sorts" charset="0"/>
              <a:buNone/>
            </a:pPr>
            <a:r>
              <a:rPr lang="en-US" sz="2400" dirty="0">
                <a:solidFill>
                  <a:srgbClr val="000000"/>
                </a:solidFill>
                <a:latin typeface="Courier New" charset="0"/>
                <a:ea typeface="MS PGothic" charset="0"/>
                <a:cs typeface="Courier New" charset="0"/>
              </a:rPr>
              <a:t>		while (turn == j); </a:t>
            </a:r>
          </a:p>
          <a:p>
            <a:pPr>
              <a:buFont typeface="Monotype Sorts" charset="0"/>
              <a:buNone/>
            </a:pPr>
            <a:endParaRPr lang="en-US" sz="2400" dirty="0">
              <a:solidFill>
                <a:srgbClr val="000000"/>
              </a:solidFill>
              <a:latin typeface="Courier New" charset="0"/>
              <a:ea typeface="MS PGothic" charset="0"/>
              <a:cs typeface="Courier New" charset="0"/>
            </a:endParaRPr>
          </a:p>
          <a:p>
            <a:pPr>
              <a:buFont typeface="Monotype Sorts" charset="0"/>
              <a:buNone/>
            </a:pPr>
            <a:r>
              <a:rPr lang="en-US" sz="2400" dirty="0">
                <a:solidFill>
                  <a:srgbClr val="000000"/>
                </a:solidFill>
                <a:latin typeface="Courier New" charset="0"/>
                <a:ea typeface="MS PGothic" charset="0"/>
                <a:cs typeface="Courier New" charset="0"/>
              </a:rPr>
              <a:t>			critical section </a:t>
            </a:r>
          </a:p>
          <a:p>
            <a:pPr>
              <a:buFont typeface="Monotype Sorts" charset="0"/>
              <a:buNone/>
            </a:pPr>
            <a:r>
              <a:rPr lang="en-US" sz="2400" dirty="0">
                <a:solidFill>
                  <a:srgbClr val="000000"/>
                </a:solidFill>
                <a:latin typeface="Courier New" charset="0"/>
                <a:ea typeface="MS PGothic" charset="0"/>
                <a:cs typeface="Courier New" charset="0"/>
              </a:rPr>
              <a:t>		turn = j; </a:t>
            </a:r>
          </a:p>
          <a:p>
            <a:pPr>
              <a:buFont typeface="Monotype Sorts" charset="0"/>
              <a:buNone/>
            </a:pPr>
            <a:endParaRPr lang="en-US" sz="2400" dirty="0">
              <a:solidFill>
                <a:srgbClr val="000000"/>
              </a:solidFill>
              <a:latin typeface="Courier New" charset="0"/>
              <a:ea typeface="MS PGothic" charset="0"/>
              <a:cs typeface="Courier New" charset="0"/>
            </a:endParaRPr>
          </a:p>
          <a:p>
            <a:pPr>
              <a:buFont typeface="Monotype Sorts" charset="0"/>
              <a:buNone/>
            </a:pPr>
            <a:r>
              <a:rPr lang="en-US" sz="2400" dirty="0">
                <a:solidFill>
                  <a:srgbClr val="000000"/>
                </a:solidFill>
                <a:latin typeface="Courier New" charset="0"/>
                <a:ea typeface="MS PGothic" charset="0"/>
                <a:cs typeface="Courier New" charset="0"/>
              </a:rPr>
              <a:t>			remainder section </a:t>
            </a:r>
          </a:p>
          <a:p>
            <a:pPr>
              <a:buFont typeface="Monotype Sorts" charset="0"/>
              <a:buNone/>
            </a:pPr>
            <a:r>
              <a:rPr lang="en-US" sz="2400" dirty="0">
                <a:solidFill>
                  <a:srgbClr val="000000"/>
                </a:solidFill>
                <a:latin typeface="Courier New" charset="0"/>
                <a:ea typeface="MS PGothic" charset="0"/>
                <a:cs typeface="Courier New" charset="0"/>
              </a:rPr>
              <a:t>	 } while (true); </a:t>
            </a:r>
          </a:p>
          <a:p>
            <a:pPr>
              <a:buFont typeface="Monotype Sorts" charset="0"/>
              <a:buNone/>
            </a:pPr>
            <a:endParaRPr lang="en-US" sz="1600" dirty="0">
              <a:solidFill>
                <a:srgbClr val="0000FF"/>
              </a:solidFill>
              <a:latin typeface="Helvetica" charset="0"/>
              <a:ea typeface="MS PGothic" charset="0"/>
            </a:endParaRPr>
          </a:p>
        </p:txBody>
      </p:sp>
    </p:spTree>
    <p:extLst>
      <p:ext uri="{BB962C8B-B14F-4D97-AF65-F5344CB8AC3E}">
        <p14:creationId xmlns:p14="http://schemas.microsoft.com/office/powerpoint/2010/main" val="281761093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1" y="195262"/>
            <a:ext cx="8445500" cy="719137"/>
          </a:xfrm>
        </p:spPr>
        <p:txBody>
          <a:bodyPr>
            <a:noAutofit/>
          </a:bodyPr>
          <a:lstStyle/>
          <a:p>
            <a:pPr eaLnBrk="1" hangingPunct="1"/>
            <a:r>
              <a:rPr lang="en-US" dirty="0">
                <a:ea typeface="MS PGothic" charset="0"/>
              </a:rPr>
              <a:t>Solution to Critical-Section Problem</a:t>
            </a:r>
          </a:p>
        </p:txBody>
      </p:sp>
      <p:sp>
        <p:nvSpPr>
          <p:cNvPr id="13315" name="Rectangle 3"/>
          <p:cNvSpPr>
            <a:spLocks noGrp="1" noChangeArrowheads="1"/>
          </p:cNvSpPr>
          <p:nvPr>
            <p:ph idx="1"/>
          </p:nvPr>
        </p:nvSpPr>
        <p:spPr>
          <a:xfrm>
            <a:off x="381000" y="1166813"/>
            <a:ext cx="8458200" cy="4319587"/>
          </a:xfrm>
        </p:spPr>
        <p:txBody>
          <a:bodyPr>
            <a:normAutofit fontScale="92500" lnSpcReduction="10000"/>
          </a:bodyPr>
          <a:lstStyle/>
          <a:p>
            <a:pPr>
              <a:buFont typeface="Monotype Sorts" charset="0"/>
              <a:buNone/>
            </a:pPr>
            <a:r>
              <a:rPr lang="en-US" sz="2800" dirty="0" smtClean="0">
                <a:solidFill>
                  <a:srgbClr val="000000"/>
                </a:solidFill>
                <a:ea typeface="MS PGothic" charset="0"/>
              </a:rPr>
              <a:t>1.   </a:t>
            </a:r>
            <a:r>
              <a:rPr lang="en-US" sz="2600" b="1" dirty="0" smtClean="0">
                <a:solidFill>
                  <a:srgbClr val="3366FF"/>
                </a:solidFill>
                <a:ea typeface="MS PGothic" charset="0"/>
              </a:rPr>
              <a:t>Mutual </a:t>
            </a:r>
            <a:r>
              <a:rPr lang="en-US" sz="2600" b="1" dirty="0">
                <a:solidFill>
                  <a:srgbClr val="3366FF"/>
                </a:solidFill>
                <a:ea typeface="MS PGothic" charset="0"/>
              </a:rPr>
              <a:t>Exclusion </a:t>
            </a:r>
            <a:r>
              <a:rPr lang="en-US" sz="2600" dirty="0" smtClean="0">
                <a:ea typeface="MS PGothic" charset="0"/>
              </a:rPr>
              <a:t>If </a:t>
            </a:r>
            <a:r>
              <a:rPr lang="en-US" sz="2600" dirty="0">
                <a:ea typeface="MS PGothic" charset="0"/>
              </a:rPr>
              <a:t>process </a:t>
            </a:r>
            <a:r>
              <a:rPr lang="en-US" sz="2600" b="1" i="1" dirty="0">
                <a:ea typeface="MS PGothic" charset="0"/>
              </a:rPr>
              <a:t>P</a:t>
            </a:r>
            <a:r>
              <a:rPr lang="en-US" sz="2600" b="1" i="1" baseline="-25000" dirty="0">
                <a:ea typeface="MS PGothic" charset="0"/>
              </a:rPr>
              <a:t>i</a:t>
            </a:r>
            <a:r>
              <a:rPr lang="en-US" sz="2600" b="1" dirty="0">
                <a:ea typeface="MS PGothic" charset="0"/>
              </a:rPr>
              <a:t> </a:t>
            </a:r>
            <a:r>
              <a:rPr lang="en-US" sz="2600" dirty="0">
                <a:ea typeface="MS PGothic" charset="0"/>
              </a:rPr>
              <a:t>is executing in its critical section, </a:t>
            </a:r>
            <a:r>
              <a:rPr lang="en-US" sz="2600" dirty="0" smtClean="0">
                <a:ea typeface="MS PGothic" charset="0"/>
              </a:rPr>
              <a:t>then </a:t>
            </a:r>
          </a:p>
          <a:p>
            <a:pPr>
              <a:buFont typeface="Monotype Sorts" charset="0"/>
              <a:buNone/>
            </a:pPr>
            <a:endParaRPr lang="en-US" sz="2600" dirty="0">
              <a:ea typeface="MS PGothic" charset="0"/>
            </a:endParaRPr>
          </a:p>
          <a:p>
            <a:pPr>
              <a:buFont typeface="Monotype Sorts" charset="0"/>
              <a:buNone/>
            </a:pPr>
            <a:r>
              <a:rPr lang="en-US" sz="2600" dirty="0" smtClean="0">
                <a:solidFill>
                  <a:srgbClr val="000000"/>
                </a:solidFill>
                <a:ea typeface="MS PGothic" charset="0"/>
              </a:rPr>
              <a:t>2.   </a:t>
            </a:r>
            <a:r>
              <a:rPr lang="en-US" sz="2600" b="1" dirty="0" smtClean="0">
                <a:solidFill>
                  <a:srgbClr val="3366FF"/>
                </a:solidFill>
                <a:ea typeface="MS PGothic" charset="0"/>
              </a:rPr>
              <a:t>Progress</a:t>
            </a:r>
            <a:r>
              <a:rPr lang="en-US" sz="2600" dirty="0" smtClean="0">
                <a:ea typeface="MS PGothic" charset="0"/>
              </a:rPr>
              <a:t> </a:t>
            </a:r>
            <a:r>
              <a:rPr lang="en-US" sz="2600" dirty="0">
                <a:ea typeface="MS PGothic" charset="0"/>
              </a:rPr>
              <a:t>If no process is executing in its critical section and there exist some processes that wish to enter their critical section, </a:t>
            </a:r>
            <a:r>
              <a:rPr lang="en-US" sz="2600" dirty="0" smtClean="0">
                <a:ea typeface="MS PGothic" charset="0"/>
              </a:rPr>
              <a:t>then</a:t>
            </a:r>
          </a:p>
          <a:p>
            <a:pPr>
              <a:buFont typeface="Monotype Sorts" charset="0"/>
              <a:buNone/>
            </a:pPr>
            <a:endParaRPr lang="en-US" sz="2600" dirty="0">
              <a:ea typeface="MS PGothic" charset="0"/>
            </a:endParaRPr>
          </a:p>
          <a:p>
            <a:pPr>
              <a:buFont typeface="Monotype Sorts" charset="0"/>
              <a:buNone/>
            </a:pPr>
            <a:r>
              <a:rPr lang="en-US" sz="2600" dirty="0" smtClean="0">
                <a:ea typeface="MS PGothic" charset="0"/>
              </a:rPr>
              <a:t>3.  </a:t>
            </a:r>
            <a:r>
              <a:rPr lang="en-US" sz="2600" b="1" dirty="0" smtClean="0">
                <a:solidFill>
                  <a:srgbClr val="3366FF"/>
                </a:solidFill>
                <a:ea typeface="MS PGothic" charset="0"/>
              </a:rPr>
              <a:t>Bounded Waiting</a:t>
            </a:r>
            <a:r>
              <a:rPr lang="en-US" sz="2600" dirty="0" smtClean="0">
                <a:ea typeface="MS PGothic" charset="0"/>
              </a:rPr>
              <a:t>  </a:t>
            </a:r>
            <a:r>
              <a:rPr lang="en-US" sz="2600" dirty="0">
                <a:ea typeface="MS PGothic" charset="0"/>
              </a:rPr>
              <a:t>A bound must exist on the </a:t>
            </a:r>
            <a:r>
              <a:rPr lang="en-US" sz="2600" dirty="0">
                <a:solidFill>
                  <a:srgbClr val="FF0000"/>
                </a:solidFill>
                <a:ea typeface="MS PGothic" charset="0"/>
              </a:rPr>
              <a:t>number of tim</a:t>
            </a:r>
            <a:r>
              <a:rPr lang="en-US" sz="2600" dirty="0">
                <a:ea typeface="MS PGothic" charset="0"/>
              </a:rPr>
              <a:t>es that other processes are allowed to enter their critical sections after a process has made a request to enter its critical section and before that request is </a:t>
            </a:r>
            <a:r>
              <a:rPr lang="en-US" sz="2600" dirty="0" smtClean="0">
                <a:ea typeface="MS PGothic" charset="0"/>
              </a:rPr>
              <a:t>grant</a:t>
            </a:r>
            <a:endParaRPr lang="en-US" sz="2600" dirty="0">
              <a:ea typeface="MS PGothic" charset="0"/>
            </a:endParaRPr>
          </a:p>
        </p:txBody>
      </p:sp>
      <p:cxnSp>
        <p:nvCxnSpPr>
          <p:cNvPr id="3" name="Straight Connector 2"/>
          <p:cNvCxnSpPr/>
          <p:nvPr/>
        </p:nvCxnSpPr>
        <p:spPr>
          <a:xfrm>
            <a:off x="2514600" y="1828800"/>
            <a:ext cx="40386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438400" y="3352800"/>
            <a:ext cx="4038600"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96031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98538" y="214312"/>
            <a:ext cx="7688262" cy="776287"/>
          </a:xfrm>
        </p:spPr>
        <p:txBody>
          <a:bodyPr>
            <a:noAutofit/>
          </a:bodyPr>
          <a:lstStyle/>
          <a:p>
            <a:pPr eaLnBrk="1" hangingPunct="1"/>
            <a:r>
              <a:rPr lang="en-US" dirty="0">
                <a:latin typeface="+mn-lt"/>
                <a:ea typeface="MS PGothic" charset="0"/>
              </a:rPr>
              <a:t>Peterson</a:t>
            </a:r>
            <a:r>
              <a:rPr lang="ja-JP" altLang="en-US" dirty="0">
                <a:latin typeface="+mn-lt"/>
                <a:ea typeface="MS PGothic" charset="0"/>
              </a:rPr>
              <a:t>’</a:t>
            </a:r>
            <a:r>
              <a:rPr lang="en-US" altLang="ja-JP" dirty="0">
                <a:latin typeface="+mn-lt"/>
                <a:ea typeface="MS PGothic" charset="0"/>
              </a:rPr>
              <a:t>s Solution</a:t>
            </a:r>
            <a:endParaRPr lang="en-US" dirty="0">
              <a:latin typeface="+mn-lt"/>
              <a:ea typeface="MS PGothic" charset="0"/>
            </a:endParaRPr>
          </a:p>
        </p:txBody>
      </p:sp>
      <p:sp>
        <p:nvSpPr>
          <p:cNvPr id="15363" name="Rectangle 3"/>
          <p:cNvSpPr>
            <a:spLocks noGrp="1" noChangeArrowheads="1"/>
          </p:cNvSpPr>
          <p:nvPr>
            <p:ph idx="1"/>
          </p:nvPr>
        </p:nvSpPr>
        <p:spPr>
          <a:xfrm>
            <a:off x="381000" y="1182688"/>
            <a:ext cx="8305800" cy="4303712"/>
          </a:xfrm>
        </p:spPr>
        <p:txBody>
          <a:bodyPr>
            <a:noAutofit/>
          </a:bodyPr>
          <a:lstStyle/>
          <a:p>
            <a:pPr>
              <a:lnSpc>
                <a:spcPct val="90000"/>
              </a:lnSpc>
              <a:tabLst>
                <a:tab pos="739775" algn="l"/>
                <a:tab pos="1020763" algn="l"/>
                <a:tab pos="1257300" algn="l"/>
              </a:tabLst>
            </a:pPr>
            <a:r>
              <a:rPr lang="en-US" sz="2800" dirty="0" smtClean="0">
                <a:ea typeface="MS PGothic" charset="0"/>
              </a:rPr>
              <a:t>Assumption: the </a:t>
            </a:r>
            <a:r>
              <a:rPr lang="en-US" sz="2800" dirty="0">
                <a:solidFill>
                  <a:srgbClr val="FF0000"/>
                </a:solidFill>
                <a:ea typeface="MS PGothic" charset="0"/>
                <a:cs typeface="Courier New" charset="0"/>
              </a:rPr>
              <a:t>load</a:t>
            </a:r>
            <a:r>
              <a:rPr lang="en-US" sz="2800" dirty="0">
                <a:ea typeface="MS PGothic" charset="0"/>
                <a:cs typeface="Courier New" charset="0"/>
              </a:rPr>
              <a:t> </a:t>
            </a:r>
            <a:r>
              <a:rPr lang="en-US" sz="2800" dirty="0">
                <a:ea typeface="MS PGothic" charset="0"/>
              </a:rPr>
              <a:t>and </a:t>
            </a:r>
            <a:r>
              <a:rPr lang="en-US" sz="2800" dirty="0">
                <a:solidFill>
                  <a:srgbClr val="FF0000"/>
                </a:solidFill>
                <a:ea typeface="MS PGothic" charset="0"/>
                <a:cs typeface="Courier New" charset="0"/>
              </a:rPr>
              <a:t>store</a:t>
            </a:r>
            <a:r>
              <a:rPr lang="en-US" sz="2800" dirty="0">
                <a:ea typeface="MS PGothic" charset="0"/>
              </a:rPr>
              <a:t> </a:t>
            </a:r>
            <a:r>
              <a:rPr lang="en-US" sz="2800" dirty="0" smtClean="0">
                <a:ea typeface="MS PGothic" charset="0"/>
              </a:rPr>
              <a:t>instructions </a:t>
            </a:r>
            <a:r>
              <a:rPr lang="en-US" sz="2800" dirty="0">
                <a:ea typeface="MS PGothic" charset="0"/>
              </a:rPr>
              <a:t>are </a:t>
            </a:r>
            <a:r>
              <a:rPr lang="en-US" sz="2800" dirty="0" smtClean="0">
                <a:solidFill>
                  <a:srgbClr val="FF0000"/>
                </a:solidFill>
                <a:ea typeface="MS PGothic" charset="0"/>
              </a:rPr>
              <a:t>atomic</a:t>
            </a:r>
            <a:endParaRPr lang="en-US" sz="2800" dirty="0" smtClean="0">
              <a:ea typeface="MS PGothic" charset="0"/>
            </a:endParaRPr>
          </a:p>
          <a:p>
            <a:pPr>
              <a:lnSpc>
                <a:spcPct val="90000"/>
              </a:lnSpc>
              <a:tabLst>
                <a:tab pos="739775" algn="l"/>
                <a:tab pos="1020763" algn="l"/>
                <a:tab pos="1257300" algn="l"/>
              </a:tabLst>
            </a:pPr>
            <a:endParaRPr lang="en-US" sz="2800" dirty="0">
              <a:ea typeface="MS PGothic" charset="0"/>
            </a:endParaRPr>
          </a:p>
          <a:p>
            <a:pPr>
              <a:lnSpc>
                <a:spcPct val="90000"/>
              </a:lnSpc>
              <a:tabLst>
                <a:tab pos="739775" algn="l"/>
                <a:tab pos="1020763" algn="l"/>
                <a:tab pos="1257300" algn="l"/>
              </a:tabLst>
            </a:pPr>
            <a:r>
              <a:rPr lang="en-US" sz="2800" dirty="0">
                <a:solidFill>
                  <a:srgbClr val="000000"/>
                </a:solidFill>
                <a:ea typeface="MS PGothic" charset="0"/>
              </a:rPr>
              <a:t>The two processes share two variables:</a:t>
            </a:r>
          </a:p>
          <a:p>
            <a:pPr marL="457200" lvl="1" indent="0">
              <a:lnSpc>
                <a:spcPct val="90000"/>
              </a:lnSpc>
              <a:buNone/>
              <a:tabLst>
                <a:tab pos="739775" algn="l"/>
                <a:tab pos="1020763" algn="l"/>
                <a:tab pos="1257300" algn="l"/>
              </a:tabLst>
            </a:pPr>
            <a:r>
              <a:rPr lang="en-US" dirty="0" err="1">
                <a:solidFill>
                  <a:srgbClr val="FF0000"/>
                </a:solidFill>
                <a:latin typeface="Courier New"/>
                <a:ea typeface="MS PGothic" charset="0"/>
                <a:cs typeface="Courier New"/>
              </a:rPr>
              <a:t>int</a:t>
            </a:r>
            <a:r>
              <a:rPr lang="en-US" dirty="0">
                <a:solidFill>
                  <a:srgbClr val="FF0000"/>
                </a:solidFill>
                <a:latin typeface="Courier New"/>
                <a:ea typeface="MS PGothic" charset="0"/>
                <a:cs typeface="Courier New"/>
              </a:rPr>
              <a:t> turn; </a:t>
            </a:r>
          </a:p>
          <a:p>
            <a:pPr marL="457200" lvl="1" indent="0">
              <a:lnSpc>
                <a:spcPct val="90000"/>
              </a:lnSpc>
              <a:buNone/>
              <a:tabLst>
                <a:tab pos="739775" algn="l"/>
                <a:tab pos="1020763" algn="l"/>
                <a:tab pos="1257300" algn="l"/>
              </a:tabLst>
            </a:pPr>
            <a:r>
              <a:rPr lang="en-US" dirty="0">
                <a:solidFill>
                  <a:srgbClr val="FF0000"/>
                </a:solidFill>
                <a:latin typeface="Courier New"/>
                <a:ea typeface="MS PGothic" charset="0"/>
                <a:cs typeface="Courier New"/>
              </a:rPr>
              <a:t>Boolean flag[2]</a:t>
            </a:r>
          </a:p>
          <a:p>
            <a:pPr lvl="1">
              <a:lnSpc>
                <a:spcPct val="90000"/>
              </a:lnSpc>
              <a:tabLst>
                <a:tab pos="739775" algn="l"/>
                <a:tab pos="1020763" algn="l"/>
                <a:tab pos="1257300" algn="l"/>
              </a:tabLst>
            </a:pPr>
            <a:endParaRPr lang="en-US" b="1" dirty="0">
              <a:solidFill>
                <a:srgbClr val="000000"/>
              </a:solidFill>
              <a:ea typeface="MS PGothic" charset="0"/>
            </a:endParaRPr>
          </a:p>
          <a:p>
            <a:pPr>
              <a:lnSpc>
                <a:spcPct val="90000"/>
              </a:lnSpc>
              <a:tabLst>
                <a:tab pos="739775" algn="l"/>
                <a:tab pos="1020763" algn="l"/>
                <a:tab pos="1257300" algn="l"/>
              </a:tabLst>
            </a:pPr>
            <a:r>
              <a:rPr lang="en-US" sz="2800" b="1" dirty="0" smtClean="0">
                <a:ea typeface="MS PGothic" charset="0"/>
                <a:cs typeface="Courier New" charset="0"/>
              </a:rPr>
              <a:t>turn:</a:t>
            </a:r>
            <a:r>
              <a:rPr lang="en-US" sz="2800" dirty="0" smtClean="0">
                <a:solidFill>
                  <a:srgbClr val="000000"/>
                </a:solidFill>
                <a:ea typeface="MS PGothic" charset="0"/>
              </a:rPr>
              <a:t> whose </a:t>
            </a:r>
            <a:r>
              <a:rPr lang="en-US" sz="2800" dirty="0">
                <a:solidFill>
                  <a:srgbClr val="000000"/>
                </a:solidFill>
                <a:ea typeface="MS PGothic" charset="0"/>
              </a:rPr>
              <a:t>turn it is to enter the critical section</a:t>
            </a:r>
          </a:p>
          <a:p>
            <a:pPr>
              <a:lnSpc>
                <a:spcPct val="90000"/>
              </a:lnSpc>
              <a:tabLst>
                <a:tab pos="739775" algn="l"/>
                <a:tab pos="1020763" algn="l"/>
                <a:tab pos="1257300" algn="l"/>
              </a:tabLst>
            </a:pPr>
            <a:r>
              <a:rPr lang="en-US" sz="2800" b="1" dirty="0" smtClean="0">
                <a:ea typeface="MS PGothic" charset="0"/>
                <a:cs typeface="Courier New" charset="0"/>
              </a:rPr>
              <a:t>flag:</a:t>
            </a:r>
            <a:r>
              <a:rPr lang="en-US" sz="2800" dirty="0" smtClean="0">
                <a:solidFill>
                  <a:srgbClr val="000000"/>
                </a:solidFill>
                <a:ea typeface="MS PGothic" charset="0"/>
              </a:rPr>
              <a:t> to </a:t>
            </a:r>
            <a:r>
              <a:rPr lang="en-US" sz="2800" dirty="0">
                <a:solidFill>
                  <a:srgbClr val="000000"/>
                </a:solidFill>
                <a:ea typeface="MS PGothic" charset="0"/>
              </a:rPr>
              <a:t>indicate if a process is </a:t>
            </a:r>
            <a:r>
              <a:rPr lang="en-US" sz="2800" dirty="0">
                <a:solidFill>
                  <a:srgbClr val="FF0000"/>
                </a:solidFill>
                <a:ea typeface="MS PGothic" charset="0"/>
              </a:rPr>
              <a:t>ready</a:t>
            </a:r>
            <a:r>
              <a:rPr lang="en-US" sz="2800" dirty="0">
                <a:solidFill>
                  <a:srgbClr val="000000"/>
                </a:solidFill>
                <a:ea typeface="MS PGothic" charset="0"/>
              </a:rPr>
              <a:t> to enter the critical section. </a:t>
            </a:r>
            <a:r>
              <a:rPr lang="en-US" sz="2800" dirty="0">
                <a:latin typeface="Courier"/>
                <a:ea typeface="MS PGothic" charset="0"/>
                <a:cs typeface="Courier"/>
              </a:rPr>
              <a:t>flag[</a:t>
            </a:r>
            <a:r>
              <a:rPr lang="en-US" sz="2800" dirty="0" err="1">
                <a:latin typeface="Courier"/>
                <a:ea typeface="MS PGothic" charset="0"/>
                <a:cs typeface="Courier"/>
              </a:rPr>
              <a:t>i</a:t>
            </a:r>
            <a:r>
              <a:rPr lang="en-US" sz="2800" dirty="0">
                <a:latin typeface="Courier"/>
                <a:ea typeface="MS PGothic" charset="0"/>
                <a:cs typeface="Courier"/>
              </a:rPr>
              <a:t>] = </a:t>
            </a:r>
            <a:r>
              <a:rPr lang="en-US" sz="2800" i="1" dirty="0">
                <a:latin typeface="Courier"/>
                <a:ea typeface="MS PGothic" charset="0"/>
                <a:cs typeface="Courier"/>
              </a:rPr>
              <a:t>true</a:t>
            </a:r>
            <a:r>
              <a:rPr lang="en-US" sz="2800" dirty="0">
                <a:solidFill>
                  <a:srgbClr val="000000"/>
                </a:solidFill>
                <a:latin typeface="Courier"/>
                <a:ea typeface="MS PGothic" charset="0"/>
                <a:cs typeface="Courier"/>
              </a:rPr>
              <a:t>  </a:t>
            </a:r>
            <a:r>
              <a:rPr lang="en-US" sz="2800" dirty="0">
                <a:solidFill>
                  <a:srgbClr val="000000"/>
                </a:solidFill>
                <a:ea typeface="MS PGothic" charset="0"/>
              </a:rPr>
              <a:t>implies that process </a:t>
            </a:r>
            <a:r>
              <a:rPr lang="en-US" sz="2800" b="1" dirty="0">
                <a:solidFill>
                  <a:srgbClr val="000000"/>
                </a:solidFill>
                <a:ea typeface="MS PGothic" charset="0"/>
                <a:cs typeface="Courier New" charset="0"/>
              </a:rPr>
              <a:t>P</a:t>
            </a:r>
            <a:r>
              <a:rPr lang="en-US" sz="2800" b="1" baseline="-25000" dirty="0">
                <a:solidFill>
                  <a:srgbClr val="000000"/>
                </a:solidFill>
                <a:ea typeface="MS PGothic" charset="0"/>
                <a:cs typeface="Courier New" charset="0"/>
              </a:rPr>
              <a:t>i</a:t>
            </a:r>
            <a:r>
              <a:rPr lang="en-US" sz="2800" dirty="0">
                <a:solidFill>
                  <a:srgbClr val="000000"/>
                </a:solidFill>
                <a:ea typeface="MS PGothic" charset="0"/>
              </a:rPr>
              <a:t> is ready!</a:t>
            </a:r>
          </a:p>
        </p:txBody>
      </p:sp>
    </p:spTree>
    <p:extLst>
      <p:ext uri="{BB962C8B-B14F-4D97-AF65-F5344CB8AC3E}">
        <p14:creationId xmlns:p14="http://schemas.microsoft.com/office/powerpoint/2010/main" val="349507794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457200" y="277812"/>
            <a:ext cx="8291513" cy="712787"/>
          </a:xfrm>
        </p:spPr>
        <p:txBody>
          <a:bodyPr>
            <a:normAutofit fontScale="90000"/>
          </a:bodyPr>
          <a:lstStyle/>
          <a:p>
            <a:r>
              <a:rPr lang="en-US" sz="3600" dirty="0" smtClean="0">
                <a:latin typeface="+mn-lt"/>
                <a:ea typeface="MS PGothic" charset="0"/>
              </a:rPr>
              <a:t>Q3</a:t>
            </a:r>
            <a:r>
              <a:rPr lang="en-US" sz="3600" dirty="0">
                <a:latin typeface="+mn-lt"/>
                <a:ea typeface="MS PGothic" charset="0"/>
              </a:rPr>
              <a:t>: </a:t>
            </a:r>
            <a:r>
              <a:rPr lang="en-US" sz="3600" dirty="0" smtClean="0">
                <a:latin typeface="+mn-lt"/>
                <a:ea typeface="MS PGothic" charset="0"/>
              </a:rPr>
              <a:t>Can you explain the Peterson’s algorithm?</a:t>
            </a:r>
            <a:endParaRPr lang="en-US" sz="3600" baseline="-25000" dirty="0">
              <a:solidFill>
                <a:srgbClr val="0000FF"/>
              </a:solidFill>
              <a:latin typeface="Arial" charset="0"/>
              <a:ea typeface="MS PGothic" charset="0"/>
            </a:endParaRPr>
          </a:p>
        </p:txBody>
      </p:sp>
      <p:sp>
        <p:nvSpPr>
          <p:cNvPr id="16389" name="Rectangle 3"/>
          <p:cNvSpPr>
            <a:spLocks noGrp="1" noChangeArrowheads="1"/>
          </p:cNvSpPr>
          <p:nvPr>
            <p:ph idx="1"/>
          </p:nvPr>
        </p:nvSpPr>
        <p:spPr>
          <a:xfrm>
            <a:off x="304800" y="1311275"/>
            <a:ext cx="8610600" cy="4770438"/>
          </a:xfrm>
        </p:spPr>
        <p:txBody>
          <a:bodyPr>
            <a:normAutofit/>
          </a:bodyPr>
          <a:lstStyle/>
          <a:p>
            <a:pPr>
              <a:buFont typeface="Monotype Sorts" charset="0"/>
              <a:buNone/>
            </a:pPr>
            <a:r>
              <a:rPr lang="en-US" b="1" dirty="0">
                <a:solidFill>
                  <a:srgbClr val="000000"/>
                </a:solidFill>
                <a:latin typeface="Courier New" charset="0"/>
                <a:ea typeface="MS PGothic" charset="0"/>
                <a:cs typeface="Courier New" charset="0"/>
              </a:rPr>
              <a:t>	</a:t>
            </a:r>
            <a:r>
              <a:rPr lang="en-US" dirty="0">
                <a:solidFill>
                  <a:srgbClr val="000000"/>
                </a:solidFill>
                <a:latin typeface="Courier New" charset="0"/>
                <a:ea typeface="MS PGothic" charset="0"/>
                <a:cs typeface="Courier New" charset="0"/>
              </a:rPr>
              <a:t>do { </a:t>
            </a:r>
          </a:p>
          <a:p>
            <a:pPr>
              <a:buFont typeface="Monotype Sorts" charset="0"/>
              <a:buNone/>
            </a:pPr>
            <a:r>
              <a:rPr lang="en-US" dirty="0">
                <a:solidFill>
                  <a:srgbClr val="000000"/>
                </a:solidFill>
                <a:latin typeface="Courier New" charset="0"/>
                <a:ea typeface="MS PGothic" charset="0"/>
                <a:cs typeface="Courier New" charset="0"/>
              </a:rPr>
              <a:t>		</a:t>
            </a:r>
            <a:r>
              <a:rPr lang="en-US" dirty="0">
                <a:solidFill>
                  <a:srgbClr val="FF0000"/>
                </a:solidFill>
                <a:latin typeface="Courier New" charset="0"/>
                <a:ea typeface="MS PGothic" charset="0"/>
                <a:cs typeface="Courier New" charset="0"/>
              </a:rPr>
              <a:t>flag[</a:t>
            </a:r>
            <a:r>
              <a:rPr lang="en-US" dirty="0" err="1">
                <a:solidFill>
                  <a:srgbClr val="FF0000"/>
                </a:solidFill>
                <a:latin typeface="Courier New" charset="0"/>
                <a:ea typeface="MS PGothic" charset="0"/>
                <a:cs typeface="Courier New" charset="0"/>
              </a:rPr>
              <a:t>i</a:t>
            </a:r>
            <a:r>
              <a:rPr lang="en-US" dirty="0">
                <a:solidFill>
                  <a:srgbClr val="FF0000"/>
                </a:solidFill>
                <a:latin typeface="Courier New" charset="0"/>
                <a:ea typeface="MS PGothic" charset="0"/>
                <a:cs typeface="Courier New" charset="0"/>
              </a:rPr>
              <a:t>] = true; </a:t>
            </a:r>
          </a:p>
          <a:p>
            <a:pPr>
              <a:buFont typeface="Monotype Sorts" charset="0"/>
              <a:buNone/>
            </a:pPr>
            <a:r>
              <a:rPr lang="en-US" dirty="0">
                <a:solidFill>
                  <a:srgbClr val="FF0000"/>
                </a:solidFill>
                <a:latin typeface="Courier New" charset="0"/>
                <a:ea typeface="MS PGothic" charset="0"/>
                <a:cs typeface="Courier New" charset="0"/>
              </a:rPr>
              <a:t>		turn = j; </a:t>
            </a:r>
          </a:p>
          <a:p>
            <a:pPr>
              <a:buFont typeface="Monotype Sorts" charset="0"/>
              <a:buNone/>
            </a:pPr>
            <a:r>
              <a:rPr lang="en-US" dirty="0">
                <a:solidFill>
                  <a:srgbClr val="FF0000"/>
                </a:solidFill>
                <a:latin typeface="Courier New" charset="0"/>
                <a:ea typeface="MS PGothic" charset="0"/>
                <a:cs typeface="Courier New" charset="0"/>
              </a:rPr>
              <a:t>		while (flag[j] &amp;&amp; turn = = j); </a:t>
            </a:r>
          </a:p>
          <a:p>
            <a:pPr>
              <a:buFont typeface="Monotype Sorts" charset="0"/>
              <a:buNone/>
            </a:pPr>
            <a:r>
              <a:rPr lang="en-US" dirty="0">
                <a:solidFill>
                  <a:srgbClr val="000000"/>
                </a:solidFill>
                <a:latin typeface="Courier New" charset="0"/>
                <a:ea typeface="MS PGothic" charset="0"/>
                <a:cs typeface="Courier New" charset="0"/>
              </a:rPr>
              <a:t>			critical section </a:t>
            </a:r>
          </a:p>
          <a:p>
            <a:pPr>
              <a:buFont typeface="Monotype Sorts" charset="0"/>
              <a:buNone/>
            </a:pPr>
            <a:r>
              <a:rPr lang="en-US" dirty="0">
                <a:solidFill>
                  <a:srgbClr val="000000"/>
                </a:solidFill>
                <a:latin typeface="Courier New" charset="0"/>
                <a:ea typeface="MS PGothic" charset="0"/>
                <a:cs typeface="Courier New" charset="0"/>
              </a:rPr>
              <a:t>		</a:t>
            </a:r>
            <a:r>
              <a:rPr lang="en-US" dirty="0">
                <a:solidFill>
                  <a:srgbClr val="FF0000"/>
                </a:solidFill>
                <a:latin typeface="Courier New" charset="0"/>
                <a:ea typeface="MS PGothic" charset="0"/>
                <a:cs typeface="Courier New" charset="0"/>
              </a:rPr>
              <a:t>flag[</a:t>
            </a:r>
            <a:r>
              <a:rPr lang="en-US" dirty="0" err="1">
                <a:solidFill>
                  <a:srgbClr val="FF0000"/>
                </a:solidFill>
                <a:latin typeface="Courier New" charset="0"/>
                <a:ea typeface="MS PGothic" charset="0"/>
                <a:cs typeface="Courier New" charset="0"/>
              </a:rPr>
              <a:t>i</a:t>
            </a:r>
            <a:r>
              <a:rPr lang="en-US" dirty="0">
                <a:solidFill>
                  <a:srgbClr val="FF0000"/>
                </a:solidFill>
                <a:latin typeface="Courier New" charset="0"/>
                <a:ea typeface="MS PGothic" charset="0"/>
                <a:cs typeface="Courier New" charset="0"/>
              </a:rPr>
              <a:t>] = false; </a:t>
            </a:r>
          </a:p>
          <a:p>
            <a:pPr>
              <a:buFont typeface="Monotype Sorts" charset="0"/>
              <a:buNone/>
            </a:pPr>
            <a:r>
              <a:rPr lang="en-US" dirty="0">
                <a:solidFill>
                  <a:srgbClr val="000000"/>
                </a:solidFill>
                <a:latin typeface="Courier New" charset="0"/>
                <a:ea typeface="MS PGothic" charset="0"/>
                <a:cs typeface="Courier New" charset="0"/>
              </a:rPr>
              <a:t>			remainder section </a:t>
            </a:r>
          </a:p>
          <a:p>
            <a:pPr>
              <a:buFont typeface="Monotype Sorts" charset="0"/>
              <a:buNone/>
            </a:pPr>
            <a:r>
              <a:rPr lang="en-US" dirty="0">
                <a:solidFill>
                  <a:srgbClr val="000000"/>
                </a:solidFill>
                <a:latin typeface="Courier New" charset="0"/>
                <a:ea typeface="MS PGothic" charset="0"/>
                <a:cs typeface="Courier New" charset="0"/>
              </a:rPr>
              <a:t>	 } while (true); </a:t>
            </a:r>
          </a:p>
          <a:p>
            <a:pPr>
              <a:buFont typeface="Monotype Sorts" charset="0"/>
              <a:buNone/>
            </a:pPr>
            <a:endParaRPr lang="en-US" sz="2800" dirty="0">
              <a:solidFill>
                <a:srgbClr val="0000FF"/>
              </a:solidFill>
              <a:latin typeface="Helvetica" charset="0"/>
              <a:ea typeface="MS PGothic" charset="0"/>
            </a:endParaRPr>
          </a:p>
        </p:txBody>
      </p:sp>
      <p:sp>
        <p:nvSpPr>
          <p:cNvPr id="8" name="Rectangle 7"/>
          <p:cNvSpPr/>
          <p:nvPr/>
        </p:nvSpPr>
        <p:spPr>
          <a:xfrm>
            <a:off x="8305800" y="3200400"/>
            <a:ext cx="3810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219200" y="2574200"/>
            <a:ext cx="2590800" cy="5334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9136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00138" y="277813"/>
            <a:ext cx="7586662" cy="576262"/>
          </a:xfrm>
        </p:spPr>
        <p:txBody>
          <a:bodyPr>
            <a:noAutofit/>
          </a:bodyPr>
          <a:lstStyle/>
          <a:p>
            <a:pPr eaLnBrk="1" hangingPunct="1"/>
            <a:r>
              <a:rPr lang="en-US" dirty="0">
                <a:ea typeface="MS PGothic" charset="0"/>
              </a:rPr>
              <a:t>Peterson</a:t>
            </a:r>
            <a:r>
              <a:rPr lang="ja-JP" altLang="en-US" dirty="0">
                <a:ea typeface="MS PGothic" charset="0"/>
              </a:rPr>
              <a:t>’</a:t>
            </a:r>
            <a:r>
              <a:rPr lang="en-US" altLang="ja-JP" dirty="0">
                <a:ea typeface="MS PGothic" charset="0"/>
              </a:rPr>
              <a:t>s Solution (Cont.)</a:t>
            </a:r>
            <a:endParaRPr lang="en-US" dirty="0">
              <a:ea typeface="MS PGothic" charset="0"/>
            </a:endParaRPr>
          </a:p>
        </p:txBody>
      </p:sp>
      <p:sp>
        <p:nvSpPr>
          <p:cNvPr id="17411" name="Rectangle 3"/>
          <p:cNvSpPr>
            <a:spLocks noGrp="1" noChangeArrowheads="1"/>
          </p:cNvSpPr>
          <p:nvPr>
            <p:ph idx="1"/>
          </p:nvPr>
        </p:nvSpPr>
        <p:spPr>
          <a:xfrm>
            <a:off x="806450" y="1233488"/>
            <a:ext cx="8108950" cy="4422775"/>
          </a:xfrm>
        </p:spPr>
        <p:txBody>
          <a:bodyPr>
            <a:normAutofit/>
          </a:bodyPr>
          <a:lstStyle/>
          <a:p>
            <a:r>
              <a:rPr lang="en-US" sz="2800" dirty="0">
                <a:solidFill>
                  <a:srgbClr val="000000"/>
                </a:solidFill>
                <a:ea typeface="MS PGothic" charset="0"/>
              </a:rPr>
              <a:t>Provable that the three  CS requirement are met:</a:t>
            </a:r>
          </a:p>
          <a:p>
            <a:pPr>
              <a:buFont typeface="Monotype Sorts" charset="0"/>
              <a:buNone/>
            </a:pPr>
            <a:r>
              <a:rPr lang="en-US" sz="2800" dirty="0">
                <a:solidFill>
                  <a:srgbClr val="000000"/>
                </a:solidFill>
                <a:ea typeface="MS PGothic" charset="0"/>
              </a:rPr>
              <a:t>        1.   Mutual exclusion is preserved</a:t>
            </a:r>
          </a:p>
          <a:p>
            <a:pPr>
              <a:buFont typeface="Monotype Sorts" charset="0"/>
              <a:buNone/>
            </a:pPr>
            <a:r>
              <a:rPr lang="en-US" sz="2800" dirty="0">
                <a:solidFill>
                  <a:srgbClr val="000000"/>
                </a:solidFill>
                <a:ea typeface="MS PGothic" charset="0"/>
              </a:rPr>
              <a:t>                </a:t>
            </a:r>
            <a:r>
              <a:rPr lang="en-US" sz="2800" b="1" dirty="0">
                <a:solidFill>
                  <a:srgbClr val="000000"/>
                </a:solidFill>
                <a:ea typeface="MS PGothic" charset="0"/>
                <a:cs typeface="Courier New" charset="0"/>
              </a:rPr>
              <a:t>P</a:t>
            </a:r>
            <a:r>
              <a:rPr lang="en-US" sz="2800" b="1" baseline="-25000" dirty="0">
                <a:solidFill>
                  <a:srgbClr val="000000"/>
                </a:solidFill>
                <a:ea typeface="MS PGothic" charset="0"/>
                <a:cs typeface="Courier New" charset="0"/>
              </a:rPr>
              <a:t>i</a:t>
            </a:r>
            <a:r>
              <a:rPr lang="en-US" sz="2800" b="1" dirty="0">
                <a:solidFill>
                  <a:srgbClr val="000000"/>
                </a:solidFill>
                <a:ea typeface="MS PGothic" charset="0"/>
                <a:cs typeface="Courier New" charset="0"/>
              </a:rPr>
              <a:t> </a:t>
            </a:r>
            <a:r>
              <a:rPr lang="en-US" sz="2800" dirty="0">
                <a:solidFill>
                  <a:srgbClr val="000000"/>
                </a:solidFill>
                <a:ea typeface="MS PGothic" charset="0"/>
              </a:rPr>
              <a:t>enters CS only if:</a:t>
            </a:r>
          </a:p>
          <a:p>
            <a:pPr>
              <a:buFont typeface="Monotype Sorts" charset="0"/>
              <a:buNone/>
            </a:pPr>
            <a:r>
              <a:rPr lang="en-US" sz="2800" dirty="0">
                <a:solidFill>
                  <a:srgbClr val="000000"/>
                </a:solidFill>
                <a:ea typeface="MS PGothic" charset="0"/>
              </a:rPr>
              <a:t>                      either </a:t>
            </a:r>
            <a:r>
              <a:rPr lang="en-US" sz="2800" b="1" dirty="0">
                <a:solidFill>
                  <a:srgbClr val="FF0000"/>
                </a:solidFill>
                <a:latin typeface="Courier New"/>
                <a:ea typeface="MS PGothic" charset="0"/>
                <a:cs typeface="Courier New"/>
              </a:rPr>
              <a:t>flag[j] = false </a:t>
            </a:r>
            <a:endParaRPr lang="en-US" sz="2800" b="1" dirty="0" smtClean="0">
              <a:solidFill>
                <a:srgbClr val="FF0000"/>
              </a:solidFill>
              <a:latin typeface="Courier New"/>
              <a:ea typeface="MS PGothic" charset="0"/>
              <a:cs typeface="Courier New"/>
            </a:endParaRPr>
          </a:p>
          <a:p>
            <a:pPr>
              <a:buFont typeface="Monotype Sorts" charset="0"/>
              <a:buNone/>
            </a:pPr>
            <a:r>
              <a:rPr lang="en-US" sz="2800" b="1" dirty="0">
                <a:solidFill>
                  <a:srgbClr val="000000"/>
                </a:solidFill>
                <a:latin typeface="Courier New"/>
                <a:ea typeface="MS PGothic" charset="0"/>
                <a:cs typeface="Courier New"/>
              </a:rPr>
              <a:t> </a:t>
            </a:r>
            <a:r>
              <a:rPr lang="en-US" sz="2800" b="1" dirty="0" smtClean="0">
                <a:solidFill>
                  <a:srgbClr val="000000"/>
                </a:solidFill>
                <a:latin typeface="Courier New"/>
                <a:ea typeface="MS PGothic" charset="0"/>
                <a:cs typeface="Courier New"/>
              </a:rPr>
              <a:t>         </a:t>
            </a:r>
            <a:r>
              <a:rPr lang="en-US" sz="2800" dirty="0" smtClean="0">
                <a:solidFill>
                  <a:srgbClr val="000000"/>
                </a:solidFill>
                <a:latin typeface="Courier New"/>
                <a:ea typeface="MS PGothic" charset="0"/>
                <a:cs typeface="Courier New"/>
              </a:rPr>
              <a:t>or</a:t>
            </a:r>
            <a:r>
              <a:rPr lang="en-US" sz="2800" b="1" dirty="0" smtClean="0">
                <a:solidFill>
                  <a:srgbClr val="000000"/>
                </a:solidFill>
                <a:latin typeface="Courier New"/>
                <a:ea typeface="MS PGothic" charset="0"/>
                <a:cs typeface="Courier New"/>
              </a:rPr>
              <a:t> </a:t>
            </a:r>
            <a:r>
              <a:rPr lang="en-US" sz="2800" b="1" dirty="0">
                <a:solidFill>
                  <a:srgbClr val="FF0000"/>
                </a:solidFill>
                <a:latin typeface="Courier New"/>
                <a:ea typeface="MS PGothic" charset="0"/>
                <a:cs typeface="Courier New"/>
              </a:rPr>
              <a:t>turn = </a:t>
            </a:r>
            <a:r>
              <a:rPr lang="en-US" sz="2800" b="1" dirty="0" err="1">
                <a:solidFill>
                  <a:srgbClr val="FF0000"/>
                </a:solidFill>
                <a:latin typeface="Courier New"/>
                <a:ea typeface="MS PGothic" charset="0"/>
                <a:cs typeface="Courier New"/>
              </a:rPr>
              <a:t>i</a:t>
            </a:r>
            <a:endParaRPr lang="en-US" sz="2800" dirty="0">
              <a:solidFill>
                <a:srgbClr val="FF0000"/>
              </a:solidFill>
              <a:latin typeface="Courier New"/>
              <a:ea typeface="MS PGothic" charset="0"/>
              <a:cs typeface="Courier New"/>
            </a:endParaRPr>
          </a:p>
          <a:p>
            <a:pPr>
              <a:buFont typeface="Monotype Sorts" charset="0"/>
              <a:buNone/>
            </a:pPr>
            <a:r>
              <a:rPr lang="en-US" sz="2800" dirty="0">
                <a:solidFill>
                  <a:srgbClr val="000000"/>
                </a:solidFill>
                <a:ea typeface="MS PGothic" charset="0"/>
              </a:rPr>
              <a:t>        2.   Progress requirement is satisfied</a:t>
            </a:r>
          </a:p>
          <a:p>
            <a:pPr>
              <a:buFont typeface="Monotype Sorts" charset="0"/>
              <a:buNone/>
            </a:pPr>
            <a:r>
              <a:rPr lang="en-US" sz="2800" dirty="0">
                <a:solidFill>
                  <a:srgbClr val="000000"/>
                </a:solidFill>
                <a:ea typeface="MS PGothic" charset="0"/>
              </a:rPr>
              <a:t>        3.   Bounded-waiting requirement is met</a:t>
            </a:r>
          </a:p>
          <a:p>
            <a:pPr>
              <a:lnSpc>
                <a:spcPct val="90000"/>
              </a:lnSpc>
            </a:pPr>
            <a:endParaRPr lang="en-US" dirty="0">
              <a:latin typeface="Helvetica" charset="0"/>
              <a:ea typeface="MS PGothic" charset="0"/>
            </a:endParaRPr>
          </a:p>
        </p:txBody>
      </p:sp>
    </p:spTree>
    <p:extLst>
      <p:ext uri="{BB962C8B-B14F-4D97-AF65-F5344CB8AC3E}">
        <p14:creationId xmlns:p14="http://schemas.microsoft.com/office/powerpoint/2010/main" val="8647700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304800"/>
            <a:ext cx="7586662" cy="865187"/>
          </a:xfrm>
        </p:spPr>
        <p:txBody>
          <a:bodyPr>
            <a:noAutofit/>
          </a:bodyPr>
          <a:lstStyle/>
          <a:p>
            <a:pPr eaLnBrk="1" hangingPunct="1"/>
            <a:r>
              <a:rPr lang="en-US" dirty="0">
                <a:latin typeface="Calibri"/>
                <a:ea typeface="MS PGothic" charset="0"/>
                <a:cs typeface="Calibri"/>
              </a:rPr>
              <a:t>Synchronization Hardware</a:t>
            </a:r>
          </a:p>
        </p:txBody>
      </p:sp>
      <p:sp>
        <p:nvSpPr>
          <p:cNvPr id="18435" name="Rectangle 3"/>
          <p:cNvSpPr>
            <a:spLocks noGrp="1" noChangeArrowheads="1"/>
          </p:cNvSpPr>
          <p:nvPr>
            <p:ph idx="1"/>
          </p:nvPr>
        </p:nvSpPr>
        <p:spPr>
          <a:xfrm>
            <a:off x="908050" y="1371600"/>
            <a:ext cx="7702550" cy="4648200"/>
          </a:xfrm>
        </p:spPr>
        <p:txBody>
          <a:bodyPr>
            <a:noAutofit/>
          </a:bodyPr>
          <a:lstStyle/>
          <a:p>
            <a:pPr>
              <a:lnSpc>
                <a:spcPct val="90000"/>
              </a:lnSpc>
              <a:tabLst>
                <a:tab pos="739775" algn="l"/>
                <a:tab pos="1020763" algn="l"/>
                <a:tab pos="1257300" algn="l"/>
              </a:tabLst>
            </a:pPr>
            <a:r>
              <a:rPr lang="en-US" sz="2800" dirty="0" smtClean="0">
                <a:ea typeface="MS PGothic" charset="0"/>
              </a:rPr>
              <a:t>All </a:t>
            </a:r>
            <a:r>
              <a:rPr lang="en-US" sz="2800" dirty="0">
                <a:ea typeface="MS PGothic" charset="0"/>
              </a:rPr>
              <a:t>solutions below based on idea of </a:t>
            </a:r>
            <a:r>
              <a:rPr lang="en-US" sz="2800" dirty="0">
                <a:solidFill>
                  <a:srgbClr val="FF0000"/>
                </a:solidFill>
                <a:ea typeface="MS PGothic" charset="0"/>
              </a:rPr>
              <a:t>locking</a:t>
            </a:r>
          </a:p>
          <a:p>
            <a:pPr lvl="1">
              <a:lnSpc>
                <a:spcPct val="90000"/>
              </a:lnSpc>
              <a:tabLst>
                <a:tab pos="739775" algn="l"/>
                <a:tab pos="1020763" algn="l"/>
                <a:tab pos="1257300" algn="l"/>
              </a:tabLst>
            </a:pPr>
            <a:r>
              <a:rPr lang="en-US" sz="2400" dirty="0">
                <a:ea typeface="MS PGothic" charset="0"/>
              </a:rPr>
              <a:t>Protecting critical regions via </a:t>
            </a:r>
            <a:r>
              <a:rPr lang="en-US" sz="2400" dirty="0" smtClean="0">
                <a:ea typeface="MS PGothic" charset="0"/>
              </a:rPr>
              <a:t>locks</a:t>
            </a:r>
          </a:p>
          <a:p>
            <a:pPr lvl="1">
              <a:lnSpc>
                <a:spcPct val="90000"/>
              </a:lnSpc>
              <a:tabLst>
                <a:tab pos="739775" algn="l"/>
                <a:tab pos="1020763" algn="l"/>
                <a:tab pos="1257300" algn="l"/>
              </a:tabLst>
            </a:pPr>
            <a:endParaRPr lang="en-US" sz="2400" dirty="0">
              <a:ea typeface="MS PGothic" charset="0"/>
            </a:endParaRPr>
          </a:p>
          <a:p>
            <a:pPr>
              <a:lnSpc>
                <a:spcPct val="90000"/>
              </a:lnSpc>
              <a:tabLst>
                <a:tab pos="739775" algn="l"/>
                <a:tab pos="1020763" algn="l"/>
                <a:tab pos="1257300" algn="l"/>
              </a:tabLst>
            </a:pPr>
            <a:r>
              <a:rPr lang="en-US" sz="2800" dirty="0">
                <a:ea typeface="MS PGothic" charset="0"/>
              </a:rPr>
              <a:t>Uniprocessors – </a:t>
            </a:r>
            <a:r>
              <a:rPr lang="en-US" sz="2800" dirty="0" smtClean="0">
                <a:solidFill>
                  <a:srgbClr val="FF0000"/>
                </a:solidFill>
                <a:ea typeface="MS PGothic" charset="0"/>
              </a:rPr>
              <a:t>Disable </a:t>
            </a:r>
            <a:r>
              <a:rPr lang="en-US" sz="2800" dirty="0">
                <a:solidFill>
                  <a:srgbClr val="FF0000"/>
                </a:solidFill>
                <a:ea typeface="MS PGothic" charset="0"/>
              </a:rPr>
              <a:t>interrupts</a:t>
            </a:r>
          </a:p>
          <a:p>
            <a:pPr lvl="1">
              <a:lnSpc>
                <a:spcPct val="90000"/>
              </a:lnSpc>
              <a:tabLst>
                <a:tab pos="739775" algn="l"/>
                <a:tab pos="1020763" algn="l"/>
                <a:tab pos="1257300" algn="l"/>
              </a:tabLst>
            </a:pPr>
            <a:r>
              <a:rPr lang="en-US" sz="2400" dirty="0" smtClean="0">
                <a:ea typeface="MS PGothic" charset="0"/>
              </a:rPr>
              <a:t>Running </a:t>
            </a:r>
            <a:r>
              <a:rPr lang="en-US" sz="2400" dirty="0">
                <a:ea typeface="MS PGothic" charset="0"/>
              </a:rPr>
              <a:t>code </a:t>
            </a:r>
            <a:r>
              <a:rPr lang="en-US" sz="2400" dirty="0" smtClean="0">
                <a:ea typeface="MS PGothic" charset="0"/>
              </a:rPr>
              <a:t>cannot be preempted</a:t>
            </a:r>
            <a:endParaRPr lang="en-US" sz="2400" dirty="0">
              <a:ea typeface="MS PGothic" charset="0"/>
            </a:endParaRPr>
          </a:p>
          <a:p>
            <a:pPr lvl="1">
              <a:lnSpc>
                <a:spcPct val="90000"/>
              </a:lnSpc>
              <a:tabLst>
                <a:tab pos="739775" algn="l"/>
                <a:tab pos="1020763" algn="l"/>
                <a:tab pos="1257300" algn="l"/>
              </a:tabLst>
            </a:pPr>
            <a:r>
              <a:rPr lang="en-US" sz="2400" dirty="0">
                <a:ea typeface="MS PGothic" charset="0"/>
              </a:rPr>
              <a:t>Generally too inefficient on multiprocessor systems</a:t>
            </a:r>
          </a:p>
          <a:p>
            <a:pPr>
              <a:lnSpc>
                <a:spcPct val="90000"/>
              </a:lnSpc>
              <a:tabLst>
                <a:tab pos="739775" algn="l"/>
                <a:tab pos="1020763" algn="l"/>
                <a:tab pos="1257300" algn="l"/>
              </a:tabLst>
            </a:pPr>
            <a:endParaRPr lang="en-US" sz="2800" dirty="0" smtClean="0">
              <a:ea typeface="MS PGothic" charset="0"/>
            </a:endParaRPr>
          </a:p>
          <a:p>
            <a:pPr>
              <a:lnSpc>
                <a:spcPct val="90000"/>
              </a:lnSpc>
              <a:tabLst>
                <a:tab pos="739775" algn="l"/>
                <a:tab pos="1020763" algn="l"/>
                <a:tab pos="1257300" algn="l"/>
              </a:tabLst>
            </a:pPr>
            <a:r>
              <a:rPr lang="en-US" sz="2800" dirty="0" smtClean="0">
                <a:ea typeface="MS PGothic" charset="0"/>
              </a:rPr>
              <a:t>Special </a:t>
            </a:r>
            <a:r>
              <a:rPr lang="en-US" sz="2800" dirty="0">
                <a:ea typeface="MS PGothic" charset="0"/>
              </a:rPr>
              <a:t>atomic hardware instructions</a:t>
            </a:r>
          </a:p>
          <a:p>
            <a:pPr lvl="2">
              <a:lnSpc>
                <a:spcPct val="90000"/>
              </a:lnSpc>
              <a:tabLst>
                <a:tab pos="739775" algn="l"/>
                <a:tab pos="1020763" algn="l"/>
                <a:tab pos="1257300" algn="l"/>
              </a:tabLst>
            </a:pPr>
            <a:r>
              <a:rPr lang="en-US" dirty="0">
                <a:solidFill>
                  <a:srgbClr val="FF0000"/>
                </a:solidFill>
                <a:ea typeface="MS PGothic" charset="0"/>
              </a:rPr>
              <a:t>Atomic</a:t>
            </a:r>
            <a:r>
              <a:rPr lang="en-US" dirty="0">
                <a:ea typeface="MS PGothic" charset="0"/>
              </a:rPr>
              <a:t> = non-interruptible</a:t>
            </a:r>
          </a:p>
          <a:p>
            <a:pPr lvl="1">
              <a:lnSpc>
                <a:spcPct val="90000"/>
              </a:lnSpc>
              <a:tabLst>
                <a:tab pos="739775" algn="l"/>
                <a:tab pos="1020763" algn="l"/>
                <a:tab pos="1257300" algn="l"/>
              </a:tabLst>
            </a:pPr>
            <a:r>
              <a:rPr lang="en-US" sz="2400" dirty="0">
                <a:ea typeface="MS PGothic" charset="0"/>
              </a:rPr>
              <a:t>Either test memory word and set value</a:t>
            </a:r>
          </a:p>
          <a:p>
            <a:pPr lvl="1">
              <a:lnSpc>
                <a:spcPct val="90000"/>
              </a:lnSpc>
              <a:tabLst>
                <a:tab pos="739775" algn="l"/>
                <a:tab pos="1020763" algn="l"/>
                <a:tab pos="1257300" algn="l"/>
              </a:tabLst>
            </a:pPr>
            <a:r>
              <a:rPr lang="en-US" sz="2400" dirty="0">
                <a:ea typeface="MS PGothic" charset="0"/>
              </a:rPr>
              <a:t>Or swap contents of two memory words</a:t>
            </a:r>
          </a:p>
        </p:txBody>
      </p:sp>
      <p:sp>
        <p:nvSpPr>
          <p:cNvPr id="4" name="Rectangle 3"/>
          <p:cNvSpPr txBox="1">
            <a:spLocks noChangeArrowheads="1"/>
          </p:cNvSpPr>
          <p:nvPr/>
        </p:nvSpPr>
        <p:spPr>
          <a:xfrm>
            <a:off x="6477000" y="2667000"/>
            <a:ext cx="25146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2400" dirty="0" smtClean="0">
                <a:solidFill>
                  <a:srgbClr val="FF0000"/>
                </a:solidFill>
                <a:ea typeface="MS PGothic" charset="0"/>
              </a:rPr>
              <a:t>Q4: Any Problem? </a:t>
            </a:r>
            <a:endParaRPr lang="en-US" sz="2400" dirty="0">
              <a:solidFill>
                <a:srgbClr val="FF0000"/>
              </a:solidFill>
              <a:ea typeface="MS PGothic" charset="0"/>
            </a:endParaRPr>
          </a:p>
        </p:txBody>
      </p:sp>
      <p:sp>
        <p:nvSpPr>
          <p:cNvPr id="5" name="Rectangle 4"/>
          <p:cNvSpPr/>
          <p:nvPr/>
        </p:nvSpPr>
        <p:spPr>
          <a:xfrm>
            <a:off x="304800" y="3124200"/>
            <a:ext cx="8610600" cy="4572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695866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fltVal val="0"/>
                                          </p:val>
                                        </p:tav>
                                      </p:tavLst>
                                    </p:anim>
                                    <p:animEffect transition="out" filter="fade">
                                      <p:cBhvr>
                                        <p:cTn id="8" dur="500"/>
                                        <p:tgtEl>
                                          <p:spTgt spid="5"/>
                                        </p:tgtEl>
                                      </p:cBhvr>
                                    </p:animEffect>
                                    <p:set>
                                      <p:cBhvr>
                                        <p:cTn id="9" dur="1" fill="hold">
                                          <p:stCondLst>
                                            <p:cond delay="4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Recap</a:t>
            </a:r>
            <a:endParaRPr lang="en-US" dirty="0"/>
          </a:p>
        </p:txBody>
      </p:sp>
      <p:sp>
        <p:nvSpPr>
          <p:cNvPr id="5" name="Content Placeholder 4"/>
          <p:cNvSpPr>
            <a:spLocks noGrp="1"/>
          </p:cNvSpPr>
          <p:nvPr>
            <p:ph sz="half" idx="1"/>
          </p:nvPr>
        </p:nvSpPr>
        <p:spPr>
          <a:xfrm>
            <a:off x="658904" y="1371600"/>
            <a:ext cx="7646896" cy="4724400"/>
          </a:xfrm>
        </p:spPr>
        <p:txBody>
          <a:bodyPr>
            <a:noAutofit/>
          </a:bodyPr>
          <a:lstStyle/>
          <a:p>
            <a:r>
              <a:rPr lang="en-US" sz="3200" dirty="0"/>
              <a:t>Process control</a:t>
            </a:r>
          </a:p>
          <a:p>
            <a:pPr lvl="1"/>
            <a:r>
              <a:rPr lang="en-US" sz="2800" dirty="0" smtClean="0"/>
              <a:t>Process control block</a:t>
            </a:r>
            <a:endParaRPr lang="en-US" sz="2800" dirty="0"/>
          </a:p>
          <a:p>
            <a:pPr lvl="1"/>
            <a:r>
              <a:rPr lang="en-US" sz="2800" dirty="0" smtClean="0"/>
              <a:t>Context switch</a:t>
            </a:r>
            <a:endParaRPr lang="en-US" sz="2800" dirty="0"/>
          </a:p>
          <a:p>
            <a:r>
              <a:rPr lang="en-US" sz="3200" dirty="0"/>
              <a:t>Process states</a:t>
            </a:r>
          </a:p>
          <a:p>
            <a:pPr lvl="1"/>
            <a:r>
              <a:rPr lang="en-US" sz="2800" dirty="0"/>
              <a:t>Two-state process model</a:t>
            </a:r>
          </a:p>
          <a:p>
            <a:pPr lvl="1"/>
            <a:r>
              <a:rPr lang="en-US" sz="2800" dirty="0" smtClean="0"/>
              <a:t>Five</a:t>
            </a:r>
            <a:r>
              <a:rPr lang="en-US" sz="2800" dirty="0"/>
              <a:t>-state </a:t>
            </a:r>
            <a:r>
              <a:rPr lang="en-US" sz="2800" dirty="0" smtClean="0"/>
              <a:t>model</a:t>
            </a:r>
            <a:endParaRPr lang="en-US" sz="2800" dirty="0"/>
          </a:p>
        </p:txBody>
      </p:sp>
      <p:sp>
        <p:nvSpPr>
          <p:cNvPr id="3" name="Slide Number Placeholder 2"/>
          <p:cNvSpPr>
            <a:spLocks noGrp="1"/>
          </p:cNvSpPr>
          <p:nvPr>
            <p:ph type="sldNum" sz="quarter" idx="12"/>
          </p:nvPr>
        </p:nvSpPr>
        <p:spPr/>
        <p:txBody>
          <a:bodyPr/>
          <a:lstStyle/>
          <a:p>
            <a:fld id="{8353CCE1-ED68-4673-B2B8-9A8ACC32B759}" type="slidenum">
              <a:rPr lang="en-US" smtClean="0"/>
              <a:pPr/>
              <a:t>2</a:t>
            </a:fld>
            <a:endParaRPr lang="en-US"/>
          </a:p>
        </p:txBody>
      </p:sp>
    </p:spTree>
    <p:extLst>
      <p:ext uri="{BB962C8B-B14F-4D97-AF65-F5344CB8AC3E}">
        <p14:creationId xmlns:p14="http://schemas.microsoft.com/office/powerpoint/2010/main" val="13076402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p:cNvSpPr>
            <a:spLocks noGrp="1"/>
          </p:cNvSpPr>
          <p:nvPr>
            <p:ph type="title"/>
          </p:nvPr>
        </p:nvSpPr>
        <p:spPr>
          <a:xfrm>
            <a:off x="609600" y="152400"/>
            <a:ext cx="8154988" cy="1371600"/>
          </a:xfrm>
        </p:spPr>
        <p:txBody>
          <a:bodyPr>
            <a:noAutofit/>
          </a:bodyPr>
          <a:lstStyle/>
          <a:p>
            <a:r>
              <a:rPr lang="en-US" dirty="0">
                <a:latin typeface="+mn-lt"/>
                <a:ea typeface="MS PGothic" charset="0"/>
              </a:rPr>
              <a:t>Solution to Critical-section Problem Using Locks</a:t>
            </a:r>
          </a:p>
        </p:txBody>
      </p:sp>
      <p:sp>
        <p:nvSpPr>
          <p:cNvPr id="19461" name="Content Placeholder 2"/>
          <p:cNvSpPr>
            <a:spLocks noGrp="1"/>
          </p:cNvSpPr>
          <p:nvPr>
            <p:ph idx="1"/>
          </p:nvPr>
        </p:nvSpPr>
        <p:spPr>
          <a:xfrm>
            <a:off x="838200" y="1676400"/>
            <a:ext cx="7727950" cy="4530725"/>
          </a:xfrm>
        </p:spPr>
        <p:txBody>
          <a:bodyPr/>
          <a:lstStyle/>
          <a:p>
            <a:pPr>
              <a:buFont typeface="Monotype Sorts" charset="0"/>
              <a:buNone/>
            </a:pPr>
            <a:r>
              <a:rPr lang="en-US" sz="1400" b="1" dirty="0">
                <a:solidFill>
                  <a:srgbClr val="000000"/>
                </a:solidFill>
                <a:latin typeface="Courier New" charset="0"/>
                <a:ea typeface="MS PGothic" charset="0"/>
                <a:cs typeface="Courier New" charset="0"/>
              </a:rPr>
              <a:t>	</a:t>
            </a:r>
            <a:r>
              <a:rPr lang="en-US" sz="2800" dirty="0">
                <a:solidFill>
                  <a:srgbClr val="000000"/>
                </a:solidFill>
                <a:latin typeface="Courier New"/>
                <a:ea typeface="MS PGothic" charset="0"/>
                <a:cs typeface="Courier New"/>
              </a:rPr>
              <a:t>do { </a:t>
            </a:r>
          </a:p>
          <a:p>
            <a:pPr>
              <a:buFont typeface="Monotype Sorts" charset="0"/>
              <a:buNone/>
            </a:pPr>
            <a:r>
              <a:rPr lang="en-US" sz="2800" dirty="0">
                <a:solidFill>
                  <a:srgbClr val="000000"/>
                </a:solidFill>
                <a:latin typeface="Courier New"/>
                <a:ea typeface="MS PGothic" charset="0"/>
                <a:cs typeface="Courier New"/>
              </a:rPr>
              <a:t>		</a:t>
            </a:r>
            <a:r>
              <a:rPr lang="en-US" sz="2800" dirty="0">
                <a:solidFill>
                  <a:srgbClr val="FF0000"/>
                </a:solidFill>
                <a:latin typeface="Courier New"/>
                <a:ea typeface="MS PGothic" charset="0"/>
                <a:cs typeface="Courier New"/>
              </a:rPr>
              <a:t>acquire lock </a:t>
            </a:r>
          </a:p>
          <a:p>
            <a:pPr>
              <a:buFont typeface="Monotype Sorts" charset="0"/>
              <a:buNone/>
            </a:pPr>
            <a:r>
              <a:rPr lang="en-US" sz="2800" dirty="0">
                <a:solidFill>
                  <a:srgbClr val="000000"/>
                </a:solidFill>
                <a:latin typeface="Courier New"/>
                <a:ea typeface="MS PGothic" charset="0"/>
                <a:cs typeface="Courier New"/>
              </a:rPr>
              <a:t>			critical section </a:t>
            </a:r>
          </a:p>
          <a:p>
            <a:pPr>
              <a:buFont typeface="Monotype Sorts" charset="0"/>
              <a:buNone/>
            </a:pPr>
            <a:r>
              <a:rPr lang="en-US" sz="2800" dirty="0">
                <a:solidFill>
                  <a:srgbClr val="000000"/>
                </a:solidFill>
                <a:latin typeface="Courier New"/>
                <a:ea typeface="MS PGothic" charset="0"/>
                <a:cs typeface="Courier New"/>
              </a:rPr>
              <a:t>		</a:t>
            </a:r>
            <a:r>
              <a:rPr lang="en-US" sz="2800" dirty="0">
                <a:solidFill>
                  <a:srgbClr val="FF0000"/>
                </a:solidFill>
                <a:latin typeface="Courier New"/>
                <a:ea typeface="MS PGothic" charset="0"/>
                <a:cs typeface="Courier New"/>
              </a:rPr>
              <a:t>release lock </a:t>
            </a:r>
          </a:p>
          <a:p>
            <a:pPr>
              <a:buFont typeface="Monotype Sorts" charset="0"/>
              <a:buNone/>
            </a:pPr>
            <a:r>
              <a:rPr lang="en-US" sz="2800" dirty="0">
                <a:solidFill>
                  <a:srgbClr val="000000"/>
                </a:solidFill>
                <a:latin typeface="Courier New"/>
                <a:ea typeface="MS PGothic" charset="0"/>
                <a:cs typeface="Courier New"/>
              </a:rPr>
              <a:t>			remainder section </a:t>
            </a:r>
          </a:p>
          <a:p>
            <a:pPr>
              <a:buFont typeface="Monotype Sorts" charset="0"/>
              <a:buNone/>
            </a:pPr>
            <a:r>
              <a:rPr lang="en-US" sz="2800" dirty="0">
                <a:solidFill>
                  <a:srgbClr val="000000"/>
                </a:solidFill>
                <a:latin typeface="Courier New"/>
                <a:ea typeface="MS PGothic" charset="0"/>
                <a:cs typeface="Courier New"/>
              </a:rPr>
              <a:t>	} while (TRUE); </a:t>
            </a:r>
          </a:p>
        </p:txBody>
      </p:sp>
    </p:spTree>
    <p:extLst>
      <p:ext uri="{BB962C8B-B14F-4D97-AF65-F5344CB8AC3E}">
        <p14:creationId xmlns:p14="http://schemas.microsoft.com/office/powerpoint/2010/main" val="150301614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87463" y="161925"/>
            <a:ext cx="7399337" cy="576263"/>
          </a:xfrm>
        </p:spPr>
        <p:txBody>
          <a:bodyPr>
            <a:noAutofit/>
          </a:bodyPr>
          <a:lstStyle/>
          <a:p>
            <a:pPr eaLnBrk="1" hangingPunct="1"/>
            <a:r>
              <a:rPr lang="en-US" dirty="0" err="1">
                <a:latin typeface="+mn-lt"/>
                <a:ea typeface="MS PGothic" charset="0"/>
              </a:rPr>
              <a:t>test_and_set</a:t>
            </a:r>
            <a:r>
              <a:rPr lang="en-US" dirty="0">
                <a:latin typeface="+mn-lt"/>
                <a:ea typeface="MS PGothic" charset="0"/>
              </a:rPr>
              <a:t>  Instruction </a:t>
            </a:r>
          </a:p>
        </p:txBody>
      </p:sp>
      <p:sp>
        <p:nvSpPr>
          <p:cNvPr id="20483" name="Rectangle 3"/>
          <p:cNvSpPr>
            <a:spLocks noGrp="1" noChangeArrowheads="1"/>
          </p:cNvSpPr>
          <p:nvPr>
            <p:ph idx="1"/>
          </p:nvPr>
        </p:nvSpPr>
        <p:spPr>
          <a:xfrm>
            <a:off x="806450" y="1143000"/>
            <a:ext cx="8032750" cy="5257800"/>
          </a:xfrm>
        </p:spPr>
        <p:txBody>
          <a:bodyPr>
            <a:normAutofit/>
          </a:bodyPr>
          <a:lstStyle/>
          <a:p>
            <a:pPr>
              <a:lnSpc>
                <a:spcPct val="90000"/>
              </a:lnSpc>
              <a:buFont typeface="Monotype Sorts" charset="0"/>
              <a:buNone/>
              <a:tabLst>
                <a:tab pos="739775" algn="l"/>
                <a:tab pos="1020763" algn="l"/>
                <a:tab pos="1257300" algn="l"/>
              </a:tabLst>
            </a:pPr>
            <a:r>
              <a:rPr lang="en-US" sz="2600" dirty="0" err="1" smtClean="0">
                <a:solidFill>
                  <a:srgbClr val="000000"/>
                </a:solidFill>
                <a:latin typeface="Courier New" charset="0"/>
                <a:ea typeface="MS PGothic" charset="0"/>
                <a:cs typeface="Courier New" charset="0"/>
              </a:rPr>
              <a:t>boolean</a:t>
            </a:r>
            <a:r>
              <a:rPr lang="en-US" sz="2600" dirty="0" smtClean="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test_and_set</a:t>
            </a:r>
            <a:r>
              <a:rPr lang="en-US" sz="2600" dirty="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boolean</a:t>
            </a:r>
            <a:r>
              <a:rPr lang="en-US" sz="2600" dirty="0">
                <a:solidFill>
                  <a:srgbClr val="000000"/>
                </a:solidFill>
                <a:latin typeface="Courier New" charset="0"/>
                <a:ea typeface="MS PGothic" charset="0"/>
                <a:cs typeface="Courier New" charset="0"/>
              </a:rPr>
              <a:t> *target)</a:t>
            </a: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smtClean="0">
                <a:solidFill>
                  <a:srgbClr val="000000"/>
                </a:solidFill>
                <a:latin typeface="Courier New" charset="0"/>
                <a:ea typeface="MS PGothic" charset="0"/>
                <a:cs typeface="Courier New" charset="0"/>
              </a:rPr>
              <a:t>{</a:t>
            </a:r>
            <a:endParaRPr lang="en-US" sz="2600" dirty="0">
              <a:solidFill>
                <a:srgbClr val="000000"/>
              </a:solidFill>
              <a:latin typeface="Courier New" charset="0"/>
              <a:ea typeface="MS PGothic" charset="0"/>
              <a:cs typeface="Courier New" charset="0"/>
            </a:endParaRP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err="1" smtClean="0">
                <a:solidFill>
                  <a:srgbClr val="000000"/>
                </a:solidFill>
                <a:latin typeface="Courier New" charset="0"/>
                <a:ea typeface="MS PGothic" charset="0"/>
                <a:cs typeface="Courier New" charset="0"/>
              </a:rPr>
              <a:t>boolean</a:t>
            </a:r>
            <a:r>
              <a:rPr lang="en-US" sz="2600" dirty="0" smtClean="0">
                <a:solidFill>
                  <a:srgbClr val="000000"/>
                </a:solidFill>
                <a:latin typeface="Courier New" charset="0"/>
                <a:ea typeface="MS PGothic" charset="0"/>
                <a:cs typeface="Courier New" charset="0"/>
              </a:rPr>
              <a:t> </a:t>
            </a:r>
            <a:r>
              <a:rPr lang="en-US" sz="2600" dirty="0" err="1">
                <a:solidFill>
                  <a:srgbClr val="000000"/>
                </a:solidFill>
                <a:latin typeface="Courier New" charset="0"/>
                <a:ea typeface="MS PGothic" charset="0"/>
                <a:cs typeface="Courier New" charset="0"/>
              </a:rPr>
              <a:t>rv</a:t>
            </a:r>
            <a:r>
              <a:rPr lang="en-US" sz="2600" dirty="0">
                <a:solidFill>
                  <a:srgbClr val="000000"/>
                </a:solidFill>
                <a:latin typeface="Courier New" charset="0"/>
                <a:ea typeface="MS PGothic" charset="0"/>
                <a:cs typeface="Courier New" charset="0"/>
              </a:rPr>
              <a:t> = *target;</a:t>
            </a: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smtClean="0">
                <a:solidFill>
                  <a:srgbClr val="000000"/>
                </a:solidFill>
                <a:latin typeface="Courier New" charset="0"/>
                <a:ea typeface="MS PGothic" charset="0"/>
                <a:cs typeface="Courier New" charset="0"/>
              </a:rPr>
              <a:t>*</a:t>
            </a:r>
            <a:r>
              <a:rPr lang="en-US" sz="2600" dirty="0">
                <a:solidFill>
                  <a:srgbClr val="000000"/>
                </a:solidFill>
                <a:latin typeface="Courier New" charset="0"/>
                <a:ea typeface="MS PGothic" charset="0"/>
                <a:cs typeface="Courier New" charset="0"/>
              </a:rPr>
              <a:t>target = TRUE;</a:t>
            </a: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smtClean="0">
                <a:solidFill>
                  <a:srgbClr val="000000"/>
                </a:solidFill>
                <a:latin typeface="Courier New" charset="0"/>
                <a:ea typeface="MS PGothic" charset="0"/>
                <a:cs typeface="Courier New" charset="0"/>
              </a:rPr>
              <a:t>return </a:t>
            </a:r>
            <a:r>
              <a:rPr lang="en-US" sz="2600" dirty="0" err="1" smtClean="0">
                <a:solidFill>
                  <a:srgbClr val="000000"/>
                </a:solidFill>
                <a:latin typeface="Courier New" charset="0"/>
                <a:ea typeface="MS PGothic" charset="0"/>
                <a:cs typeface="Courier New" charset="0"/>
              </a:rPr>
              <a:t>rv</a:t>
            </a:r>
            <a:r>
              <a:rPr lang="en-US" sz="2600" dirty="0" smtClean="0">
                <a:solidFill>
                  <a:srgbClr val="000000"/>
                </a:solidFill>
                <a:latin typeface="Courier New" charset="0"/>
                <a:ea typeface="MS PGothic" charset="0"/>
                <a:cs typeface="Courier New" charset="0"/>
              </a:rPr>
              <a:t>;</a:t>
            </a:r>
            <a:endParaRPr lang="en-US" sz="2600" dirty="0">
              <a:solidFill>
                <a:srgbClr val="000000"/>
              </a:solidFill>
              <a:latin typeface="Courier New" charset="0"/>
              <a:ea typeface="MS PGothic" charset="0"/>
              <a:cs typeface="Courier New" charset="0"/>
            </a:endParaRPr>
          </a:p>
          <a:p>
            <a:pPr>
              <a:lnSpc>
                <a:spcPct val="90000"/>
              </a:lnSpc>
              <a:buFont typeface="Monotype Sorts" charset="0"/>
              <a:buNone/>
              <a:tabLst>
                <a:tab pos="739775" algn="l"/>
                <a:tab pos="1020763" algn="l"/>
                <a:tab pos="1257300" algn="l"/>
              </a:tabLst>
            </a:pPr>
            <a:r>
              <a:rPr lang="en-US" sz="2600" dirty="0">
                <a:solidFill>
                  <a:srgbClr val="000000"/>
                </a:solidFill>
                <a:latin typeface="Courier New" charset="0"/>
                <a:ea typeface="MS PGothic" charset="0"/>
                <a:cs typeface="Courier New" charset="0"/>
              </a:rPr>
              <a:t> </a:t>
            </a:r>
            <a:r>
              <a:rPr lang="en-US" sz="2600" dirty="0" smtClean="0">
                <a:solidFill>
                  <a:srgbClr val="000000"/>
                </a:solidFill>
                <a:latin typeface="Courier New" charset="0"/>
                <a:ea typeface="MS PGothic" charset="0"/>
                <a:cs typeface="Courier New" charset="0"/>
              </a:rPr>
              <a:t>}</a:t>
            </a:r>
          </a:p>
          <a:p>
            <a:pPr>
              <a:lnSpc>
                <a:spcPct val="90000"/>
              </a:lnSpc>
              <a:buFont typeface="Monotype Sorts" charset="0"/>
              <a:buNone/>
              <a:tabLst>
                <a:tab pos="739775" algn="l"/>
                <a:tab pos="1020763" algn="l"/>
                <a:tab pos="1257300" algn="l"/>
              </a:tabLst>
            </a:pPr>
            <a:endParaRPr lang="en-US" sz="1600" dirty="0">
              <a:solidFill>
                <a:srgbClr val="0000FF"/>
              </a:solidFill>
              <a:latin typeface="Helvetica" charset="0"/>
              <a:ea typeface="MS PGothic" charset="0"/>
            </a:endParaRPr>
          </a:p>
          <a:p>
            <a:pPr>
              <a:lnSpc>
                <a:spcPct val="90000"/>
              </a:lnSpc>
              <a:tabLst>
                <a:tab pos="739775" algn="l"/>
                <a:tab pos="1020763" algn="l"/>
                <a:tab pos="1257300" algn="l"/>
              </a:tabLst>
            </a:pPr>
            <a:r>
              <a:rPr lang="en-US" sz="3000" dirty="0">
                <a:ea typeface="MS PGothic" charset="0"/>
              </a:rPr>
              <a:t>Executed atomically</a:t>
            </a:r>
          </a:p>
          <a:p>
            <a:pPr>
              <a:lnSpc>
                <a:spcPct val="90000"/>
              </a:lnSpc>
              <a:tabLst>
                <a:tab pos="739775" algn="l"/>
                <a:tab pos="1020763" algn="l"/>
                <a:tab pos="1257300" algn="l"/>
              </a:tabLst>
            </a:pPr>
            <a:r>
              <a:rPr lang="en-US" sz="3000" dirty="0">
                <a:ea typeface="MS PGothic" charset="0"/>
              </a:rPr>
              <a:t>Returns the original value of passed parameter</a:t>
            </a:r>
          </a:p>
          <a:p>
            <a:pPr>
              <a:lnSpc>
                <a:spcPct val="90000"/>
              </a:lnSpc>
              <a:tabLst>
                <a:tab pos="739775" algn="l"/>
                <a:tab pos="1020763" algn="l"/>
                <a:tab pos="1257300" algn="l"/>
              </a:tabLst>
            </a:pPr>
            <a:r>
              <a:rPr lang="en-US" sz="3000" dirty="0">
                <a:ea typeface="MS PGothic" charset="0"/>
              </a:rPr>
              <a:t>Set the new value of passed parameter to “TRUE”.</a:t>
            </a:r>
          </a:p>
          <a:p>
            <a:pPr>
              <a:lnSpc>
                <a:spcPct val="90000"/>
              </a:lnSpc>
              <a:buFont typeface="Monotype Sorts" charset="0"/>
              <a:buAutoNum type="arabicPeriod"/>
              <a:tabLst>
                <a:tab pos="739775" algn="l"/>
                <a:tab pos="1020763" algn="l"/>
                <a:tab pos="1257300" algn="l"/>
              </a:tabLst>
            </a:pPr>
            <a:endParaRPr lang="en-US" dirty="0">
              <a:solidFill>
                <a:srgbClr val="0000FF"/>
              </a:solidFill>
              <a:latin typeface="Helvetica" charset="0"/>
              <a:ea typeface="MS PGothic" charset="0"/>
            </a:endParaRPr>
          </a:p>
        </p:txBody>
      </p:sp>
    </p:spTree>
    <p:extLst>
      <p:ext uri="{BB962C8B-B14F-4D97-AF65-F5344CB8AC3E}">
        <p14:creationId xmlns:p14="http://schemas.microsoft.com/office/powerpoint/2010/main" val="41213928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49313" y="161925"/>
            <a:ext cx="7837487" cy="904875"/>
          </a:xfrm>
        </p:spPr>
        <p:txBody>
          <a:bodyPr>
            <a:noAutofit/>
          </a:bodyPr>
          <a:lstStyle/>
          <a:p>
            <a:pPr eaLnBrk="1" hangingPunct="1"/>
            <a:r>
              <a:rPr lang="en-US" dirty="0">
                <a:ea typeface="MS PGothic" charset="0"/>
              </a:rPr>
              <a:t>Solution using </a:t>
            </a:r>
            <a:r>
              <a:rPr lang="en-US" dirty="0" err="1">
                <a:ea typeface="MS PGothic" charset="0"/>
              </a:rPr>
              <a:t>test_and_set</a:t>
            </a:r>
            <a:r>
              <a:rPr lang="en-US" dirty="0">
                <a:ea typeface="MS PGothic" charset="0"/>
              </a:rPr>
              <a:t>()</a:t>
            </a:r>
          </a:p>
        </p:txBody>
      </p:sp>
      <p:sp>
        <p:nvSpPr>
          <p:cNvPr id="18435" name="Rectangle 3"/>
          <p:cNvSpPr>
            <a:spLocks noGrp="1" noChangeArrowheads="1"/>
          </p:cNvSpPr>
          <p:nvPr>
            <p:ph idx="1"/>
          </p:nvPr>
        </p:nvSpPr>
        <p:spPr>
          <a:xfrm>
            <a:off x="869950" y="1193800"/>
            <a:ext cx="8045450" cy="5283200"/>
          </a:xfrm>
        </p:spPr>
        <p:txBody>
          <a:bodyPr>
            <a:normAutofit fontScale="92500"/>
          </a:bodyPr>
          <a:lstStyle/>
          <a:p>
            <a:pPr marL="342866" indent="-342866">
              <a:lnSpc>
                <a:spcPct val="90000"/>
              </a:lnSpc>
              <a:tabLst>
                <a:tab pos="742278" algn="l"/>
                <a:tab pos="1023411" algn="l"/>
                <a:tab pos="1258984" algn="l"/>
              </a:tabLst>
              <a:defRPr/>
            </a:pPr>
            <a:r>
              <a:rPr lang="en-US" sz="3100" dirty="0">
                <a:ea typeface="ＭＳ Ｐゴシック" charset="0"/>
                <a:cs typeface="ＭＳ Ｐゴシック" charset="0"/>
              </a:rPr>
              <a:t>Shared </a:t>
            </a:r>
            <a:r>
              <a:rPr lang="en-US" sz="3100" dirty="0" smtClean="0">
                <a:ea typeface="ＭＳ Ｐゴシック" charset="0"/>
                <a:cs typeface="ＭＳ Ｐゴシック" charset="0"/>
              </a:rPr>
              <a:t>Boolean </a:t>
            </a:r>
            <a:r>
              <a:rPr lang="en-US" sz="3100" dirty="0">
                <a:ea typeface="ＭＳ Ｐゴシック" charset="0"/>
                <a:cs typeface="ＭＳ Ｐゴシック" charset="0"/>
              </a:rPr>
              <a:t>variable lock, initialized to </a:t>
            </a:r>
            <a:r>
              <a:rPr lang="en-US" sz="3100" dirty="0" smtClean="0">
                <a:ea typeface="ＭＳ Ｐゴシック" charset="0"/>
                <a:cs typeface="ＭＳ Ｐゴシック" charset="0"/>
              </a:rPr>
              <a:t>FALSE</a:t>
            </a:r>
            <a:endParaRPr lang="en-US" sz="3100" dirty="0">
              <a:ea typeface="ＭＳ Ｐゴシック" charset="0"/>
              <a:cs typeface="ＭＳ Ｐゴシック" charset="0"/>
            </a:endParaRPr>
          </a:p>
          <a:p>
            <a:pPr marL="342866" indent="-342866">
              <a:lnSpc>
                <a:spcPct val="90000"/>
              </a:lnSpc>
              <a:tabLst>
                <a:tab pos="742278" algn="l"/>
                <a:tab pos="1023411" algn="l"/>
                <a:tab pos="1258984" algn="l"/>
              </a:tabLst>
              <a:defRPr/>
            </a:pPr>
            <a:r>
              <a:rPr lang="en-US" sz="3100" dirty="0">
                <a:ea typeface="ＭＳ Ｐゴシック" charset="0"/>
                <a:cs typeface="ＭＳ Ｐゴシック" charset="0"/>
              </a:rPr>
              <a:t>Solution</a:t>
            </a:r>
            <a:r>
              <a:rPr lang="en-US" sz="3100" dirty="0" smtClean="0">
                <a:ea typeface="ＭＳ Ｐゴシック" charset="0"/>
                <a:cs typeface="ＭＳ Ｐゴシック" charset="0"/>
              </a:rPr>
              <a:t>:</a:t>
            </a:r>
            <a:endParaRPr lang="en-US" sz="3100" b="1" dirty="0">
              <a:ea typeface="ＭＳ Ｐゴシック" charset="0"/>
              <a:cs typeface="Courier New"/>
            </a:endParaRPr>
          </a:p>
          <a:p>
            <a:pPr marL="0" indent="0">
              <a:buFont typeface="Monotype Sorts" pitchFamily="-84" charset="2"/>
              <a:buNone/>
              <a:defRPr/>
            </a:pPr>
            <a:r>
              <a:rPr lang="en-US" sz="1400" b="1" dirty="0" smtClean="0">
                <a:latin typeface="Courier New"/>
                <a:ea typeface="ＭＳ Ｐゴシック" pitchFamily="-84" charset="-128"/>
                <a:cs typeface="Courier New"/>
              </a:rPr>
              <a:t>       </a:t>
            </a:r>
            <a:r>
              <a:rPr lang="en-US" altLang="en-US" sz="3100" dirty="0" smtClean="0">
                <a:solidFill>
                  <a:srgbClr val="000000"/>
                </a:solidFill>
                <a:latin typeface="Courier New"/>
                <a:cs typeface="Courier New"/>
              </a:rPr>
              <a:t>do {</a:t>
            </a:r>
            <a:br>
              <a:rPr lang="en-US" altLang="en-US" sz="3100" dirty="0" smtClean="0">
                <a:solidFill>
                  <a:srgbClr val="000000"/>
                </a:solidFill>
                <a:latin typeface="Courier New"/>
                <a:cs typeface="Courier New"/>
              </a:rPr>
            </a:br>
            <a:r>
              <a:rPr lang="en-US" altLang="en-US" sz="3100" dirty="0">
                <a:solidFill>
                  <a:srgbClr val="000000"/>
                </a:solidFill>
                <a:latin typeface="Courier New"/>
                <a:cs typeface="Courier New"/>
              </a:rPr>
              <a:t> </a:t>
            </a:r>
            <a:r>
              <a:rPr lang="en-US" altLang="en-US" sz="3100" dirty="0" smtClean="0">
                <a:solidFill>
                  <a:srgbClr val="000000"/>
                </a:solidFill>
                <a:latin typeface="Courier New"/>
                <a:cs typeface="Courier New"/>
              </a:rPr>
              <a:t>     /</a:t>
            </a:r>
            <a:r>
              <a:rPr lang="en-US" altLang="en-US" sz="3100" dirty="0">
                <a:solidFill>
                  <a:srgbClr val="000000"/>
                </a:solidFill>
                <a:latin typeface="Courier New"/>
                <a:cs typeface="Courier New"/>
              </a:rPr>
              <a:t>* do nothing *</a:t>
            </a:r>
            <a:r>
              <a:rPr lang="en-US" altLang="en-US" sz="3100" dirty="0" smtClean="0">
                <a:solidFill>
                  <a:srgbClr val="000000"/>
                </a:solidFill>
                <a:latin typeface="Courier New"/>
                <a:cs typeface="Courier New"/>
              </a:rPr>
              <a:t>/</a:t>
            </a:r>
          </a:p>
          <a:p>
            <a:pPr marL="0" indent="0">
              <a:buFont typeface="Monotype Sorts" pitchFamily="-84" charset="2"/>
              <a:buNone/>
              <a:defRPr/>
            </a:pPr>
            <a:r>
              <a:rPr lang="en-US" altLang="en-US" sz="3100" dirty="0" smtClean="0">
                <a:solidFill>
                  <a:srgbClr val="000000"/>
                </a:solidFill>
                <a:latin typeface="Courier New"/>
                <a:cs typeface="Courier New"/>
              </a:rPr>
              <a:t>      </a:t>
            </a:r>
            <a:r>
              <a:rPr lang="en-US" altLang="en-US" sz="3100" dirty="0" smtClean="0">
                <a:solidFill>
                  <a:srgbClr val="FF0000"/>
                </a:solidFill>
                <a:latin typeface="Courier New"/>
                <a:cs typeface="Courier New"/>
              </a:rPr>
              <a:t>while </a:t>
            </a:r>
            <a:r>
              <a:rPr lang="en-US" altLang="en-US" sz="3100" dirty="0" smtClean="0">
                <a:solidFill>
                  <a:srgbClr val="FF0000"/>
                </a:solidFill>
                <a:latin typeface="Courier New"/>
                <a:cs typeface="Courier New"/>
              </a:rPr>
              <a:t>(</a:t>
            </a:r>
            <a:r>
              <a:rPr lang="en-US" altLang="en-US" sz="3100" dirty="0" err="1" smtClean="0">
                <a:solidFill>
                  <a:srgbClr val="FF0000"/>
                </a:solidFill>
                <a:latin typeface="Courier New"/>
                <a:cs typeface="Courier New"/>
              </a:rPr>
              <a:t>test_and_set</a:t>
            </a:r>
            <a:r>
              <a:rPr lang="en-US" altLang="en-US" sz="3100" dirty="0" smtClean="0">
                <a:solidFill>
                  <a:srgbClr val="FF0000"/>
                </a:solidFill>
                <a:latin typeface="Courier New"/>
                <a:cs typeface="Courier New"/>
              </a:rPr>
              <a:t>(&amp;lock)</a:t>
            </a:r>
            <a:r>
              <a:rPr lang="en-US" altLang="en-US" sz="3100" dirty="0" smtClean="0">
                <a:solidFill>
                  <a:srgbClr val="FF0000"/>
                </a:solidFill>
                <a:latin typeface="Courier New"/>
                <a:cs typeface="Courier New"/>
              </a:rPr>
              <a:t>); </a:t>
            </a:r>
            <a:endParaRPr lang="en-US" altLang="en-US" sz="3100" dirty="0" smtClean="0">
              <a:solidFill>
                <a:srgbClr val="FF0000"/>
              </a:solidFill>
              <a:latin typeface="Courier New"/>
              <a:cs typeface="Courier New"/>
            </a:endParaRPr>
          </a:p>
          <a:p>
            <a:pPr marL="0" indent="0">
              <a:buFont typeface="Monotype Sorts" pitchFamily="-84" charset="2"/>
              <a:buNone/>
              <a:defRPr/>
            </a:pPr>
            <a:r>
              <a:rPr lang="en-US" altLang="en-US" sz="3100" dirty="0" smtClean="0">
                <a:solidFill>
                  <a:srgbClr val="000000"/>
                </a:solidFill>
                <a:latin typeface="Courier New"/>
                <a:cs typeface="Courier New"/>
              </a:rPr>
              <a:t>      </a:t>
            </a:r>
          </a:p>
          <a:p>
            <a:pPr marL="0" indent="0">
              <a:buFont typeface="Monotype Sorts" pitchFamily="-84" charset="2"/>
              <a:buNone/>
              <a:defRPr/>
            </a:pPr>
            <a:r>
              <a:rPr lang="en-US" altLang="en-US" sz="3100" dirty="0">
                <a:solidFill>
                  <a:srgbClr val="000000"/>
                </a:solidFill>
                <a:latin typeface="Courier New"/>
                <a:cs typeface="Courier New"/>
              </a:rPr>
              <a:t> </a:t>
            </a:r>
            <a:r>
              <a:rPr lang="en-US" altLang="en-US" sz="3100" dirty="0" smtClean="0">
                <a:solidFill>
                  <a:srgbClr val="000000"/>
                </a:solidFill>
                <a:latin typeface="Courier New"/>
                <a:cs typeface="Courier New"/>
              </a:rPr>
              <a:t>     </a:t>
            </a:r>
            <a:r>
              <a:rPr lang="en-US" altLang="en-US" sz="3100" dirty="0" smtClean="0">
                <a:solidFill>
                  <a:srgbClr val="000000"/>
                </a:solidFill>
                <a:latin typeface="Courier New"/>
                <a:cs typeface="Courier New"/>
              </a:rPr>
              <a:t>/</a:t>
            </a:r>
            <a:r>
              <a:rPr lang="en-US" altLang="en-US" sz="3100" dirty="0" smtClean="0">
                <a:solidFill>
                  <a:srgbClr val="000000"/>
                </a:solidFill>
                <a:latin typeface="Courier New"/>
                <a:cs typeface="Courier New"/>
              </a:rPr>
              <a:t>* critical section */ </a:t>
            </a:r>
          </a:p>
          <a:p>
            <a:pPr marL="0" indent="0">
              <a:buFont typeface="Monotype Sorts" pitchFamily="-84" charset="2"/>
              <a:buNone/>
              <a:defRPr/>
            </a:pPr>
            <a:r>
              <a:rPr lang="en-US" altLang="en-US" sz="3100" dirty="0" smtClean="0">
                <a:solidFill>
                  <a:srgbClr val="000000"/>
                </a:solidFill>
                <a:latin typeface="Courier New"/>
                <a:cs typeface="Courier New"/>
              </a:rPr>
              <a:t>      </a:t>
            </a:r>
            <a:r>
              <a:rPr lang="en-US" altLang="en-US" sz="3100" dirty="0" smtClean="0">
                <a:solidFill>
                  <a:srgbClr val="000000"/>
                </a:solidFill>
                <a:latin typeface="Courier New"/>
                <a:cs typeface="Courier New"/>
              </a:rPr>
              <a:t>lock </a:t>
            </a:r>
            <a:r>
              <a:rPr lang="en-US" altLang="en-US" sz="3100" dirty="0" smtClean="0">
                <a:solidFill>
                  <a:srgbClr val="000000"/>
                </a:solidFill>
                <a:latin typeface="Courier New"/>
                <a:cs typeface="Courier New"/>
              </a:rPr>
              <a:t>= false; </a:t>
            </a:r>
          </a:p>
          <a:p>
            <a:pPr marL="0" indent="0">
              <a:buFont typeface="Monotype Sorts" pitchFamily="-84" charset="2"/>
              <a:buNone/>
              <a:defRPr/>
            </a:pPr>
            <a:r>
              <a:rPr lang="en-US" altLang="en-US" sz="3100" dirty="0" smtClean="0">
                <a:solidFill>
                  <a:srgbClr val="000000"/>
                </a:solidFill>
                <a:latin typeface="Courier New"/>
                <a:cs typeface="Courier New"/>
              </a:rPr>
              <a:t>      </a:t>
            </a:r>
            <a:r>
              <a:rPr lang="en-US" altLang="en-US" sz="3100" dirty="0" smtClean="0">
                <a:solidFill>
                  <a:srgbClr val="000000"/>
                </a:solidFill>
                <a:latin typeface="Courier New"/>
                <a:cs typeface="Courier New"/>
              </a:rPr>
              <a:t>/</a:t>
            </a:r>
            <a:r>
              <a:rPr lang="en-US" altLang="en-US" sz="3100" dirty="0" smtClean="0">
                <a:solidFill>
                  <a:srgbClr val="000000"/>
                </a:solidFill>
                <a:latin typeface="Courier New"/>
                <a:cs typeface="Courier New"/>
              </a:rPr>
              <a:t>* remainder section */ </a:t>
            </a:r>
          </a:p>
          <a:p>
            <a:pPr marL="0" indent="0">
              <a:buFont typeface="Monotype Sorts" pitchFamily="-84" charset="2"/>
              <a:buNone/>
              <a:defRPr/>
            </a:pPr>
            <a:r>
              <a:rPr lang="en-US" altLang="en-US" sz="3100" dirty="0" smtClean="0">
                <a:solidFill>
                  <a:srgbClr val="000000"/>
                </a:solidFill>
                <a:latin typeface="Courier New"/>
                <a:cs typeface="Courier New"/>
              </a:rPr>
              <a:t>   </a:t>
            </a:r>
            <a:r>
              <a:rPr lang="en-US" altLang="en-US" sz="3100" dirty="0" smtClean="0">
                <a:solidFill>
                  <a:srgbClr val="000000"/>
                </a:solidFill>
                <a:latin typeface="Courier New"/>
                <a:cs typeface="Courier New"/>
              </a:rPr>
              <a:t>} </a:t>
            </a:r>
            <a:r>
              <a:rPr lang="en-US" altLang="en-US" sz="3100" dirty="0" smtClean="0">
                <a:solidFill>
                  <a:srgbClr val="000000"/>
                </a:solidFill>
                <a:latin typeface="Courier New"/>
                <a:cs typeface="Courier New"/>
              </a:rPr>
              <a:t>while (true); </a:t>
            </a:r>
          </a:p>
        </p:txBody>
      </p:sp>
    </p:spTree>
    <p:extLst>
      <p:ext uri="{BB962C8B-B14F-4D97-AF65-F5344CB8AC3E}">
        <p14:creationId xmlns:p14="http://schemas.microsoft.com/office/powerpoint/2010/main" val="82262489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rgbClr val="000000"/>
                </a:solidFill>
              </a:rPr>
              <a:t>Summary</a:t>
            </a:r>
            <a:endParaRPr lang="en-US" dirty="0">
              <a:solidFill>
                <a:srgbClr val="000000"/>
              </a:solidFill>
            </a:endParaRPr>
          </a:p>
        </p:txBody>
      </p:sp>
      <p:sp>
        <p:nvSpPr>
          <p:cNvPr id="9" name="Content Placeholder 8"/>
          <p:cNvSpPr>
            <a:spLocks noGrp="1"/>
          </p:cNvSpPr>
          <p:nvPr>
            <p:ph sz="half" idx="14"/>
          </p:nvPr>
        </p:nvSpPr>
        <p:spPr>
          <a:xfrm>
            <a:off x="685800" y="1676400"/>
            <a:ext cx="7494494" cy="4343400"/>
          </a:xfrm>
        </p:spPr>
        <p:txBody>
          <a:bodyPr>
            <a:normAutofit/>
          </a:bodyPr>
          <a:lstStyle/>
          <a:p>
            <a:r>
              <a:rPr lang="en-US" sz="2800" dirty="0"/>
              <a:t>Critical </a:t>
            </a:r>
            <a:r>
              <a:rPr lang="en-US" sz="2800" dirty="0" smtClean="0"/>
              <a:t>Sections</a:t>
            </a:r>
          </a:p>
          <a:p>
            <a:pPr lvl="1"/>
            <a:endParaRPr lang="en-US" sz="2800" dirty="0" smtClean="0"/>
          </a:p>
          <a:p>
            <a:r>
              <a:rPr lang="en-US" sz="2800" dirty="0">
                <a:ea typeface="MS PGothic" charset="0"/>
              </a:rPr>
              <a:t>Peterson</a:t>
            </a:r>
            <a:r>
              <a:rPr lang="ja-JP" altLang="en-US" sz="2800" dirty="0">
                <a:ea typeface="MS PGothic" charset="0"/>
              </a:rPr>
              <a:t>’</a:t>
            </a:r>
            <a:r>
              <a:rPr lang="en-US" altLang="ja-JP" sz="2800" dirty="0">
                <a:ea typeface="MS PGothic" charset="0"/>
              </a:rPr>
              <a:t>s </a:t>
            </a:r>
            <a:r>
              <a:rPr lang="en-US" altLang="ja-JP" sz="2800" dirty="0" smtClean="0">
                <a:ea typeface="MS PGothic" charset="0"/>
              </a:rPr>
              <a:t>Solution</a:t>
            </a:r>
          </a:p>
          <a:p>
            <a:endParaRPr lang="en-US" sz="2800" dirty="0" smtClean="0"/>
          </a:p>
          <a:p>
            <a:r>
              <a:rPr lang="en-US" sz="2800" dirty="0" smtClean="0"/>
              <a:t>Mutual exclusion: hardware support</a:t>
            </a:r>
          </a:p>
          <a:p>
            <a:pPr lvl="1"/>
            <a:r>
              <a:rPr lang="en-US" sz="2800" dirty="0" smtClean="0"/>
              <a:t>Interrupt disabling</a:t>
            </a:r>
          </a:p>
          <a:p>
            <a:pPr lvl="1"/>
            <a:r>
              <a:rPr lang="en-US" sz="2800" dirty="0" smtClean="0"/>
              <a:t>Special machine instructions</a:t>
            </a:r>
          </a:p>
        </p:txBody>
      </p:sp>
    </p:spTree>
    <p:extLst>
      <p:ext uri="{BB962C8B-B14F-4D97-AF65-F5344CB8AC3E}">
        <p14:creationId xmlns:p14="http://schemas.microsoft.com/office/powerpoint/2010/main" val="316320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Autofit/>
          </a:bodyPr>
          <a:lstStyle/>
          <a:p>
            <a:pPr algn="ctr"/>
            <a:r>
              <a:rPr lang="en-US" dirty="0" smtClean="0">
                <a:ln w="1905"/>
                <a:solidFill>
                  <a:srgbClr val="000000"/>
                </a:solidFill>
                <a:effectLst>
                  <a:innerShdw blurRad="69850" dist="43180" dir="5400000">
                    <a:srgbClr val="000000">
                      <a:alpha val="65000"/>
                    </a:srgbClr>
                  </a:innerShdw>
                </a:effectLst>
              </a:rPr>
              <a:t>Concurrency</a:t>
            </a:r>
          </a:p>
        </p:txBody>
      </p:sp>
      <p:sp>
        <p:nvSpPr>
          <p:cNvPr id="4" name="Content Placeholder 3"/>
          <p:cNvSpPr>
            <a:spLocks noGrp="1"/>
          </p:cNvSpPr>
          <p:nvPr>
            <p:ph idx="4294967295"/>
          </p:nvPr>
        </p:nvSpPr>
        <p:spPr>
          <a:xfrm>
            <a:off x="1524000" y="1447800"/>
            <a:ext cx="7620000" cy="4953000"/>
          </a:xfrm>
        </p:spPr>
        <p:txBody>
          <a:bodyPr/>
          <a:lstStyle/>
          <a:p>
            <a:pPr>
              <a:buNone/>
            </a:pPr>
            <a:r>
              <a:rPr lang="en-NZ" dirty="0" smtClean="0"/>
              <a:t>             </a:t>
            </a:r>
          </a:p>
          <a:p>
            <a:endParaRPr lang="en-US" dirty="0" smtClean="0"/>
          </a:p>
        </p:txBody>
      </p:sp>
      <p:graphicFrame>
        <p:nvGraphicFramePr>
          <p:cNvPr id="5" name="Diagram 4"/>
          <p:cNvGraphicFramePr/>
          <p:nvPr>
            <p:extLst>
              <p:ext uri="{D42A27DB-BD31-4B8C-83A1-F6EECF244321}">
                <p14:modId xmlns:p14="http://schemas.microsoft.com/office/powerpoint/2010/main" val="1637081477"/>
              </p:ext>
            </p:extLst>
          </p:nvPr>
        </p:nvGraphicFramePr>
        <p:xfrm>
          <a:off x="457200" y="1905000"/>
          <a:ext cx="8534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3502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a:lstStyle/>
          <a:p>
            <a:r>
              <a:rPr lang="en-US" sz="4400" dirty="0">
                <a:latin typeface="Gill Sans MT" charset="0"/>
                <a:cs typeface="Arial" charset="0"/>
              </a:rPr>
              <a:t>Example: the soda/HFCS machine</a:t>
            </a:r>
            <a:endParaRPr lang="en-US" dirty="0">
              <a:latin typeface="Gill Sans MT" charset="0"/>
              <a:cs typeface="Arial" charset="0"/>
            </a:endParaRPr>
          </a:p>
        </p:txBody>
      </p:sp>
      <p:pic>
        <p:nvPicPr>
          <p:cNvPr id="2055" name="Rectangle 2054"/>
          <p:cNvPicPr>
            <a:picLocks noChangeAspect="1" noChangeArrowheads="1"/>
          </p:cNvPicPr>
          <p:nvPr/>
        </p:nvPicPr>
        <p:blipFill>
          <a:blip r:embed="rId3"/>
          <a:srcRect/>
          <a:stretch>
            <a:fillRect/>
          </a:stretch>
        </p:blipFill>
        <p:spPr bwMode="auto">
          <a:xfrm>
            <a:off x="3198813" y="1371600"/>
            <a:ext cx="2668587" cy="4343400"/>
          </a:xfrm>
          <a:prstGeom prst="rect">
            <a:avLst/>
          </a:prstGeom>
          <a:noFill/>
          <a:ln w="57150">
            <a:noFill/>
            <a:miter lim="800000"/>
            <a:headEnd/>
            <a:tailEnd/>
          </a:ln>
          <a:effectLst>
            <a:outerShdw blurRad="63500" dist="50800" dir="2700000" algn="tl" rotWithShape="0">
              <a:srgbClr val="000000">
                <a:alpha val="43137"/>
              </a:srgbClr>
            </a:outerShdw>
          </a:effectLst>
        </p:spPr>
      </p:pic>
      <p:sp>
        <p:nvSpPr>
          <p:cNvPr id="6" name="Rounded Rectangle 5"/>
          <p:cNvSpPr>
            <a:spLocks noChangeArrowheads="1"/>
          </p:cNvSpPr>
          <p:nvPr/>
        </p:nvSpPr>
        <p:spPr bwMode="auto">
          <a:xfrm>
            <a:off x="3351213" y="1600200"/>
            <a:ext cx="1143000" cy="3886200"/>
          </a:xfrm>
          <a:prstGeom prst="roundRect">
            <a:avLst>
              <a:gd name="adj" fmla="val 16667"/>
            </a:avLst>
          </a:prstGeom>
          <a:gradFill rotWithShape="1">
            <a:gsLst>
              <a:gs pos="0">
                <a:srgbClr val="BCBCBC"/>
              </a:gs>
              <a:gs pos="35001">
                <a:srgbClr val="D0D0D0"/>
              </a:gs>
              <a:gs pos="100000">
                <a:srgbClr val="EDEDED"/>
              </a:gs>
            </a:gsLst>
            <a:lin ang="16200000" scaled="1"/>
          </a:gradFill>
          <a:ln w="6350" cap="rnd">
            <a:solidFill>
              <a:srgbClr val="000000"/>
            </a:solidFill>
            <a:round/>
            <a:headEnd type="triangle" w="med" len="med"/>
            <a:tailEnd type="triangle" w="med" len="med"/>
          </a:ln>
          <a:effectLst>
            <a:outerShdw blurRad="63500" algn="tl" rotWithShape="0">
              <a:srgbClr val="000000">
                <a:alpha val="64000"/>
              </a:srgbClr>
            </a:outerShdw>
          </a:effectLst>
        </p:spPr>
        <p:txBody>
          <a:bodyPr wrap="none" anchor="ctr"/>
          <a:lstStyle/>
          <a:p>
            <a:pPr algn="ctr" defTabSz="914400" fontAlgn="auto">
              <a:spcBef>
                <a:spcPts val="0"/>
              </a:spcBef>
              <a:spcAft>
                <a:spcPts val="0"/>
              </a:spcAft>
              <a:defRPr/>
            </a:pPr>
            <a:endParaRPr lang="en-US" sz="1800" b="1">
              <a:solidFill>
                <a:srgbClr val="000000"/>
              </a:solidFill>
              <a:latin typeface="Arial" pitchFamily="34" charset="0"/>
              <a:cs typeface="Arial"/>
            </a:endParaRPr>
          </a:p>
        </p:txBody>
      </p:sp>
      <p:pic>
        <p:nvPicPr>
          <p:cNvPr id="2059" name="Rectangle 2058"/>
          <p:cNvPicPr>
            <a:picLocks noChangeAspect="1" noChangeArrowheads="1"/>
          </p:cNvPicPr>
          <p:nvPr/>
        </p:nvPicPr>
        <p:blipFill>
          <a:blip r:embed="rId4"/>
          <a:srcRect/>
          <a:stretch>
            <a:fillRect/>
          </a:stretch>
        </p:blipFill>
        <p:spPr bwMode="auto">
          <a:xfrm>
            <a:off x="6553200" y="2590800"/>
            <a:ext cx="2122488" cy="1868488"/>
          </a:xfrm>
          <a:prstGeom prst="rect">
            <a:avLst/>
          </a:prstGeom>
          <a:noFill/>
          <a:ln w="9525">
            <a:noFill/>
            <a:miter lim="800000"/>
            <a:headEnd/>
            <a:tailEnd/>
          </a:ln>
          <a:effectLst>
            <a:outerShdw blurRad="63500" dist="50800" dir="2700000" algn="tl" rotWithShape="0">
              <a:srgbClr val="000000">
                <a:alpha val="43137"/>
              </a:srgbClr>
            </a:outerShdw>
          </a:effectLst>
        </p:spPr>
      </p:pic>
      <p:sp>
        <p:nvSpPr>
          <p:cNvPr id="122885" name="TextBox 11"/>
          <p:cNvSpPr txBox="1">
            <a:spLocks noChangeArrowheads="1"/>
          </p:cNvSpPr>
          <p:nvPr/>
        </p:nvSpPr>
        <p:spPr bwMode="auto">
          <a:xfrm>
            <a:off x="3200400" y="5638800"/>
            <a:ext cx="2667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b="1" dirty="0" smtClean="0">
                <a:solidFill>
                  <a:srgbClr val="FFFFFF"/>
                </a:solidFill>
                <a:latin typeface="Calibri" charset="0"/>
                <a:cs typeface="Arial" charset="0"/>
              </a:rPr>
              <a:t>Vending machine</a:t>
            </a:r>
          </a:p>
          <a:p>
            <a:pPr algn="ctr" defTabSz="914400"/>
            <a:r>
              <a:rPr lang="en-US" b="1" dirty="0" smtClean="0">
                <a:solidFill>
                  <a:srgbClr val="FFFFFF"/>
                </a:solidFill>
                <a:latin typeface="Calibri" charset="0"/>
                <a:cs typeface="Arial" charset="0"/>
              </a:rPr>
              <a:t>(buffer)</a:t>
            </a:r>
          </a:p>
        </p:txBody>
      </p:sp>
      <p:sp>
        <p:nvSpPr>
          <p:cNvPr id="122886" name="TextBox 12"/>
          <p:cNvSpPr txBox="1">
            <a:spLocks noChangeArrowheads="1"/>
          </p:cNvSpPr>
          <p:nvPr/>
        </p:nvSpPr>
        <p:spPr bwMode="auto">
          <a:xfrm>
            <a:off x="6248400" y="4503738"/>
            <a:ext cx="2667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b="1" smtClean="0">
                <a:solidFill>
                  <a:srgbClr val="FFFFFF"/>
                </a:solidFill>
                <a:latin typeface="Calibri" charset="0"/>
                <a:cs typeface="Arial" charset="0"/>
              </a:rPr>
              <a:t>Soda drinker</a:t>
            </a:r>
          </a:p>
          <a:p>
            <a:pPr algn="ctr" defTabSz="914400"/>
            <a:r>
              <a:rPr lang="en-US" b="1" smtClean="0">
                <a:solidFill>
                  <a:srgbClr val="FFFFFF"/>
                </a:solidFill>
                <a:latin typeface="Calibri" charset="0"/>
                <a:cs typeface="Arial" charset="0"/>
              </a:rPr>
              <a:t>(consumer)</a:t>
            </a:r>
          </a:p>
        </p:txBody>
      </p:sp>
      <p:pic>
        <p:nvPicPr>
          <p:cNvPr id="14" name="Rectangle 13"/>
          <p:cNvPicPr>
            <a:picLocks noChangeAspect="1" noChangeArrowheads="1"/>
          </p:cNvPicPr>
          <p:nvPr/>
        </p:nvPicPr>
        <p:blipFill>
          <a:blip r:embed="rId5"/>
          <a:srcRect/>
          <a:stretch>
            <a:fillRect/>
          </a:stretch>
        </p:blipFill>
        <p:spPr bwMode="auto">
          <a:xfrm>
            <a:off x="685800" y="2209800"/>
            <a:ext cx="1828800" cy="2743200"/>
          </a:xfrm>
          <a:prstGeom prst="rect">
            <a:avLst/>
          </a:prstGeom>
          <a:noFill/>
          <a:ln w="9525">
            <a:noFill/>
            <a:miter lim="800000"/>
            <a:headEnd/>
            <a:tailEnd/>
          </a:ln>
          <a:effectLst>
            <a:outerShdw blurRad="63500" dist="50800" dir="2700000" algn="tl" rotWithShape="0">
              <a:srgbClr val="000000">
                <a:alpha val="43137"/>
              </a:srgbClr>
            </a:outerShdw>
          </a:effectLst>
        </p:spPr>
      </p:pic>
      <p:sp>
        <p:nvSpPr>
          <p:cNvPr id="122888" name="TextBox 14"/>
          <p:cNvSpPr txBox="1">
            <a:spLocks noChangeArrowheads="1"/>
          </p:cNvSpPr>
          <p:nvPr/>
        </p:nvSpPr>
        <p:spPr bwMode="auto">
          <a:xfrm>
            <a:off x="304800" y="4953000"/>
            <a:ext cx="2362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b="1" smtClean="0">
                <a:solidFill>
                  <a:srgbClr val="FFFFFF"/>
                </a:solidFill>
                <a:latin typeface="Calibri" charset="0"/>
                <a:cs typeface="Arial" charset="0"/>
              </a:rPr>
              <a:t>Delivery person</a:t>
            </a:r>
          </a:p>
          <a:p>
            <a:pPr algn="ctr" defTabSz="914400"/>
            <a:r>
              <a:rPr lang="en-US" b="1" smtClean="0">
                <a:solidFill>
                  <a:srgbClr val="FFFFFF"/>
                </a:solidFill>
                <a:latin typeface="Calibri" charset="0"/>
                <a:cs typeface="Arial" charset="0"/>
              </a:rPr>
              <a:t>(producer)</a:t>
            </a:r>
          </a:p>
        </p:txBody>
      </p:sp>
      <p:sp>
        <p:nvSpPr>
          <p:cNvPr id="122889" name="Right Arrow 15"/>
          <p:cNvSpPr>
            <a:spLocks noChangeArrowheads="1"/>
          </p:cNvSpPr>
          <p:nvPr/>
        </p:nvSpPr>
        <p:spPr bwMode="auto">
          <a:xfrm>
            <a:off x="2362200" y="2971800"/>
            <a:ext cx="1143000" cy="1143000"/>
          </a:xfrm>
          <a:prstGeom prst="rightArrow">
            <a:avLst>
              <a:gd name="adj1" fmla="val 50000"/>
              <a:gd name="adj2" fmla="val 50000"/>
            </a:avLst>
          </a:prstGeom>
          <a:solidFill>
            <a:srgbClr val="FFC000"/>
          </a:solidFill>
          <a:ln w="57150">
            <a:solidFill>
              <a:srgbClr val="FFFF00"/>
            </a:solidFill>
            <a:round/>
            <a:headEnd type="triangle" w="med" len="med"/>
            <a:tailEnd type="triangle" w="med" len="med"/>
          </a:ln>
        </p:spPr>
        <p:txBody>
          <a:bodyPr wrap="none" anchor="ctr"/>
          <a:lstStyle/>
          <a:p>
            <a:pPr algn="ctr" defTabSz="914400"/>
            <a:endParaRPr lang="en-US" sz="1800" b="1" smtClean="0">
              <a:solidFill>
                <a:srgbClr val="000000"/>
              </a:solidFill>
              <a:latin typeface="Gill Sans MT" charset="0"/>
              <a:cs typeface="Arial" charset="0"/>
            </a:endParaRPr>
          </a:p>
        </p:txBody>
      </p:sp>
      <p:sp>
        <p:nvSpPr>
          <p:cNvPr id="122890" name="Right Arrow 16"/>
          <p:cNvSpPr>
            <a:spLocks noChangeArrowheads="1"/>
          </p:cNvSpPr>
          <p:nvPr/>
        </p:nvSpPr>
        <p:spPr bwMode="auto">
          <a:xfrm>
            <a:off x="5715000" y="2971800"/>
            <a:ext cx="1143000" cy="1143000"/>
          </a:xfrm>
          <a:prstGeom prst="rightArrow">
            <a:avLst>
              <a:gd name="adj1" fmla="val 50000"/>
              <a:gd name="adj2" fmla="val 50000"/>
            </a:avLst>
          </a:prstGeom>
          <a:solidFill>
            <a:srgbClr val="FFC000"/>
          </a:solidFill>
          <a:ln w="57150">
            <a:solidFill>
              <a:srgbClr val="FFFF00"/>
            </a:solidFill>
            <a:round/>
            <a:headEnd type="triangle" w="med" len="med"/>
            <a:tailEnd type="triangle" w="med" len="med"/>
          </a:ln>
        </p:spPr>
        <p:txBody>
          <a:bodyPr wrap="none" anchor="ctr"/>
          <a:lstStyle/>
          <a:p>
            <a:pPr algn="ctr" defTabSz="914400"/>
            <a:endParaRPr lang="en-US" sz="1800" b="1" smtClean="0">
              <a:solidFill>
                <a:srgbClr val="000000"/>
              </a:solidFill>
              <a:latin typeface="Gill Sans MT" charset="0"/>
              <a:cs typeface="Arial" charset="0"/>
            </a:endParaRPr>
          </a:p>
        </p:txBody>
      </p:sp>
      <p:pic>
        <p:nvPicPr>
          <p:cNvPr id="7" name="Picture 11"/>
          <p:cNvPicPr>
            <a:picLocks noChangeAspect="1"/>
          </p:cNvPicPr>
          <p:nvPr/>
        </p:nvPicPr>
        <p:blipFill>
          <a:blip r:embed="rId6"/>
          <a:stretch>
            <a:fillRect/>
          </a:stretch>
        </p:blipFill>
        <p:spPr bwMode="auto">
          <a:xfrm>
            <a:off x="3428845" y="1676400"/>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18" name="Picture 12"/>
          <p:cNvPicPr>
            <a:picLocks noChangeAspect="1"/>
          </p:cNvPicPr>
          <p:nvPr/>
        </p:nvPicPr>
        <p:blipFill>
          <a:blip r:embed="rId6"/>
          <a:stretch>
            <a:fillRect/>
          </a:stretch>
        </p:blipFill>
        <p:spPr bwMode="auto">
          <a:xfrm>
            <a:off x="3428845" y="2972053"/>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19" name="Picture 13"/>
          <p:cNvPicPr>
            <a:picLocks noChangeAspect="1"/>
          </p:cNvPicPr>
          <p:nvPr/>
        </p:nvPicPr>
        <p:blipFill>
          <a:blip r:embed="rId6"/>
          <a:stretch>
            <a:fillRect/>
          </a:stretch>
        </p:blipFill>
        <p:spPr bwMode="auto">
          <a:xfrm>
            <a:off x="3428845" y="4267200"/>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21" name="Picture 14"/>
          <p:cNvPicPr>
            <a:picLocks noChangeAspect="1"/>
          </p:cNvPicPr>
          <p:nvPr/>
        </p:nvPicPr>
        <p:blipFill>
          <a:blip r:embed="rId6"/>
          <a:stretch>
            <a:fillRect/>
          </a:stretch>
        </p:blipFill>
        <p:spPr bwMode="auto">
          <a:xfrm>
            <a:off x="3428845" y="1676400"/>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sp>
        <p:nvSpPr>
          <p:cNvPr id="2" name="Rectangle 1"/>
          <p:cNvSpPr/>
          <p:nvPr/>
        </p:nvSpPr>
        <p:spPr>
          <a:xfrm>
            <a:off x="1066800" y="6324600"/>
            <a:ext cx="3581400" cy="307777"/>
          </a:xfrm>
          <a:prstGeom prst="rect">
            <a:avLst/>
          </a:prstGeom>
        </p:spPr>
        <p:txBody>
          <a:bodyPr wrap="square">
            <a:spAutoFit/>
          </a:bodyPr>
          <a:lstStyle/>
          <a:p>
            <a:r>
              <a:rPr lang="en-US" sz="1400" dirty="0" smtClean="0">
                <a:latin typeface="+mn-lt"/>
              </a:rPr>
              <a:t>Slide </a:t>
            </a:r>
            <a:r>
              <a:rPr lang="en-US" sz="1400" dirty="0">
                <a:latin typeface="+mn-lt"/>
              </a:rPr>
              <a:t>courtesy</a:t>
            </a:r>
            <a:r>
              <a:rPr lang="en-US" sz="1400" dirty="0" smtClean="0">
                <a:latin typeface="+mn-lt"/>
              </a:rPr>
              <a:t>: Dr. Jeff Chase, Duke University</a:t>
            </a:r>
            <a:endParaRPr lang="en-US" sz="1400" dirty="0">
              <a:latin typeface="+mn-lt"/>
            </a:endParaRPr>
          </a:p>
        </p:txBody>
      </p:sp>
    </p:spTree>
    <p:extLst>
      <p:ext uri="{BB962C8B-B14F-4D97-AF65-F5344CB8AC3E}">
        <p14:creationId xmlns:p14="http://schemas.microsoft.com/office/powerpoint/2010/main" val="2848163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0" presetClass="path" presetSubtype="0" accel="50000" decel="50000" fill="hold" nodeType="withEffect">
                                  <p:stCondLst>
                                    <p:cond delay="0"/>
                                  </p:stCondLst>
                                  <p:childTnLst>
                                    <p:animMotion origin="layout" path="M -0.23664 0.19097 C -0.16389 0.20671 -0.09115 0.22268 -0.05174 0.19097 C -0.01233 0.15926 -0.00626 0.07963 -7.22222E-6 7.40741E-7 " pathEditMode="relative" ptsTypes="aaA">
                                      <p:cBhvr>
                                        <p:cTn id="9" dur="1000" fill="hold"/>
                                        <p:tgtEl>
                                          <p:spTgt spid="7"/>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0" presetClass="path" presetSubtype="0" accel="50000" decel="50000" fill="hold" nodeType="withEffect">
                                  <p:stCondLst>
                                    <p:cond delay="0"/>
                                  </p:stCondLst>
                                  <p:childTnLst>
                                    <p:animMotion origin="layout" path="M -0.25174 0.00439 C -0.25174 0.00439 -0.12587 0.00208 5E-6 7.40741E-7 " pathEditMode="relative" ptsTypes="aA">
                                      <p:cBhvr>
                                        <p:cTn id="14" dur="1000" fill="hold"/>
                                        <p:tgtEl>
                                          <p:spTgt spid="18"/>
                                        </p:tgtEl>
                                        <p:attrNameLst>
                                          <p:attrName>ppt_x</p:attrName>
                                          <p:attrName>ppt_y</p:attrName>
                                        </p:attrNameLst>
                                      </p:cBhvr>
                                    </p:animMotion>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0" presetClass="path" presetSubtype="0" accel="50000" decel="50000" fill="hold" nodeType="withEffect">
                                  <p:stCondLst>
                                    <p:cond delay="0"/>
                                  </p:stCondLst>
                                  <p:childTnLst>
                                    <p:animMotion origin="layout" path="M -0.24166 -0.1713 C -0.16267 -0.1845 -0.08368 -0.19746 -0.0434 -0.16899 C -0.00312 -0.14052 -0.00156 -0.07038 -3.61111E-6 -8.14815E-6 " pathEditMode="relative" ptsTypes="aaA">
                                      <p:cBhvr>
                                        <p:cTn id="19" dur="1000" fill="hold"/>
                                        <p:tgtEl>
                                          <p:spTgt spid="19"/>
                                        </p:tgtEl>
                                        <p:attrNameLst>
                                          <p:attrName>ppt_x</p:attrName>
                                          <p:attrName>ppt_y</p:attrName>
                                        </p:attrNameLst>
                                      </p:cBhvr>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nodeType="clickEffect">
                                  <p:stCondLst>
                                    <p:cond delay="0"/>
                                  </p:stCondLst>
                                  <p:childTnLst>
                                    <p:animMotion origin="layout" path="M 3.88889E-6 -1.85185E-6 C 0.02031 0.06273 0.04062 0.12546 0.10347 0.15556 C 0.16632 0.18565 0.27153 0.18287 0.37673 0.18009 " pathEditMode="relative" ptsTypes="aaA">
                                      <p:cBhvr>
                                        <p:cTn id="23" dur="500" fill="hold"/>
                                        <p:tgtEl>
                                          <p:spTgt spid="7"/>
                                        </p:tgtEl>
                                        <p:attrNameLst>
                                          <p:attrName>ppt_x</p:attrName>
                                          <p:attrName>ppt_y</p:attrName>
                                        </p:attrNameLst>
                                      </p:cBhvr>
                                    </p:animMotion>
                                  </p:childTnLst>
                                </p:cTn>
                              </p:par>
                              <p:par>
                                <p:cTn id="24" presetID="10" presetClass="exit" presetSubtype="0" fill="hold" nodeType="withEffect">
                                  <p:stCondLst>
                                    <p:cond delay="0"/>
                                  </p:stCondLst>
                                  <p:childTnLst>
                                    <p:animEffect transition="out" filter="fade">
                                      <p:cBhvr>
                                        <p:cTn id="25" dur="3000"/>
                                        <p:tgtEl>
                                          <p:spTgt spid="7"/>
                                        </p:tgtEl>
                                      </p:cBhvr>
                                    </p:animEffect>
                                    <p:set>
                                      <p:cBhvr>
                                        <p:cTn id="26" dur="1" fill="hold">
                                          <p:stCondLst>
                                            <p:cond delay="2999"/>
                                          </p:stCondLst>
                                        </p:cTn>
                                        <p:tgtEl>
                                          <p:spTgt spid="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0" presetClass="path" presetSubtype="0" accel="50000" decel="50000" fill="hold" nodeType="withEffect">
                                  <p:stCondLst>
                                    <p:cond delay="0"/>
                                  </p:stCondLst>
                                  <p:childTnLst>
                                    <p:animMotion origin="layout" path="M -0.23664 0.19097 C -0.16389 0.20671 -0.09115 0.22268 -0.05174 0.19097 C -0.01233 0.15926 -0.00626 0.07963 -7.22222E-6 7.40741E-7 " pathEditMode="relative" ptsTypes="aaA">
                                      <p:cBhvr>
                                        <p:cTn id="33" dur="500" fill="hold"/>
                                        <p:tgtEl>
                                          <p:spTgt spid="2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228600"/>
            <a:ext cx="7824788" cy="1143948"/>
          </a:xfrm>
        </p:spPr>
        <p:txBody>
          <a:bodyPr/>
          <a:lstStyle/>
          <a:p>
            <a:r>
              <a:rPr lang="en-US" sz="4400" dirty="0" smtClean="0">
                <a:ln w="1905"/>
                <a:solidFill>
                  <a:srgbClr val="000000"/>
                </a:solidFill>
                <a:effectLst>
                  <a:innerShdw blurRad="69850" dist="43180" dir="5400000">
                    <a:srgbClr val="000000">
                      <a:alpha val="65000"/>
                    </a:srgbClr>
                  </a:innerShdw>
                </a:effectLst>
              </a:rPr>
              <a:t>Example: Critical Sections</a:t>
            </a:r>
            <a:endParaRPr lang="en-US" sz="4400" dirty="0">
              <a:ln w="1905"/>
              <a:solidFill>
                <a:srgbClr val="000000"/>
              </a:soli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609600" y="1371600"/>
            <a:ext cx="7620000" cy="4778218"/>
          </a:xfrm>
          <a:prstGeom prst="rect">
            <a:avLst/>
          </a:prstGeom>
        </p:spPr>
      </p:pic>
      <p:sp>
        <p:nvSpPr>
          <p:cNvPr id="3" name="TextBox 2"/>
          <p:cNvSpPr txBox="1"/>
          <p:nvPr/>
        </p:nvSpPr>
        <p:spPr>
          <a:xfrm>
            <a:off x="2708500" y="5647100"/>
            <a:ext cx="685800" cy="461665"/>
          </a:xfrm>
          <a:prstGeom prst="rect">
            <a:avLst/>
          </a:prstGeom>
          <a:noFill/>
        </p:spPr>
        <p:txBody>
          <a:bodyPr wrap="square" rtlCol="0">
            <a:spAutoFit/>
          </a:bodyPr>
          <a:lstStyle/>
          <a:p>
            <a:r>
              <a:rPr lang="en-US" sz="2400" dirty="0" smtClean="0">
                <a:solidFill>
                  <a:srgbClr val="FF0000"/>
                </a:solidFill>
                <a:latin typeface="+mn-lt"/>
              </a:rPr>
              <a:t>Q1:</a:t>
            </a:r>
            <a:endParaRPr lang="en-US" sz="2400" dirty="0">
              <a:solidFill>
                <a:srgbClr val="FF0000"/>
              </a:solidFill>
              <a:latin typeface="+mn-lt"/>
            </a:endParaRPr>
          </a:p>
        </p:txBody>
      </p:sp>
    </p:spTree>
    <p:extLst>
      <p:ext uri="{BB962C8B-B14F-4D97-AF65-F5344CB8AC3E}">
        <p14:creationId xmlns:p14="http://schemas.microsoft.com/office/powerpoint/2010/main" val="1392390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dirty="0" smtClean="0">
                <a:ln w="1905"/>
                <a:effectLst>
                  <a:innerShdw blurRad="69850" dist="43180" dir="5400000">
                    <a:srgbClr val="000000">
                      <a:alpha val="65000"/>
                    </a:srgbClr>
                  </a:innerShdw>
                </a:effectLst>
              </a:rPr>
              <a:t>Race Condition</a:t>
            </a:r>
            <a:endParaRPr lang="en-NZ" dirty="0">
              <a:ln w="1905"/>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811304" y="1798637"/>
            <a:ext cx="7570696" cy="3840163"/>
          </a:xfrm>
        </p:spPr>
        <p:txBody>
          <a:bodyPr>
            <a:normAutofit/>
          </a:bodyPr>
          <a:lstStyle/>
          <a:p>
            <a:r>
              <a:rPr lang="en-NZ" sz="3000" dirty="0" smtClean="0"/>
              <a:t>Occurs when multiple processes or threads read and write data items</a:t>
            </a:r>
          </a:p>
          <a:p>
            <a:endParaRPr lang="en-NZ" sz="3000" dirty="0" smtClean="0"/>
          </a:p>
          <a:p>
            <a:r>
              <a:rPr lang="en-NZ" sz="3000" dirty="0" smtClean="0"/>
              <a:t>The </a:t>
            </a:r>
            <a:r>
              <a:rPr lang="en-NZ" sz="3000" dirty="0" smtClean="0">
                <a:solidFill>
                  <a:srgbClr val="FF0000"/>
                </a:solidFill>
              </a:rPr>
              <a:t>final result</a:t>
            </a:r>
            <a:r>
              <a:rPr lang="en-NZ" sz="3000" dirty="0" smtClean="0"/>
              <a:t> depends on the </a:t>
            </a:r>
            <a:r>
              <a:rPr lang="en-NZ" sz="3000" dirty="0" smtClean="0">
                <a:solidFill>
                  <a:srgbClr val="FF0000"/>
                </a:solidFill>
              </a:rPr>
              <a:t>order of execution</a:t>
            </a:r>
          </a:p>
          <a:p>
            <a:pPr lvl="3"/>
            <a:r>
              <a:rPr lang="en-NZ" sz="2600" dirty="0" smtClean="0"/>
              <a:t>the “loser” of the race is the process that updates last and will determine the final value of the variable</a:t>
            </a:r>
          </a:p>
        </p:txBody>
      </p:sp>
    </p:spTree>
    <p:extLst>
      <p:ext uri="{BB962C8B-B14F-4D97-AF65-F5344CB8AC3E}">
        <p14:creationId xmlns:p14="http://schemas.microsoft.com/office/powerpoint/2010/main" val="2902876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1" y="533401"/>
            <a:ext cx="8001000" cy="838200"/>
          </a:xfrm>
        </p:spPr>
        <p:txBody>
          <a:bodyPr>
            <a:noAutofit/>
          </a:bodyPr>
          <a:lstStyle/>
          <a:p>
            <a:r>
              <a:rPr lang="en-US" dirty="0" smtClean="0">
                <a:ln w="1905"/>
                <a:solidFill>
                  <a:srgbClr val="000000"/>
                </a:solidFill>
                <a:effectLst>
                  <a:innerShdw blurRad="69850" dist="43180" dir="5400000">
                    <a:srgbClr val="000000">
                      <a:alpha val="65000"/>
                    </a:srgbClr>
                  </a:innerShdw>
                </a:effectLst>
              </a:rPr>
              <a:t>Example: Race Condition</a:t>
            </a:r>
          </a:p>
        </p:txBody>
      </p:sp>
      <p:pic>
        <p:nvPicPr>
          <p:cNvPr id="2" name="Picture 1"/>
          <p:cNvPicPr>
            <a:picLocks noChangeAspect="1"/>
          </p:cNvPicPr>
          <p:nvPr/>
        </p:nvPicPr>
        <p:blipFill>
          <a:blip r:embed="rId3"/>
          <a:stretch>
            <a:fillRect/>
          </a:stretch>
        </p:blipFill>
        <p:spPr>
          <a:xfrm>
            <a:off x="1066800" y="1600200"/>
            <a:ext cx="6826758" cy="4724400"/>
          </a:xfrm>
          <a:prstGeom prst="rect">
            <a:avLst/>
          </a:prstGeom>
        </p:spPr>
      </p:pic>
    </p:spTree>
    <p:extLst>
      <p:ext uri="{BB962C8B-B14F-4D97-AF65-F5344CB8AC3E}">
        <p14:creationId xmlns:p14="http://schemas.microsoft.com/office/powerpoint/2010/main" val="900238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96200" cy="990600"/>
          </a:xfrm>
        </p:spPr>
        <p:txBody>
          <a:bodyPr/>
          <a:lstStyle/>
          <a:p>
            <a:pPr algn="ctr"/>
            <a:r>
              <a:rPr lang="en-US" sz="4800" dirty="0" smtClean="0">
                <a:ln w="1905"/>
                <a:solidFill>
                  <a:srgbClr val="000000"/>
                </a:solidFill>
                <a:effectLst>
                  <a:innerShdw blurRad="69850" dist="43180" dir="5400000">
                    <a:srgbClr val="000000">
                      <a:alpha val="65000"/>
                    </a:srgbClr>
                  </a:innerShdw>
                </a:effectLst>
              </a:rPr>
              <a:t>Resource Competition</a:t>
            </a:r>
            <a:endParaRPr lang="en-US" sz="4800" dirty="0">
              <a:ln w="1905"/>
              <a:solidFill>
                <a:srgbClr val="000000"/>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81000" y="1676400"/>
            <a:ext cx="8382000" cy="1828800"/>
          </a:xfrm>
        </p:spPr>
        <p:txBody>
          <a:bodyPr/>
          <a:lstStyle/>
          <a:p>
            <a:pPr>
              <a:buClr>
                <a:schemeClr val="tx1"/>
              </a:buClr>
              <a:buSzPct val="150000"/>
            </a:pPr>
            <a:r>
              <a:rPr lang="en-US" sz="2800" dirty="0" smtClean="0"/>
              <a:t>Concurrent processes come into conflict when they are competing for use of the </a:t>
            </a:r>
            <a:r>
              <a:rPr lang="en-US" sz="2800" dirty="0" smtClean="0">
                <a:solidFill>
                  <a:srgbClr val="FF0000"/>
                </a:solidFill>
              </a:rPr>
              <a:t>same resource</a:t>
            </a:r>
          </a:p>
          <a:p>
            <a:pPr marL="914400" lvl="2" indent="0">
              <a:buClr>
                <a:schemeClr val="tx1"/>
              </a:buClr>
              <a:buSzPct val="150000"/>
              <a:buNone/>
            </a:pPr>
            <a:r>
              <a:rPr lang="en-US" sz="2400" dirty="0">
                <a:solidFill>
                  <a:srgbClr val="FF0000"/>
                </a:solidFill>
              </a:rPr>
              <a:t>F</a:t>
            </a:r>
            <a:r>
              <a:rPr lang="en-US" sz="2400" dirty="0" smtClean="0">
                <a:solidFill>
                  <a:srgbClr val="FF0000"/>
                </a:solidFill>
              </a:rPr>
              <a:t>or example:</a:t>
            </a:r>
            <a:r>
              <a:rPr lang="en-US" sz="2400" dirty="0" smtClean="0"/>
              <a:t> I/O devices, memory, processor time, clock</a:t>
            </a:r>
          </a:p>
        </p:txBody>
      </p:sp>
      <p:graphicFrame>
        <p:nvGraphicFramePr>
          <p:cNvPr id="4" name="Diagram 3"/>
          <p:cNvGraphicFramePr/>
          <p:nvPr>
            <p:extLst>
              <p:ext uri="{D42A27DB-BD31-4B8C-83A1-F6EECF244321}">
                <p14:modId xmlns:p14="http://schemas.microsoft.com/office/powerpoint/2010/main" val="3098994138"/>
              </p:ext>
            </p:extLst>
          </p:nvPr>
        </p:nvGraphicFramePr>
        <p:xfrm>
          <a:off x="1295400" y="3657600"/>
          <a:ext cx="71628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3048000" y="2590800"/>
            <a:ext cx="5562600" cy="609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12882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6200" y="2667000"/>
            <a:ext cx="9220200" cy="2590799"/>
          </a:xfrm>
          <a:prstGeom prst="rect">
            <a:avLst/>
          </a:prstGeom>
        </p:spPr>
      </p:pic>
      <p:sp>
        <p:nvSpPr>
          <p:cNvPr id="11" name="TextBox 10"/>
          <p:cNvSpPr txBox="1"/>
          <p:nvPr/>
        </p:nvSpPr>
        <p:spPr>
          <a:xfrm>
            <a:off x="457200" y="685800"/>
            <a:ext cx="8534400" cy="646331"/>
          </a:xfrm>
          <a:prstGeom prst="rect">
            <a:avLst/>
          </a:prstGeom>
          <a:noFill/>
        </p:spPr>
        <p:txBody>
          <a:bodyPr wrap="square" rtlCol="0">
            <a:spAutoFit/>
          </a:bodyPr>
          <a:lstStyle/>
          <a:p>
            <a:pPr algn="ctr"/>
            <a:r>
              <a:rPr lang="en-US" sz="3600" dirty="0" smtClean="0">
                <a:latin typeface="+mj-lt"/>
              </a:rPr>
              <a:t>An Example of Mutual Exclusion </a:t>
            </a:r>
            <a:endParaRPr lang="en-US" sz="3600" dirty="0">
              <a:latin typeface="+mj-lt"/>
            </a:endParaRPr>
          </a:p>
        </p:txBody>
      </p:sp>
    </p:spTree>
    <p:extLst>
      <p:ext uri="{BB962C8B-B14F-4D97-AF65-F5344CB8AC3E}">
        <p14:creationId xmlns:p14="http://schemas.microsoft.com/office/powerpoint/2010/main" val="442848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3039</TotalTime>
  <Words>3787</Words>
  <Application>Microsoft Macintosh PowerPoint</Application>
  <PresentationFormat>On-screen Show (4:3)</PresentationFormat>
  <Paragraphs>339</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Custom Design</vt:lpstr>
      <vt:lpstr>COMP 3500  Introduction to Operating Systems  Synchronization: Part 1</vt:lpstr>
      <vt:lpstr>Recap</vt:lpstr>
      <vt:lpstr>Concurrency</vt:lpstr>
      <vt:lpstr>Example: the soda/HFCS machine</vt:lpstr>
      <vt:lpstr>Example: Critical Sections</vt:lpstr>
      <vt:lpstr>Race Condition</vt:lpstr>
      <vt:lpstr>Example: Race Condition</vt:lpstr>
      <vt:lpstr>Resource Competition</vt:lpstr>
      <vt:lpstr>PowerPoint Presentation</vt:lpstr>
      <vt:lpstr>Requirements for Mutual Exclusion</vt:lpstr>
      <vt:lpstr>Mutual Exclusion:  Hardware Support</vt:lpstr>
      <vt:lpstr>Critical Section Problem</vt:lpstr>
      <vt:lpstr>General structure of process Pi  </vt:lpstr>
      <vt:lpstr>Algorithm for Process Pi</vt:lpstr>
      <vt:lpstr>Solution to Critical-Section Problem</vt:lpstr>
      <vt:lpstr>Peterson’s Solution</vt:lpstr>
      <vt:lpstr>Q3: Can you explain the Peterson’s algorithm?</vt:lpstr>
      <vt:lpstr>Peterson’s Solution (Cont.)</vt:lpstr>
      <vt:lpstr>Synchronization Hardware</vt:lpstr>
      <vt:lpstr>Solution to Critical-section Problem Using Locks</vt:lpstr>
      <vt:lpstr>test_and_set  Instruction </vt:lpstr>
      <vt:lpstr>Solution using test_and_set()</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Xiao Qin</cp:lastModifiedBy>
  <cp:revision>300</cp:revision>
  <dcterms:created xsi:type="dcterms:W3CDTF">2006-08-16T00:00:00Z</dcterms:created>
  <dcterms:modified xsi:type="dcterms:W3CDTF">2015-09-02T15:53:02Z</dcterms:modified>
</cp:coreProperties>
</file>