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5"/>
  </p:notesMasterIdLst>
  <p:handoutMasterIdLst>
    <p:handoutMasterId r:id="rId16"/>
  </p:handoutMasterIdLst>
  <p:sldIdLst>
    <p:sldId id="309" r:id="rId2"/>
    <p:sldId id="594" r:id="rId3"/>
    <p:sldId id="606" r:id="rId4"/>
    <p:sldId id="611" r:id="rId5"/>
    <p:sldId id="612" r:id="rId6"/>
    <p:sldId id="617" r:id="rId7"/>
    <p:sldId id="614" r:id="rId8"/>
    <p:sldId id="615" r:id="rId9"/>
    <p:sldId id="616" r:id="rId10"/>
    <p:sldId id="632" r:id="rId11"/>
    <p:sldId id="633" r:id="rId12"/>
    <p:sldId id="634" r:id="rId13"/>
    <p:sldId id="63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65" autoAdjust="0"/>
  </p:normalViewPr>
  <p:slideViewPr>
    <p:cSldViewPr>
      <p:cViewPr varScale="1">
        <p:scale>
          <a:sx n="112" d="100"/>
          <a:sy n="112" d="100"/>
        </p:scale>
        <p:origin x="-96" y="-5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9/4/15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9/4/15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en.wikipedia.org/w/index.php?title=Gary_L._Peterson&amp;action=edit&amp;redlink=1"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5 Minutes Lec03a-Process Part 2: slides 16-20</a:t>
            </a:r>
          </a:p>
          <a:p>
            <a:pPr eaLnBrk="1" hangingPunct="1"/>
            <a:r>
              <a:rPr lang="en-US" altLang="zh-CN" baseline="0" dirty="0" smtClean="0">
                <a:latin typeface="Calibri" charset="0"/>
                <a:ea typeface="SimSun" charset="0"/>
                <a:cs typeface="SimSun" charset="0"/>
              </a:rPr>
              <a:t>40 Minutes Slides: 16</a:t>
            </a:r>
          </a:p>
          <a:p>
            <a:pPr marL="171450" indent="-171450" eaLnBrk="1" hangingPunct="1">
              <a:buFont typeface="Arial"/>
              <a:buChar char="•"/>
            </a:pPr>
            <a:endParaRPr lang="en-US" altLang="zh-CN" baseline="0" dirty="0" smtClean="0">
              <a:latin typeface="Calibri" charset="0"/>
              <a:ea typeface="SimSun" charset="0"/>
              <a:cs typeface="SimSun" charset="0"/>
            </a:endParaRPr>
          </a:p>
          <a:p>
            <a:pPr marL="171450" indent="-171450">
              <a:buFont typeface="Arial"/>
              <a:buChar char="•"/>
            </a:pPr>
            <a:r>
              <a:rPr lang="en-US" dirty="0" smtClean="0">
                <a:latin typeface="Helvetica" charset="0"/>
                <a:ea typeface="MS PGothic" charset="0"/>
              </a:rPr>
              <a:t>To present the concept of process synchronization.</a:t>
            </a:r>
          </a:p>
          <a:p>
            <a:pPr marL="171450" indent="-171450">
              <a:buFont typeface="Arial"/>
              <a:buChar char="•"/>
            </a:pPr>
            <a:r>
              <a:rPr lang="en-US" dirty="0" smtClean="0">
                <a:latin typeface="Helvetica" charset="0"/>
                <a:ea typeface="MS PGothic" charset="0"/>
              </a:rPr>
              <a:t>To introduce the </a:t>
            </a:r>
            <a:r>
              <a:rPr lang="en-US" b="1" dirty="0" smtClean="0">
                <a:latin typeface="Helvetica" charset="0"/>
                <a:ea typeface="MS PGothic" charset="0"/>
              </a:rPr>
              <a:t>critical-section </a:t>
            </a:r>
            <a:r>
              <a:rPr lang="en-US" dirty="0" smtClean="0">
                <a:latin typeface="Helvetica" charset="0"/>
                <a:ea typeface="MS PGothic" charset="0"/>
              </a:rPr>
              <a:t>problem, whose solutions can be used to ensure the consistency of shared data</a:t>
            </a:r>
          </a:p>
          <a:p>
            <a:pPr marL="171450" indent="-171450">
              <a:buFont typeface="Arial"/>
              <a:buChar char="•"/>
            </a:pPr>
            <a:r>
              <a:rPr lang="en-US" dirty="0" smtClean="0">
                <a:latin typeface="Helvetica" charset="0"/>
                <a:ea typeface="MS PGothic" charset="0"/>
              </a:rPr>
              <a:t>To present both software and hardware solutions of the critical-section problem</a:t>
            </a:r>
          </a:p>
          <a:p>
            <a:pPr marL="171450" indent="-171450">
              <a:buFont typeface="Arial"/>
              <a:buChar char="•"/>
            </a:pPr>
            <a:r>
              <a:rPr lang="en-US" dirty="0" smtClean="0">
                <a:latin typeface="Helvetica" charset="0"/>
                <a:ea typeface="MS PGothic" charset="0"/>
              </a:rPr>
              <a:t>To examine several classical process-synchronization problems</a:t>
            </a:r>
          </a:p>
          <a:p>
            <a:pPr marL="171450" indent="-171450">
              <a:buFont typeface="Arial"/>
              <a:buChar char="•"/>
            </a:pPr>
            <a:r>
              <a:rPr lang="en-US" dirty="0" smtClean="0">
                <a:latin typeface="Helvetica" charset="0"/>
                <a:ea typeface="MS PGothic" charset="0"/>
              </a:rPr>
              <a:t>To explore several tools that are used to solve process synchronization problems</a:t>
            </a:r>
            <a:endParaRPr lang="en-US" altLang="zh-CN" dirty="0">
              <a:latin typeface="Calibri" charset="0"/>
              <a:ea typeface="SimSun" charset="0"/>
              <a:cs typeface="SimSun" charset="0"/>
            </a:endParaRPr>
          </a:p>
        </p:txBody>
      </p:sp>
      <p:sp>
        <p:nvSpPr>
          <p:cNvPr id="7170" name="Rectangle 3"/>
          <p:cNvSpPr>
            <a:spLocks noGrp="1" noRot="1" noChangeAspect="1" noTextEdit="1"/>
          </p:cNvSpPr>
          <p:nvPr>
            <p:ph type="sldImg"/>
          </p:nvPr>
        </p:nvSpPr>
        <p:spPr bwMode="auto">
          <a:xfrm>
            <a:off x="1144588" y="685800"/>
            <a:ext cx="4572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B9A9E5C8-0B72-F14A-B131-A91D3273230C}" type="slidenum">
              <a:rPr lang="en-US">
                <a:latin typeface="Times New Roman" charset="0"/>
              </a:rPr>
              <a:pPr/>
              <a:t>10</a:t>
            </a:fld>
            <a:endParaRPr lang="en-US">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Similar</a:t>
            </a:r>
            <a:r>
              <a:rPr lang="en-US" baseline="0" dirty="0" smtClean="0">
                <a:ea typeface="MS PGothic" charset="0"/>
              </a:rPr>
              <a:t> to </a:t>
            </a:r>
            <a:r>
              <a:rPr lang="en-US" baseline="0" dirty="0" err="1" smtClean="0">
                <a:ea typeface="MS PGothic" charset="0"/>
              </a:rPr>
              <a:t>test_and_set</a:t>
            </a:r>
            <a:endParaRPr lang="en-US" dirty="0">
              <a:ea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EA9A1D88-A39D-4C45-9E3C-AFA64DD300D4}" type="slidenum">
              <a:rPr lang="en-US">
                <a:latin typeface="Times New Roman" charset="0"/>
              </a:rPr>
              <a:pPr/>
              <a:t>11</a:t>
            </a:fld>
            <a:endParaRPr lang="en-US">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Arial" charset="0"/>
                <a:ea typeface="MS PGothic" charset="0"/>
              </a:rPr>
              <a:t>Answer: Bounded-waiting Problem</a:t>
            </a:r>
            <a:endParaRPr lang="en-US" dirty="0" smtClean="0">
              <a:ea typeface="MS PGothic" charset="0"/>
            </a:endParaRPr>
          </a:p>
          <a:p>
            <a:endParaRPr lang="en-US" dirty="0">
              <a:ea typeface="MS PGothic"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Unlocked but what? It’s not your turn yet.</a:t>
            </a:r>
            <a:endParaRPr lang="en-US" dirty="0">
              <a:ea typeface="MS PGothic"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13</a:t>
            </a:fld>
            <a:endParaRPr lang="en-US" dirty="0">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800" dirty="0" smtClean="0">
                <a:ea typeface="MS PGothic" charset="0"/>
              </a:rPr>
              <a:t>Consider system of </a:t>
            </a:r>
            <a:r>
              <a:rPr lang="en-US" sz="2800" b="1" i="1" dirty="0" smtClean="0">
                <a:ea typeface="MS PGothic" charset="0"/>
              </a:rPr>
              <a:t>n</a:t>
            </a:r>
            <a:r>
              <a:rPr lang="en-US" sz="2800" b="1" dirty="0" smtClean="0">
                <a:ea typeface="MS PGothic" charset="0"/>
              </a:rPr>
              <a:t> </a:t>
            </a:r>
            <a:r>
              <a:rPr lang="en-US" sz="2800" dirty="0" smtClean="0">
                <a:ea typeface="MS PGothic" charset="0"/>
              </a:rPr>
              <a:t>processes {</a:t>
            </a:r>
            <a:r>
              <a:rPr lang="en-US" sz="2800" b="1" i="1" dirty="0" smtClean="0">
                <a:ea typeface="MS PGothic" charset="0"/>
              </a:rPr>
              <a:t>p</a:t>
            </a:r>
            <a:r>
              <a:rPr lang="en-US" sz="2800" b="1" i="1" baseline="-25000" dirty="0" smtClean="0">
                <a:ea typeface="MS PGothic" charset="0"/>
              </a:rPr>
              <a:t>0</a:t>
            </a:r>
            <a:r>
              <a:rPr lang="en-US" sz="2800" b="1" i="1" dirty="0" smtClean="0">
                <a:ea typeface="MS PGothic" charset="0"/>
              </a:rPr>
              <a:t>, p</a:t>
            </a:r>
            <a:r>
              <a:rPr lang="en-US" sz="2800" b="1" i="1" baseline="-25000" dirty="0" smtClean="0">
                <a:ea typeface="MS PGothic" charset="0"/>
              </a:rPr>
              <a:t>1</a:t>
            </a:r>
            <a:r>
              <a:rPr lang="en-US" sz="2800" b="1" i="1" dirty="0" smtClean="0">
                <a:ea typeface="MS PGothic" charset="0"/>
              </a:rPr>
              <a:t>, … p</a:t>
            </a:r>
            <a:r>
              <a:rPr lang="en-US" sz="2800" b="1" i="1" baseline="-25000" dirty="0" smtClean="0">
                <a:ea typeface="MS PGothic" charset="0"/>
              </a:rPr>
              <a:t>n-1</a:t>
            </a:r>
            <a:r>
              <a:rPr lang="en-US" sz="2800" dirty="0" smtClean="0">
                <a:ea typeface="MS PGothic" charset="0"/>
              </a:rPr>
              <a:t>}</a:t>
            </a:r>
          </a:p>
          <a:p>
            <a:r>
              <a:rPr lang="en-US" sz="2800" dirty="0" smtClean="0">
                <a:ea typeface="MS PGothic" charset="0"/>
              </a:rPr>
              <a:t>Each process has </a:t>
            </a:r>
            <a:r>
              <a:rPr lang="en-US" sz="2800" dirty="0" smtClean="0">
                <a:solidFill>
                  <a:srgbClr val="FF0000"/>
                </a:solidFill>
                <a:ea typeface="MS PGothic" charset="0"/>
              </a:rPr>
              <a:t>critical section</a:t>
            </a:r>
            <a:r>
              <a:rPr lang="en-US" sz="2800" b="1" dirty="0" smtClean="0">
                <a:solidFill>
                  <a:srgbClr val="3366FF"/>
                </a:solidFill>
                <a:ea typeface="MS PGothic" charset="0"/>
              </a:rPr>
              <a:t> </a:t>
            </a:r>
            <a:r>
              <a:rPr lang="en-US" sz="2800" dirty="0" smtClean="0">
                <a:ea typeface="MS PGothic" charset="0"/>
              </a:rPr>
              <a:t>segment of code</a:t>
            </a:r>
          </a:p>
          <a:p>
            <a:pPr lvl="1"/>
            <a:r>
              <a:rPr lang="en-US" sz="2400" dirty="0" smtClean="0">
                <a:ea typeface="MS PGothic" charset="0"/>
              </a:rPr>
              <a:t>Process may be changing common variables, updating table, writing file, </a:t>
            </a:r>
            <a:r>
              <a:rPr lang="en-US" sz="2400" dirty="0" err="1" smtClean="0">
                <a:ea typeface="MS PGothic" charset="0"/>
              </a:rPr>
              <a:t>etc</a:t>
            </a:r>
            <a:endParaRPr lang="en-US" sz="2400" dirty="0" smtClean="0">
              <a:ea typeface="MS PGothic" charset="0"/>
            </a:endParaRPr>
          </a:p>
          <a:p>
            <a:pPr lvl="1"/>
            <a:r>
              <a:rPr lang="en-US" sz="2400" dirty="0" smtClean="0">
                <a:ea typeface="MS PGothic" charset="0"/>
              </a:rPr>
              <a:t>When one process in critical section, no other may be in its critical section</a:t>
            </a:r>
          </a:p>
          <a:p>
            <a:endParaRPr lang="en-US" sz="2800" dirty="0" smtClean="0">
              <a:ea typeface="MS PGothic" charset="0"/>
            </a:endParaRPr>
          </a:p>
          <a:p>
            <a:r>
              <a:rPr lang="en-US" sz="2800" dirty="0" smtClean="0">
                <a:ea typeface="MS PGothic" charset="0"/>
              </a:rPr>
              <a:t>Each process must ask permission to enter critical section in </a:t>
            </a:r>
            <a:r>
              <a:rPr lang="en-US" sz="2800" dirty="0" smtClean="0">
                <a:solidFill>
                  <a:srgbClr val="FF0000"/>
                </a:solidFill>
                <a:ea typeface="MS PGothic" charset="0"/>
              </a:rPr>
              <a:t>entry section</a:t>
            </a:r>
            <a:r>
              <a:rPr lang="en-US" sz="2800" dirty="0" smtClean="0">
                <a:ea typeface="MS PGothic" charset="0"/>
              </a:rPr>
              <a:t>, may follow critical section with </a:t>
            </a:r>
            <a:r>
              <a:rPr lang="en-US" sz="2800" dirty="0" smtClean="0">
                <a:solidFill>
                  <a:srgbClr val="FF0000"/>
                </a:solidFill>
                <a:ea typeface="MS PGothic" charset="0"/>
              </a:rPr>
              <a:t>exit section</a:t>
            </a:r>
            <a:r>
              <a:rPr lang="en-US" sz="2800" dirty="0" smtClean="0">
                <a:ea typeface="MS PGothic" charset="0"/>
              </a:rPr>
              <a:t>, then </a:t>
            </a:r>
            <a:r>
              <a:rPr lang="en-US" sz="2800" dirty="0" smtClean="0">
                <a:solidFill>
                  <a:srgbClr val="FF0000"/>
                </a:solidFill>
                <a:ea typeface="MS PGothic" charset="0"/>
              </a:rPr>
              <a:t>remainder section</a:t>
            </a: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3</a:t>
            </a:fld>
            <a:endParaRPr lang="en-US"/>
          </a:p>
        </p:txBody>
      </p:sp>
    </p:spTree>
    <p:extLst>
      <p:ext uri="{BB962C8B-B14F-4D97-AF65-F5344CB8AC3E}">
        <p14:creationId xmlns:p14="http://schemas.microsoft.com/office/powerpoint/2010/main" val="400685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39C2CA-DF68-9348-9560-B303065FAB9B}" type="slidenum">
              <a:rPr lang="en-US">
                <a:latin typeface="Times New Roman" charset="0"/>
              </a:rPr>
              <a:pPr/>
              <a:t>4</a:t>
            </a:fld>
            <a:endParaRPr lang="en-US">
              <a:latin typeface="Times New Roman"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Question: How to control turns?</a:t>
            </a:r>
          </a:p>
          <a:p>
            <a:endParaRPr lang="en-US" dirty="0" smtClean="0">
              <a:ea typeface="MS PGothic" charset="0"/>
            </a:endParaRPr>
          </a:p>
          <a:p>
            <a:endParaRPr lang="en-US" dirty="0" smtClean="0">
              <a:ea typeface="MS PGothic" charset="0"/>
            </a:endParaRPr>
          </a:p>
          <a:p>
            <a:r>
              <a:rPr lang="en-US" sz="2400" kern="1200" dirty="0" smtClean="0">
                <a:solidFill>
                  <a:schemeClr val="tx1"/>
                </a:solidFill>
                <a:latin typeface="+mn-lt"/>
                <a:ea typeface="ＭＳ Ｐゴシック" charset="0"/>
                <a:cs typeface="ＭＳ Ｐゴシック" charset="0"/>
              </a:rPr>
              <a:t>It was formulated by </a:t>
            </a:r>
            <a:r>
              <a:rPr lang="en-US" sz="2400" kern="1200" dirty="0" smtClean="0">
                <a:solidFill>
                  <a:schemeClr val="tx1"/>
                </a:solidFill>
                <a:latin typeface="+mn-lt"/>
                <a:ea typeface="ＭＳ Ｐゴシック" charset="0"/>
                <a:cs typeface="ＭＳ Ｐゴシック" charset="0"/>
                <a:hlinkClick r:id="rId3"/>
              </a:rPr>
              <a:t>Gary L. Peterson in 1981.</a:t>
            </a:r>
            <a:endParaRPr lang="en-US" sz="2400" kern="1200" dirty="0" smtClean="0">
              <a:solidFill>
                <a:schemeClr val="tx1"/>
              </a:solidFill>
              <a:latin typeface="+mn-lt"/>
              <a:ea typeface="ＭＳ Ｐゴシック" charset="0"/>
              <a:cs typeface="ＭＳ Ｐゴシック" charset="0"/>
            </a:endParaRPr>
          </a:p>
          <a:p>
            <a:r>
              <a:rPr lang="en-US" sz="2400" kern="1200" dirty="0" smtClean="0">
                <a:solidFill>
                  <a:schemeClr val="tx1"/>
                </a:solidFill>
                <a:latin typeface="+mn-lt"/>
                <a:ea typeface="ＭＳ Ｐゴシック" charset="0"/>
                <a:cs typeface="ＭＳ Ｐゴシック" charset="0"/>
              </a:rPr>
              <a:t>Reference: https://</a:t>
            </a:r>
            <a:r>
              <a:rPr lang="en-US" sz="2400" kern="1200" dirty="0" err="1" smtClean="0">
                <a:solidFill>
                  <a:schemeClr val="tx1"/>
                </a:solidFill>
                <a:latin typeface="+mn-lt"/>
                <a:ea typeface="ＭＳ Ｐゴシック" charset="0"/>
                <a:cs typeface="ＭＳ Ｐゴシック" charset="0"/>
              </a:rPr>
              <a:t>en.wikipedia.org</a:t>
            </a:r>
            <a:r>
              <a:rPr lang="en-US" sz="2400" kern="1200" dirty="0" smtClean="0">
                <a:solidFill>
                  <a:schemeClr val="tx1"/>
                </a:solidFill>
                <a:latin typeface="+mn-lt"/>
                <a:ea typeface="ＭＳ Ｐゴシック" charset="0"/>
                <a:cs typeface="ＭＳ Ｐゴシック" charset="0"/>
              </a:rPr>
              <a:t>/wiki/Peterson%27s_algorithm</a:t>
            </a:r>
            <a:endParaRPr lang="en-US" sz="2400" dirty="0" smtClean="0">
              <a:ea typeface="MS PGothic" charset="0"/>
            </a:endParaRPr>
          </a:p>
          <a:p>
            <a:pPr>
              <a:lnSpc>
                <a:spcPct val="90000"/>
              </a:lnSpc>
              <a:tabLst>
                <a:tab pos="739775" algn="l"/>
                <a:tab pos="1020763" algn="l"/>
                <a:tab pos="1257300" algn="l"/>
              </a:tabLst>
            </a:pPr>
            <a:endParaRPr lang="en-US" sz="2400" dirty="0" smtClean="0">
              <a:ea typeface="MS PGothic" charset="0"/>
            </a:endParaRPr>
          </a:p>
          <a:p>
            <a:pPr>
              <a:lnSpc>
                <a:spcPct val="90000"/>
              </a:lnSpc>
              <a:tabLst>
                <a:tab pos="739775" algn="l"/>
                <a:tab pos="1020763" algn="l"/>
                <a:tab pos="1257300" algn="l"/>
              </a:tabLst>
            </a:pPr>
            <a:r>
              <a:rPr lang="en-US" sz="2400" dirty="0" smtClean="0">
                <a:ea typeface="MS PGothic" charset="0"/>
              </a:rPr>
              <a:t>Good algorithmic  description of solving the problem</a:t>
            </a:r>
          </a:p>
          <a:p>
            <a:pPr>
              <a:lnSpc>
                <a:spcPct val="90000"/>
              </a:lnSpc>
              <a:tabLst>
                <a:tab pos="739775" algn="l"/>
                <a:tab pos="1020763" algn="l"/>
                <a:tab pos="1257300" algn="l"/>
              </a:tabLst>
            </a:pPr>
            <a:r>
              <a:rPr lang="en-US" sz="2400" dirty="0" smtClean="0">
                <a:ea typeface="MS PGothic" charset="0"/>
              </a:rPr>
              <a:t>Two process solution</a:t>
            </a:r>
          </a:p>
          <a:p>
            <a:pPr>
              <a:lnSpc>
                <a:spcPct val="90000"/>
              </a:lnSpc>
              <a:tabLst>
                <a:tab pos="739775" algn="l"/>
                <a:tab pos="1020763" algn="l"/>
                <a:tab pos="1257300" algn="l"/>
              </a:tabLst>
            </a:pPr>
            <a:r>
              <a:rPr lang="en-US" sz="2400" dirty="0" smtClean="0">
                <a:ea typeface="MS PGothic" charset="0"/>
              </a:rPr>
              <a:t>Assume that the </a:t>
            </a:r>
            <a:r>
              <a:rPr lang="en-US" sz="2400" b="1" dirty="0" smtClean="0">
                <a:ea typeface="MS PGothic" charset="0"/>
                <a:cs typeface="Courier New" charset="0"/>
              </a:rPr>
              <a:t>load</a:t>
            </a:r>
            <a:r>
              <a:rPr lang="en-US" sz="2400" dirty="0" smtClean="0">
                <a:ea typeface="MS PGothic" charset="0"/>
                <a:cs typeface="Courier New" charset="0"/>
              </a:rPr>
              <a:t> </a:t>
            </a:r>
            <a:r>
              <a:rPr lang="en-US" sz="2400" dirty="0" smtClean="0">
                <a:ea typeface="MS PGothic" charset="0"/>
              </a:rPr>
              <a:t>and </a:t>
            </a:r>
            <a:r>
              <a:rPr lang="en-US" sz="2400" b="1" dirty="0" smtClean="0">
                <a:ea typeface="MS PGothic" charset="0"/>
                <a:cs typeface="Courier New" charset="0"/>
              </a:rPr>
              <a:t>store</a:t>
            </a:r>
            <a:r>
              <a:rPr lang="en-US" sz="2400" dirty="0" smtClean="0">
                <a:ea typeface="MS PGothic" charset="0"/>
              </a:rPr>
              <a:t> machine-language instructions are atomic; that is, cannot be interrupted</a:t>
            </a:r>
          </a:p>
          <a:p>
            <a:pPr>
              <a:lnSpc>
                <a:spcPct val="90000"/>
              </a:lnSpc>
              <a:tabLst>
                <a:tab pos="739775" algn="l"/>
                <a:tab pos="1020763" algn="l"/>
                <a:tab pos="1257300" algn="l"/>
              </a:tabLst>
            </a:pPr>
            <a:r>
              <a:rPr lang="en-US" sz="2400" dirty="0" smtClean="0">
                <a:solidFill>
                  <a:srgbClr val="000000"/>
                </a:solidFill>
                <a:ea typeface="MS PGothic" charset="0"/>
              </a:rPr>
              <a:t>The two processes share two variables:</a:t>
            </a:r>
          </a:p>
          <a:p>
            <a:pPr lvl="1">
              <a:lnSpc>
                <a:spcPct val="90000"/>
              </a:lnSpc>
              <a:tabLst>
                <a:tab pos="739775" algn="l"/>
                <a:tab pos="1020763" algn="l"/>
                <a:tab pos="1257300" algn="l"/>
              </a:tabLst>
            </a:pPr>
            <a:r>
              <a:rPr lang="en-US" sz="2400" b="1" dirty="0" err="1" smtClean="0">
                <a:ea typeface="MS PGothic" charset="0"/>
              </a:rPr>
              <a:t>int</a:t>
            </a:r>
            <a:r>
              <a:rPr lang="en-US" sz="2400" b="1" dirty="0" smtClean="0">
                <a:ea typeface="MS PGothic" charset="0"/>
              </a:rPr>
              <a:t> turn; </a:t>
            </a:r>
          </a:p>
          <a:p>
            <a:pPr lvl="1">
              <a:lnSpc>
                <a:spcPct val="90000"/>
              </a:lnSpc>
              <a:tabLst>
                <a:tab pos="739775" algn="l"/>
                <a:tab pos="1020763" algn="l"/>
                <a:tab pos="1257300" algn="l"/>
              </a:tabLst>
            </a:pPr>
            <a:r>
              <a:rPr lang="en-US" sz="2400" b="1" dirty="0" smtClean="0">
                <a:ea typeface="MS PGothic" charset="0"/>
              </a:rPr>
              <a:t>Boolean flag[2]</a:t>
            </a:r>
          </a:p>
          <a:p>
            <a:pPr lvl="1">
              <a:lnSpc>
                <a:spcPct val="90000"/>
              </a:lnSpc>
              <a:tabLst>
                <a:tab pos="739775" algn="l"/>
                <a:tab pos="1020763" algn="l"/>
                <a:tab pos="1257300" algn="l"/>
              </a:tabLst>
            </a:pPr>
            <a:endParaRPr lang="en-US" sz="2400" b="1" dirty="0" smtClean="0">
              <a:solidFill>
                <a:srgbClr val="000000"/>
              </a:solidFill>
              <a:ea typeface="MS PGothic" charset="0"/>
            </a:endParaRPr>
          </a:p>
          <a:p>
            <a:pPr>
              <a:lnSpc>
                <a:spcPct val="90000"/>
              </a:lnSpc>
              <a:tabLst>
                <a:tab pos="739775" algn="l"/>
                <a:tab pos="1020763" algn="l"/>
                <a:tab pos="1257300" algn="l"/>
              </a:tabLst>
            </a:pPr>
            <a:r>
              <a:rPr lang="en-US" sz="2400" dirty="0" smtClean="0">
                <a:solidFill>
                  <a:srgbClr val="000000"/>
                </a:solidFill>
                <a:ea typeface="MS PGothic" charset="0"/>
              </a:rPr>
              <a:t>The variable </a:t>
            </a:r>
            <a:r>
              <a:rPr lang="en-US" sz="2400" b="1" dirty="0" smtClean="0">
                <a:ea typeface="MS PGothic" charset="0"/>
                <a:cs typeface="Courier New" charset="0"/>
              </a:rPr>
              <a:t>turn</a:t>
            </a:r>
            <a:r>
              <a:rPr lang="en-US" sz="2400" dirty="0" smtClean="0">
                <a:solidFill>
                  <a:srgbClr val="000000"/>
                </a:solidFill>
                <a:ea typeface="MS PGothic" charset="0"/>
              </a:rPr>
              <a:t> indicates whose turn it is to enter the critical section</a:t>
            </a:r>
          </a:p>
          <a:p>
            <a:pPr>
              <a:lnSpc>
                <a:spcPct val="90000"/>
              </a:lnSpc>
              <a:tabLst>
                <a:tab pos="739775" algn="l"/>
                <a:tab pos="1020763" algn="l"/>
                <a:tab pos="1257300" algn="l"/>
              </a:tabLst>
            </a:pPr>
            <a:r>
              <a:rPr lang="en-US" sz="2400" dirty="0" smtClean="0">
                <a:solidFill>
                  <a:srgbClr val="000000"/>
                </a:solidFill>
                <a:ea typeface="MS PGothic" charset="0"/>
              </a:rPr>
              <a:t>The </a:t>
            </a:r>
            <a:r>
              <a:rPr lang="en-US" sz="2400" b="1" dirty="0" smtClean="0">
                <a:ea typeface="MS PGothic" charset="0"/>
                <a:cs typeface="Courier New" charset="0"/>
              </a:rPr>
              <a:t>flag </a:t>
            </a:r>
            <a:r>
              <a:rPr lang="en-US" sz="2400" dirty="0" smtClean="0">
                <a:solidFill>
                  <a:srgbClr val="000000"/>
                </a:solidFill>
                <a:ea typeface="MS PGothic" charset="0"/>
              </a:rPr>
              <a:t>array is used to indicate if a process is ready to enter the critical section. </a:t>
            </a:r>
            <a:r>
              <a:rPr lang="en-US" sz="2400" b="1" dirty="0" smtClean="0">
                <a:ea typeface="MS PGothic" charset="0"/>
                <a:cs typeface="Courier New" charset="0"/>
              </a:rPr>
              <a:t>flag[</a:t>
            </a:r>
            <a:r>
              <a:rPr lang="en-US" sz="2400" b="1" dirty="0" err="1" smtClean="0">
                <a:ea typeface="MS PGothic" charset="0"/>
                <a:cs typeface="Courier New" charset="0"/>
              </a:rPr>
              <a:t>i</a:t>
            </a:r>
            <a:r>
              <a:rPr lang="en-US" sz="2400" b="1" dirty="0" smtClean="0">
                <a:ea typeface="MS PGothic" charset="0"/>
                <a:cs typeface="Courier New" charset="0"/>
              </a:rPr>
              <a:t>] = </a:t>
            </a:r>
            <a:r>
              <a:rPr lang="en-US" sz="2400" b="1" i="1" dirty="0" smtClean="0">
                <a:ea typeface="MS PGothic" charset="0"/>
                <a:cs typeface="Courier New" charset="0"/>
              </a:rPr>
              <a:t>true</a:t>
            </a:r>
            <a:r>
              <a:rPr lang="en-US" sz="2400" dirty="0" smtClean="0">
                <a:solidFill>
                  <a:srgbClr val="000000"/>
                </a:solidFill>
                <a:ea typeface="MS PGothic" charset="0"/>
              </a:rPr>
              <a:t>  implies that process </a:t>
            </a:r>
            <a:r>
              <a:rPr lang="en-US" sz="2400" b="1" dirty="0" smtClean="0">
                <a:solidFill>
                  <a:srgbClr val="000000"/>
                </a:solidFill>
                <a:ea typeface="MS PGothic" charset="0"/>
                <a:cs typeface="Courier New" charset="0"/>
              </a:rPr>
              <a:t>P</a:t>
            </a:r>
            <a:r>
              <a:rPr lang="en-US" sz="2400" b="1" baseline="-25000" dirty="0" smtClean="0">
                <a:solidFill>
                  <a:srgbClr val="000000"/>
                </a:solidFill>
                <a:ea typeface="MS PGothic" charset="0"/>
                <a:cs typeface="Courier New" charset="0"/>
              </a:rPr>
              <a:t>i</a:t>
            </a:r>
            <a:r>
              <a:rPr lang="en-US" sz="2400" dirty="0" smtClean="0">
                <a:solidFill>
                  <a:srgbClr val="000000"/>
                </a:solidFill>
                <a:ea typeface="MS PGothic" charset="0"/>
              </a:rPr>
              <a:t> is ready!</a:t>
            </a:r>
          </a:p>
          <a:p>
            <a:endParaRPr lang="en-US" dirty="0" smtClean="0">
              <a:ea typeface="MS PGothic" charset="0"/>
            </a:endParaRPr>
          </a:p>
          <a:p>
            <a:pPr>
              <a:lnSpc>
                <a:spcPct val="90000"/>
              </a:lnSpc>
              <a:tabLst>
                <a:tab pos="739775" algn="l"/>
                <a:tab pos="1020763" algn="l"/>
                <a:tab pos="1257300" algn="l"/>
              </a:tabLst>
            </a:pPr>
            <a:r>
              <a:rPr lang="en-US" sz="2800" dirty="0" smtClean="0">
                <a:ea typeface="MS PGothic" charset="0"/>
              </a:rPr>
              <a:t>Assumption: the </a:t>
            </a:r>
            <a:r>
              <a:rPr lang="en-US" sz="2800" dirty="0" smtClean="0">
                <a:solidFill>
                  <a:srgbClr val="FF0000"/>
                </a:solidFill>
                <a:ea typeface="MS PGothic" charset="0"/>
                <a:cs typeface="Courier New" charset="0"/>
              </a:rPr>
              <a:t>load</a:t>
            </a:r>
            <a:r>
              <a:rPr lang="en-US" sz="2800" dirty="0" smtClean="0">
                <a:ea typeface="MS PGothic" charset="0"/>
                <a:cs typeface="Courier New" charset="0"/>
              </a:rPr>
              <a:t> </a:t>
            </a:r>
            <a:r>
              <a:rPr lang="en-US" sz="2800" dirty="0" smtClean="0">
                <a:ea typeface="MS PGothic" charset="0"/>
              </a:rPr>
              <a:t>and </a:t>
            </a:r>
            <a:r>
              <a:rPr lang="en-US" sz="2800" dirty="0" smtClean="0">
                <a:solidFill>
                  <a:srgbClr val="FF0000"/>
                </a:solidFill>
                <a:ea typeface="MS PGothic" charset="0"/>
                <a:cs typeface="Courier New" charset="0"/>
              </a:rPr>
              <a:t>store</a:t>
            </a:r>
            <a:r>
              <a:rPr lang="en-US" sz="2800" dirty="0" smtClean="0">
                <a:ea typeface="MS PGothic" charset="0"/>
              </a:rPr>
              <a:t> instructions are </a:t>
            </a:r>
            <a:r>
              <a:rPr lang="en-US" sz="2800" dirty="0" smtClean="0">
                <a:solidFill>
                  <a:srgbClr val="FF0000"/>
                </a:solidFill>
                <a:ea typeface="MS PGothic" charset="0"/>
              </a:rPr>
              <a:t>atomic</a:t>
            </a:r>
            <a:endParaRPr lang="en-US" sz="2800" dirty="0" smtClean="0">
              <a:ea typeface="MS PGothic" charset="0"/>
            </a:endParaRPr>
          </a:p>
          <a:p>
            <a:pPr>
              <a:lnSpc>
                <a:spcPct val="90000"/>
              </a:lnSpc>
              <a:tabLst>
                <a:tab pos="739775" algn="l"/>
                <a:tab pos="1020763" algn="l"/>
                <a:tab pos="1257300" algn="l"/>
              </a:tabLst>
            </a:pPr>
            <a:endParaRPr lang="en-US" sz="2800" dirty="0" smtClean="0">
              <a:ea typeface="MS PGothic" charset="0"/>
            </a:endParaRPr>
          </a:p>
          <a:p>
            <a:pPr>
              <a:lnSpc>
                <a:spcPct val="90000"/>
              </a:lnSpc>
              <a:tabLst>
                <a:tab pos="739775" algn="l"/>
                <a:tab pos="1020763" algn="l"/>
                <a:tab pos="1257300" algn="l"/>
              </a:tabLst>
            </a:pPr>
            <a:r>
              <a:rPr lang="en-US" sz="2800" dirty="0" smtClean="0">
                <a:solidFill>
                  <a:srgbClr val="000000"/>
                </a:solidFill>
                <a:ea typeface="MS PGothic" charset="0"/>
              </a:rPr>
              <a:t>The two processes share two variables:</a:t>
            </a:r>
          </a:p>
          <a:p>
            <a:pPr marL="457200" lvl="1" indent="0">
              <a:lnSpc>
                <a:spcPct val="90000"/>
              </a:lnSpc>
              <a:buNone/>
              <a:tabLst>
                <a:tab pos="739775" algn="l"/>
                <a:tab pos="1020763" algn="l"/>
                <a:tab pos="1257300" algn="l"/>
              </a:tabLst>
            </a:pPr>
            <a:r>
              <a:rPr lang="en-US" dirty="0" err="1" smtClean="0">
                <a:solidFill>
                  <a:srgbClr val="FF0000"/>
                </a:solidFill>
                <a:latin typeface="Courier New"/>
                <a:ea typeface="MS PGothic" charset="0"/>
                <a:cs typeface="Courier New"/>
              </a:rPr>
              <a:t>int</a:t>
            </a:r>
            <a:r>
              <a:rPr lang="en-US" dirty="0" smtClean="0">
                <a:solidFill>
                  <a:srgbClr val="FF0000"/>
                </a:solidFill>
                <a:latin typeface="Courier New"/>
                <a:ea typeface="MS PGothic" charset="0"/>
                <a:cs typeface="Courier New"/>
              </a:rPr>
              <a:t> turn; </a:t>
            </a:r>
          </a:p>
          <a:p>
            <a:pPr marL="457200" lvl="1" indent="0">
              <a:lnSpc>
                <a:spcPct val="90000"/>
              </a:lnSpc>
              <a:buNone/>
              <a:tabLst>
                <a:tab pos="739775" algn="l"/>
                <a:tab pos="1020763" algn="l"/>
                <a:tab pos="1257300" algn="l"/>
              </a:tabLst>
            </a:pPr>
            <a:r>
              <a:rPr lang="en-US" dirty="0" smtClean="0">
                <a:solidFill>
                  <a:srgbClr val="FF0000"/>
                </a:solidFill>
                <a:latin typeface="Courier New"/>
                <a:ea typeface="MS PGothic" charset="0"/>
                <a:cs typeface="Courier New"/>
              </a:rPr>
              <a:t>Boolean flag[2]</a:t>
            </a:r>
          </a:p>
          <a:p>
            <a:pPr lvl="1">
              <a:lnSpc>
                <a:spcPct val="90000"/>
              </a:lnSpc>
              <a:tabLst>
                <a:tab pos="739775" algn="l"/>
                <a:tab pos="1020763" algn="l"/>
                <a:tab pos="1257300" algn="l"/>
              </a:tabLst>
            </a:pPr>
            <a:endParaRPr lang="en-US" b="1" dirty="0" smtClean="0">
              <a:solidFill>
                <a:srgbClr val="000000"/>
              </a:solidFill>
              <a:ea typeface="MS PGothic" charset="0"/>
            </a:endParaRPr>
          </a:p>
          <a:p>
            <a:pPr>
              <a:lnSpc>
                <a:spcPct val="90000"/>
              </a:lnSpc>
              <a:tabLst>
                <a:tab pos="739775" algn="l"/>
                <a:tab pos="1020763" algn="l"/>
                <a:tab pos="1257300" algn="l"/>
              </a:tabLst>
            </a:pPr>
            <a:r>
              <a:rPr lang="en-US" sz="2800" b="1" dirty="0" smtClean="0">
                <a:ea typeface="MS PGothic" charset="0"/>
                <a:cs typeface="Courier New" charset="0"/>
              </a:rPr>
              <a:t>turn:</a:t>
            </a:r>
            <a:r>
              <a:rPr lang="en-US" sz="2800" dirty="0" smtClean="0">
                <a:solidFill>
                  <a:srgbClr val="000000"/>
                </a:solidFill>
                <a:ea typeface="MS PGothic" charset="0"/>
              </a:rPr>
              <a:t> whose turn it is to enter the critical section</a:t>
            </a:r>
          </a:p>
          <a:p>
            <a:pPr>
              <a:lnSpc>
                <a:spcPct val="90000"/>
              </a:lnSpc>
              <a:tabLst>
                <a:tab pos="739775" algn="l"/>
                <a:tab pos="1020763" algn="l"/>
                <a:tab pos="1257300" algn="l"/>
              </a:tabLst>
            </a:pPr>
            <a:r>
              <a:rPr lang="en-US" sz="2800" b="1" dirty="0" smtClean="0">
                <a:ea typeface="MS PGothic" charset="0"/>
                <a:cs typeface="Courier New" charset="0"/>
              </a:rPr>
              <a:t>flag:</a:t>
            </a:r>
            <a:r>
              <a:rPr lang="en-US" sz="2800" dirty="0" smtClean="0">
                <a:solidFill>
                  <a:srgbClr val="000000"/>
                </a:solidFill>
                <a:ea typeface="MS PGothic" charset="0"/>
              </a:rPr>
              <a:t> to indicate if a process is </a:t>
            </a:r>
            <a:r>
              <a:rPr lang="en-US" sz="2800" dirty="0" smtClean="0">
                <a:solidFill>
                  <a:srgbClr val="FF0000"/>
                </a:solidFill>
                <a:ea typeface="MS PGothic" charset="0"/>
              </a:rPr>
              <a:t>ready</a:t>
            </a:r>
            <a:r>
              <a:rPr lang="en-US" sz="2800" dirty="0" smtClean="0">
                <a:solidFill>
                  <a:srgbClr val="000000"/>
                </a:solidFill>
                <a:ea typeface="MS PGothic" charset="0"/>
              </a:rPr>
              <a:t> to enter the critical section. </a:t>
            </a:r>
            <a:r>
              <a:rPr lang="en-US" sz="2800" dirty="0" smtClean="0">
                <a:latin typeface="Courier"/>
                <a:ea typeface="MS PGothic" charset="0"/>
                <a:cs typeface="Courier"/>
              </a:rPr>
              <a:t>flag[</a:t>
            </a:r>
            <a:r>
              <a:rPr lang="en-US" sz="2800" dirty="0" err="1" smtClean="0">
                <a:latin typeface="Courier"/>
                <a:ea typeface="MS PGothic" charset="0"/>
                <a:cs typeface="Courier"/>
              </a:rPr>
              <a:t>i</a:t>
            </a:r>
            <a:r>
              <a:rPr lang="en-US" sz="2800" dirty="0" smtClean="0">
                <a:latin typeface="Courier"/>
                <a:ea typeface="MS PGothic" charset="0"/>
                <a:cs typeface="Courier"/>
              </a:rPr>
              <a:t>] = </a:t>
            </a:r>
            <a:r>
              <a:rPr lang="en-US" sz="2800" i="1" dirty="0" smtClean="0">
                <a:latin typeface="Courier"/>
                <a:ea typeface="MS PGothic" charset="0"/>
                <a:cs typeface="Courier"/>
              </a:rPr>
              <a:t>true</a:t>
            </a:r>
            <a:r>
              <a:rPr lang="en-US" sz="2800" dirty="0" smtClean="0">
                <a:solidFill>
                  <a:srgbClr val="000000"/>
                </a:solidFill>
                <a:latin typeface="Courier"/>
                <a:ea typeface="MS PGothic" charset="0"/>
                <a:cs typeface="Courier"/>
              </a:rPr>
              <a:t>  </a:t>
            </a:r>
            <a:r>
              <a:rPr lang="en-US" sz="2800" dirty="0" smtClean="0">
                <a:solidFill>
                  <a:srgbClr val="000000"/>
                </a:solidFill>
                <a:ea typeface="MS PGothic" charset="0"/>
              </a:rPr>
              <a:t>implies that process </a:t>
            </a:r>
            <a:r>
              <a:rPr lang="en-US" sz="2800" b="1" dirty="0" smtClean="0">
                <a:solidFill>
                  <a:srgbClr val="000000"/>
                </a:solidFill>
                <a:ea typeface="MS PGothic" charset="0"/>
                <a:cs typeface="Courier New" charset="0"/>
              </a:rPr>
              <a:t>P</a:t>
            </a:r>
            <a:r>
              <a:rPr lang="en-US" sz="2800" b="1" baseline="-25000" dirty="0" smtClean="0">
                <a:solidFill>
                  <a:srgbClr val="000000"/>
                </a:solidFill>
                <a:ea typeface="MS PGothic" charset="0"/>
                <a:cs typeface="Courier New" charset="0"/>
              </a:rPr>
              <a:t>i</a:t>
            </a:r>
            <a:r>
              <a:rPr lang="en-US" sz="2800" dirty="0" smtClean="0">
                <a:solidFill>
                  <a:srgbClr val="000000"/>
                </a:solidFill>
                <a:ea typeface="MS PGothic" charset="0"/>
              </a:rPr>
              <a:t> is ready!</a:t>
            </a:r>
          </a:p>
          <a:p>
            <a:endParaRPr lang="en-US" dirty="0">
              <a:ea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A1ED9F2-6526-5045-A4E9-003115D19901}" type="slidenum">
              <a:rPr lang="en-US">
                <a:latin typeface="Times New Roman" charset="0"/>
              </a:rPr>
              <a:pPr/>
              <a:t>5</a:t>
            </a:fld>
            <a:endParaRPr lang="en-US">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tabLst>
                <a:tab pos="739775" algn="l"/>
                <a:tab pos="1020763" algn="l"/>
                <a:tab pos="1257300" algn="l"/>
              </a:tabLst>
            </a:pPr>
            <a:r>
              <a:rPr lang="en-US" sz="2800" dirty="0" smtClean="0">
                <a:ea typeface="MS PGothic" charset="0"/>
              </a:rPr>
              <a:t>Many systems provide hardware support for implementing the critical section code.</a:t>
            </a:r>
          </a:p>
          <a:p>
            <a:pPr>
              <a:lnSpc>
                <a:spcPct val="90000"/>
              </a:lnSpc>
              <a:tabLst>
                <a:tab pos="739775" algn="l"/>
                <a:tab pos="1020763" algn="l"/>
                <a:tab pos="1257300" algn="l"/>
              </a:tabLst>
            </a:pPr>
            <a:r>
              <a:rPr lang="en-US" sz="2800" dirty="0" smtClean="0">
                <a:ea typeface="MS PGothic" charset="0"/>
              </a:rPr>
              <a:t>All solutions below based on idea of </a:t>
            </a:r>
            <a:r>
              <a:rPr lang="en-US" sz="2800" b="1" dirty="0" smtClean="0">
                <a:solidFill>
                  <a:srgbClr val="3366FF"/>
                </a:solidFill>
                <a:ea typeface="MS PGothic" charset="0"/>
              </a:rPr>
              <a:t>locking</a:t>
            </a:r>
          </a:p>
          <a:p>
            <a:pPr lvl="1">
              <a:lnSpc>
                <a:spcPct val="90000"/>
              </a:lnSpc>
              <a:tabLst>
                <a:tab pos="739775" algn="l"/>
                <a:tab pos="1020763" algn="l"/>
                <a:tab pos="1257300" algn="l"/>
              </a:tabLst>
            </a:pPr>
            <a:r>
              <a:rPr lang="en-US" sz="2400" dirty="0" smtClean="0">
                <a:ea typeface="MS PGothic" charset="0"/>
              </a:rPr>
              <a:t>Protecting critical regions via locks</a:t>
            </a:r>
          </a:p>
          <a:p>
            <a:pPr lvl="1">
              <a:lnSpc>
                <a:spcPct val="90000"/>
              </a:lnSpc>
              <a:tabLst>
                <a:tab pos="739775" algn="l"/>
                <a:tab pos="1020763" algn="l"/>
                <a:tab pos="1257300" algn="l"/>
              </a:tabLst>
            </a:pPr>
            <a:endParaRPr lang="en-US" sz="2400" dirty="0" smtClean="0">
              <a:ea typeface="MS PGothic" charset="0"/>
            </a:endParaRPr>
          </a:p>
          <a:p>
            <a:pPr>
              <a:lnSpc>
                <a:spcPct val="90000"/>
              </a:lnSpc>
              <a:tabLst>
                <a:tab pos="739775" algn="l"/>
                <a:tab pos="1020763" algn="l"/>
                <a:tab pos="1257300" algn="l"/>
              </a:tabLst>
            </a:pPr>
            <a:r>
              <a:rPr lang="en-US" sz="2800" dirty="0" smtClean="0">
                <a:ea typeface="MS PGothic" charset="0"/>
              </a:rPr>
              <a:t>Uniprocessors – </a:t>
            </a:r>
            <a:r>
              <a:rPr lang="en-US" sz="2800" dirty="0" smtClean="0">
                <a:solidFill>
                  <a:srgbClr val="FF0000"/>
                </a:solidFill>
                <a:ea typeface="MS PGothic" charset="0"/>
              </a:rPr>
              <a:t>Disable interrupts</a:t>
            </a:r>
          </a:p>
          <a:p>
            <a:pPr lvl="1">
              <a:lnSpc>
                <a:spcPct val="90000"/>
              </a:lnSpc>
              <a:tabLst>
                <a:tab pos="739775" algn="l"/>
                <a:tab pos="1020763" algn="l"/>
                <a:tab pos="1257300" algn="l"/>
              </a:tabLst>
            </a:pPr>
            <a:r>
              <a:rPr lang="en-US" sz="2400" dirty="0" smtClean="0">
                <a:ea typeface="MS PGothic" charset="0"/>
              </a:rPr>
              <a:t>Running code cannot be preempted</a:t>
            </a:r>
          </a:p>
          <a:p>
            <a:pPr lvl="1">
              <a:lnSpc>
                <a:spcPct val="90000"/>
              </a:lnSpc>
              <a:tabLst>
                <a:tab pos="739775" algn="l"/>
                <a:tab pos="1020763" algn="l"/>
                <a:tab pos="1257300" algn="l"/>
              </a:tabLst>
            </a:pPr>
            <a:r>
              <a:rPr lang="en-US" sz="2400" dirty="0" smtClean="0">
                <a:ea typeface="MS PGothic" charset="0"/>
              </a:rPr>
              <a:t>Generally too inefficient on multiprocessor systems</a:t>
            </a:r>
          </a:p>
          <a:p>
            <a:pPr>
              <a:lnSpc>
                <a:spcPct val="90000"/>
              </a:lnSpc>
              <a:tabLst>
                <a:tab pos="739775" algn="l"/>
                <a:tab pos="1020763" algn="l"/>
                <a:tab pos="1257300" algn="l"/>
              </a:tabLst>
            </a:pPr>
            <a:endParaRPr lang="en-US" sz="2800" dirty="0" smtClean="0">
              <a:ea typeface="MS PGothic" charset="0"/>
            </a:endParaRPr>
          </a:p>
          <a:p>
            <a:pPr>
              <a:lnSpc>
                <a:spcPct val="90000"/>
              </a:lnSpc>
              <a:tabLst>
                <a:tab pos="739775" algn="l"/>
                <a:tab pos="1020763" algn="l"/>
                <a:tab pos="1257300" algn="l"/>
              </a:tabLst>
            </a:pPr>
            <a:r>
              <a:rPr lang="en-US" sz="2800" dirty="0" smtClean="0">
                <a:ea typeface="MS PGothic" charset="0"/>
              </a:rPr>
              <a:t>Special atomic hardware instructions</a:t>
            </a:r>
          </a:p>
          <a:p>
            <a:pPr lvl="2">
              <a:lnSpc>
                <a:spcPct val="90000"/>
              </a:lnSpc>
              <a:tabLst>
                <a:tab pos="739775" algn="l"/>
                <a:tab pos="1020763" algn="l"/>
                <a:tab pos="1257300" algn="l"/>
              </a:tabLst>
            </a:pPr>
            <a:r>
              <a:rPr lang="en-US" dirty="0" smtClean="0">
                <a:solidFill>
                  <a:srgbClr val="FF0000"/>
                </a:solidFill>
                <a:ea typeface="MS PGothic" charset="0"/>
              </a:rPr>
              <a:t>Atomic</a:t>
            </a:r>
            <a:r>
              <a:rPr lang="en-US" dirty="0" smtClean="0">
                <a:ea typeface="MS PGothic" charset="0"/>
              </a:rPr>
              <a:t> = non-interruptible</a:t>
            </a:r>
          </a:p>
          <a:p>
            <a:pPr lvl="1">
              <a:lnSpc>
                <a:spcPct val="90000"/>
              </a:lnSpc>
              <a:tabLst>
                <a:tab pos="739775" algn="l"/>
                <a:tab pos="1020763" algn="l"/>
                <a:tab pos="1257300" algn="l"/>
              </a:tabLst>
            </a:pPr>
            <a:r>
              <a:rPr lang="en-US" sz="2400" dirty="0" smtClean="0">
                <a:ea typeface="MS PGothic" charset="0"/>
              </a:rPr>
              <a:t>Either test memory word and set value</a:t>
            </a:r>
          </a:p>
          <a:p>
            <a:pPr lvl="1">
              <a:lnSpc>
                <a:spcPct val="90000"/>
              </a:lnSpc>
              <a:tabLst>
                <a:tab pos="739775" algn="l"/>
                <a:tab pos="1020763" algn="l"/>
                <a:tab pos="1257300" algn="l"/>
              </a:tabLst>
            </a:pPr>
            <a:r>
              <a:rPr lang="en-US" sz="2400" dirty="0" smtClean="0">
                <a:ea typeface="MS PGothic" charset="0"/>
              </a:rPr>
              <a:t>Or swap contents of two memory words</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a uniprocessor system, concurrent processes cannot have overlapped execution;</a:t>
            </a:r>
          </a:p>
          <a:p>
            <a:r>
              <a:rPr lang="en-US" sz="1200" kern="1200" baseline="0" dirty="0" smtClean="0">
                <a:solidFill>
                  <a:schemeClr val="tx1"/>
                </a:solidFill>
                <a:latin typeface="+mn-lt"/>
                <a:ea typeface="+mn-ea"/>
                <a:cs typeface="+mn-cs"/>
              </a:rPr>
              <a:t>they can only be interleaved. Furthermore, a process will continue to run until it</a:t>
            </a:r>
          </a:p>
          <a:p>
            <a:r>
              <a:rPr lang="en-US" sz="1200" kern="1200" baseline="0" dirty="0" smtClean="0">
                <a:solidFill>
                  <a:schemeClr val="tx1"/>
                </a:solidFill>
                <a:latin typeface="+mn-lt"/>
                <a:ea typeface="+mn-ea"/>
                <a:cs typeface="+mn-cs"/>
              </a:rPr>
              <a:t>invokes an OS service or until it is interrupted. Therefore, to guarantee mutual exclusion,</a:t>
            </a:r>
          </a:p>
          <a:p>
            <a:r>
              <a:rPr lang="en-US" sz="1200" kern="1200" baseline="0" dirty="0" smtClean="0">
                <a:solidFill>
                  <a:schemeClr val="tx1"/>
                </a:solidFill>
                <a:latin typeface="+mn-lt"/>
                <a:ea typeface="+mn-ea"/>
                <a:cs typeface="+mn-cs"/>
              </a:rPr>
              <a:t>it is sufficient to prevent a process from being interrupted. This capability</a:t>
            </a:r>
          </a:p>
          <a:p>
            <a:r>
              <a:rPr lang="en-US" sz="1200" kern="1200" baseline="0" dirty="0" smtClean="0">
                <a:solidFill>
                  <a:schemeClr val="tx1"/>
                </a:solidFill>
                <a:latin typeface="+mn-lt"/>
                <a:ea typeface="+mn-ea"/>
                <a:cs typeface="+mn-cs"/>
              </a:rPr>
              <a:t>can be provided in the form of primitives defined by the OS kernel for disabling and</a:t>
            </a:r>
          </a:p>
          <a:p>
            <a:r>
              <a:rPr lang="en-US" sz="1200" kern="1200" baseline="0" dirty="0" smtClean="0">
                <a:solidFill>
                  <a:schemeClr val="tx1"/>
                </a:solidFill>
                <a:latin typeface="+mn-lt"/>
                <a:ea typeface="+mn-ea"/>
                <a:cs typeface="+mn-cs"/>
              </a:rPr>
              <a:t>enabling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critical section cannot be interrupted, mutual exclusion is guaranteed.</a:t>
            </a:r>
          </a:p>
          <a:p>
            <a:r>
              <a:rPr lang="en-US" sz="1200" kern="1200" baseline="0" dirty="0" smtClean="0">
                <a:solidFill>
                  <a:schemeClr val="tx1"/>
                </a:solidFill>
                <a:latin typeface="+mn-lt"/>
                <a:ea typeface="+mn-ea"/>
                <a:cs typeface="+mn-cs"/>
              </a:rPr>
              <a:t>The price of this approach, however, is high. The efficiency of execution could</a:t>
            </a:r>
          </a:p>
          <a:p>
            <a:r>
              <a:rPr lang="en-US" sz="1200" kern="1200" baseline="0" dirty="0" smtClean="0">
                <a:solidFill>
                  <a:schemeClr val="tx1"/>
                </a:solidFill>
                <a:latin typeface="+mn-lt"/>
                <a:ea typeface="+mn-ea"/>
                <a:cs typeface="+mn-cs"/>
              </a:rPr>
              <a:t>be noticeably degraded because the processor is limited in its ability to interleave</a:t>
            </a:r>
          </a:p>
          <a:p>
            <a:r>
              <a:rPr lang="en-US" sz="1200" kern="1200" baseline="0" dirty="0" smtClean="0">
                <a:solidFill>
                  <a:schemeClr val="tx1"/>
                </a:solidFill>
                <a:latin typeface="+mn-lt"/>
                <a:ea typeface="+mn-ea"/>
                <a:cs typeface="+mn-cs"/>
              </a:rPr>
              <a:t>processes. Another problem is that this approach will not work in a multiprocessor</a:t>
            </a:r>
          </a:p>
          <a:p>
            <a:r>
              <a:rPr lang="en-US" sz="1200" kern="1200" baseline="0" dirty="0" smtClean="0">
                <a:solidFill>
                  <a:schemeClr val="tx1"/>
                </a:solidFill>
                <a:latin typeface="+mn-lt"/>
                <a:ea typeface="+mn-ea"/>
                <a:cs typeface="+mn-cs"/>
              </a:rPr>
              <a:t>architecture. When the computer includes more than one processor, it is possible (and</a:t>
            </a:r>
          </a:p>
          <a:p>
            <a:r>
              <a:rPr lang="en-US" sz="1200" kern="1200" baseline="0" dirty="0" smtClean="0">
                <a:solidFill>
                  <a:schemeClr val="tx1"/>
                </a:solidFill>
                <a:latin typeface="+mn-lt"/>
                <a:ea typeface="+mn-ea"/>
                <a:cs typeface="+mn-cs"/>
              </a:rPr>
              <a:t>typical) for more than one process to be executing at a time. In this case, disabled</a:t>
            </a:r>
          </a:p>
          <a:p>
            <a:r>
              <a:rPr lang="en-US" sz="1200" kern="1200" baseline="0" dirty="0" smtClean="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81B61FF-577B-A741-9A54-C57615E7B17B}" type="slidenum">
              <a:rPr lang="en-US">
                <a:latin typeface="Times New Roman" charset="0"/>
              </a:rPr>
              <a:pPr/>
              <a:t>8</a:t>
            </a:fld>
            <a:endParaRPr lang="en-US">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Tips: </a:t>
            </a:r>
          </a:p>
          <a:p>
            <a:pPr marL="228600" indent="-228600">
              <a:buAutoNum type="arabicPeriod"/>
            </a:pPr>
            <a:r>
              <a:rPr lang="en-US" dirty="0" smtClean="0">
                <a:ea typeface="MS PGothic" charset="0"/>
              </a:rPr>
              <a:t>Consider target as a lock</a:t>
            </a:r>
          </a:p>
          <a:p>
            <a:pPr marL="228600" indent="-228600">
              <a:buAutoNum type="arabicPeriod"/>
            </a:pPr>
            <a:r>
              <a:rPr lang="en-US" dirty="0" smtClean="0">
                <a:ea typeface="MS PGothic" charset="0"/>
              </a:rPr>
              <a:t>Think</a:t>
            </a:r>
            <a:r>
              <a:rPr lang="en-US" baseline="0" dirty="0" smtClean="0">
                <a:ea typeface="MS PGothic" charset="0"/>
              </a:rPr>
              <a:t> about</a:t>
            </a:r>
            <a:r>
              <a:rPr lang="en-US" dirty="0" smtClean="0">
                <a:ea typeface="MS PGothic" charset="0"/>
              </a:rPr>
              <a:t> two cases: (1) lock is</a:t>
            </a:r>
            <a:r>
              <a:rPr lang="en-US" baseline="0" dirty="0" smtClean="0">
                <a:ea typeface="MS PGothic" charset="0"/>
              </a:rPr>
              <a:t> true (locked) (2) lock is false (unlocked)</a:t>
            </a:r>
            <a:endParaRPr lang="en-US" dirty="0">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053C7AE-86B0-7744-BCFA-77D6359A591F}" type="slidenum">
              <a:rPr lang="en-US">
                <a:latin typeface="Times New Roman" charset="0"/>
              </a:rPr>
              <a:pPr/>
              <a:t>9</a:t>
            </a:fld>
            <a:endParaRPr lang="en-US">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305021957"/>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304800" y="457200"/>
            <a:ext cx="8686800" cy="3048000"/>
          </a:xfrm>
        </p:spPr>
        <p:txBody>
          <a:bodyPr>
            <a:normAutofit fontScale="90000"/>
          </a:bodyPr>
          <a:lstStyle/>
          <a:p>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r>
              <a:rPr lang="en-US" altLang="zh-CN" sz="3600" dirty="0">
                <a:latin typeface="Calibri" charset="0"/>
                <a:ea typeface="SimSun" charset="0"/>
                <a:cs typeface="SimSun" charset="0"/>
              </a:rPr>
              <a:t/>
            </a:r>
            <a:br>
              <a:rPr lang="en-US" altLang="zh-CN" sz="3600" dirty="0">
                <a:latin typeface="Calibri" charset="0"/>
                <a:ea typeface="SimSun" charset="0"/>
                <a:cs typeface="SimSun" charset="0"/>
              </a:rPr>
            </a:br>
            <a:r>
              <a:rPr lang="en-US" altLang="zh-CN" sz="3600" dirty="0" smtClean="0">
                <a:latin typeface="Calibri" charset="0"/>
                <a:ea typeface="SimSun" charset="0"/>
                <a:cs typeface="SimSun" charset="0"/>
              </a:rPr>
              <a:t/>
            </a:r>
            <a:br>
              <a:rPr lang="en-US" altLang="zh-CN" sz="3600" dirty="0" smtClean="0">
                <a:latin typeface="Calibri" charset="0"/>
                <a:ea typeface="SimSun" charset="0"/>
                <a:cs typeface="SimSun" charset="0"/>
              </a:rPr>
            </a:br>
            <a:r>
              <a:rPr lang="en-US" altLang="zh-CN" sz="4000" dirty="0" smtClean="0">
                <a:latin typeface="Calibri" charset="0"/>
                <a:ea typeface="SimSun" charset="0"/>
                <a:cs typeface="SimSun" charset="0"/>
              </a:rPr>
              <a:t>Synchronization: Part 2</a:t>
            </a:r>
            <a:br>
              <a:rPr lang="en-US" altLang="zh-CN" sz="4000" dirty="0" smtClean="0">
                <a:latin typeface="Calibri" charset="0"/>
                <a:ea typeface="SimSun" charset="0"/>
                <a:cs typeface="SimSun" charset="0"/>
              </a:rPr>
            </a:br>
            <a:r>
              <a:rPr lang="en-US" sz="4000" dirty="0">
                <a:ea typeface="MS PGothic" charset="0"/>
              </a:rPr>
              <a:t>Mutual Exclusion</a:t>
            </a:r>
            <a:endParaRPr lang="en-US" altLang="zh-CN" sz="4000" dirty="0">
              <a:latin typeface="Calibri" charset="0"/>
              <a:ea typeface="SimSun" charset="0"/>
              <a:cs typeface="SimSun" charset="0"/>
            </a:endParaRPr>
          </a:p>
        </p:txBody>
      </p:sp>
      <p:sp>
        <p:nvSpPr>
          <p:cNvPr id="6146" name="Text Box 3"/>
          <p:cNvSpPr txBox="1">
            <a:spLocks noChangeArrowheads="1"/>
          </p:cNvSpPr>
          <p:nvPr/>
        </p:nvSpPr>
        <p:spPr bwMode="auto">
          <a:xfrm>
            <a:off x="2057400" y="3810000"/>
            <a:ext cx="4953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381000" y="6350000"/>
            <a:ext cx="2133600" cy="365125"/>
          </a:xfrm>
        </p:spPr>
        <p:txBody>
          <a:bodyPr/>
          <a:lstStyle/>
          <a:p>
            <a:fld id="{8353CCE1-ED68-4673-B2B8-9A8ACC32B759}"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76200"/>
            <a:ext cx="9143999" cy="576262"/>
          </a:xfrm>
        </p:spPr>
        <p:txBody>
          <a:bodyPr>
            <a:noAutofit/>
          </a:bodyPr>
          <a:lstStyle/>
          <a:p>
            <a:pPr eaLnBrk="1" hangingPunct="1"/>
            <a:r>
              <a:rPr lang="en-US" sz="4000" dirty="0" smtClean="0">
                <a:latin typeface="+mn-lt"/>
                <a:ea typeface="MS PGothic" charset="0"/>
              </a:rPr>
              <a:t>The </a:t>
            </a:r>
            <a:r>
              <a:rPr lang="en-US" sz="4000" dirty="0" err="1" smtClean="0">
                <a:latin typeface="Courier New"/>
                <a:ea typeface="MS PGothic" charset="0"/>
                <a:cs typeface="Courier New"/>
              </a:rPr>
              <a:t>compare_and_swap</a:t>
            </a:r>
            <a:r>
              <a:rPr lang="en-US" sz="4000" dirty="0" smtClean="0">
                <a:latin typeface="+mn-lt"/>
                <a:ea typeface="MS PGothic" charset="0"/>
              </a:rPr>
              <a:t> </a:t>
            </a:r>
            <a:r>
              <a:rPr lang="en-US" sz="4000" dirty="0">
                <a:latin typeface="+mn-lt"/>
                <a:ea typeface="MS PGothic" charset="0"/>
              </a:rPr>
              <a:t>Instruction</a:t>
            </a:r>
          </a:p>
        </p:txBody>
      </p:sp>
      <p:sp>
        <p:nvSpPr>
          <p:cNvPr id="22531" name="Rectangle 3"/>
          <p:cNvSpPr>
            <a:spLocks noGrp="1" noChangeArrowheads="1"/>
          </p:cNvSpPr>
          <p:nvPr>
            <p:ph idx="1"/>
          </p:nvPr>
        </p:nvSpPr>
        <p:spPr>
          <a:xfrm>
            <a:off x="304800" y="1143000"/>
            <a:ext cx="8839200" cy="5486400"/>
          </a:xfrm>
        </p:spPr>
        <p:txBody>
          <a:bodyPr>
            <a:normAutofit/>
          </a:bodyPr>
          <a:lstStyle/>
          <a:p>
            <a:pPr>
              <a:lnSpc>
                <a:spcPct val="90000"/>
              </a:lnSpc>
              <a:buFont typeface="Monotype Sorts" charset="0"/>
              <a:buNone/>
              <a:tabLst>
                <a:tab pos="741363" algn="l"/>
                <a:tab pos="1022350" algn="l"/>
                <a:tab pos="1258888" algn="l"/>
              </a:tabLst>
            </a:pPr>
            <a:r>
              <a:rPr lang="en-US" sz="2400" dirty="0" err="1" smtClean="0">
                <a:latin typeface="Courier New"/>
                <a:ea typeface="MS PGothic" charset="0"/>
                <a:cs typeface="Courier New"/>
              </a:rPr>
              <a:t>int</a:t>
            </a:r>
            <a:r>
              <a:rPr lang="en-US" sz="2400" dirty="0" smtClean="0">
                <a:latin typeface="Courier New"/>
                <a:ea typeface="MS PGothic" charset="0"/>
                <a:cs typeface="Courier New"/>
              </a:rPr>
              <a:t> </a:t>
            </a:r>
            <a:r>
              <a:rPr lang="en-US" sz="2400" dirty="0" err="1" smtClean="0">
                <a:latin typeface="Courier New"/>
                <a:ea typeface="MS PGothic" charset="0"/>
                <a:cs typeface="Courier New"/>
              </a:rPr>
              <a:t>compare_and_swap</a:t>
            </a:r>
            <a:r>
              <a:rPr lang="en-US" sz="2400" dirty="0">
                <a:latin typeface="Courier New"/>
                <a:ea typeface="MS PGothic" charset="0"/>
                <a:cs typeface="Courier New"/>
              </a:rPr>
              <a:t>(</a:t>
            </a:r>
            <a:r>
              <a:rPr lang="en-US" sz="2400" dirty="0" err="1">
                <a:latin typeface="Courier New"/>
                <a:ea typeface="MS PGothic" charset="0"/>
                <a:cs typeface="Courier New"/>
              </a:rPr>
              <a:t>int</a:t>
            </a:r>
            <a:r>
              <a:rPr lang="en-US" sz="2400" dirty="0">
                <a:latin typeface="Courier New"/>
                <a:ea typeface="MS PGothic" charset="0"/>
                <a:cs typeface="Courier New"/>
              </a:rPr>
              <a:t> *value, </a:t>
            </a:r>
            <a:r>
              <a:rPr lang="en-US" sz="2400" dirty="0" err="1">
                <a:latin typeface="Courier New"/>
                <a:ea typeface="MS PGothic" charset="0"/>
                <a:cs typeface="Courier New"/>
              </a:rPr>
              <a:t>int</a:t>
            </a:r>
            <a:r>
              <a:rPr lang="en-US" sz="2400" dirty="0">
                <a:latin typeface="Courier New"/>
                <a:ea typeface="MS PGothic" charset="0"/>
                <a:cs typeface="Courier New"/>
              </a:rPr>
              <a:t> expected, </a:t>
            </a:r>
            <a:r>
              <a:rPr lang="en-US" sz="2400" dirty="0" err="1">
                <a:latin typeface="Courier New"/>
                <a:ea typeface="MS PGothic" charset="0"/>
                <a:cs typeface="Courier New"/>
              </a:rPr>
              <a:t>int</a:t>
            </a:r>
            <a:r>
              <a:rPr lang="en-US" sz="2400" dirty="0">
                <a:latin typeface="Courier New"/>
                <a:ea typeface="MS PGothic" charset="0"/>
                <a:cs typeface="Courier New"/>
              </a:rPr>
              <a:t> </a:t>
            </a:r>
            <a:r>
              <a:rPr lang="en-US" sz="2400" dirty="0" err="1">
                <a:latin typeface="Courier New"/>
                <a:ea typeface="MS PGothic" charset="0"/>
                <a:cs typeface="Courier New"/>
              </a:rPr>
              <a:t>new_value</a:t>
            </a:r>
            <a:r>
              <a:rPr lang="en-US" sz="2400" dirty="0">
                <a:latin typeface="Courier New"/>
                <a:ea typeface="MS PGothic" charset="0"/>
                <a:cs typeface="Courier New"/>
              </a:rPr>
              <a:t>) {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a:t>
            </a:r>
            <a:r>
              <a:rPr lang="en-US" sz="2400" dirty="0" err="1" smtClean="0">
                <a:latin typeface="Courier New"/>
                <a:ea typeface="MS PGothic" charset="0"/>
                <a:cs typeface="Courier New"/>
              </a:rPr>
              <a:t>int</a:t>
            </a:r>
            <a:r>
              <a:rPr lang="en-US" sz="2400" dirty="0" smtClean="0">
                <a:latin typeface="Courier New"/>
                <a:ea typeface="MS PGothic" charset="0"/>
                <a:cs typeface="Courier New"/>
              </a:rPr>
              <a:t> </a:t>
            </a:r>
            <a:r>
              <a:rPr lang="en-US" sz="2400" dirty="0">
                <a:latin typeface="Courier New"/>
                <a:ea typeface="MS PGothic" charset="0"/>
                <a:cs typeface="Courier New"/>
              </a:rPr>
              <a:t>temp = *value;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if </a:t>
            </a:r>
            <a:r>
              <a:rPr lang="en-US" sz="2400" dirty="0">
                <a:latin typeface="Courier New"/>
                <a:ea typeface="MS PGothic" charset="0"/>
                <a:cs typeface="Courier New"/>
              </a:rPr>
              <a:t>(*value == expected)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a:t>
            </a:r>
            <a:r>
              <a:rPr lang="en-US" sz="2400" dirty="0">
                <a:latin typeface="Courier New"/>
                <a:ea typeface="MS PGothic" charset="0"/>
                <a:cs typeface="Courier New"/>
              </a:rPr>
              <a:t>value = </a:t>
            </a:r>
            <a:r>
              <a:rPr lang="en-US" sz="2400" dirty="0" err="1">
                <a:latin typeface="Courier New"/>
                <a:ea typeface="MS PGothic" charset="0"/>
                <a:cs typeface="Courier New"/>
              </a:rPr>
              <a:t>new_value</a:t>
            </a:r>
            <a:r>
              <a:rPr lang="en-US" sz="2400" dirty="0">
                <a:latin typeface="Courier New"/>
                <a:ea typeface="MS PGothic" charset="0"/>
                <a:cs typeface="Courier New"/>
              </a:rPr>
              <a:t>;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return </a:t>
            </a:r>
            <a:r>
              <a:rPr lang="en-US" sz="2400" dirty="0">
                <a:latin typeface="Courier New"/>
                <a:ea typeface="MS PGothic" charset="0"/>
                <a:cs typeface="Courier New"/>
              </a:rPr>
              <a:t>temp;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a:t>
            </a:r>
          </a:p>
          <a:p>
            <a:pPr>
              <a:buFont typeface="Monotype Sorts" charset="0"/>
              <a:buNone/>
              <a:tabLst>
                <a:tab pos="741363" algn="l"/>
                <a:tab pos="1022350" algn="l"/>
                <a:tab pos="1258888" algn="l"/>
              </a:tabLst>
            </a:pPr>
            <a:endParaRPr lang="en-US" sz="2400" dirty="0">
              <a:latin typeface="Courier New"/>
              <a:ea typeface="MS PGothic" charset="0"/>
              <a:cs typeface="Courier New"/>
            </a:endParaRPr>
          </a:p>
          <a:p>
            <a:pPr>
              <a:lnSpc>
                <a:spcPct val="90000"/>
              </a:lnSpc>
              <a:tabLst>
                <a:tab pos="741363" algn="l"/>
                <a:tab pos="1022350" algn="l"/>
                <a:tab pos="1258888" algn="l"/>
              </a:tabLst>
            </a:pPr>
            <a:r>
              <a:rPr lang="en-US" sz="2400" dirty="0">
                <a:ea typeface="MS PGothic" charset="0"/>
              </a:rPr>
              <a:t>Executed </a:t>
            </a:r>
            <a:r>
              <a:rPr lang="en-US" sz="2400" dirty="0">
                <a:solidFill>
                  <a:srgbClr val="FF0000"/>
                </a:solidFill>
                <a:ea typeface="MS PGothic" charset="0"/>
              </a:rPr>
              <a:t>atomically</a:t>
            </a:r>
          </a:p>
          <a:p>
            <a:pPr>
              <a:lnSpc>
                <a:spcPct val="90000"/>
              </a:lnSpc>
              <a:tabLst>
                <a:tab pos="741363" algn="l"/>
                <a:tab pos="1022350" algn="l"/>
                <a:tab pos="1258888" algn="l"/>
              </a:tabLst>
            </a:pPr>
            <a:r>
              <a:rPr lang="en-US" sz="2400" dirty="0">
                <a:ea typeface="MS PGothic" charset="0"/>
              </a:rPr>
              <a:t>Returns the original value of passed parameter “value”</a:t>
            </a:r>
          </a:p>
          <a:p>
            <a:pPr>
              <a:lnSpc>
                <a:spcPct val="90000"/>
              </a:lnSpc>
              <a:tabLst>
                <a:tab pos="741363" algn="l"/>
                <a:tab pos="1022350" algn="l"/>
                <a:tab pos="1258888" algn="l"/>
              </a:tabLst>
            </a:pPr>
            <a:r>
              <a:rPr lang="en-US" sz="2400" dirty="0">
                <a:ea typeface="MS PGothic" charset="0"/>
              </a:rPr>
              <a:t>Set  the variable “value”  the value of the passed parameter “</a:t>
            </a:r>
            <a:r>
              <a:rPr lang="en-US" sz="2400" dirty="0" err="1">
                <a:ea typeface="MS PGothic" charset="0"/>
              </a:rPr>
              <a:t>new_value</a:t>
            </a:r>
            <a:r>
              <a:rPr lang="en-US" sz="2400" dirty="0">
                <a:ea typeface="MS PGothic" charset="0"/>
              </a:rPr>
              <a:t>” but only if “value” ==“expected”. That is, the swap takes place only under this condition</a:t>
            </a:r>
            <a:r>
              <a:rPr lang="en-US" sz="2400" dirty="0" smtClean="0">
                <a:ea typeface="MS PGothic" charset="0"/>
              </a:rPr>
              <a:t>.</a:t>
            </a:r>
            <a:endParaRPr lang="en-US" sz="2400" dirty="0">
              <a:ea typeface="MS PGothic" charset="0"/>
            </a:endParaRPr>
          </a:p>
        </p:txBody>
      </p:sp>
      <p:sp>
        <p:nvSpPr>
          <p:cNvPr id="4" name="Rectangle 3"/>
          <p:cNvSpPr txBox="1">
            <a:spLocks noChangeArrowheads="1"/>
          </p:cNvSpPr>
          <p:nvPr/>
        </p:nvSpPr>
        <p:spPr>
          <a:xfrm>
            <a:off x="2133600" y="685800"/>
            <a:ext cx="571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Q3: What does this function do?</a:t>
            </a:r>
            <a:endParaRPr lang="en-US" sz="2800" dirty="0">
              <a:solidFill>
                <a:srgbClr val="FF0000"/>
              </a:solidFill>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10</a:t>
            </a:fld>
            <a:endParaRPr lang="en-US" dirty="0"/>
          </a:p>
        </p:txBody>
      </p:sp>
    </p:spTree>
    <p:extLst>
      <p:ext uri="{BB962C8B-B14F-4D97-AF65-F5344CB8AC3E}">
        <p14:creationId xmlns:p14="http://schemas.microsoft.com/office/powerpoint/2010/main" val="1656658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19075"/>
            <a:ext cx="8534399" cy="695325"/>
          </a:xfrm>
        </p:spPr>
        <p:txBody>
          <a:bodyPr>
            <a:normAutofit fontScale="90000"/>
          </a:bodyPr>
          <a:lstStyle/>
          <a:p>
            <a:pPr eaLnBrk="1" hangingPunct="1"/>
            <a:r>
              <a:rPr lang="en-US" dirty="0" smtClean="0">
                <a:latin typeface="+mn-lt"/>
                <a:ea typeface="MS PGothic" charset="0"/>
              </a:rPr>
              <a:t>How to use </a:t>
            </a:r>
            <a:r>
              <a:rPr lang="en-US" dirty="0" err="1" smtClean="0">
                <a:latin typeface="Courier New"/>
                <a:ea typeface="MS PGothic" charset="0"/>
                <a:cs typeface="Courier New"/>
              </a:rPr>
              <a:t>compare_and_swap</a:t>
            </a:r>
            <a:r>
              <a:rPr lang="en-US" dirty="0" smtClean="0">
                <a:latin typeface="Courier New"/>
                <a:ea typeface="MS PGothic" charset="0"/>
                <a:cs typeface="Courier New"/>
              </a:rPr>
              <a:t>?</a:t>
            </a:r>
            <a:endParaRPr lang="en-US" dirty="0">
              <a:latin typeface="Courier New"/>
              <a:ea typeface="MS PGothic" charset="0"/>
              <a:cs typeface="Courier New"/>
            </a:endParaRPr>
          </a:p>
        </p:txBody>
      </p:sp>
      <p:sp>
        <p:nvSpPr>
          <p:cNvPr id="23555" name="Rectangle 3"/>
          <p:cNvSpPr>
            <a:spLocks noGrp="1" noChangeArrowheads="1"/>
          </p:cNvSpPr>
          <p:nvPr>
            <p:ph idx="1"/>
          </p:nvPr>
        </p:nvSpPr>
        <p:spPr>
          <a:xfrm>
            <a:off x="228600" y="1211263"/>
            <a:ext cx="8915400" cy="5341937"/>
          </a:xfrm>
        </p:spPr>
        <p:txBody>
          <a:bodyPr>
            <a:normAutofit fontScale="92500"/>
          </a:bodyPr>
          <a:lstStyle/>
          <a:p>
            <a:pPr>
              <a:lnSpc>
                <a:spcPct val="90000"/>
              </a:lnSpc>
              <a:tabLst>
                <a:tab pos="741363" algn="l"/>
                <a:tab pos="1022350" algn="l"/>
                <a:tab pos="1258888" algn="l"/>
              </a:tabLst>
            </a:pPr>
            <a:r>
              <a:rPr lang="en-US" sz="3000" dirty="0">
                <a:ea typeface="MS PGothic" charset="0"/>
              </a:rPr>
              <a:t>Shared integer  </a:t>
            </a:r>
            <a:r>
              <a:rPr lang="ja-JP" altLang="en-US" sz="3000" dirty="0">
                <a:ea typeface="MS PGothic" charset="0"/>
              </a:rPr>
              <a:t>“</a:t>
            </a:r>
            <a:r>
              <a:rPr lang="en-US" altLang="ja-JP" sz="3000" dirty="0">
                <a:ea typeface="MS PGothic" charset="0"/>
              </a:rPr>
              <a:t>lock</a:t>
            </a:r>
            <a:r>
              <a:rPr lang="ja-JP" altLang="en-US" sz="3000" dirty="0">
                <a:ea typeface="MS PGothic" charset="0"/>
              </a:rPr>
              <a:t>”</a:t>
            </a:r>
            <a:r>
              <a:rPr lang="en-US" altLang="ja-JP" sz="3000" dirty="0">
                <a:ea typeface="MS PGothic" charset="0"/>
              </a:rPr>
              <a:t>  initialized to 0; </a:t>
            </a:r>
            <a:endParaRPr lang="en-US" altLang="ja-JP" sz="3000" dirty="0" smtClean="0">
              <a:ea typeface="MS PGothic" charset="0"/>
            </a:endParaRPr>
          </a:p>
          <a:p>
            <a:pPr>
              <a:lnSpc>
                <a:spcPct val="90000"/>
              </a:lnSpc>
              <a:tabLst>
                <a:tab pos="741363" algn="l"/>
                <a:tab pos="1022350" algn="l"/>
                <a:tab pos="1258888" algn="l"/>
              </a:tabLst>
            </a:pPr>
            <a:endParaRPr lang="en-US" altLang="ja-JP" sz="2800" dirty="0" smtClean="0">
              <a:ea typeface="MS PGothic" charset="0"/>
            </a:endParaRPr>
          </a:p>
          <a:p>
            <a:pPr marL="0" indent="0">
              <a:lnSpc>
                <a:spcPct val="90000"/>
              </a:lnSpc>
              <a:buNone/>
              <a:tabLst>
                <a:tab pos="741363" algn="l"/>
                <a:tab pos="1022350" algn="l"/>
                <a:tab pos="1258888" algn="l"/>
              </a:tabLst>
            </a:pPr>
            <a:r>
              <a:rPr lang="en-US" sz="2600" dirty="0" smtClean="0">
                <a:latin typeface="Courier New"/>
                <a:ea typeface="MS PGothic" charset="0"/>
                <a:cs typeface="Courier New"/>
              </a:rPr>
              <a:t>do </a:t>
            </a:r>
            <a:r>
              <a:rPr lang="en-US" sz="2600" dirty="0">
                <a:latin typeface="Courier New"/>
                <a:ea typeface="MS PGothic" charset="0"/>
                <a:cs typeface="Courier New"/>
              </a:rPr>
              <a:t>{</a:t>
            </a:r>
            <a:br>
              <a:rPr lang="en-US" sz="2600" dirty="0">
                <a:latin typeface="Courier New"/>
                <a:ea typeface="MS PGothic" charset="0"/>
                <a:cs typeface="Courier New"/>
              </a:rPr>
            </a:br>
            <a:r>
              <a:rPr lang="en-US" sz="2600" dirty="0">
                <a:latin typeface="Courier New"/>
                <a:ea typeface="MS PGothic" charset="0"/>
                <a:cs typeface="Courier New"/>
              </a:rPr>
              <a:t>  </a:t>
            </a:r>
            <a:r>
              <a:rPr lang="en-US" sz="2600" dirty="0" smtClean="0">
                <a:latin typeface="Courier New"/>
                <a:ea typeface="MS PGothic" charset="0"/>
                <a:cs typeface="Courier New"/>
              </a:rPr>
              <a:t>  while </a:t>
            </a:r>
            <a:r>
              <a:rPr lang="en-US" sz="2600" dirty="0">
                <a:latin typeface="Courier New"/>
                <a:ea typeface="MS PGothic" charset="0"/>
                <a:cs typeface="Courier New"/>
              </a:rPr>
              <a:t>(</a:t>
            </a:r>
            <a:r>
              <a:rPr lang="en-US" sz="2600" dirty="0" err="1">
                <a:latin typeface="Courier New"/>
                <a:ea typeface="MS PGothic" charset="0"/>
                <a:cs typeface="Courier New"/>
              </a:rPr>
              <a:t>compare_and_swap</a:t>
            </a:r>
            <a:r>
              <a:rPr lang="en-US" sz="2600" dirty="0">
                <a:latin typeface="Courier New"/>
                <a:ea typeface="MS PGothic" charset="0"/>
                <a:cs typeface="Courier New"/>
              </a:rPr>
              <a:t>(&amp;lock, 0, 1) != </a:t>
            </a:r>
            <a:r>
              <a:rPr lang="en-US" sz="2600" dirty="0" smtClean="0">
                <a:latin typeface="Courier New"/>
                <a:ea typeface="MS PGothic" charset="0"/>
                <a:cs typeface="Courier New"/>
              </a:rPr>
              <a:t>0 ) </a:t>
            </a:r>
            <a:endParaRPr lang="en-US" sz="2600" dirty="0">
              <a:latin typeface="Courier New"/>
              <a:ea typeface="MS PGothic" charset="0"/>
              <a:cs typeface="Courier New"/>
            </a:endParaRPr>
          </a:p>
          <a:p>
            <a:pPr>
              <a:buFont typeface="Monotype Sorts" charset="0"/>
              <a:buNone/>
              <a:tabLst>
                <a:tab pos="741363" algn="l"/>
                <a:tab pos="1022350" algn="l"/>
                <a:tab pos="1258888" algn="l"/>
              </a:tabLst>
            </a:pPr>
            <a:r>
              <a:rPr lang="en-US" sz="2600" dirty="0" smtClean="0">
                <a:latin typeface="Courier New"/>
                <a:ea typeface="MS PGothic" charset="0"/>
                <a:cs typeface="Courier New"/>
              </a:rPr>
              <a:t>        ; </a:t>
            </a:r>
            <a:r>
              <a:rPr lang="en-US" sz="2600" dirty="0">
                <a:latin typeface="Courier New"/>
                <a:ea typeface="MS PGothic" charset="0"/>
                <a:cs typeface="Courier New"/>
              </a:rPr>
              <a:t>/* do nothing */ </a:t>
            </a:r>
          </a:p>
          <a:p>
            <a:pPr>
              <a:buFont typeface="Monotype Sorts" charset="0"/>
              <a:buNone/>
              <a:tabLst>
                <a:tab pos="741363" algn="l"/>
                <a:tab pos="1022350" algn="l"/>
                <a:tab pos="1258888" algn="l"/>
              </a:tabLst>
            </a:pPr>
            <a:r>
              <a:rPr lang="en-US" sz="2600" dirty="0">
                <a:latin typeface="Courier New"/>
                <a:ea typeface="MS PGothic" charset="0"/>
                <a:cs typeface="Courier New"/>
              </a:rPr>
              <a:t>      </a:t>
            </a:r>
            <a:endParaRPr lang="en-US" sz="2600" dirty="0" smtClean="0">
              <a:latin typeface="Courier New"/>
              <a:ea typeface="MS PGothic" charset="0"/>
              <a:cs typeface="Courier New"/>
            </a:endParaRPr>
          </a:p>
          <a:p>
            <a:pPr>
              <a:buFont typeface="Monotype Sorts" charset="0"/>
              <a:buNone/>
              <a:tabLst>
                <a:tab pos="741363" algn="l"/>
                <a:tab pos="1022350" algn="l"/>
                <a:tab pos="1258888" algn="l"/>
              </a:tabLst>
            </a:pPr>
            <a:r>
              <a:rPr lang="en-US" sz="2600" dirty="0" smtClean="0">
                <a:latin typeface="Courier New"/>
                <a:ea typeface="MS PGothic" charset="0"/>
                <a:cs typeface="Courier New"/>
              </a:rPr>
              <a:t>    /</a:t>
            </a:r>
            <a:r>
              <a:rPr lang="en-US" sz="2600" dirty="0">
                <a:latin typeface="Courier New"/>
                <a:ea typeface="MS PGothic" charset="0"/>
                <a:cs typeface="Courier New"/>
              </a:rPr>
              <a:t>* critical section */ </a:t>
            </a:r>
          </a:p>
          <a:p>
            <a:pPr>
              <a:buFont typeface="Monotype Sorts" charset="0"/>
              <a:buNone/>
              <a:tabLst>
                <a:tab pos="741363" algn="l"/>
                <a:tab pos="1022350" algn="l"/>
                <a:tab pos="1258888" algn="l"/>
              </a:tabLst>
            </a:pPr>
            <a:r>
              <a:rPr lang="en-US" sz="2600" dirty="0" smtClean="0">
                <a:latin typeface="Courier New"/>
                <a:ea typeface="MS PGothic" charset="0"/>
                <a:cs typeface="Courier New"/>
              </a:rPr>
              <a:t>    </a:t>
            </a:r>
          </a:p>
          <a:p>
            <a:pPr>
              <a:buFont typeface="Monotype Sorts" charset="0"/>
              <a:buNone/>
              <a:tabLst>
                <a:tab pos="741363" algn="l"/>
                <a:tab pos="1022350" algn="l"/>
                <a:tab pos="1258888" algn="l"/>
              </a:tabLst>
            </a:pPr>
            <a:r>
              <a:rPr lang="en-US" sz="2600" dirty="0">
                <a:latin typeface="Courier New"/>
                <a:ea typeface="MS PGothic" charset="0"/>
                <a:cs typeface="Courier New"/>
              </a:rPr>
              <a:t> </a:t>
            </a:r>
            <a:r>
              <a:rPr lang="en-US" sz="2600" dirty="0" smtClean="0">
                <a:latin typeface="Courier New"/>
                <a:ea typeface="MS PGothic" charset="0"/>
                <a:cs typeface="Courier New"/>
              </a:rPr>
              <a:t>   lock </a:t>
            </a:r>
            <a:r>
              <a:rPr lang="en-US" sz="2600" dirty="0">
                <a:latin typeface="Courier New"/>
                <a:ea typeface="MS PGothic" charset="0"/>
                <a:cs typeface="Courier New"/>
              </a:rPr>
              <a:t>= 0; </a:t>
            </a:r>
          </a:p>
          <a:p>
            <a:pPr>
              <a:buFont typeface="Monotype Sorts" charset="0"/>
              <a:buNone/>
              <a:tabLst>
                <a:tab pos="741363" algn="l"/>
                <a:tab pos="1022350" algn="l"/>
                <a:tab pos="1258888" algn="l"/>
              </a:tabLst>
            </a:pPr>
            <a:r>
              <a:rPr lang="en-US" sz="2600" dirty="0">
                <a:latin typeface="Courier New"/>
                <a:ea typeface="MS PGothic" charset="0"/>
                <a:cs typeface="Courier New"/>
              </a:rPr>
              <a:t>          </a:t>
            </a:r>
            <a:endParaRPr lang="en-US" sz="2600" dirty="0" smtClean="0">
              <a:latin typeface="Courier New"/>
              <a:ea typeface="MS PGothic" charset="0"/>
              <a:cs typeface="Courier New"/>
            </a:endParaRPr>
          </a:p>
          <a:p>
            <a:pPr>
              <a:buFont typeface="Monotype Sorts" charset="0"/>
              <a:buNone/>
              <a:tabLst>
                <a:tab pos="741363" algn="l"/>
                <a:tab pos="1022350" algn="l"/>
                <a:tab pos="1258888" algn="l"/>
              </a:tabLst>
            </a:pPr>
            <a:r>
              <a:rPr lang="en-US" sz="2600" dirty="0">
                <a:latin typeface="Courier New"/>
                <a:ea typeface="MS PGothic" charset="0"/>
                <a:cs typeface="Courier New"/>
              </a:rPr>
              <a:t> </a:t>
            </a:r>
            <a:r>
              <a:rPr lang="en-US" sz="2600" dirty="0" smtClean="0">
                <a:latin typeface="Courier New"/>
                <a:ea typeface="MS PGothic" charset="0"/>
                <a:cs typeface="Courier New"/>
              </a:rPr>
              <a:t>   /</a:t>
            </a:r>
            <a:r>
              <a:rPr lang="en-US" sz="2600" dirty="0">
                <a:latin typeface="Courier New"/>
                <a:ea typeface="MS PGothic" charset="0"/>
                <a:cs typeface="Courier New"/>
              </a:rPr>
              <a:t>* remainder section */ </a:t>
            </a:r>
            <a:endParaRPr lang="en-US" sz="2600" dirty="0" smtClean="0">
              <a:latin typeface="Courier New"/>
              <a:ea typeface="MS PGothic" charset="0"/>
              <a:cs typeface="Courier New"/>
            </a:endParaRPr>
          </a:p>
          <a:p>
            <a:pPr>
              <a:buFont typeface="Monotype Sorts" charset="0"/>
              <a:buNone/>
              <a:tabLst>
                <a:tab pos="741363" algn="l"/>
                <a:tab pos="1022350" algn="l"/>
                <a:tab pos="1258888" algn="l"/>
              </a:tabLst>
            </a:pPr>
            <a:r>
              <a:rPr lang="en-US" sz="2600" dirty="0" smtClean="0">
                <a:latin typeface="Courier New"/>
                <a:ea typeface="MS PGothic" charset="0"/>
                <a:cs typeface="Courier New"/>
              </a:rPr>
              <a:t>} </a:t>
            </a:r>
            <a:r>
              <a:rPr lang="en-US" sz="2600" dirty="0">
                <a:latin typeface="Courier New"/>
                <a:ea typeface="MS PGothic" charset="0"/>
                <a:cs typeface="Courier New"/>
              </a:rPr>
              <a:t>while (true); </a:t>
            </a:r>
            <a:r>
              <a:rPr lang="en-US" sz="2600" dirty="0" smtClean="0">
                <a:latin typeface="Courier New"/>
                <a:ea typeface="MS PGothic" charset="0"/>
                <a:cs typeface="Courier New"/>
              </a:rPr>
              <a:t>               </a:t>
            </a:r>
            <a:endParaRPr lang="en-US" sz="2600" dirty="0">
              <a:latin typeface="Courier New"/>
              <a:ea typeface="MS PGothic" charset="0"/>
              <a:cs typeface="Courier New"/>
            </a:endParaRPr>
          </a:p>
        </p:txBody>
      </p:sp>
      <p:sp>
        <p:nvSpPr>
          <p:cNvPr id="4" name="Rectangle 3"/>
          <p:cNvSpPr/>
          <p:nvPr/>
        </p:nvSpPr>
        <p:spPr>
          <a:xfrm>
            <a:off x="7772400" y="2438400"/>
            <a:ext cx="8382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6934200" y="3276600"/>
            <a:ext cx="2057400" cy="685800"/>
            <a:chOff x="6934200" y="3276600"/>
            <a:chExt cx="2057400" cy="685800"/>
          </a:xfrm>
        </p:grpSpPr>
        <p:sp>
          <p:nvSpPr>
            <p:cNvPr id="5" name="Rectangle 3"/>
            <p:cNvSpPr txBox="1">
              <a:spLocks noChangeArrowheads="1"/>
            </p:cNvSpPr>
            <p:nvPr/>
          </p:nvSpPr>
          <p:spPr>
            <a:xfrm>
              <a:off x="7086600" y="3352800"/>
              <a:ext cx="190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It is locked!</a:t>
              </a:r>
              <a:endParaRPr lang="en-US" sz="2800" dirty="0">
                <a:solidFill>
                  <a:srgbClr val="FF0000"/>
                </a:solidFill>
                <a:ea typeface="MS PGothic" charset="0"/>
              </a:endParaRPr>
            </a:p>
          </p:txBody>
        </p:sp>
        <p:sp>
          <p:nvSpPr>
            <p:cNvPr id="2" name="Rounded Rectangular Callout 1"/>
            <p:cNvSpPr/>
            <p:nvPr/>
          </p:nvSpPr>
          <p:spPr>
            <a:xfrm>
              <a:off x="6934200" y="3276600"/>
              <a:ext cx="2057400" cy="685800"/>
            </a:xfrm>
            <a:prstGeom prst="wedgeRoundRectCallout">
              <a:avLst>
                <a:gd name="adj1" fmla="val -4883"/>
                <a:gd name="adj2" fmla="val -8911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200400" y="4800600"/>
            <a:ext cx="2286000" cy="609600"/>
            <a:chOff x="5782597" y="3505200"/>
            <a:chExt cx="2400300" cy="609600"/>
          </a:xfrm>
        </p:grpSpPr>
        <p:sp>
          <p:nvSpPr>
            <p:cNvPr id="9"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Unlocked it!</a:t>
              </a:r>
              <a:endParaRPr lang="en-US" sz="2800" dirty="0">
                <a:solidFill>
                  <a:srgbClr val="FF0000"/>
                </a:solidFill>
                <a:ea typeface="MS PGothic" charset="0"/>
              </a:endParaRPr>
            </a:p>
          </p:txBody>
        </p:sp>
        <p:sp>
          <p:nvSpPr>
            <p:cNvPr id="10" name="Rounded Rectangular Callout 9"/>
            <p:cNvSpPr/>
            <p:nvPr/>
          </p:nvSpPr>
          <p:spPr>
            <a:xfrm>
              <a:off x="5782597" y="3505200"/>
              <a:ext cx="2400300" cy="609600"/>
            </a:xfrm>
            <a:prstGeom prst="wedgeRoundRectCallout">
              <a:avLst>
                <a:gd name="adj1" fmla="val -70710"/>
                <a:gd name="adj2" fmla="val -35768"/>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943600" y="4419600"/>
            <a:ext cx="2209800" cy="990600"/>
            <a:chOff x="5699828" y="3505200"/>
            <a:chExt cx="2400300" cy="609600"/>
          </a:xfrm>
        </p:grpSpPr>
        <p:sp>
          <p:nvSpPr>
            <p:cNvPr id="12"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Who locks this section?</a:t>
              </a:r>
            </a:p>
          </p:txBody>
        </p:sp>
        <p:sp>
          <p:nvSpPr>
            <p:cNvPr id="13" name="Rounded Rectangular Callout 12"/>
            <p:cNvSpPr/>
            <p:nvPr/>
          </p:nvSpPr>
          <p:spPr>
            <a:xfrm>
              <a:off x="5699828" y="3505200"/>
              <a:ext cx="2400300" cy="609600"/>
            </a:xfrm>
            <a:prstGeom prst="wedgeRoundRectCallout">
              <a:avLst>
                <a:gd name="adj1" fmla="val -105725"/>
                <a:gd name="adj2" fmla="val -7336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4"/>
          </p:nvPr>
        </p:nvSpPr>
        <p:spPr/>
        <p:txBody>
          <a:bodyPr/>
          <a:lstStyle/>
          <a:p>
            <a:fld id="{8353CCE1-ED68-4673-B2B8-9A8ACC32B759}" type="slidenum">
              <a:rPr lang="en-US" smtClean="0"/>
              <a:pPr/>
              <a:t>11</a:t>
            </a:fld>
            <a:endParaRPr lang="en-US" dirty="0"/>
          </a:p>
        </p:txBody>
      </p:sp>
      <p:sp>
        <p:nvSpPr>
          <p:cNvPr id="15" name="Rectangle 3"/>
          <p:cNvSpPr txBox="1">
            <a:spLocks noChangeArrowheads="1"/>
          </p:cNvSpPr>
          <p:nvPr/>
        </p:nvSpPr>
        <p:spPr>
          <a:xfrm>
            <a:off x="3657600" y="6096000"/>
            <a:ext cx="571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Q4: Is there any problem?</a:t>
            </a:r>
            <a:endParaRPr lang="en-US" sz="2800" dirty="0">
              <a:solidFill>
                <a:srgbClr val="FF0000"/>
              </a:solidFill>
              <a:ea typeface="MS PGothic" charset="0"/>
            </a:endParaRPr>
          </a:p>
        </p:txBody>
      </p:sp>
    </p:spTree>
    <p:extLst>
      <p:ext uri="{BB962C8B-B14F-4D97-AF65-F5344CB8AC3E}">
        <p14:creationId xmlns:p14="http://schemas.microsoft.com/office/powerpoint/2010/main" val="4001266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14400" y="152401"/>
            <a:ext cx="7931150" cy="609599"/>
          </a:xfrm>
        </p:spPr>
        <p:txBody>
          <a:bodyPr>
            <a:noAutofit/>
          </a:bodyPr>
          <a:lstStyle/>
          <a:p>
            <a:r>
              <a:rPr lang="en-US" sz="4000" dirty="0">
                <a:latin typeface="+mn-lt"/>
                <a:ea typeface="MS PGothic" charset="0"/>
              </a:rPr>
              <a:t>Bounded-waiting Mutual </a:t>
            </a:r>
            <a:r>
              <a:rPr lang="en-US" sz="4000" dirty="0" smtClean="0">
                <a:latin typeface="+mn-lt"/>
                <a:ea typeface="MS PGothic" charset="0"/>
              </a:rPr>
              <a:t>Exclusion</a:t>
            </a:r>
            <a:endParaRPr lang="en-US" sz="4000" dirty="0">
              <a:latin typeface="+mn-lt"/>
              <a:ea typeface="MS PGothic" charset="0"/>
            </a:endParaRPr>
          </a:p>
        </p:txBody>
      </p:sp>
      <p:sp>
        <p:nvSpPr>
          <p:cNvPr id="24579" name="Content Placeholder 2"/>
          <p:cNvSpPr>
            <a:spLocks noGrp="1"/>
          </p:cNvSpPr>
          <p:nvPr>
            <p:ph idx="1"/>
          </p:nvPr>
        </p:nvSpPr>
        <p:spPr>
          <a:xfrm>
            <a:off x="1295400" y="838200"/>
            <a:ext cx="6553200" cy="5638800"/>
          </a:xfrm>
        </p:spPr>
        <p:txBody>
          <a:bodyPr>
            <a:noAutofit/>
          </a:bodyPr>
          <a:lstStyle/>
          <a:p>
            <a:pPr marL="0" indent="0">
              <a:buFont typeface="Monotype Sorts" charset="0"/>
              <a:buNone/>
            </a:pPr>
            <a:r>
              <a:rPr lang="en-US" sz="2000" dirty="0">
                <a:latin typeface="Courier New" charset="0"/>
                <a:ea typeface="MS PGothic" charset="0"/>
                <a:cs typeface="Courier New" charset="0"/>
              </a:rPr>
              <a:t>do {</a:t>
            </a:r>
            <a:br>
              <a:rPr lang="en-US" sz="2000" dirty="0">
                <a:latin typeface="Courier New" charset="0"/>
                <a:ea typeface="MS PGothic" charset="0"/>
                <a:cs typeface="Courier New" charset="0"/>
              </a:rPr>
            </a:br>
            <a:r>
              <a:rPr lang="en-US" sz="2000" dirty="0">
                <a:latin typeface="Courier New" charset="0"/>
                <a:ea typeface="MS PGothic" charset="0"/>
                <a:cs typeface="Courier New" charset="0"/>
              </a:rPr>
              <a:t>   waiting[</a:t>
            </a:r>
            <a:r>
              <a:rPr lang="en-US" sz="2000" dirty="0" err="1">
                <a:latin typeface="Courier New" charset="0"/>
                <a:ea typeface="MS PGothic" charset="0"/>
                <a:cs typeface="Courier New" charset="0"/>
              </a:rPr>
              <a:t>i</a:t>
            </a:r>
            <a:r>
              <a:rPr lang="en-US" sz="2000" dirty="0">
                <a:latin typeface="Courier New" charset="0"/>
                <a:ea typeface="MS PGothic" charset="0"/>
                <a:cs typeface="Courier New" charset="0"/>
              </a:rPr>
              <a:t>] = true;</a:t>
            </a:r>
            <a:br>
              <a:rPr lang="en-US" sz="2000" dirty="0">
                <a:latin typeface="Courier New" charset="0"/>
                <a:ea typeface="MS PGothic" charset="0"/>
                <a:cs typeface="Courier New" charset="0"/>
              </a:rPr>
            </a:br>
            <a:r>
              <a:rPr lang="en-US" sz="2000" dirty="0">
                <a:latin typeface="Courier New" charset="0"/>
                <a:ea typeface="MS PGothic" charset="0"/>
                <a:cs typeface="Courier New" charset="0"/>
              </a:rPr>
              <a:t>   key = true;</a:t>
            </a:r>
            <a:br>
              <a:rPr lang="en-US" sz="2000" dirty="0">
                <a:latin typeface="Courier New" charset="0"/>
                <a:ea typeface="MS PGothic" charset="0"/>
                <a:cs typeface="Courier New" charset="0"/>
              </a:rPr>
            </a:br>
            <a:r>
              <a:rPr lang="en-US" sz="2000" dirty="0">
                <a:latin typeface="Courier New" charset="0"/>
                <a:ea typeface="MS PGothic" charset="0"/>
                <a:cs typeface="Courier New" charset="0"/>
              </a:rPr>
              <a:t>   while (waiting[</a:t>
            </a:r>
            <a:r>
              <a:rPr lang="en-US" sz="2000" dirty="0" err="1">
                <a:latin typeface="Courier New" charset="0"/>
                <a:ea typeface="MS PGothic" charset="0"/>
                <a:cs typeface="Courier New" charset="0"/>
              </a:rPr>
              <a:t>i</a:t>
            </a:r>
            <a:r>
              <a:rPr lang="en-US" sz="2000" dirty="0">
                <a:latin typeface="Courier New" charset="0"/>
                <a:ea typeface="MS PGothic" charset="0"/>
                <a:cs typeface="Courier New" charset="0"/>
              </a:rPr>
              <a:t>] &amp;&amp; key) </a:t>
            </a:r>
          </a:p>
          <a:p>
            <a:pPr marL="0" indent="0">
              <a:buFont typeface="Monotype Sorts" charset="0"/>
              <a:buNone/>
            </a:pPr>
            <a:r>
              <a:rPr lang="en-US" sz="2000" dirty="0">
                <a:latin typeface="Courier New" charset="0"/>
                <a:ea typeface="MS PGothic" charset="0"/>
                <a:cs typeface="Courier New" charset="0"/>
              </a:rPr>
              <a:t>      key = </a:t>
            </a:r>
            <a:r>
              <a:rPr lang="en-US" sz="2000" dirty="0" err="1">
                <a:latin typeface="Courier New" charset="0"/>
                <a:ea typeface="MS PGothic" charset="0"/>
                <a:cs typeface="Courier New" charset="0"/>
              </a:rPr>
              <a:t>test_and_set</a:t>
            </a:r>
            <a:r>
              <a:rPr lang="en-US" sz="2000" dirty="0">
                <a:latin typeface="Courier New" charset="0"/>
                <a:ea typeface="MS PGothic" charset="0"/>
                <a:cs typeface="Courier New" charset="0"/>
              </a:rPr>
              <a:t>(&amp;lock); </a:t>
            </a:r>
          </a:p>
          <a:p>
            <a:pPr marL="0" indent="0">
              <a:buFont typeface="Monotype Sorts" charset="0"/>
              <a:buNone/>
            </a:pPr>
            <a:r>
              <a:rPr lang="en-US" sz="2000" dirty="0">
                <a:latin typeface="Courier New" charset="0"/>
                <a:ea typeface="MS PGothic" charset="0"/>
                <a:cs typeface="Courier New" charset="0"/>
              </a:rPr>
              <a:t>   waiting[</a:t>
            </a:r>
            <a:r>
              <a:rPr lang="en-US" sz="2000" dirty="0" err="1">
                <a:latin typeface="Courier New" charset="0"/>
                <a:ea typeface="MS PGothic" charset="0"/>
                <a:cs typeface="Courier New" charset="0"/>
              </a:rPr>
              <a:t>i</a:t>
            </a:r>
            <a:r>
              <a:rPr lang="en-US" sz="2000" dirty="0">
                <a:latin typeface="Courier New" charset="0"/>
                <a:ea typeface="MS PGothic" charset="0"/>
                <a:cs typeface="Courier New" charset="0"/>
              </a:rPr>
              <a:t>] = false; </a:t>
            </a:r>
          </a:p>
          <a:p>
            <a:pPr marL="0" indent="0">
              <a:buFont typeface="Monotype Sorts" charset="0"/>
              <a:buNone/>
            </a:pPr>
            <a:r>
              <a:rPr lang="en-US" sz="2000" dirty="0">
                <a:latin typeface="Courier New" charset="0"/>
                <a:ea typeface="MS PGothic" charset="0"/>
                <a:cs typeface="Courier New" charset="0"/>
              </a:rPr>
              <a:t>   </a:t>
            </a:r>
            <a:r>
              <a:rPr lang="en-US" sz="2000" b="1" dirty="0">
                <a:latin typeface="Courier New" charset="0"/>
                <a:ea typeface="MS PGothic" charset="0"/>
                <a:cs typeface="Courier New" charset="0"/>
              </a:rPr>
              <a:t>/* critical section *</a:t>
            </a:r>
            <a:r>
              <a:rPr lang="en-US" sz="2000" dirty="0">
                <a:latin typeface="Courier New" charset="0"/>
                <a:ea typeface="MS PGothic" charset="0"/>
                <a:cs typeface="Courier New" charset="0"/>
              </a:rPr>
              <a:t>/ </a:t>
            </a:r>
          </a:p>
          <a:p>
            <a:pPr marL="0" indent="0">
              <a:buFont typeface="Monotype Sorts" charset="0"/>
              <a:buNone/>
            </a:pPr>
            <a:r>
              <a:rPr lang="en-US" sz="2000" dirty="0">
                <a:latin typeface="Courier New" charset="0"/>
                <a:ea typeface="MS PGothic" charset="0"/>
                <a:cs typeface="Courier New" charset="0"/>
              </a:rPr>
              <a:t>   j = (</a:t>
            </a:r>
            <a:r>
              <a:rPr lang="en-US" sz="2000" dirty="0" err="1">
                <a:latin typeface="Courier New" charset="0"/>
                <a:ea typeface="MS PGothic" charset="0"/>
                <a:cs typeface="Courier New" charset="0"/>
              </a:rPr>
              <a:t>i</a:t>
            </a:r>
            <a:r>
              <a:rPr lang="en-US" sz="2000" dirty="0">
                <a:latin typeface="Courier New" charset="0"/>
                <a:ea typeface="MS PGothic" charset="0"/>
                <a:cs typeface="Courier New" charset="0"/>
              </a:rPr>
              <a:t> + 1) % n; </a:t>
            </a:r>
          </a:p>
          <a:p>
            <a:pPr marL="0" indent="0">
              <a:buFont typeface="Monotype Sorts" charset="0"/>
              <a:buNone/>
            </a:pPr>
            <a:r>
              <a:rPr lang="en-US" sz="2000" dirty="0">
                <a:latin typeface="Courier New" charset="0"/>
                <a:ea typeface="MS PGothic" charset="0"/>
                <a:cs typeface="Courier New" charset="0"/>
              </a:rPr>
              <a:t>   while ((j != </a:t>
            </a:r>
            <a:r>
              <a:rPr lang="en-US" sz="2000" dirty="0" err="1">
                <a:latin typeface="Courier New" charset="0"/>
                <a:ea typeface="MS PGothic" charset="0"/>
                <a:cs typeface="Courier New" charset="0"/>
              </a:rPr>
              <a:t>i</a:t>
            </a:r>
            <a:r>
              <a:rPr lang="en-US" sz="2000" dirty="0">
                <a:latin typeface="Courier New" charset="0"/>
                <a:ea typeface="MS PGothic" charset="0"/>
                <a:cs typeface="Courier New" charset="0"/>
              </a:rPr>
              <a:t>) &amp;&amp; !waiting[j]) </a:t>
            </a:r>
          </a:p>
          <a:p>
            <a:pPr marL="0" indent="0">
              <a:buFont typeface="Monotype Sorts" charset="0"/>
              <a:buNone/>
            </a:pPr>
            <a:r>
              <a:rPr lang="en-US" sz="2000" dirty="0">
                <a:latin typeface="Courier New" charset="0"/>
                <a:ea typeface="MS PGothic" charset="0"/>
                <a:cs typeface="Courier New" charset="0"/>
              </a:rPr>
              <a:t>      j = (j + 1) % n; </a:t>
            </a:r>
          </a:p>
          <a:p>
            <a:pPr marL="0" indent="0">
              <a:buFont typeface="Monotype Sorts" charset="0"/>
              <a:buNone/>
            </a:pPr>
            <a:r>
              <a:rPr lang="en-US" sz="2000" dirty="0">
                <a:latin typeface="Courier New" charset="0"/>
                <a:ea typeface="MS PGothic" charset="0"/>
                <a:cs typeface="Courier New" charset="0"/>
              </a:rPr>
              <a:t>   if (j == </a:t>
            </a:r>
            <a:r>
              <a:rPr lang="en-US" sz="2000" dirty="0" err="1">
                <a:latin typeface="Courier New" charset="0"/>
                <a:ea typeface="MS PGothic" charset="0"/>
                <a:cs typeface="Courier New" charset="0"/>
              </a:rPr>
              <a:t>i</a:t>
            </a:r>
            <a:r>
              <a:rPr lang="en-US" sz="2000" dirty="0">
                <a:latin typeface="Courier New" charset="0"/>
                <a:ea typeface="MS PGothic" charset="0"/>
                <a:cs typeface="Courier New" charset="0"/>
              </a:rPr>
              <a:t>) </a:t>
            </a:r>
          </a:p>
          <a:p>
            <a:pPr marL="0" indent="0">
              <a:buFont typeface="Monotype Sorts" charset="0"/>
              <a:buNone/>
            </a:pPr>
            <a:r>
              <a:rPr lang="en-US" sz="2000" dirty="0">
                <a:latin typeface="Courier New" charset="0"/>
                <a:ea typeface="MS PGothic" charset="0"/>
                <a:cs typeface="Courier New" charset="0"/>
              </a:rPr>
              <a:t>      lock = false; </a:t>
            </a:r>
          </a:p>
          <a:p>
            <a:pPr marL="0" indent="0">
              <a:buFont typeface="Monotype Sorts" charset="0"/>
              <a:buNone/>
            </a:pPr>
            <a:r>
              <a:rPr lang="en-US" sz="2000" dirty="0">
                <a:latin typeface="Courier New" charset="0"/>
                <a:ea typeface="MS PGothic" charset="0"/>
                <a:cs typeface="Courier New" charset="0"/>
              </a:rPr>
              <a:t>   else </a:t>
            </a:r>
          </a:p>
          <a:p>
            <a:pPr marL="0" indent="0">
              <a:buFont typeface="Monotype Sorts" charset="0"/>
              <a:buNone/>
            </a:pPr>
            <a:r>
              <a:rPr lang="en-US" sz="2000" dirty="0">
                <a:latin typeface="Courier New" charset="0"/>
                <a:ea typeface="MS PGothic" charset="0"/>
                <a:cs typeface="Courier New" charset="0"/>
              </a:rPr>
              <a:t>      waiting[j] = false</a:t>
            </a:r>
            <a:r>
              <a:rPr lang="en-US" sz="2000" b="1" dirty="0">
                <a:latin typeface="Courier New" charset="0"/>
                <a:ea typeface="MS PGothic" charset="0"/>
                <a:cs typeface="Courier New" charset="0"/>
              </a:rPr>
              <a:t>; </a:t>
            </a:r>
          </a:p>
          <a:p>
            <a:pPr marL="0" indent="0">
              <a:buFont typeface="Monotype Sorts" charset="0"/>
              <a:buNone/>
            </a:pPr>
            <a:r>
              <a:rPr lang="en-US" sz="2000" b="1" dirty="0">
                <a:latin typeface="Courier New" charset="0"/>
                <a:ea typeface="MS PGothic" charset="0"/>
                <a:cs typeface="Courier New" charset="0"/>
              </a:rPr>
              <a:t>   /* remainder section *</a:t>
            </a:r>
            <a:r>
              <a:rPr lang="en-US" sz="2000" dirty="0">
                <a:latin typeface="Courier New" charset="0"/>
                <a:ea typeface="MS PGothic" charset="0"/>
                <a:cs typeface="Courier New" charset="0"/>
              </a:rPr>
              <a:t>/ </a:t>
            </a:r>
          </a:p>
          <a:p>
            <a:pPr marL="0" indent="0">
              <a:buFont typeface="Monotype Sorts" charset="0"/>
              <a:buNone/>
            </a:pPr>
            <a:r>
              <a:rPr lang="en-US" sz="2000" dirty="0">
                <a:latin typeface="Courier New" charset="0"/>
                <a:ea typeface="MS PGothic" charset="0"/>
                <a:cs typeface="Courier New" charset="0"/>
              </a:rPr>
              <a:t>} while (true); </a:t>
            </a:r>
          </a:p>
        </p:txBody>
      </p:sp>
      <p:sp>
        <p:nvSpPr>
          <p:cNvPr id="2" name="Slide Number Placeholder 1"/>
          <p:cNvSpPr>
            <a:spLocks noGrp="1"/>
          </p:cNvSpPr>
          <p:nvPr>
            <p:ph type="sldNum" sz="quarter" idx="4"/>
          </p:nvPr>
        </p:nvSpPr>
        <p:spPr/>
        <p:txBody>
          <a:bodyPr/>
          <a:lstStyle/>
          <a:p>
            <a:fld id="{8353CCE1-ED68-4673-B2B8-9A8ACC32B759}" type="slidenum">
              <a:rPr lang="en-US" smtClean="0"/>
              <a:pPr/>
              <a:t>12</a:t>
            </a:fld>
            <a:endParaRPr lang="en-US" dirty="0"/>
          </a:p>
        </p:txBody>
      </p:sp>
      <p:grpSp>
        <p:nvGrpSpPr>
          <p:cNvPr id="5" name="Group 4"/>
          <p:cNvGrpSpPr/>
          <p:nvPr/>
        </p:nvGrpSpPr>
        <p:grpSpPr>
          <a:xfrm>
            <a:off x="5257800" y="914400"/>
            <a:ext cx="2895599" cy="609600"/>
            <a:chOff x="5782597" y="3505200"/>
            <a:chExt cx="2465172" cy="609600"/>
          </a:xfrm>
        </p:grpSpPr>
        <p:sp>
          <p:nvSpPr>
            <p:cNvPr id="6" name="Rectangle 3"/>
            <p:cNvSpPr txBox="1">
              <a:spLocks noChangeArrowheads="1"/>
            </p:cNvSpPr>
            <p:nvPr/>
          </p:nvSpPr>
          <p:spPr>
            <a:xfrm>
              <a:off x="5860024" y="3505200"/>
              <a:ext cx="2387745"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i="1" dirty="0" err="1" smtClean="0">
                  <a:solidFill>
                    <a:srgbClr val="FF0000"/>
                  </a:solidFill>
                  <a:ea typeface="MS PGothic" charset="0"/>
                </a:rPr>
                <a:t>i</a:t>
              </a:r>
              <a:r>
                <a:rPr lang="en-US" sz="2800" dirty="0" smtClean="0">
                  <a:solidFill>
                    <a:srgbClr val="FF0000"/>
                  </a:solidFill>
                  <a:ea typeface="MS PGothic" charset="0"/>
                </a:rPr>
                <a:t> is waiting now</a:t>
              </a:r>
              <a:endParaRPr lang="en-US" sz="2800" dirty="0">
                <a:solidFill>
                  <a:srgbClr val="FF0000"/>
                </a:solidFill>
                <a:ea typeface="MS PGothic" charset="0"/>
              </a:endParaRPr>
            </a:p>
          </p:txBody>
        </p:sp>
        <p:sp>
          <p:nvSpPr>
            <p:cNvPr id="7" name="Rounded Rectangular Callout 6"/>
            <p:cNvSpPr/>
            <p:nvPr/>
          </p:nvSpPr>
          <p:spPr>
            <a:xfrm>
              <a:off x="5782597" y="3505200"/>
              <a:ext cx="2400300" cy="609600"/>
            </a:xfrm>
            <a:prstGeom prst="wedgeRoundRectCallout">
              <a:avLst>
                <a:gd name="adj1" fmla="val -72799"/>
                <a:gd name="adj2" fmla="val 2688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6034547" y="1524000"/>
            <a:ext cx="2880853" cy="609600"/>
            <a:chOff x="5523105" y="3505200"/>
            <a:chExt cx="2452618" cy="609600"/>
          </a:xfrm>
        </p:grpSpPr>
        <p:sp>
          <p:nvSpPr>
            <p:cNvPr id="9" name="Rectangle 3"/>
            <p:cNvSpPr txBox="1">
              <a:spLocks noChangeArrowheads="1"/>
            </p:cNvSpPr>
            <p:nvPr/>
          </p:nvSpPr>
          <p:spPr>
            <a:xfrm>
              <a:off x="5587978" y="3505200"/>
              <a:ext cx="2387745"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i="1" dirty="0" err="1" smtClean="0">
                  <a:solidFill>
                    <a:srgbClr val="FF0000"/>
                  </a:solidFill>
                  <a:ea typeface="MS PGothic" charset="0"/>
                </a:rPr>
                <a:t>i</a:t>
              </a:r>
              <a:r>
                <a:rPr lang="en-US" sz="2800" dirty="0" smtClean="0">
                  <a:solidFill>
                    <a:srgbClr val="FF0000"/>
                  </a:solidFill>
                  <a:ea typeface="MS PGothic" charset="0"/>
                </a:rPr>
                <a:t> waits and locked</a:t>
              </a:r>
              <a:endParaRPr lang="en-US" sz="2800" dirty="0">
                <a:solidFill>
                  <a:srgbClr val="FF0000"/>
                </a:solidFill>
                <a:ea typeface="MS PGothic" charset="0"/>
              </a:endParaRPr>
            </a:p>
          </p:txBody>
        </p:sp>
        <p:sp>
          <p:nvSpPr>
            <p:cNvPr id="10" name="Rounded Rectangular Callout 9"/>
            <p:cNvSpPr/>
            <p:nvPr/>
          </p:nvSpPr>
          <p:spPr>
            <a:xfrm>
              <a:off x="5523105" y="3505200"/>
              <a:ext cx="2400300" cy="609600"/>
            </a:xfrm>
            <a:prstGeom prst="wedgeRoundRectCallout">
              <a:avLst>
                <a:gd name="adj1" fmla="val -62639"/>
                <a:gd name="adj2" fmla="val 2688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943600" y="2514600"/>
            <a:ext cx="3352800" cy="609600"/>
            <a:chOff x="5517137" y="3505200"/>
            <a:chExt cx="2659793" cy="609600"/>
          </a:xfrm>
        </p:grpSpPr>
        <p:sp>
          <p:nvSpPr>
            <p:cNvPr id="12" name="Rectangle 3"/>
            <p:cNvSpPr txBox="1">
              <a:spLocks noChangeArrowheads="1"/>
            </p:cNvSpPr>
            <p:nvPr/>
          </p:nvSpPr>
          <p:spPr>
            <a:xfrm>
              <a:off x="5517137" y="3505200"/>
              <a:ext cx="2659793"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i="1" dirty="0" smtClean="0">
                  <a:solidFill>
                    <a:srgbClr val="FF0000"/>
                  </a:solidFill>
                  <a:ea typeface="MS PGothic" charset="0"/>
                </a:rPr>
                <a:t>Unlocked</a:t>
              </a:r>
              <a:r>
                <a:rPr lang="en-US" sz="2800" dirty="0" smtClean="0">
                  <a:solidFill>
                    <a:srgbClr val="FF0000"/>
                  </a:solidFill>
                  <a:ea typeface="MS PGothic" charset="0"/>
                </a:rPr>
                <a:t> but what?</a:t>
              </a:r>
              <a:endParaRPr lang="en-US" sz="2800" dirty="0">
                <a:solidFill>
                  <a:srgbClr val="FF0000"/>
                </a:solidFill>
                <a:ea typeface="MS PGothic" charset="0"/>
              </a:endParaRPr>
            </a:p>
          </p:txBody>
        </p:sp>
        <p:sp>
          <p:nvSpPr>
            <p:cNvPr id="13" name="Rounded Rectangular Callout 12"/>
            <p:cNvSpPr/>
            <p:nvPr/>
          </p:nvSpPr>
          <p:spPr>
            <a:xfrm>
              <a:off x="5523105" y="3505200"/>
              <a:ext cx="2400300" cy="609600"/>
            </a:xfrm>
            <a:prstGeom prst="wedgeRoundRectCallout">
              <a:avLst>
                <a:gd name="adj1" fmla="val -65323"/>
                <a:gd name="adj2" fmla="val -5307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943600" y="2514600"/>
            <a:ext cx="2514600" cy="609600"/>
            <a:chOff x="5523105" y="3505200"/>
            <a:chExt cx="2400300" cy="609600"/>
          </a:xfrm>
        </p:grpSpPr>
        <p:sp>
          <p:nvSpPr>
            <p:cNvPr id="15" name="Rectangle 3"/>
            <p:cNvSpPr txBox="1">
              <a:spLocks noChangeArrowheads="1"/>
            </p:cNvSpPr>
            <p:nvPr/>
          </p:nvSpPr>
          <p:spPr>
            <a:xfrm>
              <a:off x="5587978" y="3505200"/>
              <a:ext cx="2335426"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i="1" dirty="0" err="1" smtClean="0">
                  <a:solidFill>
                    <a:srgbClr val="FF0000"/>
                  </a:solidFill>
                  <a:ea typeface="MS PGothic" charset="0"/>
                </a:rPr>
                <a:t>i</a:t>
              </a:r>
              <a:r>
                <a:rPr lang="en-US" sz="2800" dirty="0" smtClean="0">
                  <a:solidFill>
                    <a:srgbClr val="FF0000"/>
                  </a:solidFill>
                  <a:ea typeface="MS PGothic" charset="0"/>
                </a:rPr>
                <a:t> is not waiting</a:t>
              </a:r>
              <a:endParaRPr lang="en-US" sz="2800" dirty="0">
                <a:solidFill>
                  <a:srgbClr val="FF0000"/>
                </a:solidFill>
                <a:ea typeface="MS PGothic" charset="0"/>
              </a:endParaRPr>
            </a:p>
          </p:txBody>
        </p:sp>
        <p:sp>
          <p:nvSpPr>
            <p:cNvPr id="16" name="Rounded Rectangular Callout 15"/>
            <p:cNvSpPr/>
            <p:nvPr/>
          </p:nvSpPr>
          <p:spPr>
            <a:xfrm>
              <a:off x="5523105" y="3505200"/>
              <a:ext cx="2400300" cy="609600"/>
            </a:xfrm>
            <a:prstGeom prst="wedgeRoundRectCallout">
              <a:avLst>
                <a:gd name="adj1" fmla="val -93547"/>
                <a:gd name="adj2" fmla="val -11983"/>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1676400" y="3276600"/>
            <a:ext cx="6858000" cy="2286000"/>
            <a:chOff x="1676400" y="3276600"/>
            <a:chExt cx="6858000" cy="2286000"/>
          </a:xfrm>
        </p:grpSpPr>
        <p:sp>
          <p:nvSpPr>
            <p:cNvPr id="17" name="Rectangle 16"/>
            <p:cNvSpPr/>
            <p:nvPr/>
          </p:nvSpPr>
          <p:spPr>
            <a:xfrm>
              <a:off x="1676400" y="3276600"/>
              <a:ext cx="5029200" cy="10668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5867400" y="4648200"/>
              <a:ext cx="2667000" cy="914400"/>
              <a:chOff x="5523105" y="3505200"/>
              <a:chExt cx="2400300" cy="609600"/>
            </a:xfrm>
          </p:grpSpPr>
          <p:sp>
            <p:nvSpPr>
              <p:cNvPr id="19" name="Rectangle 3"/>
              <p:cNvSpPr txBox="1">
                <a:spLocks noChangeArrowheads="1"/>
              </p:cNvSpPr>
              <p:nvPr/>
            </p:nvSpPr>
            <p:spPr>
              <a:xfrm>
                <a:off x="5587978" y="3505200"/>
                <a:ext cx="2335426"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Find the next waiting process</a:t>
                </a:r>
                <a:endParaRPr lang="en-US" sz="2800" dirty="0">
                  <a:solidFill>
                    <a:srgbClr val="FF0000"/>
                  </a:solidFill>
                  <a:ea typeface="MS PGothic" charset="0"/>
                </a:endParaRPr>
              </a:p>
            </p:txBody>
          </p:sp>
          <p:sp>
            <p:nvSpPr>
              <p:cNvPr id="20" name="Rounded Rectangular Callout 19"/>
              <p:cNvSpPr/>
              <p:nvPr/>
            </p:nvSpPr>
            <p:spPr>
              <a:xfrm>
                <a:off x="5523105" y="3505200"/>
                <a:ext cx="2400300" cy="609600"/>
              </a:xfrm>
              <a:prstGeom prst="wedgeRoundRectCallout">
                <a:avLst>
                  <a:gd name="adj1" fmla="val -19970"/>
                  <a:gd name="adj2" fmla="val -8142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5029200" y="4419600"/>
            <a:ext cx="2895599" cy="609600"/>
            <a:chOff x="5782597" y="3505200"/>
            <a:chExt cx="2465172" cy="609600"/>
          </a:xfrm>
        </p:grpSpPr>
        <p:sp>
          <p:nvSpPr>
            <p:cNvPr id="24" name="Rectangle 3"/>
            <p:cNvSpPr txBox="1">
              <a:spLocks noChangeArrowheads="1"/>
            </p:cNvSpPr>
            <p:nvPr/>
          </p:nvSpPr>
          <p:spPr>
            <a:xfrm>
              <a:off x="5860024" y="3505200"/>
              <a:ext cx="2387745"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Nobody is waiting</a:t>
              </a:r>
              <a:endParaRPr lang="en-US" sz="2800" dirty="0">
                <a:solidFill>
                  <a:srgbClr val="FF0000"/>
                </a:solidFill>
                <a:ea typeface="MS PGothic" charset="0"/>
              </a:endParaRPr>
            </a:p>
          </p:txBody>
        </p:sp>
        <p:sp>
          <p:nvSpPr>
            <p:cNvPr id="25" name="Rounded Rectangular Callout 24"/>
            <p:cNvSpPr/>
            <p:nvPr/>
          </p:nvSpPr>
          <p:spPr>
            <a:xfrm>
              <a:off x="5782597" y="3505200"/>
              <a:ext cx="2400300" cy="609600"/>
            </a:xfrm>
            <a:prstGeom prst="wedgeRoundRectCallout">
              <a:avLst>
                <a:gd name="adj1" fmla="val -72799"/>
                <a:gd name="adj2" fmla="val 2688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5867400" y="5257800"/>
            <a:ext cx="2895599" cy="609600"/>
            <a:chOff x="5782597" y="3505200"/>
            <a:chExt cx="2465172" cy="609600"/>
          </a:xfrm>
        </p:grpSpPr>
        <p:sp>
          <p:nvSpPr>
            <p:cNvPr id="27" name="Rectangle 3"/>
            <p:cNvSpPr txBox="1">
              <a:spLocks noChangeArrowheads="1"/>
            </p:cNvSpPr>
            <p:nvPr/>
          </p:nvSpPr>
          <p:spPr>
            <a:xfrm>
              <a:off x="5860024" y="3505200"/>
              <a:ext cx="2387745"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Let j enter. How?</a:t>
              </a:r>
              <a:endParaRPr lang="en-US" sz="2800" dirty="0">
                <a:solidFill>
                  <a:srgbClr val="FF0000"/>
                </a:solidFill>
                <a:ea typeface="MS PGothic" charset="0"/>
              </a:endParaRPr>
            </a:p>
          </p:txBody>
        </p:sp>
        <p:sp>
          <p:nvSpPr>
            <p:cNvPr id="28" name="Rounded Rectangular Callout 27"/>
            <p:cNvSpPr/>
            <p:nvPr/>
          </p:nvSpPr>
          <p:spPr>
            <a:xfrm>
              <a:off x="5782597" y="3505200"/>
              <a:ext cx="2400300" cy="609600"/>
            </a:xfrm>
            <a:prstGeom prst="wedgeRoundRectCallout">
              <a:avLst>
                <a:gd name="adj1" fmla="val -73135"/>
                <a:gd name="adj2" fmla="val 17556"/>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586" name="Freeform 24585"/>
          <p:cNvSpPr/>
          <p:nvPr/>
        </p:nvSpPr>
        <p:spPr>
          <a:xfrm>
            <a:off x="618401" y="2066048"/>
            <a:ext cx="2139727" cy="3572936"/>
          </a:xfrm>
          <a:custGeom>
            <a:avLst/>
            <a:gdLst>
              <a:gd name="connsiteX0" fmla="*/ 1580519 w 2139727"/>
              <a:gd name="connsiteY0" fmla="*/ 3572936 h 3572936"/>
              <a:gd name="connsiteX1" fmla="*/ 7154 w 2139727"/>
              <a:gd name="connsiteY1" fmla="*/ 1781730 h 3572936"/>
              <a:gd name="connsiteX2" fmla="*/ 2139727 w 2139727"/>
              <a:gd name="connsiteY2" fmla="*/ 0 h 3572936"/>
            </a:gdLst>
            <a:ahLst/>
            <a:cxnLst>
              <a:cxn ang="0">
                <a:pos x="connsiteX0" y="connsiteY0"/>
              </a:cxn>
              <a:cxn ang="0">
                <a:pos x="connsiteX1" y="connsiteY1"/>
              </a:cxn>
              <a:cxn ang="0">
                <a:pos x="connsiteX2" y="connsiteY2"/>
              </a:cxn>
            </a:cxnLst>
            <a:rect l="l" t="t" r="r" b="b"/>
            <a:pathLst>
              <a:path w="2139727" h="3572936">
                <a:moveTo>
                  <a:pt x="1580519" y="3572936"/>
                </a:moveTo>
                <a:cubicBezTo>
                  <a:pt x="747236" y="2975077"/>
                  <a:pt x="-86047" y="2377219"/>
                  <a:pt x="7154" y="1781730"/>
                </a:cubicBezTo>
                <a:cubicBezTo>
                  <a:pt x="100355" y="1186241"/>
                  <a:pt x="2139727" y="0"/>
                  <a:pt x="2139727"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9583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1" presetClass="exit" presetSubtype="0" fill="hold"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1" presetClass="exit" presetSubtype="0" fill="hold"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1" presetClass="exit" presetSubtype="0" fill="hold"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childTnLst>
                                </p:cTn>
                              </p:par>
                              <p:par>
                                <p:cTn id="42" presetID="1" presetClass="exit" presetSubtype="0" fill="hold"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1" presetClass="exit" presetSubtype="0" fill="hold" nodeType="withEffect">
                                  <p:stCondLst>
                                    <p:cond delay="0"/>
                                  </p:stCondLst>
                                  <p:childTnLst>
                                    <p:set>
                                      <p:cBhvr>
                                        <p:cTn id="50" dur="1" fill="hold">
                                          <p:stCondLst>
                                            <p:cond delay="0"/>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par>
                                <p:cTn id="56" presetID="1" presetClass="exit" presetSubtype="0" fill="hold" nodeType="withEffect">
                                  <p:stCondLst>
                                    <p:cond delay="0"/>
                                  </p:stCondLst>
                                  <p:childTnLst>
                                    <p:set>
                                      <p:cBhvr>
                                        <p:cTn id="57" dur="1" fill="hold">
                                          <p:stCondLst>
                                            <p:cond delay="0"/>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4586"/>
                                        </p:tgtEl>
                                        <p:attrNameLst>
                                          <p:attrName>style.visibility</p:attrName>
                                        </p:attrNameLst>
                                      </p:cBhvr>
                                      <p:to>
                                        <p:strVal val="visible"/>
                                      </p:to>
                                    </p:set>
                                    <p:animEffect transition="in" filter="wipe(down)">
                                      <p:cBhvr>
                                        <p:cTn id="62" dur="20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0000"/>
                </a:solidFill>
              </a:rPr>
              <a:t>Summary</a:t>
            </a:r>
            <a:endParaRPr lang="en-US" dirty="0">
              <a:solidFill>
                <a:srgbClr val="000000"/>
              </a:solidFill>
            </a:endParaRPr>
          </a:p>
        </p:txBody>
      </p:sp>
      <p:sp>
        <p:nvSpPr>
          <p:cNvPr id="9" name="Content Placeholder 8"/>
          <p:cNvSpPr>
            <a:spLocks noGrp="1"/>
          </p:cNvSpPr>
          <p:nvPr>
            <p:ph sz="half" idx="14"/>
          </p:nvPr>
        </p:nvSpPr>
        <p:spPr>
          <a:xfrm>
            <a:off x="685800" y="1676400"/>
            <a:ext cx="7494494" cy="4343400"/>
          </a:xfrm>
        </p:spPr>
        <p:txBody>
          <a:bodyPr>
            <a:normAutofit/>
          </a:bodyPr>
          <a:lstStyle/>
          <a:p>
            <a:r>
              <a:rPr lang="en-US" sz="2800" dirty="0" smtClean="0">
                <a:ea typeface="MS PGothic" charset="0"/>
              </a:rPr>
              <a:t>The </a:t>
            </a:r>
            <a:r>
              <a:rPr lang="en-US" sz="2800" dirty="0" err="1">
                <a:latin typeface="Courier New"/>
                <a:ea typeface="MS PGothic" charset="0"/>
                <a:cs typeface="Courier New"/>
              </a:rPr>
              <a:t>test_and_set</a:t>
            </a:r>
            <a:r>
              <a:rPr lang="en-US" sz="2800" dirty="0">
                <a:ea typeface="MS PGothic" charset="0"/>
              </a:rPr>
              <a:t>  Instruction </a:t>
            </a:r>
            <a:endParaRPr lang="en-US" sz="2800" dirty="0" smtClean="0">
              <a:ea typeface="MS PGothic" charset="0"/>
            </a:endParaRPr>
          </a:p>
          <a:p>
            <a:pPr marL="0" indent="0">
              <a:buNone/>
            </a:pPr>
            <a:endParaRPr lang="en-US" sz="2800" dirty="0" smtClean="0">
              <a:ea typeface="MS PGothic" charset="0"/>
            </a:endParaRPr>
          </a:p>
          <a:p>
            <a:r>
              <a:rPr lang="en-US" sz="2800" dirty="0">
                <a:ea typeface="MS PGothic" charset="0"/>
              </a:rPr>
              <a:t>The </a:t>
            </a:r>
            <a:r>
              <a:rPr lang="en-US" sz="2800" dirty="0" err="1">
                <a:latin typeface="Courier New"/>
                <a:ea typeface="MS PGothic" charset="0"/>
                <a:cs typeface="Courier New"/>
              </a:rPr>
              <a:t>compare_and_swap</a:t>
            </a:r>
            <a:r>
              <a:rPr lang="en-US" sz="2800" dirty="0">
                <a:ea typeface="MS PGothic" charset="0"/>
              </a:rPr>
              <a:t> </a:t>
            </a:r>
            <a:r>
              <a:rPr lang="en-US" sz="2800" dirty="0" smtClean="0">
                <a:ea typeface="MS PGothic" charset="0"/>
              </a:rPr>
              <a:t>Instruction</a:t>
            </a:r>
          </a:p>
          <a:p>
            <a:endParaRPr lang="en-US" sz="2800" dirty="0">
              <a:ea typeface="MS PGothic" charset="0"/>
            </a:endParaRPr>
          </a:p>
          <a:p>
            <a:r>
              <a:rPr lang="en-US" sz="2800" dirty="0">
                <a:ea typeface="MS PGothic" charset="0"/>
              </a:rPr>
              <a:t>Bounded-waiting Mutual </a:t>
            </a:r>
            <a:r>
              <a:rPr lang="en-US" sz="2800" dirty="0" smtClean="0">
                <a:ea typeface="MS PGothic" charset="0"/>
              </a:rPr>
              <a:t>Exclusion</a:t>
            </a:r>
            <a:endParaRPr lang="en-US" sz="2800" dirty="0" smtClean="0">
              <a:ea typeface="MS PGothic" charset="0"/>
            </a:endParaRPr>
          </a:p>
        </p:txBody>
      </p:sp>
      <p:sp>
        <p:nvSpPr>
          <p:cNvPr id="3" name="Slide Number Placeholder 2"/>
          <p:cNvSpPr>
            <a:spLocks noGrp="1"/>
          </p:cNvSpPr>
          <p:nvPr>
            <p:ph type="sldNum" sz="quarter" idx="12"/>
          </p:nvPr>
        </p:nvSpPr>
        <p:spPr/>
        <p:txBody>
          <a:bodyPr/>
          <a:lstStyle/>
          <a:p>
            <a:pPr>
              <a:defRPr/>
            </a:pPr>
            <a:fld id="{FDF6211F-5278-4B8E-96CF-461F9E543AC9}" type="slidenum">
              <a:rPr lang="en-US" smtClean="0"/>
              <a:pPr>
                <a:defRPr/>
              </a:pPr>
              <a:t>13</a:t>
            </a:fld>
            <a:endParaRPr lang="en-US" dirty="0"/>
          </a:p>
        </p:txBody>
      </p:sp>
    </p:spTree>
    <p:extLst>
      <p:ext uri="{BB962C8B-B14F-4D97-AF65-F5344CB8AC3E}">
        <p14:creationId xmlns:p14="http://schemas.microsoft.com/office/powerpoint/2010/main" val="3786286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228600"/>
            <a:ext cx="7824788" cy="1143948"/>
          </a:xfrm>
        </p:spPr>
        <p:txBody>
          <a:bodyPr/>
          <a:lstStyle/>
          <a:p>
            <a:r>
              <a:rPr lang="en-US" sz="4400" dirty="0" smtClean="0">
                <a:ln w="1905"/>
                <a:solidFill>
                  <a:srgbClr val="000000"/>
                </a:solidFill>
                <a:effectLst>
                  <a:innerShdw blurRad="69850" dist="43180" dir="5400000">
                    <a:srgbClr val="000000">
                      <a:alpha val="65000"/>
                    </a:srgbClr>
                  </a:innerShdw>
                </a:effectLst>
              </a:rPr>
              <a:t>Recap: Critical Sections</a:t>
            </a:r>
            <a:endParaRPr lang="en-US" sz="4400" dirty="0">
              <a:ln w="1905"/>
              <a:solidFill>
                <a:srgbClr val="000000"/>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609600" y="1371600"/>
            <a:ext cx="7620000" cy="4778218"/>
          </a:xfrm>
          <a:prstGeom prst="rect">
            <a:avLst/>
          </a:prstGeom>
        </p:spPr>
      </p:pic>
      <p:sp>
        <p:nvSpPr>
          <p:cNvPr id="4" name="Slide Number Placeholder 3"/>
          <p:cNvSpPr>
            <a:spLocks noGrp="1"/>
          </p:cNvSpPr>
          <p:nvPr>
            <p:ph type="sldNum" sz="quarter" idx="12"/>
          </p:nvPr>
        </p:nvSpPr>
        <p:spPr/>
        <p:txBody>
          <a:bodyPr/>
          <a:lstStyle/>
          <a:p>
            <a:fld id="{8353CCE1-ED68-4673-B2B8-9A8ACC32B759}" type="slidenum">
              <a:rPr lang="en-US" smtClean="0"/>
              <a:pPr/>
              <a:t>2</a:t>
            </a:fld>
            <a:endParaRPr lang="en-US"/>
          </a:p>
        </p:txBody>
      </p:sp>
    </p:spTree>
    <p:extLst>
      <p:ext uri="{BB962C8B-B14F-4D97-AF65-F5344CB8AC3E}">
        <p14:creationId xmlns:p14="http://schemas.microsoft.com/office/powerpoint/2010/main" val="139239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188912"/>
            <a:ext cx="8915400" cy="801687"/>
          </a:xfrm>
        </p:spPr>
        <p:txBody>
          <a:bodyPr>
            <a:noAutofit/>
          </a:bodyPr>
          <a:lstStyle/>
          <a:p>
            <a:r>
              <a:rPr lang="en-US" dirty="0" smtClean="0">
                <a:ea typeface="MS PGothic" charset="0"/>
              </a:rPr>
              <a:t>Recap: General </a:t>
            </a:r>
            <a:r>
              <a:rPr lang="en-US" dirty="0">
                <a:ea typeface="MS PGothic" charset="0"/>
              </a:rPr>
              <a:t>structure of process </a:t>
            </a:r>
            <a:r>
              <a:rPr lang="en-US" b="1" i="1" dirty="0">
                <a:ea typeface="MS PGothic" charset="0"/>
              </a:rPr>
              <a:t>P</a:t>
            </a:r>
            <a:r>
              <a:rPr lang="en-US" b="1" i="1" baseline="-25000" dirty="0">
                <a:ea typeface="MS PGothic" charset="0"/>
              </a:rPr>
              <a:t>i  </a:t>
            </a:r>
            <a:endParaRPr lang="en-US" dirty="0">
              <a:ea typeface="MS PGothic" charset="0"/>
            </a:endParaRPr>
          </a:p>
        </p:txBody>
      </p:sp>
      <p:pic>
        <p:nvPicPr>
          <p:cNvPr id="1126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199"/>
            <a:ext cx="7167972" cy="495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81400" y="2209800"/>
            <a:ext cx="1905000" cy="6096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581400" y="3886200"/>
            <a:ext cx="1676400" cy="5334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3657600" y="3048000"/>
            <a:ext cx="32004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8353CCE1-ED68-4673-B2B8-9A8ACC32B759}" type="slidenum">
              <a:rPr lang="en-US" smtClean="0"/>
              <a:pPr/>
              <a:t>3</a:t>
            </a:fld>
            <a:endParaRPr lang="en-US" dirty="0"/>
          </a:p>
        </p:txBody>
      </p:sp>
    </p:spTree>
    <p:extLst>
      <p:ext uri="{BB962C8B-B14F-4D97-AF65-F5344CB8AC3E}">
        <p14:creationId xmlns:p14="http://schemas.microsoft.com/office/powerpoint/2010/main" val="3561739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277812"/>
            <a:ext cx="8291513" cy="712787"/>
          </a:xfrm>
        </p:spPr>
        <p:txBody>
          <a:bodyPr>
            <a:noAutofit/>
          </a:bodyPr>
          <a:lstStyle/>
          <a:p>
            <a:r>
              <a:rPr lang="en-US" dirty="0" smtClean="0">
                <a:latin typeface="+mn-lt"/>
                <a:ea typeface="MS PGothic" charset="0"/>
              </a:rPr>
              <a:t>Recap: Peterson’s </a:t>
            </a:r>
            <a:r>
              <a:rPr lang="en-US" dirty="0">
                <a:latin typeface="+mn-lt"/>
                <a:ea typeface="MS PGothic" charset="0"/>
              </a:rPr>
              <a:t>Solution</a:t>
            </a:r>
            <a:endParaRPr lang="en-US" baseline="-25000" dirty="0">
              <a:solidFill>
                <a:srgbClr val="0000FF"/>
              </a:solidFill>
              <a:latin typeface="Arial" charset="0"/>
              <a:ea typeface="MS PGothic" charset="0"/>
            </a:endParaRPr>
          </a:p>
        </p:txBody>
      </p:sp>
      <p:sp>
        <p:nvSpPr>
          <p:cNvPr id="16389" name="Rectangle 3"/>
          <p:cNvSpPr>
            <a:spLocks noGrp="1" noChangeArrowheads="1"/>
          </p:cNvSpPr>
          <p:nvPr>
            <p:ph idx="1"/>
          </p:nvPr>
        </p:nvSpPr>
        <p:spPr>
          <a:xfrm>
            <a:off x="304800" y="1311275"/>
            <a:ext cx="8610600" cy="4770438"/>
          </a:xfrm>
        </p:spPr>
        <p:txBody>
          <a:bodyPr>
            <a:normAutofit/>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dirty="0">
                <a:solidFill>
                  <a:srgbClr val="000000"/>
                </a:solidFill>
                <a:latin typeface="Courier New" charset="0"/>
                <a:ea typeface="MS PGothic" charset="0"/>
                <a:cs typeface="Courier New" charset="0"/>
              </a:rPr>
              <a:t>do {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true; </a:t>
            </a:r>
          </a:p>
          <a:p>
            <a:pPr>
              <a:buFont typeface="Monotype Sorts" charset="0"/>
              <a:buNone/>
            </a:pPr>
            <a:r>
              <a:rPr lang="en-US" dirty="0">
                <a:solidFill>
                  <a:srgbClr val="FF0000"/>
                </a:solidFill>
                <a:latin typeface="Courier New" charset="0"/>
                <a:ea typeface="MS PGothic" charset="0"/>
                <a:cs typeface="Courier New" charset="0"/>
              </a:rPr>
              <a:t>		turn = j; </a:t>
            </a:r>
          </a:p>
          <a:p>
            <a:pPr>
              <a:buFont typeface="Monotype Sorts" charset="0"/>
              <a:buNone/>
            </a:pPr>
            <a:r>
              <a:rPr lang="en-US" dirty="0">
                <a:solidFill>
                  <a:srgbClr val="FF0000"/>
                </a:solidFill>
                <a:latin typeface="Courier New" charset="0"/>
                <a:ea typeface="MS PGothic" charset="0"/>
                <a:cs typeface="Courier New" charset="0"/>
              </a:rPr>
              <a:t>		while (flag[j] &amp;&amp; turn = = j); </a:t>
            </a:r>
          </a:p>
          <a:p>
            <a:pPr>
              <a:buFont typeface="Monotype Sorts" charset="0"/>
              <a:buNone/>
            </a:pPr>
            <a:r>
              <a:rPr lang="en-US" dirty="0">
                <a:solidFill>
                  <a:srgbClr val="000000"/>
                </a:solidFill>
                <a:latin typeface="Courier New" charset="0"/>
                <a:ea typeface="MS PGothic" charset="0"/>
                <a:cs typeface="Courier New" charset="0"/>
              </a:rPr>
              <a:t>			critical section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false; </a:t>
            </a:r>
          </a:p>
          <a:p>
            <a:pPr>
              <a:buFont typeface="Monotype Sorts" charset="0"/>
              <a:buNone/>
            </a:pPr>
            <a:r>
              <a:rPr lang="en-US" dirty="0">
                <a:solidFill>
                  <a:srgbClr val="000000"/>
                </a:solidFill>
                <a:latin typeface="Courier New" charset="0"/>
                <a:ea typeface="MS PGothic" charset="0"/>
                <a:cs typeface="Courier New" charset="0"/>
              </a:rPr>
              <a:t>			remainder section </a:t>
            </a:r>
          </a:p>
          <a:p>
            <a:pPr>
              <a:buFont typeface="Monotype Sorts" charset="0"/>
              <a:buNone/>
            </a:pPr>
            <a:r>
              <a:rPr lang="en-US" dirty="0">
                <a:solidFill>
                  <a:srgbClr val="000000"/>
                </a:solidFill>
                <a:latin typeface="Courier New" charset="0"/>
                <a:ea typeface="MS PGothic" charset="0"/>
                <a:cs typeface="Courier New" charset="0"/>
              </a:rPr>
              <a:t>	 } while (true); </a:t>
            </a:r>
          </a:p>
          <a:p>
            <a:pPr>
              <a:buFont typeface="Monotype Sorts" charset="0"/>
              <a:buNone/>
            </a:pPr>
            <a:endParaRPr lang="en-US" sz="2800" dirty="0">
              <a:solidFill>
                <a:srgbClr val="0000FF"/>
              </a:solidFill>
              <a:latin typeface="Helvetica" charset="0"/>
              <a:ea typeface="MS PGothic" charset="0"/>
            </a:endParaRPr>
          </a:p>
        </p:txBody>
      </p:sp>
      <p:sp>
        <p:nvSpPr>
          <p:cNvPr id="8" name="Rectangle 7"/>
          <p:cNvSpPr/>
          <p:nvPr/>
        </p:nvSpPr>
        <p:spPr>
          <a:xfrm>
            <a:off x="8305800" y="3200400"/>
            <a:ext cx="3810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219200" y="2574200"/>
            <a:ext cx="25908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8353CCE1-ED68-4673-B2B8-9A8ACC32B759}" type="slidenum">
              <a:rPr lang="en-US" smtClean="0"/>
              <a:pPr/>
              <a:t>4</a:t>
            </a:fld>
            <a:endParaRPr lang="en-US" dirty="0"/>
          </a:p>
        </p:txBody>
      </p:sp>
    </p:spTree>
    <p:extLst>
      <p:ext uri="{BB962C8B-B14F-4D97-AF65-F5344CB8AC3E}">
        <p14:creationId xmlns:p14="http://schemas.microsoft.com/office/powerpoint/2010/main" val="2963913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277812"/>
            <a:ext cx="7586662" cy="941387"/>
          </a:xfrm>
        </p:spPr>
        <p:txBody>
          <a:bodyPr>
            <a:noAutofit/>
          </a:bodyPr>
          <a:lstStyle/>
          <a:p>
            <a:pPr eaLnBrk="1" hangingPunct="1"/>
            <a:r>
              <a:rPr lang="en-US" dirty="0">
                <a:ea typeface="MS PGothic" charset="0"/>
              </a:rPr>
              <a:t>Peterson</a:t>
            </a:r>
            <a:r>
              <a:rPr lang="ja-JP" altLang="en-US" dirty="0">
                <a:ea typeface="MS PGothic" charset="0"/>
              </a:rPr>
              <a:t>’</a:t>
            </a:r>
            <a:r>
              <a:rPr lang="en-US" altLang="ja-JP" dirty="0">
                <a:ea typeface="MS PGothic" charset="0"/>
              </a:rPr>
              <a:t>s Solution (Cont.)</a:t>
            </a:r>
            <a:endParaRPr lang="en-US" dirty="0">
              <a:ea typeface="MS PGothic" charset="0"/>
            </a:endParaRPr>
          </a:p>
        </p:txBody>
      </p:sp>
      <p:sp>
        <p:nvSpPr>
          <p:cNvPr id="17411" name="Rectangle 3"/>
          <p:cNvSpPr>
            <a:spLocks noGrp="1" noChangeArrowheads="1"/>
          </p:cNvSpPr>
          <p:nvPr>
            <p:ph idx="1"/>
          </p:nvPr>
        </p:nvSpPr>
        <p:spPr>
          <a:xfrm>
            <a:off x="533400" y="1295400"/>
            <a:ext cx="8108950" cy="4422775"/>
          </a:xfrm>
        </p:spPr>
        <p:txBody>
          <a:bodyPr>
            <a:normAutofit/>
          </a:bodyPr>
          <a:lstStyle/>
          <a:p>
            <a:r>
              <a:rPr lang="en-US" sz="2800" dirty="0">
                <a:solidFill>
                  <a:srgbClr val="000000"/>
                </a:solidFill>
                <a:ea typeface="MS PGothic" charset="0"/>
              </a:rPr>
              <a:t>Provable that the three  CS requirement are met:</a:t>
            </a:r>
          </a:p>
          <a:p>
            <a:pPr>
              <a:buFont typeface="Monotype Sorts" charset="0"/>
              <a:buNone/>
            </a:pPr>
            <a:r>
              <a:rPr lang="en-US" sz="2800" dirty="0">
                <a:solidFill>
                  <a:srgbClr val="000000"/>
                </a:solidFill>
                <a:ea typeface="MS PGothic" charset="0"/>
              </a:rPr>
              <a:t>        1.   Mutual exclusion is preserved</a:t>
            </a:r>
          </a:p>
          <a:p>
            <a:pPr>
              <a:buFont typeface="Monotype Sorts" charset="0"/>
              <a:buNone/>
            </a:pPr>
            <a:r>
              <a:rPr lang="en-US" sz="2800" dirty="0">
                <a:solidFill>
                  <a:srgbClr val="000000"/>
                </a:solidFill>
                <a:ea typeface="MS PGothic" charset="0"/>
              </a:rPr>
              <a:t>                </a:t>
            </a:r>
            <a:r>
              <a:rPr lang="en-US" sz="2800" b="1" dirty="0">
                <a:solidFill>
                  <a:srgbClr val="000000"/>
                </a:solidFill>
                <a:ea typeface="MS PGothic" charset="0"/>
                <a:cs typeface="Courier New" charset="0"/>
              </a:rPr>
              <a:t>P</a:t>
            </a:r>
            <a:r>
              <a:rPr lang="en-US" sz="2800" b="1" baseline="-25000" dirty="0">
                <a:solidFill>
                  <a:srgbClr val="000000"/>
                </a:solidFill>
                <a:ea typeface="MS PGothic" charset="0"/>
                <a:cs typeface="Courier New" charset="0"/>
              </a:rPr>
              <a:t>i</a:t>
            </a:r>
            <a:r>
              <a:rPr lang="en-US" sz="2800" b="1" dirty="0">
                <a:solidFill>
                  <a:srgbClr val="000000"/>
                </a:solidFill>
                <a:ea typeface="MS PGothic" charset="0"/>
                <a:cs typeface="Courier New" charset="0"/>
              </a:rPr>
              <a:t> </a:t>
            </a:r>
            <a:r>
              <a:rPr lang="en-US" sz="2800" dirty="0">
                <a:solidFill>
                  <a:srgbClr val="000000"/>
                </a:solidFill>
                <a:ea typeface="MS PGothic" charset="0"/>
              </a:rPr>
              <a:t>enters CS only if:</a:t>
            </a:r>
          </a:p>
          <a:p>
            <a:pPr>
              <a:buFont typeface="Monotype Sorts" charset="0"/>
              <a:buNone/>
            </a:pPr>
            <a:r>
              <a:rPr lang="en-US" sz="2800" dirty="0">
                <a:solidFill>
                  <a:srgbClr val="000000"/>
                </a:solidFill>
                <a:ea typeface="MS PGothic" charset="0"/>
              </a:rPr>
              <a:t>                      either </a:t>
            </a:r>
            <a:r>
              <a:rPr lang="en-US" sz="2800" b="1" dirty="0">
                <a:solidFill>
                  <a:srgbClr val="FF0000"/>
                </a:solidFill>
                <a:latin typeface="Courier New"/>
                <a:ea typeface="MS PGothic" charset="0"/>
                <a:cs typeface="Courier New"/>
              </a:rPr>
              <a:t>flag[j] = false </a:t>
            </a:r>
            <a:endParaRPr lang="en-US" sz="2800" b="1" dirty="0" smtClean="0">
              <a:solidFill>
                <a:srgbClr val="FF0000"/>
              </a:solidFill>
              <a:latin typeface="Courier New"/>
              <a:ea typeface="MS PGothic" charset="0"/>
              <a:cs typeface="Courier New"/>
            </a:endParaRPr>
          </a:p>
          <a:p>
            <a:pPr>
              <a:buFont typeface="Monotype Sorts" charset="0"/>
              <a:buNone/>
            </a:pPr>
            <a:r>
              <a:rPr lang="en-US" sz="2800" b="1" dirty="0">
                <a:solidFill>
                  <a:srgbClr val="000000"/>
                </a:solidFill>
                <a:latin typeface="Courier New"/>
                <a:ea typeface="MS PGothic" charset="0"/>
                <a:cs typeface="Courier New"/>
              </a:rPr>
              <a:t> </a:t>
            </a:r>
            <a:r>
              <a:rPr lang="en-US" sz="2800" b="1" dirty="0" smtClean="0">
                <a:solidFill>
                  <a:srgbClr val="000000"/>
                </a:solidFill>
                <a:latin typeface="Courier New"/>
                <a:ea typeface="MS PGothic" charset="0"/>
                <a:cs typeface="Courier New"/>
              </a:rPr>
              <a:t>         </a:t>
            </a:r>
            <a:r>
              <a:rPr lang="en-US" sz="2800" dirty="0" smtClean="0">
                <a:solidFill>
                  <a:srgbClr val="000000"/>
                </a:solidFill>
                <a:latin typeface="Courier New"/>
                <a:ea typeface="MS PGothic" charset="0"/>
                <a:cs typeface="Courier New"/>
              </a:rPr>
              <a:t>or</a:t>
            </a:r>
            <a:r>
              <a:rPr lang="en-US" sz="2800" b="1" dirty="0" smtClean="0">
                <a:solidFill>
                  <a:srgbClr val="000000"/>
                </a:solidFill>
                <a:latin typeface="Courier New"/>
                <a:ea typeface="MS PGothic" charset="0"/>
                <a:cs typeface="Courier New"/>
              </a:rPr>
              <a:t> </a:t>
            </a:r>
            <a:r>
              <a:rPr lang="en-US" sz="2800" b="1" dirty="0">
                <a:solidFill>
                  <a:srgbClr val="FF0000"/>
                </a:solidFill>
                <a:latin typeface="Courier New"/>
                <a:ea typeface="MS PGothic" charset="0"/>
                <a:cs typeface="Courier New"/>
              </a:rPr>
              <a:t>turn = </a:t>
            </a:r>
            <a:r>
              <a:rPr lang="en-US" sz="2800" b="1" dirty="0" err="1">
                <a:solidFill>
                  <a:srgbClr val="FF0000"/>
                </a:solidFill>
                <a:latin typeface="Courier New"/>
                <a:ea typeface="MS PGothic" charset="0"/>
                <a:cs typeface="Courier New"/>
              </a:rPr>
              <a:t>i</a:t>
            </a:r>
            <a:endParaRPr lang="en-US" sz="2800" dirty="0">
              <a:solidFill>
                <a:srgbClr val="FF0000"/>
              </a:solidFill>
              <a:latin typeface="Courier New"/>
              <a:ea typeface="MS PGothic" charset="0"/>
              <a:cs typeface="Courier New"/>
            </a:endParaRPr>
          </a:p>
          <a:p>
            <a:pPr>
              <a:buFont typeface="Monotype Sorts" charset="0"/>
              <a:buNone/>
            </a:pPr>
            <a:r>
              <a:rPr lang="en-US" sz="2800" dirty="0">
                <a:solidFill>
                  <a:srgbClr val="000000"/>
                </a:solidFill>
                <a:ea typeface="MS PGothic" charset="0"/>
              </a:rPr>
              <a:t>        2.   Progress requirement is satisfied</a:t>
            </a:r>
          </a:p>
          <a:p>
            <a:pPr>
              <a:buFont typeface="Monotype Sorts" charset="0"/>
              <a:buNone/>
            </a:pPr>
            <a:r>
              <a:rPr lang="en-US" sz="2800" dirty="0">
                <a:solidFill>
                  <a:srgbClr val="000000"/>
                </a:solidFill>
                <a:ea typeface="MS PGothic" charset="0"/>
              </a:rPr>
              <a:t>        3.   Bounded-waiting requirement is met</a:t>
            </a:r>
          </a:p>
          <a:p>
            <a:pPr>
              <a:lnSpc>
                <a:spcPct val="90000"/>
              </a:lnSpc>
            </a:pPr>
            <a:endParaRPr lang="en-US" dirty="0">
              <a:latin typeface="Helvetica" charset="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5</a:t>
            </a:fld>
            <a:endParaRPr lang="en-US" dirty="0"/>
          </a:p>
        </p:txBody>
      </p:sp>
    </p:spTree>
    <p:extLst>
      <p:ext uri="{BB962C8B-B14F-4D97-AF65-F5344CB8AC3E}">
        <p14:creationId xmlns:p14="http://schemas.microsoft.com/office/powerpoint/2010/main" val="8647700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ln w="1905"/>
                <a:solidFill>
                  <a:srgbClr val="000000"/>
                </a:solidFill>
                <a:effectLst>
                  <a:innerShdw blurRad="69850" dist="43180" dir="5400000">
                    <a:srgbClr val="000000">
                      <a:alpha val="65000"/>
                    </a:srgbClr>
                  </a:innerShdw>
                </a:effectLst>
              </a:rPr>
              <a:t>Mutual Exclusion: </a:t>
            </a:r>
            <a:br>
              <a:rPr lang="en-US" sz="4400" dirty="0" smtClean="0">
                <a:ln w="1905"/>
                <a:solidFill>
                  <a:srgbClr val="000000"/>
                </a:solidFill>
                <a:effectLst>
                  <a:innerShdw blurRad="69850" dist="43180" dir="5400000">
                    <a:srgbClr val="000000">
                      <a:alpha val="65000"/>
                    </a:srgbClr>
                  </a:innerShdw>
                </a:effectLst>
              </a:rPr>
            </a:br>
            <a:r>
              <a:rPr lang="en-US" sz="4400" dirty="0" smtClean="0">
                <a:ln w="1905"/>
                <a:solidFill>
                  <a:srgbClr val="000000"/>
                </a:solidFill>
                <a:effectLst>
                  <a:innerShdw blurRad="69850" dist="43180" dir="5400000">
                    <a:srgbClr val="000000">
                      <a:alpha val="65000"/>
                    </a:srgbClr>
                  </a:innerShdw>
                </a:effectLst>
              </a:rPr>
              <a:t>Hardware Support</a:t>
            </a:r>
            <a:endParaRPr lang="en-US" sz="4400" dirty="0">
              <a:ln w="1905"/>
              <a:solidFill>
                <a:srgbClr val="000000"/>
              </a:solidFill>
              <a:effectLst>
                <a:innerShdw blurRad="69850" dist="43180" dir="5400000">
                  <a:srgbClr val="000000">
                    <a:alpha val="65000"/>
                  </a:srgbClr>
                </a:innerShdw>
              </a:effectLst>
            </a:endParaRPr>
          </a:p>
        </p:txBody>
      </p:sp>
      <p:sp>
        <p:nvSpPr>
          <p:cNvPr id="8" name="TextBox 7"/>
          <p:cNvSpPr txBox="1"/>
          <p:nvPr/>
        </p:nvSpPr>
        <p:spPr>
          <a:xfrm>
            <a:off x="304800" y="2209800"/>
            <a:ext cx="4191000" cy="2954655"/>
          </a:xfrm>
          <a:prstGeom prst="rect">
            <a:avLst/>
          </a:prstGeom>
          <a:noFill/>
        </p:spPr>
        <p:txBody>
          <a:bodyPr wrap="square" rtlCol="0">
            <a:spAutoFit/>
          </a:bodyPr>
          <a:lstStyle/>
          <a:p>
            <a:pPr marL="342900" lvl="1" indent="-342900">
              <a:buFont typeface="Wingdings" charset="2"/>
              <a:buChar char="§"/>
            </a:pPr>
            <a:r>
              <a:rPr lang="en-US" sz="3200" b="1" dirty="0" smtClean="0">
                <a:ln w="1905"/>
                <a:effectLst>
                  <a:innerShdw blurRad="69850" dist="43180" dir="5400000">
                    <a:srgbClr val="000000">
                      <a:alpha val="65000"/>
                    </a:srgbClr>
                  </a:innerShdw>
                </a:effectLst>
                <a:latin typeface="+mn-lt"/>
              </a:rPr>
              <a:t>Interrupt Disabling</a:t>
            </a:r>
          </a:p>
          <a:p>
            <a:pPr marL="342900" lvl="1" indent="-342900"/>
            <a:endParaRPr lang="en-US" sz="1600" b="1" dirty="0" smtClean="0">
              <a:solidFill>
                <a:schemeClr val="accent4">
                  <a:lumMod val="50000"/>
                </a:schemeClr>
              </a:solidFill>
            </a:endParaRPr>
          </a:p>
          <a:p>
            <a:pPr lvl="1">
              <a:buClr>
                <a:schemeClr val="accent3">
                  <a:lumMod val="50000"/>
                </a:schemeClr>
              </a:buClr>
              <a:buFont typeface="Wingdings" charset="2"/>
              <a:buChar char="§"/>
            </a:pPr>
            <a:r>
              <a:rPr lang="en-US" sz="2400" dirty="0" smtClean="0">
                <a:latin typeface="+mn-lt"/>
              </a:rPr>
              <a:t> </a:t>
            </a:r>
            <a:r>
              <a:rPr lang="en-US" sz="2400" dirty="0" err="1" smtClean="0">
                <a:latin typeface="+mn-lt"/>
              </a:rPr>
              <a:t>uniprocessor</a:t>
            </a:r>
            <a:r>
              <a:rPr lang="en-US" sz="2400" dirty="0" smtClean="0">
                <a:latin typeface="+mn-lt"/>
              </a:rPr>
              <a:t> system</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disabling interrupts      </a:t>
            </a:r>
          </a:p>
          <a:p>
            <a:pPr lvl="1">
              <a:buClr>
                <a:schemeClr val="accent3">
                  <a:lumMod val="50000"/>
                </a:schemeClr>
              </a:buClr>
            </a:pPr>
            <a:r>
              <a:rPr lang="en-US" sz="2400" dirty="0" smtClean="0">
                <a:latin typeface="+mn-lt"/>
              </a:rPr>
              <a:t>   guarantees mutual  </a:t>
            </a:r>
          </a:p>
          <a:p>
            <a:pPr lvl="1">
              <a:buClr>
                <a:schemeClr val="accent3">
                  <a:lumMod val="50000"/>
                </a:schemeClr>
              </a:buClr>
            </a:pPr>
            <a:r>
              <a:rPr lang="en-US" sz="2400" dirty="0" smtClean="0">
                <a:latin typeface="+mn-lt"/>
              </a:rPr>
              <a:t>   exclusion</a:t>
            </a:r>
          </a:p>
          <a:p>
            <a:endParaRPr lang="en-US" dirty="0"/>
          </a:p>
        </p:txBody>
      </p:sp>
      <p:sp>
        <p:nvSpPr>
          <p:cNvPr id="9" name="TextBox 8"/>
          <p:cNvSpPr txBox="1"/>
          <p:nvPr/>
        </p:nvSpPr>
        <p:spPr>
          <a:xfrm>
            <a:off x="4800600" y="2209800"/>
            <a:ext cx="3962400" cy="4001096"/>
          </a:xfrm>
          <a:prstGeom prst="rect">
            <a:avLst/>
          </a:prstGeom>
          <a:noFill/>
        </p:spPr>
        <p:txBody>
          <a:bodyPr wrap="square" rtlCol="0">
            <a:spAutoFit/>
          </a:bodyPr>
          <a:lstStyle/>
          <a:p>
            <a:pPr marL="342900" lvl="1" indent="-342900">
              <a:buFont typeface="Wingdings" charset="2"/>
              <a:buChar char="§"/>
            </a:pPr>
            <a:r>
              <a:rPr lang="en-US" sz="3200" b="1" dirty="0" smtClean="0">
                <a:ln w="1905"/>
                <a:solidFill>
                  <a:srgbClr val="000000"/>
                </a:solidFill>
                <a:effectLst>
                  <a:innerShdw blurRad="69850" dist="43180" dir="5400000">
                    <a:srgbClr val="000000">
                      <a:alpha val="65000"/>
                    </a:srgbClr>
                  </a:innerShdw>
                </a:effectLst>
                <a:latin typeface="+mn-lt"/>
              </a:rPr>
              <a:t>Disadvantages</a:t>
            </a:r>
          </a:p>
          <a:p>
            <a:pPr marL="342900" lvl="1" indent="-342900"/>
            <a:endParaRPr lang="en-US" sz="1200" dirty="0" smtClean="0"/>
          </a:p>
          <a:p>
            <a:pPr lvl="1">
              <a:buClr>
                <a:schemeClr val="accent3">
                  <a:lumMod val="50000"/>
                </a:schemeClr>
              </a:buClr>
              <a:buFont typeface="Wingdings" charset="2"/>
              <a:buChar char="§"/>
            </a:pPr>
            <a:r>
              <a:rPr lang="en-US" sz="2400" dirty="0" smtClean="0"/>
              <a:t> </a:t>
            </a:r>
            <a:r>
              <a:rPr lang="en-US" sz="2400" dirty="0" smtClean="0">
                <a:latin typeface="+mn-lt"/>
              </a:rPr>
              <a:t>the </a:t>
            </a:r>
            <a:r>
              <a:rPr lang="en-US" sz="2400" dirty="0" smtClean="0">
                <a:solidFill>
                  <a:srgbClr val="FF0000"/>
                </a:solidFill>
                <a:latin typeface="+mn-lt"/>
              </a:rPr>
              <a:t>efficiency</a:t>
            </a:r>
            <a:r>
              <a:rPr lang="en-US" sz="2400" dirty="0" smtClean="0">
                <a:latin typeface="+mn-lt"/>
              </a:rPr>
              <a:t> of  </a:t>
            </a:r>
          </a:p>
          <a:p>
            <a:pPr lvl="1">
              <a:buClr>
                <a:schemeClr val="accent3">
                  <a:lumMod val="50000"/>
                </a:schemeClr>
              </a:buClr>
            </a:pPr>
            <a:r>
              <a:rPr lang="en-US" sz="2400" dirty="0" smtClean="0">
                <a:latin typeface="+mn-lt"/>
              </a:rPr>
              <a:t>   execution could be </a:t>
            </a:r>
          </a:p>
          <a:p>
            <a:pPr lvl="1">
              <a:buClr>
                <a:schemeClr val="accent3">
                  <a:lumMod val="50000"/>
                </a:schemeClr>
              </a:buClr>
            </a:pPr>
            <a:r>
              <a:rPr lang="en-US" sz="2400" dirty="0" smtClean="0">
                <a:latin typeface="+mn-lt"/>
              </a:rPr>
              <a:t>   noticeably </a:t>
            </a:r>
            <a:r>
              <a:rPr lang="en-US" sz="2400" dirty="0" smtClean="0">
                <a:solidFill>
                  <a:srgbClr val="FF0000"/>
                </a:solidFill>
                <a:latin typeface="+mn-lt"/>
              </a:rPr>
              <a:t>degraded</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this approach </a:t>
            </a:r>
            <a:r>
              <a:rPr lang="en-US" sz="2400" dirty="0" smtClean="0">
                <a:solidFill>
                  <a:srgbClr val="FF0000"/>
                </a:solidFill>
                <a:latin typeface="+mn-lt"/>
              </a:rPr>
              <a:t>will not </a:t>
            </a:r>
          </a:p>
          <a:p>
            <a:pPr lvl="1">
              <a:buClr>
                <a:schemeClr val="accent3">
                  <a:lumMod val="50000"/>
                </a:schemeClr>
              </a:buClr>
            </a:pPr>
            <a:r>
              <a:rPr lang="en-US" sz="2400" dirty="0" smtClean="0">
                <a:solidFill>
                  <a:srgbClr val="FF0000"/>
                </a:solidFill>
                <a:latin typeface="+mn-lt"/>
              </a:rPr>
              <a:t>   work</a:t>
            </a:r>
            <a:r>
              <a:rPr lang="en-US" sz="2400" dirty="0" smtClean="0">
                <a:latin typeface="+mn-lt"/>
              </a:rPr>
              <a:t> in a  </a:t>
            </a:r>
          </a:p>
          <a:p>
            <a:pPr lvl="1">
              <a:buClr>
                <a:schemeClr val="accent3">
                  <a:lumMod val="50000"/>
                </a:schemeClr>
              </a:buClr>
            </a:pPr>
            <a:r>
              <a:rPr lang="en-US" sz="2400" dirty="0" smtClean="0">
                <a:latin typeface="+mn-lt"/>
              </a:rPr>
              <a:t>   multiprocessor </a:t>
            </a:r>
          </a:p>
          <a:p>
            <a:pPr lvl="1">
              <a:buClr>
                <a:schemeClr val="accent3">
                  <a:lumMod val="50000"/>
                </a:schemeClr>
              </a:buClr>
            </a:pPr>
            <a:r>
              <a:rPr lang="en-US" sz="2400" dirty="0" smtClean="0">
                <a:latin typeface="+mn-lt"/>
              </a:rPr>
              <a:t>   architecture</a:t>
            </a:r>
          </a:p>
          <a:p>
            <a:endParaRPr lang="en-US" dirty="0"/>
          </a:p>
        </p:txBody>
      </p:sp>
      <p:cxnSp>
        <p:nvCxnSpPr>
          <p:cNvPr id="11" name="Straight Connector 10"/>
          <p:cNvCxnSpPr/>
          <p:nvPr/>
        </p:nvCxnSpPr>
        <p:spPr>
          <a:xfrm rot="5400000">
            <a:off x="2858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3"/>
          <p:cNvSpPr txBox="1">
            <a:spLocks noChangeArrowheads="1"/>
          </p:cNvSpPr>
          <p:nvPr/>
        </p:nvSpPr>
        <p:spPr>
          <a:xfrm>
            <a:off x="5486400" y="1524000"/>
            <a:ext cx="2514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400" dirty="0" smtClean="0">
                <a:solidFill>
                  <a:srgbClr val="FF0000"/>
                </a:solidFill>
                <a:ea typeface="MS PGothic" charset="0"/>
              </a:rPr>
              <a:t>Q1: Any Problem? </a:t>
            </a:r>
            <a:endParaRPr lang="en-US" sz="2400" dirty="0">
              <a:solidFill>
                <a:srgbClr val="FF0000"/>
              </a:solidFill>
              <a:ea typeface="MS PGothic" charset="0"/>
            </a:endParaRPr>
          </a:p>
        </p:txBody>
      </p:sp>
      <p:sp>
        <p:nvSpPr>
          <p:cNvPr id="7" name="Rectangle 6"/>
          <p:cNvSpPr/>
          <p:nvPr/>
        </p:nvSpPr>
        <p:spPr>
          <a:xfrm>
            <a:off x="4648200" y="2133600"/>
            <a:ext cx="3733800" cy="3886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353CCE1-ED68-4673-B2B8-9A8ACC32B759}" type="slidenum">
              <a:rPr lang="en-US" smtClean="0"/>
              <a:pPr/>
              <a:t>6</a:t>
            </a:fld>
            <a:endParaRPr lang="en-US"/>
          </a:p>
        </p:txBody>
      </p:sp>
    </p:spTree>
    <p:extLst>
      <p:ext uri="{BB962C8B-B14F-4D97-AF65-F5344CB8AC3E}">
        <p14:creationId xmlns:p14="http://schemas.microsoft.com/office/powerpoint/2010/main" val="2748422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7"/>
                                        </p:tgtEl>
                                        <p:attrNameLst>
                                          <p:attrName>ppt_w</p:attrName>
                                        </p:attrNameLst>
                                      </p:cBhvr>
                                      <p:tavLst>
                                        <p:tav tm="0">
                                          <p:val>
                                            <p:strVal val="ppt_w"/>
                                          </p:val>
                                        </p:tav>
                                        <p:tav tm="100000">
                                          <p:val>
                                            <p:fltVal val="0"/>
                                          </p:val>
                                        </p:tav>
                                      </p:tavLst>
                                    </p:anim>
                                    <p:anim calcmode="lin" valueType="num">
                                      <p:cBhvr>
                                        <p:cTn id="13" dur="500"/>
                                        <p:tgtEl>
                                          <p:spTgt spid="7"/>
                                        </p:tgtEl>
                                        <p:attrNameLst>
                                          <p:attrName>ppt_h</p:attrName>
                                        </p:attrNameLst>
                                      </p:cBhvr>
                                      <p:tavLst>
                                        <p:tav tm="0">
                                          <p:val>
                                            <p:strVal val="ppt_h"/>
                                          </p:val>
                                        </p:tav>
                                        <p:tav tm="100000">
                                          <p:val>
                                            <p:fltVal val="0"/>
                                          </p:val>
                                        </p:tav>
                                      </p:tavLst>
                                    </p:anim>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609600" y="152400"/>
            <a:ext cx="8154988" cy="1371600"/>
          </a:xfrm>
        </p:spPr>
        <p:txBody>
          <a:bodyPr>
            <a:noAutofit/>
          </a:bodyPr>
          <a:lstStyle/>
          <a:p>
            <a:r>
              <a:rPr lang="en-US" dirty="0">
                <a:latin typeface="+mn-lt"/>
                <a:ea typeface="MS PGothic" charset="0"/>
              </a:rPr>
              <a:t>Solution to Critical-section Problem Using Locks</a:t>
            </a:r>
          </a:p>
        </p:txBody>
      </p:sp>
      <p:sp>
        <p:nvSpPr>
          <p:cNvPr id="19461" name="Content Placeholder 2"/>
          <p:cNvSpPr>
            <a:spLocks noGrp="1"/>
          </p:cNvSpPr>
          <p:nvPr>
            <p:ph idx="1"/>
          </p:nvPr>
        </p:nvSpPr>
        <p:spPr>
          <a:xfrm>
            <a:off x="838200" y="1676400"/>
            <a:ext cx="7727950" cy="4530725"/>
          </a:xfrm>
        </p:spPr>
        <p:txBody>
          <a:bodyPr/>
          <a:lstStyle/>
          <a:p>
            <a:pPr>
              <a:buFont typeface="Monotype Sorts" charset="0"/>
              <a:buNone/>
            </a:pPr>
            <a:r>
              <a:rPr lang="en-US" sz="1400" b="1" dirty="0">
                <a:solidFill>
                  <a:srgbClr val="000000"/>
                </a:solidFill>
                <a:latin typeface="Courier New" charset="0"/>
                <a:ea typeface="MS PGothic" charset="0"/>
                <a:cs typeface="Courier New" charset="0"/>
              </a:rPr>
              <a:t>	</a:t>
            </a:r>
            <a:r>
              <a:rPr lang="en-US" sz="2800" dirty="0">
                <a:solidFill>
                  <a:srgbClr val="000000"/>
                </a:solidFill>
                <a:latin typeface="Courier New"/>
                <a:ea typeface="MS PGothic" charset="0"/>
                <a:cs typeface="Courier New"/>
              </a:rPr>
              <a:t>do {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acquire lock </a:t>
            </a:r>
          </a:p>
          <a:p>
            <a:pPr>
              <a:buFont typeface="Monotype Sorts" charset="0"/>
              <a:buNone/>
            </a:pPr>
            <a:r>
              <a:rPr lang="en-US" sz="2800" dirty="0">
                <a:solidFill>
                  <a:srgbClr val="000000"/>
                </a:solidFill>
                <a:latin typeface="Courier New"/>
                <a:ea typeface="MS PGothic" charset="0"/>
                <a:cs typeface="Courier New"/>
              </a:rPr>
              <a:t>			critical section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release lock </a:t>
            </a:r>
          </a:p>
          <a:p>
            <a:pPr>
              <a:buFont typeface="Monotype Sorts" charset="0"/>
              <a:buNone/>
            </a:pPr>
            <a:r>
              <a:rPr lang="en-US" sz="2800" dirty="0">
                <a:solidFill>
                  <a:srgbClr val="000000"/>
                </a:solidFill>
                <a:latin typeface="Courier New"/>
                <a:ea typeface="MS PGothic" charset="0"/>
                <a:cs typeface="Courier New"/>
              </a:rPr>
              <a:t>			remainder section </a:t>
            </a:r>
          </a:p>
          <a:p>
            <a:pPr>
              <a:buFont typeface="Monotype Sorts" charset="0"/>
              <a:buNone/>
            </a:pPr>
            <a:r>
              <a:rPr lang="en-US" sz="2800" dirty="0">
                <a:solidFill>
                  <a:srgbClr val="000000"/>
                </a:solidFill>
                <a:latin typeface="Courier New"/>
                <a:ea typeface="MS PGothic" charset="0"/>
                <a:cs typeface="Courier New"/>
              </a:rPr>
              <a:t>	} while (TRUE); </a:t>
            </a:r>
          </a:p>
        </p:txBody>
      </p:sp>
      <p:sp>
        <p:nvSpPr>
          <p:cNvPr id="2" name="Slide Number Placeholder 1"/>
          <p:cNvSpPr>
            <a:spLocks noGrp="1"/>
          </p:cNvSpPr>
          <p:nvPr>
            <p:ph type="sldNum" sz="quarter" idx="4"/>
          </p:nvPr>
        </p:nvSpPr>
        <p:spPr/>
        <p:txBody>
          <a:bodyPr/>
          <a:lstStyle/>
          <a:p>
            <a:fld id="{8353CCE1-ED68-4673-B2B8-9A8ACC32B759}" type="slidenum">
              <a:rPr lang="en-US" smtClean="0"/>
              <a:pPr/>
              <a:t>7</a:t>
            </a:fld>
            <a:endParaRPr lang="en-US" dirty="0"/>
          </a:p>
        </p:txBody>
      </p:sp>
    </p:spTree>
    <p:extLst>
      <p:ext uri="{BB962C8B-B14F-4D97-AF65-F5344CB8AC3E}">
        <p14:creationId xmlns:p14="http://schemas.microsoft.com/office/powerpoint/2010/main" val="15030161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161925"/>
            <a:ext cx="8381999" cy="576263"/>
          </a:xfrm>
        </p:spPr>
        <p:txBody>
          <a:bodyPr>
            <a:noAutofit/>
          </a:bodyPr>
          <a:lstStyle/>
          <a:p>
            <a:pPr eaLnBrk="1" hangingPunct="1"/>
            <a:r>
              <a:rPr lang="en-US" dirty="0" smtClean="0">
                <a:latin typeface="+mn-lt"/>
                <a:ea typeface="MS PGothic" charset="0"/>
              </a:rPr>
              <a:t>The </a:t>
            </a:r>
            <a:r>
              <a:rPr lang="en-US" dirty="0" err="1" smtClean="0">
                <a:latin typeface="Courier New"/>
                <a:ea typeface="MS PGothic" charset="0"/>
                <a:cs typeface="Courier New"/>
              </a:rPr>
              <a:t>test_and_set</a:t>
            </a:r>
            <a:r>
              <a:rPr lang="en-US" dirty="0" smtClean="0">
                <a:latin typeface="+mn-lt"/>
                <a:ea typeface="MS PGothic" charset="0"/>
              </a:rPr>
              <a:t>  </a:t>
            </a:r>
            <a:r>
              <a:rPr lang="en-US" dirty="0">
                <a:latin typeface="+mn-lt"/>
                <a:ea typeface="MS PGothic" charset="0"/>
              </a:rPr>
              <a:t>Instruction </a:t>
            </a:r>
          </a:p>
        </p:txBody>
      </p:sp>
      <p:sp>
        <p:nvSpPr>
          <p:cNvPr id="20483" name="Rectangle 3"/>
          <p:cNvSpPr>
            <a:spLocks noGrp="1" noChangeArrowheads="1"/>
          </p:cNvSpPr>
          <p:nvPr>
            <p:ph idx="1"/>
          </p:nvPr>
        </p:nvSpPr>
        <p:spPr>
          <a:xfrm>
            <a:off x="806450" y="1600200"/>
            <a:ext cx="8032750" cy="4800600"/>
          </a:xfrm>
        </p:spPr>
        <p:txBody>
          <a:bodyPr>
            <a:normAutofit/>
          </a:bodyPr>
          <a:lstStyle/>
          <a:p>
            <a:pPr>
              <a:lnSpc>
                <a:spcPct val="90000"/>
              </a:lnSpc>
              <a:buFont typeface="Monotype Sorts" charset="0"/>
              <a:buNone/>
              <a:tabLst>
                <a:tab pos="739775" algn="l"/>
                <a:tab pos="1020763" algn="l"/>
                <a:tab pos="1257300" algn="l"/>
              </a:tabLst>
            </a:pPr>
            <a:r>
              <a:rPr lang="en-US" sz="2600" dirty="0" err="1" smtClean="0">
                <a:solidFill>
                  <a:srgbClr val="000000"/>
                </a:solidFill>
                <a:latin typeface="Courier New" charset="0"/>
                <a:ea typeface="MS PGothic" charset="0"/>
                <a:cs typeface="Courier New" charset="0"/>
              </a:rPr>
              <a:t>boolean</a:t>
            </a:r>
            <a:r>
              <a:rPr lang="en-US" sz="2600" dirty="0" smtClean="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test_and_set</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*target)</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endParaRPr lang="en-US" sz="2600" dirty="0">
              <a:solidFill>
                <a:srgbClr val="000000"/>
              </a:solidFill>
              <a:latin typeface="Courier New" charset="0"/>
              <a:ea typeface="MS PGothic" charset="0"/>
              <a:cs typeface="Courier New" charset="0"/>
            </a:endParaRP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err="1" smtClean="0">
                <a:solidFill>
                  <a:srgbClr val="000000"/>
                </a:solidFill>
                <a:latin typeface="Courier New" charset="0"/>
                <a:ea typeface="MS PGothic" charset="0"/>
                <a:cs typeface="Courier New" charset="0"/>
              </a:rPr>
              <a:t>boolean</a:t>
            </a:r>
            <a:r>
              <a:rPr lang="en-US" sz="2600" dirty="0" smtClean="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 = *target;</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r>
              <a:rPr lang="en-US" sz="2600" dirty="0">
                <a:solidFill>
                  <a:srgbClr val="000000"/>
                </a:solidFill>
                <a:latin typeface="Courier New" charset="0"/>
                <a:ea typeface="MS PGothic" charset="0"/>
                <a:cs typeface="Courier New" charset="0"/>
              </a:rPr>
              <a:t>target = TRUE;</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return </a:t>
            </a:r>
            <a:r>
              <a:rPr lang="en-US" sz="2600" dirty="0" err="1" smtClean="0">
                <a:solidFill>
                  <a:srgbClr val="000000"/>
                </a:solidFill>
                <a:latin typeface="Courier New" charset="0"/>
                <a:ea typeface="MS PGothic" charset="0"/>
                <a:cs typeface="Courier New" charset="0"/>
              </a:rPr>
              <a:t>rv</a:t>
            </a:r>
            <a:r>
              <a:rPr lang="en-US" sz="2600" dirty="0" smtClean="0">
                <a:solidFill>
                  <a:srgbClr val="000000"/>
                </a:solidFill>
                <a:latin typeface="Courier New" charset="0"/>
                <a:ea typeface="MS PGothic" charset="0"/>
                <a:cs typeface="Courier New" charset="0"/>
              </a:rPr>
              <a:t>;</a:t>
            </a:r>
            <a:endParaRPr lang="en-US" sz="2600" dirty="0">
              <a:solidFill>
                <a:srgbClr val="000000"/>
              </a:solidFill>
              <a:latin typeface="Courier New" charset="0"/>
              <a:ea typeface="MS PGothic" charset="0"/>
              <a:cs typeface="Courier New" charset="0"/>
            </a:endParaRP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p>
          <a:p>
            <a:pPr>
              <a:lnSpc>
                <a:spcPct val="90000"/>
              </a:lnSpc>
              <a:buFont typeface="Monotype Sorts" charset="0"/>
              <a:buNone/>
              <a:tabLst>
                <a:tab pos="739775" algn="l"/>
                <a:tab pos="1020763" algn="l"/>
                <a:tab pos="1257300" algn="l"/>
              </a:tabLst>
            </a:pPr>
            <a:endParaRPr lang="en-US" sz="1600" dirty="0">
              <a:solidFill>
                <a:srgbClr val="0000FF"/>
              </a:solidFill>
              <a:latin typeface="Helvetica" charset="0"/>
              <a:ea typeface="MS PGothic" charset="0"/>
            </a:endParaRPr>
          </a:p>
          <a:p>
            <a:pPr>
              <a:lnSpc>
                <a:spcPct val="90000"/>
              </a:lnSpc>
              <a:tabLst>
                <a:tab pos="739775" algn="l"/>
                <a:tab pos="1020763" algn="l"/>
                <a:tab pos="1257300" algn="l"/>
              </a:tabLst>
            </a:pPr>
            <a:r>
              <a:rPr lang="en-US" sz="2800" dirty="0">
                <a:ea typeface="MS PGothic" charset="0"/>
              </a:rPr>
              <a:t>Executed </a:t>
            </a:r>
            <a:r>
              <a:rPr lang="en-US" sz="2800" dirty="0">
                <a:solidFill>
                  <a:srgbClr val="FF0000"/>
                </a:solidFill>
                <a:ea typeface="MS PGothic" charset="0"/>
              </a:rPr>
              <a:t>atomically</a:t>
            </a:r>
          </a:p>
          <a:p>
            <a:pPr>
              <a:lnSpc>
                <a:spcPct val="90000"/>
              </a:lnSpc>
              <a:tabLst>
                <a:tab pos="739775" algn="l"/>
                <a:tab pos="1020763" algn="l"/>
                <a:tab pos="1257300" algn="l"/>
              </a:tabLst>
            </a:pPr>
            <a:r>
              <a:rPr lang="en-US" sz="2800" dirty="0">
                <a:ea typeface="MS PGothic" charset="0"/>
              </a:rPr>
              <a:t>Returns the </a:t>
            </a:r>
            <a:r>
              <a:rPr lang="en-US" sz="2800" dirty="0">
                <a:solidFill>
                  <a:srgbClr val="FF0000"/>
                </a:solidFill>
                <a:ea typeface="MS PGothic" charset="0"/>
              </a:rPr>
              <a:t>original value </a:t>
            </a:r>
            <a:r>
              <a:rPr lang="en-US" sz="2800" dirty="0">
                <a:ea typeface="MS PGothic" charset="0"/>
              </a:rPr>
              <a:t>of passed parameter</a:t>
            </a:r>
          </a:p>
          <a:p>
            <a:pPr>
              <a:lnSpc>
                <a:spcPct val="90000"/>
              </a:lnSpc>
              <a:tabLst>
                <a:tab pos="739775" algn="l"/>
                <a:tab pos="1020763" algn="l"/>
                <a:tab pos="1257300" algn="l"/>
              </a:tabLst>
            </a:pPr>
            <a:r>
              <a:rPr lang="en-US" sz="2800" dirty="0">
                <a:ea typeface="MS PGothic" charset="0"/>
              </a:rPr>
              <a:t>Set the new value of passed parameter to “</a:t>
            </a:r>
            <a:r>
              <a:rPr lang="en-US" sz="2800" dirty="0">
                <a:solidFill>
                  <a:srgbClr val="FF0000"/>
                </a:solidFill>
                <a:ea typeface="MS PGothic" charset="0"/>
              </a:rPr>
              <a:t>TRUE</a:t>
            </a:r>
            <a:r>
              <a:rPr lang="en-US" sz="2800" dirty="0">
                <a:ea typeface="MS PGothic" charset="0"/>
              </a:rPr>
              <a:t>”</a:t>
            </a:r>
            <a:r>
              <a:rPr lang="en-US" sz="2800" dirty="0" smtClean="0">
                <a:ea typeface="MS PGothic" charset="0"/>
              </a:rPr>
              <a:t>.</a:t>
            </a:r>
            <a:endParaRPr lang="en-US" sz="2800" dirty="0">
              <a:ea typeface="MS PGothic" charset="0"/>
            </a:endParaRPr>
          </a:p>
        </p:txBody>
      </p:sp>
      <p:sp>
        <p:nvSpPr>
          <p:cNvPr id="4" name="Rectangle 3"/>
          <p:cNvSpPr txBox="1">
            <a:spLocks noChangeArrowheads="1"/>
          </p:cNvSpPr>
          <p:nvPr/>
        </p:nvSpPr>
        <p:spPr>
          <a:xfrm>
            <a:off x="1981200" y="990600"/>
            <a:ext cx="571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Q2: What does this function do?</a:t>
            </a:r>
            <a:endParaRPr lang="en-US" sz="2800" dirty="0">
              <a:solidFill>
                <a:srgbClr val="FF0000"/>
              </a:solidFill>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8</a:t>
            </a:fld>
            <a:endParaRPr lang="en-US" dirty="0"/>
          </a:p>
        </p:txBody>
      </p:sp>
    </p:spTree>
    <p:extLst>
      <p:ext uri="{BB962C8B-B14F-4D97-AF65-F5344CB8AC3E}">
        <p14:creationId xmlns:p14="http://schemas.microsoft.com/office/powerpoint/2010/main" val="4121392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161925"/>
            <a:ext cx="8305800" cy="904875"/>
          </a:xfrm>
        </p:spPr>
        <p:txBody>
          <a:bodyPr>
            <a:noAutofit/>
          </a:bodyPr>
          <a:lstStyle/>
          <a:p>
            <a:pPr eaLnBrk="1" hangingPunct="1"/>
            <a:r>
              <a:rPr lang="en-US" dirty="0" smtClean="0">
                <a:ea typeface="MS PGothic" charset="0"/>
              </a:rPr>
              <a:t>How to use </a:t>
            </a:r>
            <a:r>
              <a:rPr lang="en-US" dirty="0" err="1">
                <a:latin typeface="Courier New"/>
                <a:ea typeface="MS PGothic" charset="0"/>
                <a:cs typeface="Courier New"/>
              </a:rPr>
              <a:t>test_and_set</a:t>
            </a:r>
            <a:r>
              <a:rPr lang="en-US" dirty="0">
                <a:latin typeface="Courier New"/>
                <a:ea typeface="MS PGothic" charset="0"/>
                <a:cs typeface="Courier New"/>
              </a:rPr>
              <a:t>(</a:t>
            </a:r>
            <a:r>
              <a:rPr lang="en-US" dirty="0" smtClean="0">
                <a:latin typeface="Courier New"/>
                <a:ea typeface="MS PGothic" charset="0"/>
                <a:cs typeface="Courier New"/>
              </a:rPr>
              <a:t>)?</a:t>
            </a:r>
            <a:endParaRPr lang="en-US" dirty="0">
              <a:latin typeface="Courier New"/>
              <a:ea typeface="MS PGothic" charset="0"/>
              <a:cs typeface="Courier New"/>
            </a:endParaRPr>
          </a:p>
        </p:txBody>
      </p:sp>
      <p:sp>
        <p:nvSpPr>
          <p:cNvPr id="18435" name="Rectangle 3"/>
          <p:cNvSpPr>
            <a:spLocks noGrp="1" noChangeArrowheads="1"/>
          </p:cNvSpPr>
          <p:nvPr>
            <p:ph idx="1"/>
          </p:nvPr>
        </p:nvSpPr>
        <p:spPr>
          <a:xfrm>
            <a:off x="457200" y="1193800"/>
            <a:ext cx="8458200" cy="5588000"/>
          </a:xfrm>
        </p:spPr>
        <p:txBody>
          <a:bodyPr>
            <a:normAutofit fontScale="92500" lnSpcReduction="10000"/>
          </a:bodyPr>
          <a:lstStyle/>
          <a:p>
            <a:pPr marL="342866" indent="-342866">
              <a:lnSpc>
                <a:spcPct val="90000"/>
              </a:lnSpc>
              <a:tabLst>
                <a:tab pos="742278" algn="l"/>
                <a:tab pos="1023411" algn="l"/>
                <a:tab pos="1258984" algn="l"/>
              </a:tabLst>
              <a:defRPr/>
            </a:pPr>
            <a:r>
              <a:rPr lang="en-US" sz="3000" dirty="0">
                <a:ea typeface="ＭＳ Ｐゴシック" charset="0"/>
                <a:cs typeface="ＭＳ Ｐゴシック" charset="0"/>
              </a:rPr>
              <a:t>Shared </a:t>
            </a:r>
            <a:r>
              <a:rPr lang="en-US" sz="3000" dirty="0" smtClean="0">
                <a:ea typeface="ＭＳ Ｐゴシック" charset="0"/>
                <a:cs typeface="ＭＳ Ｐゴシック" charset="0"/>
              </a:rPr>
              <a:t>Boolean </a:t>
            </a:r>
            <a:r>
              <a:rPr lang="en-US" sz="3000" dirty="0">
                <a:ea typeface="ＭＳ Ｐゴシック" charset="0"/>
                <a:cs typeface="ＭＳ Ｐゴシック" charset="0"/>
              </a:rPr>
              <a:t>variable lock, initialized to </a:t>
            </a:r>
            <a:r>
              <a:rPr lang="en-US" sz="3000" dirty="0" smtClean="0">
                <a:solidFill>
                  <a:srgbClr val="FF0000"/>
                </a:solidFill>
                <a:ea typeface="ＭＳ Ｐゴシック" charset="0"/>
                <a:cs typeface="ＭＳ Ｐゴシック" charset="0"/>
              </a:rPr>
              <a:t>FALSE</a:t>
            </a:r>
            <a:endParaRPr lang="en-US" sz="3000" dirty="0">
              <a:solidFill>
                <a:srgbClr val="FF0000"/>
              </a:solidFill>
              <a:ea typeface="ＭＳ Ｐゴシック" charset="0"/>
              <a:cs typeface="ＭＳ Ｐゴシック" charset="0"/>
            </a:endParaRPr>
          </a:p>
          <a:p>
            <a:pPr marL="0" indent="0">
              <a:lnSpc>
                <a:spcPct val="90000"/>
              </a:lnSpc>
              <a:buNone/>
              <a:tabLst>
                <a:tab pos="742278" algn="l"/>
                <a:tab pos="1023411" algn="l"/>
                <a:tab pos="1258984" algn="l"/>
              </a:tabLst>
              <a:defRPr/>
            </a:pPr>
            <a:endParaRPr lang="en-US" altLang="en-US" sz="3100" dirty="0" smtClean="0">
              <a:solidFill>
                <a:srgbClr val="000000"/>
              </a:solidFill>
              <a:latin typeface="Courier New"/>
              <a:cs typeface="Courier New"/>
            </a:endParaRPr>
          </a:p>
          <a:p>
            <a:pPr marL="0" indent="0">
              <a:lnSpc>
                <a:spcPct val="90000"/>
              </a:lnSpc>
              <a:buNone/>
              <a:tabLst>
                <a:tab pos="742278" algn="l"/>
                <a:tab pos="1023411" algn="l"/>
                <a:tab pos="1258984" algn="l"/>
              </a:tabLst>
              <a:defRPr/>
            </a:pPr>
            <a:endParaRPr lang="en-US" altLang="en-US" sz="3100" dirty="0" smtClean="0">
              <a:solidFill>
                <a:srgbClr val="000000"/>
              </a:solidFill>
              <a:latin typeface="Courier New"/>
              <a:cs typeface="Courier New"/>
            </a:endParaRPr>
          </a:p>
          <a:p>
            <a:pPr marL="0" indent="0">
              <a:lnSpc>
                <a:spcPct val="90000"/>
              </a:lnSpc>
              <a:buNone/>
              <a:tabLst>
                <a:tab pos="742278" algn="l"/>
                <a:tab pos="1023411" algn="l"/>
                <a:tab pos="1258984" algn="l"/>
              </a:tabLst>
              <a:defRPr/>
            </a:pPr>
            <a:r>
              <a:rPr lang="en-US" altLang="en-US" sz="3000" dirty="0" smtClean="0">
                <a:solidFill>
                  <a:srgbClr val="000000"/>
                </a:solidFill>
                <a:latin typeface="Courier New"/>
                <a:cs typeface="Courier New"/>
              </a:rPr>
              <a:t>do {</a:t>
            </a:r>
            <a:br>
              <a:rPr lang="en-US" altLang="en-US" sz="3000" dirty="0" smtClean="0">
                <a:solidFill>
                  <a:srgbClr val="000000"/>
                </a:solidFill>
                <a:latin typeface="Courier New"/>
                <a:cs typeface="Courier New"/>
              </a:rPr>
            </a:br>
            <a:r>
              <a:rPr lang="en-US" altLang="en-US" sz="3000" dirty="0" smtClean="0">
                <a:solidFill>
                  <a:srgbClr val="000000"/>
                </a:solidFill>
                <a:latin typeface="Courier New"/>
                <a:cs typeface="Courier New"/>
              </a:rPr>
              <a:t>      </a:t>
            </a:r>
            <a:r>
              <a:rPr lang="en-US" altLang="en-US" sz="3000" dirty="0" smtClean="0">
                <a:solidFill>
                  <a:srgbClr val="FF0000"/>
                </a:solidFill>
                <a:latin typeface="Courier New"/>
                <a:cs typeface="Courier New"/>
              </a:rPr>
              <a:t>while (</a:t>
            </a:r>
            <a:r>
              <a:rPr lang="en-US" altLang="en-US" sz="3000" dirty="0" err="1" smtClean="0">
                <a:solidFill>
                  <a:srgbClr val="FF0000"/>
                </a:solidFill>
                <a:latin typeface="Courier New"/>
                <a:cs typeface="Courier New"/>
              </a:rPr>
              <a:t>test_and_set</a:t>
            </a:r>
            <a:r>
              <a:rPr lang="en-US" altLang="en-US" sz="3000" dirty="0" smtClean="0">
                <a:solidFill>
                  <a:srgbClr val="FF0000"/>
                </a:solidFill>
                <a:latin typeface="Courier New"/>
                <a:cs typeface="Courier New"/>
              </a:rPr>
              <a:t>(&amp;lock))</a:t>
            </a:r>
          </a:p>
          <a:p>
            <a:pPr marL="0" indent="0">
              <a:buFont typeface="Monotype Sorts" pitchFamily="-84" charset="2"/>
              <a:buNone/>
              <a:defRPr/>
            </a:pPr>
            <a:r>
              <a:rPr lang="en-US" altLang="en-US" sz="3000" dirty="0" smtClean="0">
                <a:solidFill>
                  <a:srgbClr val="000000"/>
                </a:solidFill>
                <a:latin typeface="Courier New"/>
                <a:cs typeface="Courier New"/>
              </a:rPr>
              <a:t>        </a:t>
            </a:r>
            <a:r>
              <a:rPr lang="en-US" altLang="en-US" sz="3000" dirty="0" smtClean="0">
                <a:solidFill>
                  <a:srgbClr val="FF0000"/>
                </a:solidFill>
                <a:latin typeface="Courier New"/>
                <a:cs typeface="Courier New"/>
              </a:rPr>
              <a:t>; </a:t>
            </a:r>
            <a:r>
              <a:rPr lang="en-US" altLang="en-US" sz="3000" dirty="0" smtClean="0">
                <a:solidFill>
                  <a:srgbClr val="000000"/>
                </a:solidFill>
                <a:latin typeface="Courier New"/>
                <a:cs typeface="Courier New"/>
              </a:rPr>
              <a:t>/</a:t>
            </a:r>
            <a:r>
              <a:rPr lang="en-US" altLang="en-US" sz="3000" dirty="0">
                <a:solidFill>
                  <a:srgbClr val="000000"/>
                </a:solidFill>
                <a:latin typeface="Courier New"/>
                <a:cs typeface="Courier New"/>
              </a:rPr>
              <a:t>* do nothing *</a:t>
            </a:r>
            <a:r>
              <a:rPr lang="en-US" altLang="en-US" sz="3000" dirty="0" smtClean="0">
                <a:solidFill>
                  <a:srgbClr val="000000"/>
                </a:solidFill>
                <a:latin typeface="Courier New"/>
                <a:cs typeface="Courier New"/>
              </a:rPr>
              <a:t>/</a:t>
            </a:r>
          </a:p>
          <a:p>
            <a:pPr marL="0" indent="0">
              <a:buFont typeface="Monotype Sorts" pitchFamily="-84" charset="2"/>
              <a:buNone/>
              <a:defRPr/>
            </a:pPr>
            <a:endParaRPr lang="en-US" altLang="en-US" sz="3000" dirty="0" smtClean="0">
              <a:solidFill>
                <a:srgbClr val="000000"/>
              </a:solidFill>
              <a:latin typeface="Courier New"/>
              <a:cs typeface="Courier New"/>
            </a:endParaRPr>
          </a:p>
          <a:p>
            <a:pPr marL="0" indent="0">
              <a:buFont typeface="Monotype Sorts" pitchFamily="-84" charset="2"/>
              <a:buNone/>
              <a:defRPr/>
            </a:pPr>
            <a:r>
              <a:rPr lang="en-US" altLang="en-US" sz="3000" dirty="0">
                <a:solidFill>
                  <a:srgbClr val="000000"/>
                </a:solidFill>
                <a:latin typeface="Courier New"/>
                <a:cs typeface="Courier New"/>
              </a:rPr>
              <a:t> </a:t>
            </a:r>
            <a:r>
              <a:rPr lang="en-US" altLang="en-US" sz="3000" dirty="0" smtClean="0">
                <a:solidFill>
                  <a:srgbClr val="000000"/>
                </a:solidFill>
                <a:latin typeface="Courier New"/>
                <a:cs typeface="Courier New"/>
              </a:rPr>
              <a:t>     /* critical section */ </a:t>
            </a:r>
          </a:p>
          <a:p>
            <a:pPr marL="0" indent="0">
              <a:buFont typeface="Monotype Sorts" pitchFamily="-84" charset="2"/>
              <a:buNone/>
              <a:defRPr/>
            </a:pPr>
            <a:endParaRPr lang="en-US" altLang="en-US" sz="3000" dirty="0" smtClean="0">
              <a:solidFill>
                <a:srgbClr val="000000"/>
              </a:solidFill>
              <a:latin typeface="Courier New"/>
              <a:cs typeface="Courier New"/>
            </a:endParaRPr>
          </a:p>
          <a:p>
            <a:pPr marL="0" indent="0">
              <a:buFont typeface="Monotype Sorts" pitchFamily="-84" charset="2"/>
              <a:buNone/>
              <a:defRPr/>
            </a:pPr>
            <a:r>
              <a:rPr lang="en-US" altLang="en-US" sz="3000" dirty="0" smtClean="0">
                <a:solidFill>
                  <a:srgbClr val="000000"/>
                </a:solidFill>
                <a:latin typeface="Courier New"/>
                <a:cs typeface="Courier New"/>
              </a:rPr>
              <a:t>      lock = false; </a:t>
            </a:r>
          </a:p>
          <a:p>
            <a:pPr marL="0" indent="0">
              <a:buFont typeface="Monotype Sorts" pitchFamily="-84" charset="2"/>
              <a:buNone/>
              <a:defRPr/>
            </a:pPr>
            <a:r>
              <a:rPr lang="en-US" altLang="en-US" sz="3000" dirty="0" smtClean="0">
                <a:solidFill>
                  <a:srgbClr val="000000"/>
                </a:solidFill>
                <a:latin typeface="Courier New"/>
                <a:cs typeface="Courier New"/>
              </a:rPr>
              <a:t>      /* remainder section */ </a:t>
            </a:r>
          </a:p>
          <a:p>
            <a:pPr marL="0" indent="0">
              <a:buFont typeface="Monotype Sorts" pitchFamily="-84" charset="2"/>
              <a:buNone/>
              <a:defRPr/>
            </a:pPr>
            <a:r>
              <a:rPr lang="en-US" altLang="en-US" sz="3000" dirty="0" smtClean="0">
                <a:solidFill>
                  <a:srgbClr val="000000"/>
                </a:solidFill>
                <a:latin typeface="Courier New"/>
                <a:cs typeface="Courier New"/>
              </a:rPr>
              <a:t>} while (true); </a:t>
            </a:r>
          </a:p>
        </p:txBody>
      </p:sp>
      <p:grpSp>
        <p:nvGrpSpPr>
          <p:cNvPr id="4" name="Group 3"/>
          <p:cNvGrpSpPr/>
          <p:nvPr/>
        </p:nvGrpSpPr>
        <p:grpSpPr>
          <a:xfrm>
            <a:off x="3048000" y="1600200"/>
            <a:ext cx="2743200" cy="990600"/>
            <a:chOff x="6324600" y="3352800"/>
            <a:chExt cx="2400301" cy="990600"/>
          </a:xfrm>
        </p:grpSpPr>
        <p:sp>
          <p:nvSpPr>
            <p:cNvPr id="5" name="Rectangle 3"/>
            <p:cNvSpPr txBox="1">
              <a:spLocks noChangeArrowheads="1"/>
            </p:cNvSpPr>
            <p:nvPr/>
          </p:nvSpPr>
          <p:spPr>
            <a:xfrm>
              <a:off x="6477000" y="3352800"/>
              <a:ext cx="2247901"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TRUE means it is locked!</a:t>
              </a:r>
              <a:endParaRPr lang="en-US" sz="2800" dirty="0">
                <a:solidFill>
                  <a:srgbClr val="FF0000"/>
                </a:solidFill>
                <a:ea typeface="MS PGothic" charset="0"/>
              </a:endParaRPr>
            </a:p>
          </p:txBody>
        </p:sp>
        <p:sp>
          <p:nvSpPr>
            <p:cNvPr id="6" name="Rounded Rectangular Callout 5"/>
            <p:cNvSpPr/>
            <p:nvPr/>
          </p:nvSpPr>
          <p:spPr>
            <a:xfrm>
              <a:off x="6324600" y="3352800"/>
              <a:ext cx="2400300" cy="990600"/>
            </a:xfrm>
            <a:prstGeom prst="wedgeRoundRectCallout">
              <a:avLst>
                <a:gd name="adj1" fmla="val -22361"/>
                <a:gd name="adj2" fmla="val 76283"/>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257801" y="4953000"/>
            <a:ext cx="2286000" cy="609600"/>
            <a:chOff x="5782597" y="3505200"/>
            <a:chExt cx="2400300" cy="609600"/>
          </a:xfrm>
        </p:grpSpPr>
        <p:sp>
          <p:nvSpPr>
            <p:cNvPr id="8"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Unlocked it!</a:t>
              </a:r>
              <a:endParaRPr lang="en-US" sz="2800" dirty="0">
                <a:solidFill>
                  <a:srgbClr val="FF0000"/>
                </a:solidFill>
                <a:ea typeface="MS PGothic" charset="0"/>
              </a:endParaRPr>
            </a:p>
          </p:txBody>
        </p:sp>
        <p:sp>
          <p:nvSpPr>
            <p:cNvPr id="9" name="Rounded Rectangular Callout 8"/>
            <p:cNvSpPr/>
            <p:nvPr/>
          </p:nvSpPr>
          <p:spPr>
            <a:xfrm>
              <a:off x="5782597" y="3505200"/>
              <a:ext cx="2400300" cy="609600"/>
            </a:xfrm>
            <a:prstGeom prst="wedgeRoundRectCallout">
              <a:avLst>
                <a:gd name="adj1" fmla="val -72799"/>
                <a:gd name="adj2" fmla="val 2688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781800" y="3429000"/>
            <a:ext cx="2209800" cy="990600"/>
            <a:chOff x="5782597" y="3505200"/>
            <a:chExt cx="2400300" cy="609600"/>
          </a:xfrm>
        </p:grpSpPr>
        <p:sp>
          <p:nvSpPr>
            <p:cNvPr id="12"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Who locks this section?</a:t>
              </a:r>
            </a:p>
          </p:txBody>
        </p:sp>
        <p:sp>
          <p:nvSpPr>
            <p:cNvPr id="13" name="Rounded Rectangular Callout 12"/>
            <p:cNvSpPr/>
            <p:nvPr/>
          </p:nvSpPr>
          <p:spPr>
            <a:xfrm>
              <a:off x="5782597" y="3505200"/>
              <a:ext cx="2400300" cy="609600"/>
            </a:xfrm>
            <a:prstGeom prst="wedgeRoundRectCallout">
              <a:avLst>
                <a:gd name="adj1" fmla="val -70293"/>
                <a:gd name="adj2" fmla="val 3555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4"/>
          </p:nvPr>
        </p:nvSpPr>
        <p:spPr/>
        <p:txBody>
          <a:bodyPr/>
          <a:lstStyle/>
          <a:p>
            <a:fld id="{8353CCE1-ED68-4673-B2B8-9A8ACC32B759}" type="slidenum">
              <a:rPr lang="en-US" smtClean="0"/>
              <a:pPr/>
              <a:t>9</a:t>
            </a:fld>
            <a:endParaRPr lang="en-US" dirty="0"/>
          </a:p>
        </p:txBody>
      </p:sp>
    </p:spTree>
    <p:extLst>
      <p:ext uri="{BB962C8B-B14F-4D97-AF65-F5344CB8AC3E}">
        <p14:creationId xmlns:p14="http://schemas.microsoft.com/office/powerpoint/2010/main" val="822624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3306</TotalTime>
  <Words>1159</Words>
  <Application>Microsoft Macintosh PowerPoint</Application>
  <PresentationFormat>On-screen Show (4:3)</PresentationFormat>
  <Paragraphs>226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 Design</vt:lpstr>
      <vt:lpstr>COMP 3500  Introduction to Operating Systems  Synchronization: Part 2 Mutual Exclusion</vt:lpstr>
      <vt:lpstr>Recap: Critical Sections</vt:lpstr>
      <vt:lpstr>Recap: General structure of process Pi  </vt:lpstr>
      <vt:lpstr>Recap: Peterson’s Solution</vt:lpstr>
      <vt:lpstr>Peterson’s Solution (Cont.)</vt:lpstr>
      <vt:lpstr>Mutual Exclusion:  Hardware Support</vt:lpstr>
      <vt:lpstr>Solution to Critical-section Problem Using Locks</vt:lpstr>
      <vt:lpstr>The test_and_set  Instruction </vt:lpstr>
      <vt:lpstr>How to use test_and_set()?</vt:lpstr>
      <vt:lpstr>The compare_and_swap Instruction</vt:lpstr>
      <vt:lpstr>How to use compare_and_swap?</vt:lpstr>
      <vt:lpstr>Bounded-waiting Mutual Exclusion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342</cp:revision>
  <dcterms:created xsi:type="dcterms:W3CDTF">2006-08-16T00:00:00Z</dcterms:created>
  <dcterms:modified xsi:type="dcterms:W3CDTF">2015-09-04T17:09:43Z</dcterms:modified>
</cp:coreProperties>
</file>