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56" r:id="rId2"/>
    <p:sldId id="360" r:id="rId3"/>
    <p:sldId id="370" r:id="rId4"/>
    <p:sldId id="375" r:id="rId5"/>
    <p:sldId id="376" r:id="rId6"/>
    <p:sldId id="377" r:id="rId7"/>
    <p:sldId id="343" r:id="rId8"/>
    <p:sldId id="378" r:id="rId9"/>
    <p:sldId id="373" r:id="rId10"/>
    <p:sldId id="379" r:id="rId11"/>
    <p:sldId id="380" r:id="rId12"/>
    <p:sldId id="381" r:id="rId13"/>
    <p:sldId id="382" r:id="rId14"/>
    <p:sldId id="383" r:id="rId15"/>
    <p:sldId id="384" r:id="rId16"/>
    <p:sldId id="385" r:id="rId17"/>
    <p:sldId id="388" r:id="rId18"/>
    <p:sldId id="386" r:id="rId19"/>
    <p:sldId id="387" r:id="rId20"/>
    <p:sldId id="389" r:id="rId21"/>
    <p:sldId id="392" r:id="rId22"/>
  </p:sldIdLst>
  <p:sldSz cx="9144000" cy="6858000" type="screen4x3"/>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72880" autoAdjust="0"/>
  </p:normalViewPr>
  <p:slideViewPr>
    <p:cSldViewPr>
      <p:cViewPr varScale="1">
        <p:scale>
          <a:sx n="112" d="100"/>
          <a:sy n="112" d="100"/>
        </p:scale>
        <p:origin x="-96" y="-8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dgm:spPr>
        <a:solidFill>
          <a:schemeClr val="accent6"/>
        </a:solidFill>
        <a:ln>
          <a:solidFill>
            <a:schemeClr val="bg1"/>
          </a:solidFill>
        </a:ln>
      </dgm:spPr>
      <dgm:t>
        <a:bodyPr/>
        <a:lstStyle/>
        <a:p>
          <a:r>
            <a:rPr lang="en-US" sz="3600" dirty="0" smtClean="0">
              <a:solidFill>
                <a:schemeClr val="bg1"/>
              </a:solidFill>
            </a:rPr>
            <a:t>General Statement:</a:t>
          </a:r>
          <a:endParaRPr lang="en-US" sz="3600" dirty="0">
            <a:solidFill>
              <a:schemeClr val="bg1"/>
            </a:solidFill>
          </a:endParaRP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6"/>
        </a:solidFill>
        <a:ln>
          <a:solidFill>
            <a:schemeClr val="bg1"/>
          </a:solidFill>
        </a:ln>
      </dgm:spPr>
      <dgm:t>
        <a:bodyPr/>
        <a:lstStyle/>
        <a:p>
          <a:r>
            <a:rPr lang="en-US" sz="2100" dirty="0" smtClean="0">
              <a:solidFill>
                <a:schemeClr val="bg1"/>
              </a:solidFill>
            </a:rPr>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6"/>
        </a:solidFill>
        <a:ln>
          <a:solidFill>
            <a:schemeClr val="bg1"/>
          </a:solidFill>
        </a:ln>
      </dgm:spPr>
      <dgm:t>
        <a:bodyPr/>
        <a:lstStyle/>
        <a:p>
          <a:r>
            <a:rPr lang="en-US" sz="2100" dirty="0" smtClean="0">
              <a:solidFill>
                <a:schemeClr val="bg1"/>
              </a:solidFill>
            </a:rPr>
            <a:t>a single consumer is taking items out of the buffer one at a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6"/>
        </a:solidFill>
        <a:ln>
          <a:solidFill>
            <a:schemeClr val="bg1"/>
          </a:solidFill>
        </a:ln>
      </dgm:spPr>
      <dgm:t>
        <a:bodyPr/>
        <a:lstStyle/>
        <a:p>
          <a:r>
            <a:rPr lang="en-US" sz="2100" dirty="0" smtClean="0">
              <a:solidFill>
                <a:schemeClr val="bg1"/>
              </a:solidFill>
            </a:rPr>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r>
            <a:rPr lang="en-US" dirty="0" smtClean="0"/>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r>
            <a:rPr lang="en-US" dirty="0" smtClean="0"/>
            <a:t>ensure that the producer can’t add data into full buffer and consumer can’t remove data from an empty buffer</a:t>
          </a:r>
          <a:endParaRPr lang="en-US" dirty="0"/>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13B7BB97-DDFE-4A4A-A4A8-99B0D7D237FD}" type="pres">
      <dgm:prSet presAssocID="{7C3CA0A9-4361-4A4C-8F7D-C068CECB64A9}" presName="vert0" presStyleCnt="0">
        <dgm:presLayoutVars>
          <dgm:dir/>
          <dgm:animOne val="branch"/>
          <dgm:animLvl val="lvl"/>
        </dgm:presLayoutVars>
      </dgm:prSet>
      <dgm:spPr/>
      <dgm:t>
        <a:bodyPr/>
        <a:lstStyle/>
        <a:p>
          <a:endParaRPr lang="en-US"/>
        </a:p>
      </dgm:t>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dgm:spPr/>
      <dgm:t>
        <a:bodyPr/>
        <a:lstStyle/>
        <a:p>
          <a:endParaRPr lang="en-US"/>
        </a:p>
      </dgm:t>
    </dgm:pt>
    <dgm:pt modelId="{9A8A5CB4-8E9B-D24F-ACC1-9C16AE86E276}" type="pres">
      <dgm:prSet presAssocID="{32ADD72F-387D-5D49-B356-32480800A56F}" presName="vert1" presStyleCnt="0"/>
      <dgm:spPr/>
    </dgm:pt>
    <dgm:pt modelId="{4C98ECD1-C299-0541-A774-0E968055C441}" type="pres">
      <dgm:prSet presAssocID="{890A5C6B-01FF-8644-9F42-531144637C24}" presName="vertSpace2a" presStyleCnt="0"/>
      <dgm:spPr/>
    </dgm:pt>
    <dgm:pt modelId="{A4797732-8B10-C645-AC92-E6292160EC06}" type="pres">
      <dgm:prSet presAssocID="{890A5C6B-01FF-8644-9F42-531144637C24}" presName="horz2" presStyleCnt="0"/>
      <dgm:spPr/>
    </dgm:pt>
    <dgm:pt modelId="{1502A575-5573-AB4E-86F0-958C2C37A4C0}" type="pres">
      <dgm:prSet presAssocID="{890A5C6B-01FF-8644-9F42-531144637C24}" presName="horzSpace2" presStyleCnt="0"/>
      <dgm:spPr/>
    </dgm:pt>
    <dgm:pt modelId="{74A2C20F-89BB-9D44-8FB5-0F2FFC72331A}" type="pres">
      <dgm:prSet presAssocID="{890A5C6B-01FF-8644-9F42-531144637C24}" presName="tx2" presStyleLbl="revTx" presStyleIdx="1" presStyleCnt="6"/>
      <dgm:spPr/>
      <dgm:t>
        <a:bodyPr/>
        <a:lstStyle/>
        <a:p>
          <a:endParaRPr lang="en-US"/>
        </a:p>
      </dgm:t>
    </dgm:pt>
    <dgm:pt modelId="{B135C2A4-BC2B-8742-9F6E-72F0D077C590}" type="pres">
      <dgm:prSet presAssocID="{890A5C6B-01FF-8644-9F42-531144637C24}" presName="vert2" presStyleCnt="0"/>
      <dgm:spPr/>
    </dgm:pt>
    <dgm:pt modelId="{01B6A1AA-3686-5245-A2F4-F14C44FFDE82}" type="pres">
      <dgm:prSet presAssocID="{890A5C6B-01FF-8644-9F42-531144637C24}" presName="thinLine2b" presStyleLbl="callout" presStyleIdx="0" presStyleCnt="4"/>
      <dgm:spPr/>
    </dgm:pt>
    <dgm:pt modelId="{A9CFD4EE-BA20-9646-9F1C-7F684FA91B68}" type="pres">
      <dgm:prSet presAssocID="{890A5C6B-01FF-8644-9F42-531144637C24}" presName="vertSpace2b" presStyleCnt="0"/>
      <dgm:spPr/>
    </dgm:pt>
    <dgm:pt modelId="{AF69EBE5-90D3-9C4D-A92F-C69C848E43F1}" type="pres">
      <dgm:prSet presAssocID="{6B004168-BC8C-F145-810F-93B41C7A0BE5}" presName="horz2" presStyleCnt="0"/>
      <dgm:spPr/>
    </dgm:pt>
    <dgm:pt modelId="{B2B4DD01-F413-714F-B486-8630DD4190F9}" type="pres">
      <dgm:prSet presAssocID="{6B004168-BC8C-F145-810F-93B41C7A0BE5}" presName="horzSpace2" presStyleCnt="0"/>
      <dgm:spPr/>
    </dgm:pt>
    <dgm:pt modelId="{8EF32437-8594-114A-AB67-6EA3945F8843}" type="pres">
      <dgm:prSet presAssocID="{6B004168-BC8C-F145-810F-93B41C7A0BE5}" presName="tx2" presStyleLbl="revTx" presStyleIdx="2" presStyleCnt="6"/>
      <dgm:spPr/>
      <dgm:t>
        <a:bodyPr/>
        <a:lstStyle/>
        <a:p>
          <a:endParaRPr lang="en-US"/>
        </a:p>
      </dgm:t>
    </dgm:pt>
    <dgm:pt modelId="{3F0ECCD9-C106-DA4B-9C21-196E44F2ADBD}" type="pres">
      <dgm:prSet presAssocID="{6B004168-BC8C-F145-810F-93B41C7A0BE5}" presName="vert2" presStyleCnt="0"/>
      <dgm:spPr/>
    </dgm:pt>
    <dgm:pt modelId="{4A91F80F-A60A-054E-A61C-D10D4CA9398F}" type="pres">
      <dgm:prSet presAssocID="{6B004168-BC8C-F145-810F-93B41C7A0BE5}" presName="thinLine2b" presStyleLbl="callout" presStyleIdx="1" presStyleCnt="4"/>
      <dgm:spPr/>
    </dgm:pt>
    <dgm:pt modelId="{E15E71DC-F80E-494D-BEA1-E69D8C2CE926}" type="pres">
      <dgm:prSet presAssocID="{6B004168-BC8C-F145-810F-93B41C7A0BE5}" presName="vertSpace2b" presStyleCnt="0"/>
      <dgm:spPr/>
    </dgm:pt>
    <dgm:pt modelId="{A546E1CF-EC4F-4A4B-85D3-EFF998007A89}" type="pres">
      <dgm:prSet presAssocID="{88E986B8-7F0F-A946-BDC0-FD05E1829B0C}" presName="horz2" presStyleCnt="0"/>
      <dgm:spPr/>
    </dgm:pt>
    <dgm:pt modelId="{83AFA89E-0098-BA4B-8ABE-7846B2C4EC5D}" type="pres">
      <dgm:prSet presAssocID="{88E986B8-7F0F-A946-BDC0-FD05E1829B0C}" presName="horzSpace2" presStyleCnt="0"/>
      <dgm:spPr/>
    </dgm:pt>
    <dgm:pt modelId="{42FFAE56-D9EB-8847-8A6F-85117A6EDA06}" type="pres">
      <dgm:prSet presAssocID="{88E986B8-7F0F-A946-BDC0-FD05E1829B0C}" presName="tx2" presStyleLbl="revTx" presStyleIdx="3" presStyleCnt="6"/>
      <dgm:spPr/>
      <dgm:t>
        <a:bodyPr/>
        <a:lstStyle/>
        <a:p>
          <a:endParaRPr lang="en-US"/>
        </a:p>
      </dgm:t>
    </dgm:pt>
    <dgm:pt modelId="{B96B43D7-468A-2A48-8B00-9912621279B4}" type="pres">
      <dgm:prSet presAssocID="{88E986B8-7F0F-A946-BDC0-FD05E1829B0C}" presName="vert2" presStyleCnt="0"/>
      <dgm:spPr/>
    </dgm:pt>
    <dgm:pt modelId="{87CBA865-EB53-744E-AC48-C906C50E8A16}" type="pres">
      <dgm:prSet presAssocID="{88E986B8-7F0F-A946-BDC0-FD05E1829B0C}" presName="thinLine2b" presStyleLbl="callout" presStyleIdx="2" presStyleCnt="4"/>
      <dgm:spPr/>
    </dgm:pt>
    <dgm:pt modelId="{42F1F92F-6256-CC49-AA86-1948EF3020F7}" type="pres">
      <dgm:prSet presAssocID="{88E986B8-7F0F-A946-BDC0-FD05E1829B0C}" presName="vertSpace2b" presStyleCnt="0"/>
      <dgm:spPr/>
    </dgm:pt>
    <dgm:pt modelId="{5A18F4C9-6F03-B349-965E-023A06E07B8F}" type="pres">
      <dgm:prSet presAssocID="{1097D9BF-D6EE-F645-B86B-EB8202BE466B}" presName="thickLine" presStyleLbl="alignNode1" presStyleIdx="1" presStyleCnt="2"/>
      <dgm:spPr>
        <a:ln>
          <a:noFill/>
        </a:ln>
      </dgm:spPr>
      <dgm:t>
        <a:bodyPr/>
        <a:lstStyle/>
        <a:p>
          <a:endParaRPr lang="en-US"/>
        </a:p>
      </dgm:t>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dgm:spPr/>
      <dgm:t>
        <a:bodyPr/>
        <a:lstStyle/>
        <a:p>
          <a:endParaRPr lang="en-US"/>
        </a:p>
      </dgm:t>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dgm:spPr/>
      <dgm:t>
        <a:bodyPr/>
        <a:lstStyle/>
        <a:p>
          <a:endParaRPr lang="en-US"/>
        </a:p>
      </dgm:t>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BD25AF93-08A7-3842-9FE2-48950316EEAE}" type="presOf" srcId="{1097D9BF-D6EE-F645-B86B-EB8202BE466B}" destId="{A6A6CCC5-7F22-9B40-8787-3789959FF659}" srcOrd="0" destOrd="0" presId="urn:microsoft.com/office/officeart/2008/layout/LinedList"/>
    <dgm:cxn modelId="{C6222E06-8116-1E4F-8157-FA04E67F1194}" type="presOf" srcId="{32ADD72F-387D-5D49-B356-32480800A56F}" destId="{563547AD-1931-484D-9D9A-C06BF3922B4F}" srcOrd="0" destOrd="0" presId="urn:microsoft.com/office/officeart/2008/layout/LinedList"/>
    <dgm:cxn modelId="{EA91773A-5AB7-D546-A3B1-E48B29C8C03F}" srcId="{1097D9BF-D6EE-F645-B86B-EB8202BE466B}" destId="{68859321-50D7-6A47-9CEF-1D23ED860482}" srcOrd="0" destOrd="0" parTransId="{99F7E1FF-FBED-C749-84FD-ADFC15A66C55}" sibTransId="{86F6F86A-EFF7-A641-9BF5-359A74C7EEF0}"/>
    <dgm:cxn modelId="{5DD8FC6A-CCB5-8D45-AAC4-DEFE862A73E9}" type="presOf" srcId="{68859321-50D7-6A47-9CEF-1D23ED860482}" destId="{A83C412D-1890-E047-B89D-AE0BF5D67856}" srcOrd="0" destOrd="0" presId="urn:microsoft.com/office/officeart/2008/layout/LinedList"/>
    <dgm:cxn modelId="{07A70EDB-5576-8B43-8D0B-DD7F50CE7F17}" srcId="{32ADD72F-387D-5D49-B356-32480800A56F}" destId="{890A5C6B-01FF-8644-9F42-531144637C24}" srcOrd="0" destOrd="0" parTransId="{47E672CF-2850-6947-B27E-485C3AEAA424}" sibTransId="{A88CA46A-B080-6C46-9957-0EF93D5428E2}"/>
    <dgm:cxn modelId="{23CC5041-675D-6049-8805-EFEC8A4098AD}" type="presOf" srcId="{7C3CA0A9-4361-4A4C-8F7D-C068CECB64A9}" destId="{13B7BB97-DDFE-4A4A-A4A8-99B0D7D237FD}" srcOrd="0" destOrd="0" presId="urn:microsoft.com/office/officeart/2008/layout/LinedList"/>
    <dgm:cxn modelId="{677AC546-6B5A-F245-B709-3742686DF021}" type="presOf" srcId="{6B004168-BC8C-F145-810F-93B41C7A0BE5}" destId="{8EF32437-8594-114A-AB67-6EA3945F8843}" srcOrd="0" destOrd="0" presId="urn:microsoft.com/office/officeart/2008/layout/LinedList"/>
    <dgm:cxn modelId="{97215901-35A1-B24E-BE2A-E4B58B7AE385}" srcId="{32ADD72F-387D-5D49-B356-32480800A56F}" destId="{6B004168-BC8C-F145-810F-93B41C7A0BE5}" srcOrd="1" destOrd="0" parTransId="{DC4F0CD8-5D05-C944-A9B4-C41294EF32B2}" sibTransId="{B7A32575-2A76-3E46-B5AB-A76A5BA132B7}"/>
    <dgm:cxn modelId="{EF10C333-2D65-2E47-B843-F834084BEDE2}" srcId="{7C3CA0A9-4361-4A4C-8F7D-C068CECB64A9}" destId="{32ADD72F-387D-5D49-B356-32480800A56F}" srcOrd="0" destOrd="0" parTransId="{ACBCBA39-A19B-0D4A-825F-1C02F1751A15}" sibTransId="{96A0B8D0-E21D-B546-B2B7-D5F5525779A8}"/>
    <dgm:cxn modelId="{C8C9BC49-2BFE-E64C-A284-261D0B85069A}" srcId="{32ADD72F-387D-5D49-B356-32480800A56F}" destId="{88E986B8-7F0F-A946-BDC0-FD05E1829B0C}" srcOrd="2" destOrd="0" parTransId="{A4DF1310-AE68-FC4D-A2A0-E842DE47A874}" sibTransId="{8944BF98-7F51-8C42-AF3D-BD83D7EA4B86}"/>
    <dgm:cxn modelId="{78631F7F-A723-374A-BDAB-24BE233A4BC0}" type="presOf" srcId="{88E986B8-7F0F-A946-BDC0-FD05E1829B0C}" destId="{42FFAE56-D9EB-8847-8A6F-85117A6EDA06}" srcOrd="0" destOrd="0" presId="urn:microsoft.com/office/officeart/2008/layout/LinedList"/>
    <dgm:cxn modelId="{025D35A0-BFBE-8143-BF4A-36C41FAED1B7}" srcId="{7C3CA0A9-4361-4A4C-8F7D-C068CECB64A9}" destId="{1097D9BF-D6EE-F645-B86B-EB8202BE466B}" srcOrd="1" destOrd="0" parTransId="{81DDE126-32AB-D741-8738-24BE48D4A02D}" sibTransId="{F0E057FC-5C5A-A843-AD44-105E09ADE54B}"/>
    <dgm:cxn modelId="{50268948-7EA5-564E-9760-70E2E632E1BA}" type="presOf" srcId="{890A5C6B-01FF-8644-9F42-531144637C24}" destId="{74A2C20F-89BB-9D44-8FB5-0F2FFC72331A}" srcOrd="0" destOrd="0" presId="urn:microsoft.com/office/officeart/2008/layout/LinedList"/>
    <dgm:cxn modelId="{A02569D5-CC4E-BB4B-94AC-BA21A72DFB90}" type="presParOf" srcId="{13B7BB97-DDFE-4A4A-A4A8-99B0D7D237FD}" destId="{E5A042C1-6D18-0649-8C09-CD2E069729C5}" srcOrd="0" destOrd="0" presId="urn:microsoft.com/office/officeart/2008/layout/LinedList"/>
    <dgm:cxn modelId="{1CD83457-C5D9-A14A-B682-5E299C77009B}" type="presParOf" srcId="{13B7BB97-DDFE-4A4A-A4A8-99B0D7D237FD}" destId="{D59F924E-CACC-AC41-9B59-40E21616A7AF}" srcOrd="1" destOrd="0" presId="urn:microsoft.com/office/officeart/2008/layout/LinedList"/>
    <dgm:cxn modelId="{6DC6AB0D-C167-3F44-AA0B-7E4496722BE9}" type="presParOf" srcId="{D59F924E-CACC-AC41-9B59-40E21616A7AF}" destId="{563547AD-1931-484D-9D9A-C06BF3922B4F}" srcOrd="0" destOrd="0" presId="urn:microsoft.com/office/officeart/2008/layout/LinedList"/>
    <dgm:cxn modelId="{BE7B4001-907C-F84D-95E5-72A8F49C0F17}" type="presParOf" srcId="{D59F924E-CACC-AC41-9B59-40E21616A7AF}" destId="{9A8A5CB4-8E9B-D24F-ACC1-9C16AE86E276}" srcOrd="1" destOrd="0" presId="urn:microsoft.com/office/officeart/2008/layout/LinedList"/>
    <dgm:cxn modelId="{C68B6DFA-BE7E-ED46-8740-0B45D4F1D0C1}" type="presParOf" srcId="{9A8A5CB4-8E9B-D24F-ACC1-9C16AE86E276}" destId="{4C98ECD1-C299-0541-A774-0E968055C441}" srcOrd="0" destOrd="0" presId="urn:microsoft.com/office/officeart/2008/layout/LinedList"/>
    <dgm:cxn modelId="{35CC2990-2436-4F46-8BAC-3C994F755F70}" type="presParOf" srcId="{9A8A5CB4-8E9B-D24F-ACC1-9C16AE86E276}" destId="{A4797732-8B10-C645-AC92-E6292160EC06}" srcOrd="1" destOrd="0" presId="urn:microsoft.com/office/officeart/2008/layout/LinedList"/>
    <dgm:cxn modelId="{9F840C7C-FD07-5449-9A6F-C5E6AC89FAE2}" type="presParOf" srcId="{A4797732-8B10-C645-AC92-E6292160EC06}" destId="{1502A575-5573-AB4E-86F0-958C2C37A4C0}" srcOrd="0" destOrd="0" presId="urn:microsoft.com/office/officeart/2008/layout/LinedList"/>
    <dgm:cxn modelId="{2A3C1E7B-C247-D54D-99CD-2568849E463A}" type="presParOf" srcId="{A4797732-8B10-C645-AC92-E6292160EC06}" destId="{74A2C20F-89BB-9D44-8FB5-0F2FFC72331A}" srcOrd="1" destOrd="0" presId="urn:microsoft.com/office/officeart/2008/layout/LinedList"/>
    <dgm:cxn modelId="{27D4E787-30FF-7049-B5DB-F6D8A3E03EA5}" type="presParOf" srcId="{A4797732-8B10-C645-AC92-E6292160EC06}" destId="{B135C2A4-BC2B-8742-9F6E-72F0D077C590}" srcOrd="2" destOrd="0" presId="urn:microsoft.com/office/officeart/2008/layout/LinedList"/>
    <dgm:cxn modelId="{9A0A9BB4-DD22-694A-9048-A902DFFDFE8B}" type="presParOf" srcId="{9A8A5CB4-8E9B-D24F-ACC1-9C16AE86E276}" destId="{01B6A1AA-3686-5245-A2F4-F14C44FFDE82}" srcOrd="2" destOrd="0" presId="urn:microsoft.com/office/officeart/2008/layout/LinedList"/>
    <dgm:cxn modelId="{2EF5D6E1-976A-9148-BC2A-B71128D1EC03}" type="presParOf" srcId="{9A8A5CB4-8E9B-D24F-ACC1-9C16AE86E276}" destId="{A9CFD4EE-BA20-9646-9F1C-7F684FA91B68}" srcOrd="3" destOrd="0" presId="urn:microsoft.com/office/officeart/2008/layout/LinedList"/>
    <dgm:cxn modelId="{DDAF1E68-CCEF-1C4B-8E53-20B2484E2A24}" type="presParOf" srcId="{9A8A5CB4-8E9B-D24F-ACC1-9C16AE86E276}" destId="{AF69EBE5-90D3-9C4D-A92F-C69C848E43F1}" srcOrd="4" destOrd="0" presId="urn:microsoft.com/office/officeart/2008/layout/LinedList"/>
    <dgm:cxn modelId="{F9A2997F-79DB-F343-8572-A1AD662370FA}" type="presParOf" srcId="{AF69EBE5-90D3-9C4D-A92F-C69C848E43F1}" destId="{B2B4DD01-F413-714F-B486-8630DD4190F9}" srcOrd="0" destOrd="0" presId="urn:microsoft.com/office/officeart/2008/layout/LinedList"/>
    <dgm:cxn modelId="{A183A9A7-8529-5249-A4A7-3576521CC5FA}" type="presParOf" srcId="{AF69EBE5-90D3-9C4D-A92F-C69C848E43F1}" destId="{8EF32437-8594-114A-AB67-6EA3945F8843}" srcOrd="1" destOrd="0" presId="urn:microsoft.com/office/officeart/2008/layout/LinedList"/>
    <dgm:cxn modelId="{4BC6B494-FC28-B943-9A71-FBA6E342A436}" type="presParOf" srcId="{AF69EBE5-90D3-9C4D-A92F-C69C848E43F1}" destId="{3F0ECCD9-C106-DA4B-9C21-196E44F2ADBD}" srcOrd="2" destOrd="0" presId="urn:microsoft.com/office/officeart/2008/layout/LinedList"/>
    <dgm:cxn modelId="{264D8198-8A91-D946-B51E-981116BCB091}" type="presParOf" srcId="{9A8A5CB4-8E9B-D24F-ACC1-9C16AE86E276}" destId="{4A91F80F-A60A-054E-A61C-D10D4CA9398F}" srcOrd="5" destOrd="0" presId="urn:microsoft.com/office/officeart/2008/layout/LinedList"/>
    <dgm:cxn modelId="{7B191E1A-79B8-2440-AB6D-AC81B261CA38}" type="presParOf" srcId="{9A8A5CB4-8E9B-D24F-ACC1-9C16AE86E276}" destId="{E15E71DC-F80E-494D-BEA1-E69D8C2CE926}" srcOrd="6" destOrd="0" presId="urn:microsoft.com/office/officeart/2008/layout/LinedList"/>
    <dgm:cxn modelId="{05987260-7592-6C4D-BD4D-4BE94B6924D3}" type="presParOf" srcId="{9A8A5CB4-8E9B-D24F-ACC1-9C16AE86E276}" destId="{A546E1CF-EC4F-4A4B-85D3-EFF998007A89}" srcOrd="7" destOrd="0" presId="urn:microsoft.com/office/officeart/2008/layout/LinedList"/>
    <dgm:cxn modelId="{C28DA03B-D67A-5E41-9563-1ED2C0DAD3E6}" type="presParOf" srcId="{A546E1CF-EC4F-4A4B-85D3-EFF998007A89}" destId="{83AFA89E-0098-BA4B-8ABE-7846B2C4EC5D}" srcOrd="0" destOrd="0" presId="urn:microsoft.com/office/officeart/2008/layout/LinedList"/>
    <dgm:cxn modelId="{5494F343-7631-9445-9B5A-72239ABC3C12}" type="presParOf" srcId="{A546E1CF-EC4F-4A4B-85D3-EFF998007A89}" destId="{42FFAE56-D9EB-8847-8A6F-85117A6EDA06}" srcOrd="1" destOrd="0" presId="urn:microsoft.com/office/officeart/2008/layout/LinedList"/>
    <dgm:cxn modelId="{43BC0DA3-4958-5042-AD61-7C07ECC02665}" type="presParOf" srcId="{A546E1CF-EC4F-4A4B-85D3-EFF998007A89}" destId="{B96B43D7-468A-2A48-8B00-9912621279B4}" srcOrd="2" destOrd="0" presId="urn:microsoft.com/office/officeart/2008/layout/LinedList"/>
    <dgm:cxn modelId="{9787D2DD-6D78-BF4C-8418-E5377E22F8F1}" type="presParOf" srcId="{9A8A5CB4-8E9B-D24F-ACC1-9C16AE86E276}" destId="{87CBA865-EB53-744E-AC48-C906C50E8A16}" srcOrd="8" destOrd="0" presId="urn:microsoft.com/office/officeart/2008/layout/LinedList"/>
    <dgm:cxn modelId="{28E2A8D9-8E50-A445-960F-31A098E5A7A7}" type="presParOf" srcId="{9A8A5CB4-8E9B-D24F-ACC1-9C16AE86E276}" destId="{42F1F92F-6256-CC49-AA86-1948EF3020F7}" srcOrd="9" destOrd="0" presId="urn:microsoft.com/office/officeart/2008/layout/LinedList"/>
    <dgm:cxn modelId="{78356752-21EF-474F-93F1-E246B8BD8732}" type="presParOf" srcId="{13B7BB97-DDFE-4A4A-A4A8-99B0D7D237FD}" destId="{5A18F4C9-6F03-B349-965E-023A06E07B8F}" srcOrd="2" destOrd="0" presId="urn:microsoft.com/office/officeart/2008/layout/LinedList"/>
    <dgm:cxn modelId="{67A3B26F-5E81-A440-9A6F-81259A87D1C5}" type="presParOf" srcId="{13B7BB97-DDFE-4A4A-A4A8-99B0D7D237FD}" destId="{DD871E7F-3617-2140-B849-7FA675E54C21}" srcOrd="3" destOrd="0" presId="urn:microsoft.com/office/officeart/2008/layout/LinedList"/>
    <dgm:cxn modelId="{9ACB703E-C371-C440-B406-3B741DEA48EE}" type="presParOf" srcId="{DD871E7F-3617-2140-B849-7FA675E54C21}" destId="{A6A6CCC5-7F22-9B40-8787-3789959FF659}" srcOrd="0" destOrd="0" presId="urn:microsoft.com/office/officeart/2008/layout/LinedList"/>
    <dgm:cxn modelId="{B0C4F1C8-0D40-5542-83EC-F37ED27B64A2}" type="presParOf" srcId="{DD871E7F-3617-2140-B849-7FA675E54C21}" destId="{6F661837-5440-D448-A7E5-76C2AD9D90F3}" srcOrd="1" destOrd="0" presId="urn:microsoft.com/office/officeart/2008/layout/LinedList"/>
    <dgm:cxn modelId="{DA6D7487-3608-9442-92DC-F3A6D30BB939}" type="presParOf" srcId="{6F661837-5440-D448-A7E5-76C2AD9D90F3}" destId="{9108D3A2-9D1F-C848-B75A-370ABEC8FC4F}" srcOrd="0" destOrd="0" presId="urn:microsoft.com/office/officeart/2008/layout/LinedList"/>
    <dgm:cxn modelId="{5F41E1D5-86D7-6F46-8957-5A938CF856C9}" type="presParOf" srcId="{6F661837-5440-D448-A7E5-76C2AD9D90F3}" destId="{9DCDFFF2-AAED-D140-8E88-3125472E7CC5}" srcOrd="1" destOrd="0" presId="urn:microsoft.com/office/officeart/2008/layout/LinedList"/>
    <dgm:cxn modelId="{DE14573B-915E-3A42-8CBA-51C0EA3B57E8}" type="presParOf" srcId="{9DCDFFF2-AAED-D140-8E88-3125472E7CC5}" destId="{5B96CC12-4FFB-0541-B410-07058E36FC5D}" srcOrd="0" destOrd="0" presId="urn:microsoft.com/office/officeart/2008/layout/LinedList"/>
    <dgm:cxn modelId="{3978678E-D87C-614A-BD5D-D60E3776084D}" type="presParOf" srcId="{9DCDFFF2-AAED-D140-8E88-3125472E7CC5}" destId="{A83C412D-1890-E047-B89D-AE0BF5D67856}" srcOrd="1" destOrd="0" presId="urn:microsoft.com/office/officeart/2008/layout/LinedList"/>
    <dgm:cxn modelId="{AE969FE2-458B-5E46-8B34-199C66FB49A6}" type="presParOf" srcId="{9DCDFFF2-AAED-D140-8E88-3125472E7CC5}" destId="{694B60E9-A12F-3E41-9D44-6F88925141B1}" srcOrd="2" destOrd="0" presId="urn:microsoft.com/office/officeart/2008/layout/LinedList"/>
    <dgm:cxn modelId="{F3A27C58-9858-E841-BE3C-906AD5789280}" type="presParOf" srcId="{6F661837-5440-D448-A7E5-76C2AD9D90F3}" destId="{583F4718-80EE-7F4E-8F00-C3D546DF95AA}" srcOrd="2" destOrd="0" presId="urn:microsoft.com/office/officeart/2008/layout/LinedList"/>
    <dgm:cxn modelId="{CA7FA5C4-05F8-A74A-BC37-46D4BF1821BC}"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042C1-6D18-0649-8C09-CD2E069729C5}">
      <dsp:nvSpPr>
        <dsp:cNvPr id="0" name=""/>
        <dsp:cNvSpPr/>
      </dsp:nvSpPr>
      <dsp:spPr>
        <a:xfrm>
          <a:off x="0" y="0"/>
          <a:ext cx="80772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63547AD-1931-484D-9D9A-C06BF3922B4F}">
      <dsp:nvSpPr>
        <dsp:cNvPr id="0" name=""/>
        <dsp:cNvSpPr/>
      </dsp:nvSpPr>
      <dsp:spPr>
        <a:xfrm>
          <a:off x="0" y="0"/>
          <a:ext cx="1615440" cy="2171700"/>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solidFill>
                <a:schemeClr val="bg1"/>
              </a:solidFill>
            </a:rPr>
            <a:t>General Statement:</a:t>
          </a:r>
          <a:endParaRPr lang="en-US" sz="2300" kern="1200" dirty="0">
            <a:solidFill>
              <a:schemeClr val="bg1"/>
            </a:solidFill>
          </a:endParaRPr>
        </a:p>
      </dsp:txBody>
      <dsp:txXfrm>
        <a:off x="0" y="0"/>
        <a:ext cx="1615440" cy="2171700"/>
      </dsp:txXfrm>
    </dsp:sp>
    <dsp:sp modelId="{74A2C20F-89BB-9D44-8FB5-0F2FFC72331A}">
      <dsp:nvSpPr>
        <dsp:cNvPr id="0" name=""/>
        <dsp:cNvSpPr/>
      </dsp:nvSpPr>
      <dsp:spPr>
        <a:xfrm>
          <a:off x="1736598" y="33932"/>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rPr>
            <a:t>one or more producers are generating data and placing these in a buffer</a:t>
          </a:r>
        </a:p>
      </dsp:txBody>
      <dsp:txXfrm>
        <a:off x="1736598" y="33932"/>
        <a:ext cx="6340602" cy="678656"/>
      </dsp:txXfrm>
    </dsp:sp>
    <dsp:sp modelId="{01B6A1AA-3686-5245-A2F4-F14C44FFDE82}">
      <dsp:nvSpPr>
        <dsp:cNvPr id="0" name=""/>
        <dsp:cNvSpPr/>
      </dsp:nvSpPr>
      <dsp:spPr>
        <a:xfrm>
          <a:off x="1615440" y="712589"/>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8EF32437-8594-114A-AB67-6EA3945F8843}">
      <dsp:nvSpPr>
        <dsp:cNvPr id="0" name=""/>
        <dsp:cNvSpPr/>
      </dsp:nvSpPr>
      <dsp:spPr>
        <a:xfrm>
          <a:off x="1736598" y="746521"/>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rPr>
            <a:t>a single consumer is taking items out of the buffer one at a time</a:t>
          </a:r>
        </a:p>
      </dsp:txBody>
      <dsp:txXfrm>
        <a:off x="1736598" y="746521"/>
        <a:ext cx="6340602" cy="678656"/>
      </dsp:txXfrm>
    </dsp:sp>
    <dsp:sp modelId="{4A91F80F-A60A-054E-A61C-D10D4CA9398F}">
      <dsp:nvSpPr>
        <dsp:cNvPr id="0" name=""/>
        <dsp:cNvSpPr/>
      </dsp:nvSpPr>
      <dsp:spPr>
        <a:xfrm>
          <a:off x="1615440" y="1425178"/>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42FFAE56-D9EB-8847-8A6F-85117A6EDA06}">
      <dsp:nvSpPr>
        <dsp:cNvPr id="0" name=""/>
        <dsp:cNvSpPr/>
      </dsp:nvSpPr>
      <dsp:spPr>
        <a:xfrm>
          <a:off x="1736598" y="1459110"/>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rPr>
            <a:t>only one producer or consumer may access the buffer at any one time</a:t>
          </a:r>
        </a:p>
      </dsp:txBody>
      <dsp:txXfrm>
        <a:off x="1736598" y="1459110"/>
        <a:ext cx="6340602" cy="678656"/>
      </dsp:txXfrm>
    </dsp:sp>
    <dsp:sp modelId="{87CBA865-EB53-744E-AC48-C906C50E8A16}">
      <dsp:nvSpPr>
        <dsp:cNvPr id="0" name=""/>
        <dsp:cNvSpPr/>
      </dsp:nvSpPr>
      <dsp:spPr>
        <a:xfrm>
          <a:off x="1615440" y="2137767"/>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A18F4C9-6F03-B349-965E-023A06E07B8F}">
      <dsp:nvSpPr>
        <dsp:cNvPr id="0" name=""/>
        <dsp:cNvSpPr/>
      </dsp:nvSpPr>
      <dsp:spPr>
        <a:xfrm>
          <a:off x="0" y="2171700"/>
          <a:ext cx="80772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6A6CCC5-7F22-9B40-8787-3789959FF659}">
      <dsp:nvSpPr>
        <dsp:cNvPr id="0" name=""/>
        <dsp:cNvSpPr/>
      </dsp:nvSpPr>
      <dsp:spPr>
        <a:xfrm>
          <a:off x="0" y="2171700"/>
          <a:ext cx="1615440" cy="217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The Problem:</a:t>
          </a:r>
        </a:p>
      </dsp:txBody>
      <dsp:txXfrm>
        <a:off x="0" y="2171700"/>
        <a:ext cx="1615440" cy="2171700"/>
      </dsp:txXfrm>
    </dsp:sp>
    <dsp:sp modelId="{A83C412D-1890-E047-B89D-AE0BF5D67856}">
      <dsp:nvSpPr>
        <dsp:cNvPr id="0" name=""/>
        <dsp:cNvSpPr/>
      </dsp:nvSpPr>
      <dsp:spPr>
        <a:xfrm>
          <a:off x="1736598" y="2270317"/>
          <a:ext cx="6340602" cy="197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ensure that the producer can’t add data into full buffer and consumer can’t remove data from an empty buffer</a:t>
          </a:r>
          <a:endParaRPr lang="en-US" sz="3100" kern="1200" dirty="0"/>
        </a:p>
      </dsp:txBody>
      <dsp:txXfrm>
        <a:off x="1736598" y="2270317"/>
        <a:ext cx="6340602" cy="1972344"/>
      </dsp:txXfrm>
    </dsp:sp>
    <dsp:sp modelId="{583F4718-80EE-7F4E-8F00-C3D546DF95AA}">
      <dsp:nvSpPr>
        <dsp:cNvPr id="0" name=""/>
        <dsp:cNvSpPr/>
      </dsp:nvSpPr>
      <dsp:spPr>
        <a:xfrm>
          <a:off x="1615440" y="4242661"/>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1187450" y="684213"/>
            <a:ext cx="4559300" cy="3419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Due: Monday, Sept. 22 at 11:55 pm.</a:t>
            </a:r>
            <a:r>
              <a:rPr lang="en-US" dirty="0" smtClean="0"/>
              <a:t> </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1189038" y="684213"/>
            <a:ext cx="4559300" cy="3419475"/>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11</a:t>
            </a:fld>
            <a:endParaRPr lang="en-US"/>
          </a:p>
        </p:txBody>
      </p:sp>
      <p:sp>
        <p:nvSpPr>
          <p:cNvPr id="53251" name="Rectangle 1026"/>
          <p:cNvSpPr>
            <a:spLocks noGrp="1" noRot="1" noChangeAspect="1" noChangeArrowheads="1" noTextEdit="1"/>
          </p:cNvSpPr>
          <p:nvPr>
            <p:ph type="sldImg"/>
          </p:nvPr>
        </p:nvSpPr>
        <p:spPr>
          <a:xfrm>
            <a:off x="1443038" y="876300"/>
            <a:ext cx="40481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12</a:t>
            </a:fld>
            <a:endParaRPr lang="en-US"/>
          </a:p>
        </p:txBody>
      </p:sp>
      <p:sp>
        <p:nvSpPr>
          <p:cNvPr id="53251" name="Rectangle 1026"/>
          <p:cNvSpPr>
            <a:spLocks noGrp="1" noRot="1" noChangeAspect="1" noChangeArrowheads="1" noTextEdit="1"/>
          </p:cNvSpPr>
          <p:nvPr>
            <p:ph type="sldImg"/>
          </p:nvPr>
        </p:nvSpPr>
        <p:spPr>
          <a:xfrm>
            <a:off x="1443038" y="876300"/>
            <a:ext cx="40481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13</a:t>
            </a:fld>
            <a:endParaRPr lang="en-US"/>
          </a:p>
        </p:txBody>
      </p:sp>
      <p:sp>
        <p:nvSpPr>
          <p:cNvPr id="53251" name="Rectangle 1026"/>
          <p:cNvSpPr>
            <a:spLocks noGrp="1" noRot="1" noChangeAspect="1" noChangeArrowheads="1" noTextEdit="1"/>
          </p:cNvSpPr>
          <p:nvPr>
            <p:ph type="sldImg"/>
          </p:nvPr>
        </p:nvSpPr>
        <p:spPr>
          <a:xfrm>
            <a:off x="1443038" y="876300"/>
            <a:ext cx="40481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xfrm>
            <a:off x="1187450" y="684213"/>
            <a:ext cx="4559300" cy="3419475"/>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78179" name="Text Box 3"/>
          <p:cNvSpPr txBox="1">
            <a:spLocks noGrp="1" noChangeArrowheads="1"/>
          </p:cNvSpPr>
          <p:nvPr>
            <p:ph type="body" idx="1"/>
          </p:nvPr>
        </p:nvSpPr>
        <p:spPr>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A condition variable is an object used in combination with its associated lock to allow a thread to wait for some condition while it is inside a critical section. Only a thread holding the associated lock is allowed to use a condition variable associated with that lock. A condition variable has only one associated lock, but multiple condition variables may be associated with a single lock.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18</a:t>
            </a:fld>
            <a:endParaRPr lang="en-US"/>
          </a:p>
        </p:txBody>
      </p:sp>
    </p:spTree>
    <p:extLst>
      <p:ext uri="{BB962C8B-B14F-4D97-AF65-F5344CB8AC3E}">
        <p14:creationId xmlns:p14="http://schemas.microsoft.com/office/powerpoint/2010/main" val="629921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Reference: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http://</a:t>
            </a:r>
            <a:r>
              <a:rPr lang="en-US" dirty="0" err="1" smtClean="0"/>
              <a:t>www.cs.mtu.edu</a:t>
            </a:r>
            <a:r>
              <a:rPr lang="en-US" dirty="0" smtClean="0"/>
              <a:t>/~</a:t>
            </a:r>
            <a:r>
              <a:rPr lang="en-US" dirty="0" err="1" smtClean="0"/>
              <a:t>shene</a:t>
            </a:r>
            <a:r>
              <a:rPr lang="en-US" dirty="0" smtClean="0"/>
              <a:t>/NSF-3/e-Book/MONITOR/</a:t>
            </a:r>
            <a:r>
              <a:rPr lang="en-US" dirty="0" err="1" smtClean="0"/>
              <a:t>sema-vs-monitor.html</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Because the wait and signal operations on semaphores and on condition variables are similar, to help you distinguish their differences and use them correctly, the following is a brief comparison.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19</a:t>
            </a:fld>
            <a:endParaRPr lang="en-US"/>
          </a:p>
        </p:txBody>
      </p:sp>
    </p:spTree>
    <p:extLst>
      <p:ext uri="{BB962C8B-B14F-4D97-AF65-F5344CB8AC3E}">
        <p14:creationId xmlns:p14="http://schemas.microsoft.com/office/powerpoint/2010/main" val="629921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Let us try to implement this system using binary semaphores. Figure 5.9 is a first attempt. Rather than deal with the indices </a:t>
            </a:r>
            <a:r>
              <a:rPr lang="en-US" sz="1200" i="1" kern="1200" baseline="0" dirty="0" smtClean="0">
                <a:solidFill>
                  <a:schemeClr val="tx1"/>
                </a:solidFill>
                <a:latin typeface="+mn-lt"/>
                <a:ea typeface="+mn-ea"/>
                <a:cs typeface="+mn-cs"/>
              </a:rPr>
              <a:t>in and out , we can simply keep track </a:t>
            </a:r>
            <a:r>
              <a:rPr lang="en-US" sz="1200" kern="1200" baseline="0" dirty="0" smtClean="0">
                <a:solidFill>
                  <a:schemeClr val="tx1"/>
                </a:solidFill>
                <a:latin typeface="+mn-lt"/>
                <a:ea typeface="+mn-ea"/>
                <a:cs typeface="+mn-cs"/>
              </a:rPr>
              <a:t>of the number of items in the buffer, using the integer variable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in – out ). The </a:t>
            </a:r>
            <a:r>
              <a:rPr lang="en-US" sz="1200" kern="1200" baseline="0" dirty="0" smtClean="0">
                <a:solidFill>
                  <a:schemeClr val="tx1"/>
                </a:solidFill>
                <a:latin typeface="+mn-lt"/>
                <a:ea typeface="+mn-ea"/>
                <a:cs typeface="+mn-cs"/>
              </a:rPr>
              <a:t>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is used to enforce mutual exclusion; the semaphore delay is used to force the consumer to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if the buffer is empty.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solution seems rather straightforward. The producer is free to add to the buffer at any time. It performs </a:t>
            </a:r>
            <a:r>
              <a:rPr lang="en-US" sz="1200" kern="1200" baseline="0" dirty="0" err="1" smtClean="0">
                <a:solidFill>
                  <a:schemeClr val="tx1"/>
                </a:solidFill>
                <a:latin typeface="+mn-lt"/>
                <a:ea typeface="+mn-ea"/>
                <a:cs typeface="+mn-cs"/>
              </a:rPr>
              <a:t>semWaitB(s</a:t>
            </a:r>
            <a:r>
              <a:rPr lang="en-US" sz="1200" kern="1200" baseline="0" dirty="0" smtClean="0">
                <a:solidFill>
                  <a:schemeClr val="tx1"/>
                </a:solidFill>
                <a:latin typeface="+mn-lt"/>
                <a:ea typeface="+mn-ea"/>
                <a:cs typeface="+mn-cs"/>
              </a:rPr>
              <a:t>) before appending and </a:t>
            </a:r>
            <a:r>
              <a:rPr lang="en-US" sz="1200" kern="1200" baseline="0" dirty="0" err="1" smtClean="0">
                <a:solidFill>
                  <a:schemeClr val="tx1"/>
                </a:solidFill>
                <a:latin typeface="+mn-lt"/>
                <a:ea typeface="+mn-ea"/>
                <a:cs typeface="+mn-cs"/>
              </a:rPr>
              <a:t>semSignalB(s</a:t>
            </a:r>
            <a:r>
              <a:rPr lang="en-US" sz="1200" kern="1200" baseline="0" dirty="0" smtClean="0">
                <a:solidFill>
                  <a:schemeClr val="tx1"/>
                </a:solidFill>
                <a:latin typeface="+mn-lt"/>
                <a:ea typeface="+mn-ea"/>
                <a:cs typeface="+mn-cs"/>
              </a:rPr>
              <a:t>) afterward to prevent the consumer or any other producer from accessing the buffer during the append operation. Also, while in the critical section, the producer increments the value of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If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1, then the buffer was empty just prior </a:t>
            </a:r>
            <a:r>
              <a:rPr lang="en-US" sz="1200" kern="1200" baseline="0" dirty="0" smtClean="0">
                <a:solidFill>
                  <a:schemeClr val="tx1"/>
                </a:solidFill>
                <a:latin typeface="+mn-lt"/>
                <a:ea typeface="+mn-ea"/>
                <a:cs typeface="+mn-cs"/>
              </a:rPr>
              <a:t>to this append, so the producer performs </a:t>
            </a:r>
            <a:r>
              <a:rPr lang="en-US" sz="1200" kern="1200" baseline="0" dirty="0" err="1" smtClean="0">
                <a:solidFill>
                  <a:schemeClr val="tx1"/>
                </a:solidFill>
                <a:latin typeface="+mn-lt"/>
                <a:ea typeface="+mn-ea"/>
                <a:cs typeface="+mn-cs"/>
              </a:rPr>
              <a:t>semSignalB(delay</a:t>
            </a:r>
            <a:r>
              <a:rPr lang="en-US" sz="1200" kern="1200" baseline="0" dirty="0" smtClean="0">
                <a:solidFill>
                  <a:schemeClr val="tx1"/>
                </a:solidFill>
                <a:latin typeface="+mn-lt"/>
                <a:ea typeface="+mn-ea"/>
                <a:cs typeface="+mn-cs"/>
              </a:rPr>
              <a:t>) to alert the consumer of this fact. The consumer begins by waiting for the first item to be produced,</a:t>
            </a:r>
          </a:p>
          <a:p>
            <a:r>
              <a:rPr lang="en-US" sz="1200" kern="1200" baseline="0" dirty="0" smtClean="0">
                <a:solidFill>
                  <a:schemeClr val="tx1"/>
                </a:solidFill>
                <a:latin typeface="+mn-lt"/>
                <a:ea typeface="+mn-ea"/>
                <a:cs typeface="+mn-cs"/>
              </a:rPr>
              <a:t>using </a:t>
            </a:r>
            <a:r>
              <a:rPr lang="en-US" sz="1200" kern="1200" baseline="0" dirty="0" err="1" smtClean="0">
                <a:solidFill>
                  <a:schemeClr val="tx1"/>
                </a:solidFill>
                <a:latin typeface="+mn-lt"/>
                <a:ea typeface="+mn-ea"/>
                <a:cs typeface="+mn-cs"/>
              </a:rPr>
              <a:t>semWaitB(delay</a:t>
            </a:r>
            <a:r>
              <a:rPr lang="en-US" sz="1200" kern="1200" baseline="0" dirty="0" smtClean="0">
                <a:solidFill>
                  <a:schemeClr val="tx1"/>
                </a:solidFill>
                <a:latin typeface="+mn-lt"/>
                <a:ea typeface="+mn-ea"/>
                <a:cs typeface="+mn-cs"/>
              </a:rPr>
              <a:t>) . It then takes an item and decrements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in its critical </a:t>
            </a:r>
            <a:r>
              <a:rPr lang="en-US" sz="1200" kern="1200" baseline="0" dirty="0" smtClean="0">
                <a:solidFill>
                  <a:schemeClr val="tx1"/>
                </a:solidFill>
                <a:latin typeface="+mn-lt"/>
                <a:ea typeface="+mn-ea"/>
                <a:cs typeface="+mn-cs"/>
              </a:rPr>
              <a:t>section. If the producer is able to stay ahead of the consumer (a common situation), then the consumer will rarely block on the semaphore delay because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will usually </a:t>
            </a:r>
            <a:r>
              <a:rPr lang="en-US" sz="1200" kern="1200" baseline="0" dirty="0" smtClean="0">
                <a:solidFill>
                  <a:schemeClr val="tx1"/>
                </a:solidFill>
                <a:latin typeface="+mn-lt"/>
                <a:ea typeface="+mn-ea"/>
                <a:cs typeface="+mn-cs"/>
              </a:rPr>
              <a:t>be positive. Hence both producer and consumer run smoothly.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however, a flaw in this program. When the consumer has exhausted the buffer, it needs to reset the delay semaphore so that it will be forced to wait until the producer has placed more items in the buffer. This is the purpose of the statement: </a:t>
            </a:r>
            <a:r>
              <a:rPr lang="en-US" sz="1200" b="1" kern="1200" baseline="0" dirty="0" smtClean="0">
                <a:solidFill>
                  <a:schemeClr val="tx1"/>
                </a:solidFill>
                <a:latin typeface="+mn-lt"/>
                <a:ea typeface="+mn-ea"/>
                <a:cs typeface="+mn-cs"/>
              </a:rPr>
              <a:t>if </a:t>
            </a:r>
            <a:r>
              <a:rPr lang="en-US" sz="1200" b="1" i="1" kern="1200" baseline="0" dirty="0" err="1" smtClean="0">
                <a:solidFill>
                  <a:schemeClr val="tx1"/>
                </a:solidFill>
                <a:latin typeface="+mn-lt"/>
                <a:ea typeface="+mn-ea"/>
                <a:cs typeface="+mn-cs"/>
              </a:rPr>
              <a:t>n</a:t>
            </a:r>
            <a:r>
              <a:rPr lang="en-US" sz="1200" b="1" i="1" kern="1200" baseline="0" dirty="0" smtClean="0">
                <a:solidFill>
                  <a:schemeClr val="tx1"/>
                </a:solidFill>
                <a:latin typeface="+mn-lt"/>
                <a:ea typeface="+mn-ea"/>
                <a:cs typeface="+mn-cs"/>
              </a:rPr>
              <a:t> == 0 </a:t>
            </a:r>
            <a:r>
              <a:rPr lang="en-US" sz="1200" b="1" i="1" kern="1200" baseline="0" dirty="0" err="1" smtClean="0">
                <a:solidFill>
                  <a:schemeClr val="tx1"/>
                </a:solidFill>
                <a:latin typeface="+mn-lt"/>
                <a:ea typeface="+mn-ea"/>
                <a:cs typeface="+mn-cs"/>
              </a:rPr>
              <a:t>semWaitB(delay</a:t>
            </a:r>
            <a:r>
              <a:rPr lang="en-US" sz="1200" b="1" i="1" kern="1200" baseline="0" dirty="0" smtClean="0">
                <a:solidFill>
                  <a:schemeClr val="tx1"/>
                </a:solidFill>
                <a:latin typeface="+mn-lt"/>
                <a:ea typeface="+mn-ea"/>
                <a:cs typeface="+mn-cs"/>
              </a:rPr>
              <a:t>) .</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4</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5</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6</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7</a:t>
            </a:fld>
            <a:endParaRPr lang="en-US"/>
          </a:p>
        </p:txBody>
      </p:sp>
      <p:sp>
        <p:nvSpPr>
          <p:cNvPr id="53251" name="Rectangle 1026"/>
          <p:cNvSpPr>
            <a:spLocks noGrp="1" noRot="1" noChangeAspect="1" noChangeArrowheads="1" noTextEdit="1"/>
          </p:cNvSpPr>
          <p:nvPr>
            <p:ph type="sldImg"/>
          </p:nvPr>
        </p:nvSpPr>
        <p:spPr>
          <a:xfrm>
            <a:off x="1443038" y="876300"/>
            <a:ext cx="40481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8</a:t>
            </a:fld>
            <a:endParaRPr lang="en-US"/>
          </a:p>
        </p:txBody>
      </p:sp>
      <p:sp>
        <p:nvSpPr>
          <p:cNvPr id="53251" name="Rectangle 1026"/>
          <p:cNvSpPr>
            <a:spLocks noGrp="1" noRot="1" noChangeAspect="1" noChangeArrowheads="1" noTextEdit="1"/>
          </p:cNvSpPr>
          <p:nvPr>
            <p:ph type="sldImg"/>
          </p:nvPr>
        </p:nvSpPr>
        <p:spPr>
          <a:xfrm>
            <a:off x="1443038" y="876300"/>
            <a:ext cx="40481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9</a:t>
            </a:fld>
            <a:endParaRPr lang="en-US"/>
          </a:p>
        </p:txBody>
      </p:sp>
      <p:sp>
        <p:nvSpPr>
          <p:cNvPr id="53251" name="Rectangle 1026"/>
          <p:cNvSpPr>
            <a:spLocks noGrp="1" noRot="1" noChangeAspect="1" noChangeArrowheads="1" noTextEdit="1"/>
          </p:cNvSpPr>
          <p:nvPr>
            <p:ph type="sldImg"/>
          </p:nvPr>
        </p:nvSpPr>
        <p:spPr>
          <a:xfrm>
            <a:off x="1443038" y="876300"/>
            <a:ext cx="40481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10</a:t>
            </a:fld>
            <a:endParaRPr lang="en-US"/>
          </a:p>
        </p:txBody>
      </p:sp>
      <p:sp>
        <p:nvSpPr>
          <p:cNvPr id="53251" name="Rectangle 1026"/>
          <p:cNvSpPr>
            <a:spLocks noGrp="1" noRot="1" noChangeAspect="1" noChangeArrowheads="1" noTextEdit="1"/>
          </p:cNvSpPr>
          <p:nvPr>
            <p:ph type="sldImg"/>
          </p:nvPr>
        </p:nvSpPr>
        <p:spPr>
          <a:xfrm>
            <a:off x="1443038" y="876300"/>
            <a:ext cx="40481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533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a:t>
            </a:r>
            <a:r>
              <a:rPr lang="en-US" altLang="zh-CN" sz="4000" dirty="0" smtClean="0">
                <a:solidFill>
                  <a:schemeClr val="accent2"/>
                </a:solidFill>
                <a:latin typeface="Calibri" charset="0"/>
                <a:ea typeface="宋体" charset="0"/>
                <a:cs typeface="宋体" charset="0"/>
              </a:rPr>
              <a:t>Systems</a:t>
            </a:r>
            <a:br>
              <a:rPr lang="en-US" altLang="zh-CN" sz="4000" dirty="0" smtClean="0">
                <a:solidFill>
                  <a:schemeClr val="accent2"/>
                </a:solidFill>
                <a:latin typeface="Calibri" charset="0"/>
                <a:ea typeface="宋体" charset="0"/>
                <a:cs typeface="宋体" charset="0"/>
              </a:rPr>
            </a:br>
            <a:r>
              <a:rPr lang="en-US" altLang="zh-CN" sz="4100" dirty="0">
                <a:solidFill>
                  <a:schemeClr val="accent2"/>
                </a:solidFill>
                <a:latin typeface="Calibri" charset="0"/>
                <a:ea typeface="宋体" charset="0"/>
                <a:cs typeface="宋体" charset="0"/>
              </a:rPr>
              <a:t/>
            </a:r>
            <a:br>
              <a:rPr lang="en-US" altLang="zh-CN" sz="4100" dirty="0">
                <a:solidFill>
                  <a:schemeClr val="accent2"/>
                </a:solidFill>
                <a:latin typeface="Calibri" charset="0"/>
                <a:ea typeface="宋体" charset="0"/>
                <a:cs typeface="宋体" charset="0"/>
              </a:rPr>
            </a:br>
            <a:r>
              <a:rPr lang="en-US" altLang="zh-CN" sz="3600" dirty="0" smtClean="0">
                <a:solidFill>
                  <a:schemeClr val="accent2"/>
                </a:solidFill>
                <a:latin typeface="Calibri" charset="0"/>
                <a:ea typeface="宋体" charset="0"/>
                <a:cs typeface="宋体" charset="0"/>
              </a:rPr>
              <a:t>Project 3 – </a:t>
            </a:r>
            <a:r>
              <a:rPr lang="en-US" sz="3600" dirty="0"/>
              <a:t>Synchronization </a:t>
            </a:r>
            <a:r>
              <a:rPr lang="en-US" altLang="zh-CN" sz="3600" dirty="0" smtClean="0">
                <a:solidFill>
                  <a:schemeClr val="accent2"/>
                </a:solidFill>
                <a:latin typeface="Calibri" charset="0"/>
                <a:ea typeface="宋体" charset="0"/>
                <a:cs typeface="宋体" charset="0"/>
              </a:rPr>
              <a:t/>
            </a:r>
            <a:br>
              <a:rPr lang="en-US" altLang="zh-CN" sz="3600" dirty="0" smtClean="0">
                <a:solidFill>
                  <a:schemeClr val="accent2"/>
                </a:solidFill>
                <a:latin typeface="Calibri" charset="0"/>
                <a:ea typeface="宋体" charset="0"/>
                <a:cs typeface="宋体" charset="0"/>
              </a:rPr>
            </a:br>
            <a:r>
              <a:rPr lang="en-US" altLang="zh-CN" sz="3600" dirty="0" smtClean="0">
                <a:solidFill>
                  <a:schemeClr val="accent2"/>
                </a:solidFill>
                <a:latin typeface="Calibri" charset="0"/>
                <a:ea typeface="宋体" charset="0"/>
                <a:cs typeface="宋体" charset="0"/>
              </a:rPr>
              <a:t>Overview</a:t>
            </a:r>
            <a:endParaRPr lang="en-US" altLang="zh-CN" sz="3600" dirty="0">
              <a:solidFill>
                <a:schemeClr val="accent2"/>
              </a:solidFill>
              <a:latin typeface="Calibri" charset="0"/>
              <a:ea typeface="宋体" charset="0"/>
              <a:cs typeface="宋体" charset="0"/>
            </a:endParaRPr>
          </a:p>
        </p:txBody>
      </p:sp>
      <p:sp>
        <p:nvSpPr>
          <p:cNvPr id="2052" name="Text Box 3"/>
          <p:cNvSpPr txBox="1">
            <a:spLocks noChangeArrowheads="1"/>
          </p:cNvSpPr>
          <p:nvPr/>
        </p:nvSpPr>
        <p:spPr bwMode="auto">
          <a:xfrm>
            <a:off x="2057400" y="4183063"/>
            <a:ext cx="4953000"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b="1" dirty="0">
                <a:solidFill>
                  <a:schemeClr val="tx1"/>
                </a:solidFill>
                <a:latin typeface="Calibri" charset="0"/>
                <a:ea typeface="宋体" charset="0"/>
                <a:cs typeface="宋体" charset="0"/>
              </a:rPr>
              <a:t>Dr. Xiao Qin</a:t>
            </a:r>
          </a:p>
          <a:p>
            <a:pPr algn="ctr" eaLnBrk="0" hangingPunct="0">
              <a:spcBef>
                <a:spcPct val="50000"/>
              </a:spcBef>
            </a:pPr>
            <a:r>
              <a:rPr kumimoji="1" lang="en-US" sz="2400" i="1" dirty="0">
                <a:solidFill>
                  <a:schemeClr val="tx2"/>
                </a:solidFill>
                <a:latin typeface="Calibri" charset="0"/>
              </a:rPr>
              <a:t>Auburn University</a:t>
            </a:r>
            <a:br>
              <a:rPr kumimoji="1" lang="en-US" sz="2400" i="1" dirty="0">
                <a:solidFill>
                  <a:schemeClr val="tx2"/>
                </a:solidFill>
                <a:latin typeface="Calibri" charset="0"/>
              </a:rPr>
            </a:br>
            <a:r>
              <a:rPr kumimoji="1" lang="en-US" sz="2400" i="1" dirty="0">
                <a:solidFill>
                  <a:schemeClr val="tx2"/>
                </a:solidFill>
                <a:latin typeface="Calibri" charset="0"/>
              </a:rPr>
              <a:t>http://</a:t>
            </a:r>
            <a:r>
              <a:rPr kumimoji="1" lang="en-US" sz="2400" i="1" dirty="0" err="1">
                <a:solidFill>
                  <a:schemeClr val="tx2"/>
                </a:solidFill>
                <a:latin typeface="Calibri" charset="0"/>
              </a:rPr>
              <a:t>www.eng.auburn.edu</a:t>
            </a:r>
            <a:r>
              <a:rPr kumimoji="1" lang="en-US" sz="2400" i="1" dirty="0">
                <a:solidFill>
                  <a:schemeClr val="tx2"/>
                </a:solidFill>
                <a:latin typeface="Calibri" charset="0"/>
              </a:rPr>
              <a:t>/~</a:t>
            </a:r>
            <a:r>
              <a:rPr kumimoji="1" lang="en-US" sz="2400" i="1" dirty="0" err="1">
                <a:solidFill>
                  <a:schemeClr val="tx2"/>
                </a:solidFill>
                <a:latin typeface="Calibri" charset="0"/>
              </a:rPr>
              <a:t>xqin</a:t>
            </a:r>
            <a:endParaRPr kumimoji="1" lang="en-US" sz="2400" i="1" dirty="0">
              <a:solidFill>
                <a:schemeClr val="tx2"/>
              </a:solidFill>
              <a:latin typeface="Calibri" charset="0"/>
            </a:endParaRPr>
          </a:p>
          <a:p>
            <a:pPr algn="ctr" eaLnBrk="0" hangingPunct="0">
              <a:lnSpc>
                <a:spcPct val="50000"/>
              </a:lnSpc>
              <a:spcBef>
                <a:spcPct val="50000"/>
              </a:spcBef>
            </a:pPr>
            <a:r>
              <a:rPr kumimoji="1" lang="en-US" sz="2400" i="1" dirty="0" err="1">
                <a:solidFill>
                  <a:schemeClr val="tx2"/>
                </a:solidFill>
                <a:latin typeface="Calibri" charset="0"/>
              </a:rPr>
              <a:t>xqin@auburn.edu</a:t>
            </a:r>
            <a:endParaRPr kumimoji="1" lang="en-US" altLang="zh-CN" sz="2400" i="1" dirty="0">
              <a:solidFill>
                <a:schemeClr val="tx2"/>
              </a:solidFill>
              <a:latin typeface="Calibri" charset="0"/>
              <a:ea typeface="宋体" charset="0"/>
              <a:cs typeface="宋体"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52400"/>
            <a:ext cx="7696200" cy="685800"/>
          </a:xfrm>
        </p:spPr>
        <p:txBody>
          <a:bodyPr/>
          <a:lstStyle/>
          <a:p>
            <a:r>
              <a:rPr lang="en-US" sz="2800" dirty="0" smtClean="0">
                <a:latin typeface="Calibri" charset="0"/>
              </a:rPr>
              <a:t>Implement P() using Semaphore </a:t>
            </a:r>
            <a:r>
              <a:rPr lang="en-US" sz="2800" dirty="0">
                <a:latin typeface="Calibri" charset="0"/>
              </a:rPr>
              <a:t>i</a:t>
            </a:r>
            <a:r>
              <a:rPr lang="en-US" sz="2800" dirty="0" smtClean="0">
                <a:latin typeface="Calibri" charset="0"/>
              </a:rPr>
              <a:t>n OS/161</a:t>
            </a:r>
            <a:endParaRPr lang="en-US" sz="2800" dirty="0" smtClean="0">
              <a:solidFill>
                <a:srgbClr val="FF0000"/>
              </a:solidFill>
              <a:latin typeface="Calibri" charset="0"/>
            </a:endParaRPr>
          </a:p>
        </p:txBody>
      </p:sp>
      <p:pic>
        <p:nvPicPr>
          <p:cNvPr id="2" name="Picture 1"/>
          <p:cNvPicPr>
            <a:picLocks noChangeAspect="1"/>
          </p:cNvPicPr>
          <p:nvPr/>
        </p:nvPicPr>
        <p:blipFill>
          <a:blip r:embed="rId3"/>
          <a:stretch>
            <a:fillRect/>
          </a:stretch>
        </p:blipFill>
        <p:spPr>
          <a:xfrm>
            <a:off x="355600" y="762000"/>
            <a:ext cx="8407400" cy="5905500"/>
          </a:xfrm>
          <a:prstGeom prst="rect">
            <a:avLst/>
          </a:prstGeom>
        </p:spPr>
      </p:pic>
    </p:spTree>
    <p:extLst>
      <p:ext uri="{BB962C8B-B14F-4D97-AF65-F5344CB8AC3E}">
        <p14:creationId xmlns:p14="http://schemas.microsoft.com/office/powerpoint/2010/main" val="28460799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52400"/>
            <a:ext cx="7696200" cy="685800"/>
          </a:xfrm>
        </p:spPr>
        <p:txBody>
          <a:bodyPr/>
          <a:lstStyle/>
          <a:p>
            <a:r>
              <a:rPr lang="en-US" sz="2800" dirty="0" smtClean="0">
                <a:latin typeface="Calibri" charset="0"/>
              </a:rPr>
              <a:t>Implement V() using Semaphore </a:t>
            </a:r>
            <a:r>
              <a:rPr lang="en-US" sz="2800" dirty="0">
                <a:latin typeface="Calibri" charset="0"/>
              </a:rPr>
              <a:t>i</a:t>
            </a:r>
            <a:r>
              <a:rPr lang="en-US" sz="2800" dirty="0" smtClean="0">
                <a:latin typeface="Calibri" charset="0"/>
              </a:rPr>
              <a:t>n OS/161</a:t>
            </a:r>
            <a:endParaRPr lang="en-US" sz="2800" dirty="0" smtClean="0">
              <a:solidFill>
                <a:srgbClr val="FF0000"/>
              </a:solidFill>
              <a:latin typeface="Calibri" charset="0"/>
            </a:endParaRPr>
          </a:p>
        </p:txBody>
      </p:sp>
      <p:pic>
        <p:nvPicPr>
          <p:cNvPr id="3" name="Picture 2"/>
          <p:cNvPicPr>
            <a:picLocks noChangeAspect="1"/>
          </p:cNvPicPr>
          <p:nvPr/>
        </p:nvPicPr>
        <p:blipFill>
          <a:blip r:embed="rId3"/>
          <a:stretch>
            <a:fillRect/>
          </a:stretch>
        </p:blipFill>
        <p:spPr>
          <a:xfrm>
            <a:off x="914400" y="1066800"/>
            <a:ext cx="6904844" cy="5029200"/>
          </a:xfrm>
          <a:prstGeom prst="rect">
            <a:avLst/>
          </a:prstGeom>
        </p:spPr>
      </p:pic>
    </p:spTree>
    <p:extLst>
      <p:ext uri="{BB962C8B-B14F-4D97-AF65-F5344CB8AC3E}">
        <p14:creationId xmlns:p14="http://schemas.microsoft.com/office/powerpoint/2010/main" val="1752414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228600"/>
            <a:ext cx="8686800" cy="1600200"/>
          </a:xfrm>
        </p:spPr>
        <p:txBody>
          <a:bodyPr/>
          <a:lstStyle/>
          <a:p>
            <a:r>
              <a:rPr lang="en-US" sz="3200" dirty="0" smtClean="0">
                <a:latin typeface="Calibri" charset="0"/>
              </a:rPr>
              <a:t>How to P() and V() collaborate through </a:t>
            </a:r>
            <a:br>
              <a:rPr lang="en-US" sz="3200" dirty="0" smtClean="0">
                <a:latin typeface="Calibri" charset="0"/>
              </a:rPr>
            </a:br>
            <a:r>
              <a:rPr lang="en-US" sz="3200" dirty="0" err="1" smtClean="0">
                <a:latin typeface="Calibri" charset="0"/>
              </a:rPr>
              <a:t>thread_sleep</a:t>
            </a:r>
            <a:r>
              <a:rPr lang="en-US" sz="3200" dirty="0" smtClean="0">
                <a:latin typeface="Calibri" charset="0"/>
              </a:rPr>
              <a:t>() and </a:t>
            </a:r>
            <a:r>
              <a:rPr lang="en-US" sz="3200" dirty="0" err="1" smtClean="0">
                <a:latin typeface="Calibri" charset="0"/>
              </a:rPr>
              <a:t>thread_wakeup</a:t>
            </a:r>
            <a:r>
              <a:rPr lang="en-US" sz="3200" dirty="0" smtClean="0">
                <a:latin typeface="Calibri" charset="0"/>
              </a:rPr>
              <a:t>()?</a:t>
            </a:r>
            <a:br>
              <a:rPr lang="en-US" sz="3200" dirty="0" smtClean="0">
                <a:latin typeface="Calibri" charset="0"/>
              </a:rPr>
            </a:br>
            <a:r>
              <a:rPr lang="en-US" sz="3200" dirty="0" smtClean="0">
                <a:latin typeface="Calibri" charset="0"/>
              </a:rPr>
              <a:t>See also Question (9) in Section 4.3</a:t>
            </a:r>
            <a:endParaRPr lang="en-US" sz="3200" dirty="0" smtClean="0">
              <a:solidFill>
                <a:srgbClr val="FF0000"/>
              </a:solidFill>
              <a:latin typeface="Calibri" charset="0"/>
            </a:endParaRPr>
          </a:p>
        </p:txBody>
      </p:sp>
      <p:pic>
        <p:nvPicPr>
          <p:cNvPr id="2" name="Picture 1"/>
          <p:cNvPicPr>
            <a:picLocks noChangeAspect="1"/>
          </p:cNvPicPr>
          <p:nvPr/>
        </p:nvPicPr>
        <p:blipFill>
          <a:blip r:embed="rId3"/>
          <a:stretch>
            <a:fillRect/>
          </a:stretch>
        </p:blipFill>
        <p:spPr>
          <a:xfrm>
            <a:off x="762000" y="2209800"/>
            <a:ext cx="7624175" cy="3352800"/>
          </a:xfrm>
          <a:prstGeom prst="rect">
            <a:avLst/>
          </a:prstGeom>
        </p:spPr>
      </p:pic>
    </p:spTree>
    <p:extLst>
      <p:ext uri="{BB962C8B-B14F-4D97-AF65-F5344CB8AC3E}">
        <p14:creationId xmlns:p14="http://schemas.microsoft.com/office/powerpoint/2010/main" val="184386110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3400" y="228600"/>
            <a:ext cx="8077200" cy="6472318"/>
          </a:xfrm>
          <a:prstGeom prst="rect">
            <a:avLst/>
          </a:prstGeom>
        </p:spPr>
      </p:pic>
    </p:spTree>
    <p:extLst>
      <p:ext uri="{BB962C8B-B14F-4D97-AF65-F5344CB8AC3E}">
        <p14:creationId xmlns:p14="http://schemas.microsoft.com/office/powerpoint/2010/main" val="21530140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en-US" dirty="0" smtClean="0">
                <a:latin typeface="Calibri"/>
                <a:cs typeface="Calibri"/>
              </a:rPr>
              <a:t>Locks and Condition Variables (CV) in OS/161</a:t>
            </a:r>
          </a:p>
        </p:txBody>
      </p:sp>
      <p:sp>
        <p:nvSpPr>
          <p:cNvPr id="32774" name="Rectangle 3"/>
          <p:cNvSpPr>
            <a:spLocks noGrp="1" noChangeArrowheads="1"/>
          </p:cNvSpPr>
          <p:nvPr>
            <p:ph idx="1"/>
          </p:nvPr>
        </p:nvSpPr>
        <p:spPr>
          <a:xfrm>
            <a:off x="304800" y="1600200"/>
            <a:ext cx="8305800" cy="4572000"/>
          </a:xfrm>
        </p:spPr>
        <p:txBody>
          <a:bodyPr>
            <a:normAutofit fontScale="92500"/>
          </a:bodyPr>
          <a:lstStyle/>
          <a:p>
            <a:r>
              <a:rPr lang="en-US" sz="3600" dirty="0" smtClean="0">
                <a:latin typeface="Calibri"/>
                <a:cs typeface="Calibri"/>
              </a:rPr>
              <a:t>No monitor in OS161</a:t>
            </a:r>
            <a:endParaRPr lang="en-US" sz="3600" dirty="0">
              <a:latin typeface="Calibri"/>
              <a:cs typeface="Calibri"/>
            </a:endParaRPr>
          </a:p>
          <a:p>
            <a:r>
              <a:rPr lang="en-US" sz="3600" dirty="0" smtClean="0">
                <a:latin typeface="Calibri"/>
                <a:cs typeface="Calibri"/>
              </a:rPr>
              <a:t>We will use condition </a:t>
            </a:r>
            <a:r>
              <a:rPr lang="en-US" sz="3600" dirty="0">
                <a:latin typeface="Calibri"/>
                <a:cs typeface="Calibri"/>
              </a:rPr>
              <a:t>variables</a:t>
            </a:r>
          </a:p>
          <a:p>
            <a:r>
              <a:rPr lang="en-US" sz="3600" dirty="0" smtClean="0">
                <a:latin typeface="Calibri"/>
                <a:cs typeface="Calibri"/>
              </a:rPr>
              <a:t>We make </a:t>
            </a:r>
            <a:r>
              <a:rPr lang="en-US" sz="3600" dirty="0">
                <a:latin typeface="Calibri"/>
                <a:cs typeface="Calibri"/>
              </a:rPr>
              <a:t>condition variables </a:t>
            </a:r>
            <a:r>
              <a:rPr lang="en-US" sz="3600" dirty="0" smtClean="0">
                <a:latin typeface="Calibri"/>
                <a:cs typeface="Calibri"/>
              </a:rPr>
              <a:t>independent (i.e., not </a:t>
            </a:r>
            <a:r>
              <a:rPr lang="en-US" sz="3600" dirty="0">
                <a:latin typeface="Calibri"/>
                <a:cs typeface="Calibri"/>
              </a:rPr>
              <a:t>associated with a monitor)</a:t>
            </a:r>
          </a:p>
          <a:p>
            <a:r>
              <a:rPr lang="en-US" sz="3600" dirty="0" smtClean="0">
                <a:latin typeface="Calibri"/>
                <a:cs typeface="Calibri"/>
              </a:rPr>
              <a:t>We will </a:t>
            </a:r>
            <a:r>
              <a:rPr lang="en-US" sz="3600" dirty="0">
                <a:latin typeface="Calibri"/>
                <a:cs typeface="Calibri"/>
              </a:rPr>
              <a:t>associate </a:t>
            </a:r>
            <a:r>
              <a:rPr lang="en-US" sz="3600" dirty="0" smtClean="0">
                <a:latin typeface="Calibri"/>
                <a:cs typeface="Calibri"/>
              </a:rPr>
              <a:t>CV </a:t>
            </a:r>
            <a:r>
              <a:rPr lang="en-US" sz="3600" dirty="0">
                <a:latin typeface="Calibri"/>
                <a:cs typeface="Calibri"/>
              </a:rPr>
              <a:t>with a lock (mutex)</a:t>
            </a:r>
          </a:p>
          <a:p>
            <a:pPr lvl="1"/>
            <a:r>
              <a:rPr lang="en-US" sz="3000" dirty="0" smtClean="0">
                <a:latin typeface="Calibri"/>
                <a:cs typeface="Calibri"/>
              </a:rPr>
              <a:t>Threads </a:t>
            </a:r>
            <a:r>
              <a:rPr lang="en-US" sz="3000" dirty="0">
                <a:latin typeface="Calibri"/>
                <a:cs typeface="Calibri"/>
              </a:rPr>
              <a:t>must first acquire the lock (mutex)</a:t>
            </a:r>
          </a:p>
          <a:p>
            <a:pPr lvl="1"/>
            <a:r>
              <a:rPr lang="en-US" sz="3000" dirty="0">
                <a:latin typeface="Calibri"/>
                <a:cs typeface="Calibri"/>
              </a:rPr>
              <a:t>CV::Wait releases the lock before blocking, acquires it after waking up</a:t>
            </a:r>
          </a:p>
          <a:p>
            <a:pPr lvl="1"/>
            <a:endParaRPr lang="en-US" dirty="0"/>
          </a:p>
        </p:txBody>
      </p:sp>
    </p:spTree>
    <p:extLst>
      <p:ext uri="{BB962C8B-B14F-4D97-AF65-F5344CB8AC3E}">
        <p14:creationId xmlns:p14="http://schemas.microsoft.com/office/powerpoint/2010/main" val="10726305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457200" y="152400"/>
            <a:ext cx="8229600" cy="639762"/>
          </a:xfrm>
        </p:spPr>
        <p:txBody>
          <a:bodyPr/>
          <a:lstStyle/>
          <a:p>
            <a:pPr>
              <a:defRPr/>
            </a:pPr>
            <a:r>
              <a:rPr lang="en-US" dirty="0" smtClean="0">
                <a:latin typeface="Calibri"/>
                <a:cs typeface="Calibri"/>
              </a:rPr>
              <a:t>Review 1: Semaphore</a:t>
            </a:r>
          </a:p>
        </p:txBody>
      </p:sp>
      <p:pic>
        <p:nvPicPr>
          <p:cNvPr id="3" name="Picture 2"/>
          <p:cNvPicPr>
            <a:picLocks noChangeAspect="1"/>
          </p:cNvPicPr>
          <p:nvPr/>
        </p:nvPicPr>
        <p:blipFill>
          <a:blip r:embed="rId2"/>
          <a:stretch>
            <a:fillRect/>
          </a:stretch>
        </p:blipFill>
        <p:spPr>
          <a:xfrm>
            <a:off x="304800" y="838199"/>
            <a:ext cx="8458200" cy="5953465"/>
          </a:xfrm>
          <a:prstGeom prst="rect">
            <a:avLst/>
          </a:prstGeom>
        </p:spPr>
      </p:pic>
    </p:spTree>
    <p:extLst>
      <p:ext uri="{BB962C8B-B14F-4D97-AF65-F5344CB8AC3E}">
        <p14:creationId xmlns:p14="http://schemas.microsoft.com/office/powerpoint/2010/main" val="7151007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457200" y="152400"/>
            <a:ext cx="8229600" cy="639762"/>
          </a:xfrm>
        </p:spPr>
        <p:txBody>
          <a:bodyPr/>
          <a:lstStyle/>
          <a:p>
            <a:pPr>
              <a:defRPr/>
            </a:pPr>
            <a:r>
              <a:rPr lang="en-US" dirty="0" smtClean="0">
                <a:latin typeface="Calibri"/>
                <a:cs typeface="Calibri"/>
              </a:rPr>
              <a:t>Review 2: Lock</a:t>
            </a:r>
          </a:p>
        </p:txBody>
      </p:sp>
      <p:pic>
        <p:nvPicPr>
          <p:cNvPr id="2" name="Picture 1"/>
          <p:cNvPicPr>
            <a:picLocks noChangeAspect="1"/>
          </p:cNvPicPr>
          <p:nvPr/>
        </p:nvPicPr>
        <p:blipFill>
          <a:blip r:embed="rId2"/>
          <a:stretch>
            <a:fillRect/>
          </a:stretch>
        </p:blipFill>
        <p:spPr>
          <a:xfrm>
            <a:off x="533400" y="838200"/>
            <a:ext cx="7874000" cy="5943600"/>
          </a:xfrm>
          <a:prstGeom prst="rect">
            <a:avLst/>
          </a:prstGeom>
        </p:spPr>
      </p:pic>
    </p:spTree>
    <p:extLst>
      <p:ext uri="{BB962C8B-B14F-4D97-AF65-F5344CB8AC3E}">
        <p14:creationId xmlns:p14="http://schemas.microsoft.com/office/powerpoint/2010/main" val="30088435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a:latin typeface="Calibri"/>
                <a:cs typeface="Calibri"/>
              </a:rPr>
              <a:t>POSIX </a:t>
            </a:r>
            <a:r>
              <a:rPr lang="en-US" dirty="0" err="1">
                <a:latin typeface="Calibri"/>
                <a:cs typeface="Calibri"/>
              </a:rPr>
              <a:t>Mutex</a:t>
            </a:r>
            <a:r>
              <a:rPr lang="en-US" dirty="0">
                <a:latin typeface="Calibri"/>
                <a:cs typeface="Calibri"/>
              </a:rPr>
              <a:t>-related Functions</a:t>
            </a:r>
          </a:p>
        </p:txBody>
      </p:sp>
      <p:sp>
        <p:nvSpPr>
          <p:cNvPr id="177155" name="Rectangle 3"/>
          <p:cNvSpPr>
            <a:spLocks noGrp="1" noChangeArrowheads="1"/>
          </p:cNvSpPr>
          <p:nvPr>
            <p:ph type="body" idx="1"/>
          </p:nvPr>
        </p:nvSpPr>
        <p:spPr>
          <a:xfrm>
            <a:off x="228600" y="1600200"/>
            <a:ext cx="8458200" cy="4525963"/>
          </a:xfrm>
        </p:spPr>
        <p:txBody>
          <a:bodyPr/>
          <a:lstStyle/>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pthread_mutex_init</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*restrict </a:t>
            </a:r>
            <a:r>
              <a:rPr lang="en-US" sz="2000" dirty="0" err="1">
                <a:latin typeface="Courier New"/>
                <a:cs typeface="Courier New"/>
              </a:rPr>
              <a:t>mutex</a:t>
            </a:r>
            <a:r>
              <a:rPr lang="en-US" sz="2000" dirty="0">
                <a:latin typeface="Courier New"/>
                <a:cs typeface="Courier New"/>
              </a:rPr>
              <a:t>, </a:t>
            </a:r>
            <a:r>
              <a:rPr lang="en-US" sz="2000" dirty="0" err="1" smtClean="0">
                <a:latin typeface="Courier New"/>
                <a:cs typeface="Courier New"/>
              </a:rPr>
              <a:t>const</a:t>
            </a:r>
            <a:r>
              <a:rPr lang="en-US" sz="2000" dirty="0" smtClean="0">
                <a:latin typeface="Courier New"/>
                <a:cs typeface="Courier New"/>
              </a:rPr>
              <a:t> </a:t>
            </a:r>
            <a:r>
              <a:rPr lang="en-US" sz="2000" dirty="0" err="1">
                <a:latin typeface="Courier New"/>
                <a:cs typeface="Courier New"/>
              </a:rPr>
              <a:t>pthread_mutexattr_t</a:t>
            </a:r>
            <a:r>
              <a:rPr lang="en-US" sz="2000" dirty="0">
                <a:latin typeface="Courier New"/>
                <a:cs typeface="Courier New"/>
              </a:rPr>
              <a:t> *restrict </a:t>
            </a:r>
            <a:r>
              <a:rPr lang="en-US" sz="2000" dirty="0" err="1">
                <a:latin typeface="Courier New"/>
                <a:cs typeface="Courier New"/>
              </a:rPr>
              <a:t>attr</a:t>
            </a:r>
            <a:r>
              <a:rPr lang="en-US" sz="2000" dirty="0">
                <a:latin typeface="Courier New"/>
                <a:cs typeface="Courier New"/>
              </a:rPr>
              <a:t>); </a:t>
            </a:r>
          </a:p>
          <a:p>
            <a:pPr marL="0" indent="0">
              <a:buNone/>
            </a:pPr>
            <a:endParaRPr lang="en-US" sz="2000" dirty="0" smtClean="0">
              <a:latin typeface="Courier New"/>
              <a:cs typeface="Courier New"/>
            </a:endParaRPr>
          </a:p>
          <a:p>
            <a:pPr marL="0" indent="0">
              <a:buNone/>
            </a:pPr>
            <a:r>
              <a:rPr lang="en-US" sz="2000" dirty="0" err="1" smtClean="0">
                <a:latin typeface="Courier New"/>
                <a:cs typeface="Courier New"/>
              </a:rPr>
              <a:t>int</a:t>
            </a:r>
            <a:r>
              <a:rPr lang="en-US" sz="2000" dirty="0" smtClean="0">
                <a:latin typeface="Courier New"/>
                <a:cs typeface="Courier New"/>
              </a:rPr>
              <a:t> </a:t>
            </a:r>
            <a:r>
              <a:rPr lang="en-US" sz="2000" b="1" dirty="0" err="1">
                <a:latin typeface="Courier New"/>
                <a:cs typeface="Courier New"/>
              </a:rPr>
              <a:t>pthread_mutex_destroy</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b="1" dirty="0">
                <a:latin typeface="Courier New"/>
                <a:cs typeface="Courier New"/>
              </a:rPr>
              <a:t> </a:t>
            </a:r>
            <a:r>
              <a:rPr lang="en-US" sz="2000" b="1" dirty="0" err="1">
                <a:latin typeface="Courier New"/>
                <a:cs typeface="Courier New"/>
              </a:rPr>
              <a:t>pthread_mutex_lock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pthread_mutex_trylock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pthread_mutex_unlock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p:txBody>
      </p:sp>
    </p:spTree>
    <p:extLst>
      <p:ext uri="{BB962C8B-B14F-4D97-AF65-F5344CB8AC3E}">
        <p14:creationId xmlns:p14="http://schemas.microsoft.com/office/powerpoint/2010/main" val="23829495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457200" y="152400"/>
            <a:ext cx="8229600" cy="533400"/>
          </a:xfrm>
        </p:spPr>
        <p:txBody>
          <a:bodyPr/>
          <a:lstStyle/>
          <a:p>
            <a:pPr>
              <a:defRPr/>
            </a:pPr>
            <a:r>
              <a:rPr lang="en-US" dirty="0" smtClean="0">
                <a:latin typeface="Calibri"/>
                <a:cs typeface="Calibri"/>
              </a:rPr>
              <a:t>Condition Variable or CV</a:t>
            </a:r>
          </a:p>
        </p:txBody>
      </p:sp>
      <p:pic>
        <p:nvPicPr>
          <p:cNvPr id="3" name="Picture 2"/>
          <p:cNvPicPr>
            <a:picLocks noChangeAspect="1"/>
          </p:cNvPicPr>
          <p:nvPr/>
        </p:nvPicPr>
        <p:blipFill>
          <a:blip r:embed="rId3"/>
          <a:stretch>
            <a:fillRect/>
          </a:stretch>
        </p:blipFill>
        <p:spPr>
          <a:xfrm>
            <a:off x="457200" y="739507"/>
            <a:ext cx="8229600" cy="6058176"/>
          </a:xfrm>
          <a:prstGeom prst="rect">
            <a:avLst/>
          </a:prstGeom>
        </p:spPr>
      </p:pic>
    </p:spTree>
    <p:extLst>
      <p:ext uri="{BB962C8B-B14F-4D97-AF65-F5344CB8AC3E}">
        <p14:creationId xmlns:p14="http://schemas.microsoft.com/office/powerpoint/2010/main" val="6389812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457200" y="152400"/>
            <a:ext cx="8229600" cy="533400"/>
          </a:xfrm>
        </p:spPr>
        <p:txBody>
          <a:bodyPr/>
          <a:lstStyle/>
          <a:p>
            <a:pPr>
              <a:defRPr/>
            </a:pPr>
            <a:r>
              <a:rPr lang="en-US" dirty="0" smtClean="0">
                <a:latin typeface="Calibri"/>
                <a:cs typeface="Calibri"/>
              </a:rPr>
              <a:t>Semaphore vs. Condition Variable</a:t>
            </a:r>
          </a:p>
        </p:txBody>
      </p:sp>
      <p:pic>
        <p:nvPicPr>
          <p:cNvPr id="2" name="Picture 1"/>
          <p:cNvPicPr>
            <a:picLocks noChangeAspect="1"/>
          </p:cNvPicPr>
          <p:nvPr/>
        </p:nvPicPr>
        <p:blipFill>
          <a:blip r:embed="rId3"/>
          <a:stretch>
            <a:fillRect/>
          </a:stretch>
        </p:blipFill>
        <p:spPr>
          <a:xfrm>
            <a:off x="0" y="914400"/>
            <a:ext cx="9144000" cy="5724071"/>
          </a:xfrm>
          <a:prstGeom prst="rect">
            <a:avLst/>
          </a:prstGeom>
        </p:spPr>
      </p:pic>
    </p:spTree>
    <p:extLst>
      <p:ext uri="{BB962C8B-B14F-4D97-AF65-F5344CB8AC3E}">
        <p14:creationId xmlns:p14="http://schemas.microsoft.com/office/powerpoint/2010/main" val="20673743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p:txBody>
          <a:bodyPr/>
          <a:lstStyle/>
          <a:p>
            <a:pPr eaLnBrk="1" hangingPunct="1"/>
            <a:r>
              <a:rPr lang="en-US" sz="4000" dirty="0" smtClean="0">
                <a:latin typeface="Calibri" charset="0"/>
                <a:ea typeface="MS PGothic" charset="0"/>
                <a:cs typeface="MS PGothic" charset="0"/>
              </a:rPr>
              <a:t>Project Objectives</a:t>
            </a:r>
            <a:endParaRPr lang="en-US" sz="4000" dirty="0">
              <a:latin typeface="Calibri" charset="0"/>
              <a:ea typeface="MS PGothic" charset="0"/>
              <a:cs typeface="MS PGothic" charset="0"/>
            </a:endParaRPr>
          </a:p>
        </p:txBody>
      </p:sp>
      <p:sp>
        <p:nvSpPr>
          <p:cNvPr id="3075" name="Rectangle 3"/>
          <p:cNvSpPr>
            <a:spLocks noGrp="1"/>
          </p:cNvSpPr>
          <p:nvPr>
            <p:ph type="body" idx="4294967295"/>
          </p:nvPr>
        </p:nvSpPr>
        <p:spPr>
          <a:xfrm>
            <a:off x="457200" y="1295400"/>
            <a:ext cx="8229600" cy="3962399"/>
          </a:xfrm>
        </p:spPr>
        <p:txBody>
          <a:bodyPr/>
          <a:lstStyle/>
          <a:p>
            <a:pPr lvl="0"/>
            <a:r>
              <a:rPr lang="en-US" dirty="0">
                <a:latin typeface="Calibri"/>
                <a:cs typeface="Calibri"/>
              </a:rPr>
              <a:t>To implement the lock mechanism</a:t>
            </a:r>
          </a:p>
          <a:p>
            <a:pPr lvl="0"/>
            <a:r>
              <a:rPr lang="en-US" dirty="0">
                <a:latin typeface="Calibri"/>
                <a:cs typeface="Calibri"/>
              </a:rPr>
              <a:t>To implement condition variables</a:t>
            </a:r>
          </a:p>
          <a:p>
            <a:pPr lvl="0"/>
            <a:r>
              <a:rPr lang="en-US" dirty="0">
                <a:latin typeface="Calibri"/>
                <a:cs typeface="Calibri"/>
              </a:rPr>
              <a:t>To solve a synchronization problem using different mechanisms</a:t>
            </a:r>
          </a:p>
          <a:p>
            <a:pPr lvl="0"/>
            <a:r>
              <a:rPr lang="en-US" dirty="0">
                <a:latin typeface="Calibri"/>
                <a:cs typeface="Calibri"/>
              </a:rPr>
              <a:t>To improve your source code reading skills</a:t>
            </a:r>
          </a:p>
          <a:p>
            <a:r>
              <a:rPr lang="en-US" dirty="0">
                <a:latin typeface="Calibri"/>
                <a:cs typeface="Calibri"/>
              </a:rPr>
              <a:t>To strengthen your debugging skill </a:t>
            </a:r>
            <a:r>
              <a:rPr lang="en-US" dirty="0" smtClean="0">
                <a:effectLst/>
                <a:latin typeface="Calibri"/>
                <a:cs typeface="Calibri"/>
              </a:rPr>
              <a:t> </a:t>
            </a:r>
            <a:endParaRPr lang="en-US" dirty="0">
              <a:latin typeface="Calibri"/>
              <a:ea typeface="MS PGothic" charset="0"/>
              <a:cs typeface="Calibri"/>
            </a:endParaRPr>
          </a:p>
        </p:txBody>
      </p:sp>
      <p:sp>
        <p:nvSpPr>
          <p:cNvPr id="5" name="Rectangle 4"/>
          <p:cNvSpPr>
            <a:spLocks noChangeArrowheads="1"/>
          </p:cNvSpPr>
          <p:nvPr/>
        </p:nvSpPr>
        <p:spPr bwMode="auto">
          <a:xfrm>
            <a:off x="762000" y="5495938"/>
            <a:ext cx="6934200" cy="523862"/>
          </a:xfrm>
          <a:prstGeom prst="rect">
            <a:avLst/>
          </a:prstGeom>
          <a:solidFill>
            <a:schemeClr val="bg1"/>
          </a:solidFill>
          <a:ln w="38100" cmpd="dbl">
            <a:solidFill>
              <a:srgbClr val="FF0000"/>
            </a:solidFill>
            <a:miter lim="800000"/>
            <a:headEnd/>
            <a:tailEnd/>
          </a:ln>
        </p:spPr>
        <p:txBody>
          <a:bodyPr wrap="square" lIns="92075" tIns="46038" rIns="92075" bIns="46038" anchor="ctr">
            <a:spAutoFit/>
          </a:bodyPr>
          <a:lstStyle/>
          <a:p>
            <a:pPr algn="ctr"/>
            <a:r>
              <a:rPr lang="en-US" sz="2800" dirty="0" smtClean="0">
                <a:latin typeface="Calibri" charset="0"/>
                <a:ea typeface="MS PGothic" charset="0"/>
                <a:cs typeface="MS PGothic" charset="0"/>
              </a:rPr>
              <a:t>Two weeks to achieve the above objectives!</a:t>
            </a:r>
            <a:endParaRPr lang="en-US" sz="2800" dirty="0">
              <a:latin typeface="Calibri" charset="0"/>
              <a:ea typeface="MS PGothic" charset="0"/>
              <a:cs typeface="MS PGothic"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824788" cy="685801"/>
          </a:xfrm>
        </p:spPr>
        <p:txBody>
          <a:bodyPr/>
          <a:lstStyle/>
          <a:p>
            <a:pPr algn="ctr"/>
            <a:r>
              <a:rPr lang="en-US" dirty="0">
                <a:latin typeface="Calibri"/>
                <a:cs typeface="Calibri"/>
              </a:rPr>
              <a:t>Producer/Consumer Problem</a:t>
            </a:r>
          </a:p>
        </p:txBody>
      </p:sp>
      <p:graphicFrame>
        <p:nvGraphicFramePr>
          <p:cNvPr id="5" name="Diagram 4"/>
          <p:cNvGraphicFramePr/>
          <p:nvPr>
            <p:extLst>
              <p:ext uri="{D42A27DB-BD31-4B8C-83A1-F6EECF244321}">
                <p14:modId xmlns:p14="http://schemas.microsoft.com/office/powerpoint/2010/main" val="950455994"/>
              </p:ext>
            </p:extLst>
          </p:nvPr>
        </p:nvGraphicFramePr>
        <p:xfrm>
          <a:off x="533400" y="16002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457200" y="1219200"/>
            <a:ext cx="8229600" cy="5254918"/>
          </a:xfrm>
          <a:prstGeom prst="rect">
            <a:avLst/>
          </a:prstGeom>
        </p:spPr>
      </p:pic>
    </p:spTree>
    <p:extLst>
      <p:ext uri="{BB962C8B-B14F-4D97-AF65-F5344CB8AC3E}">
        <p14:creationId xmlns:p14="http://schemas.microsoft.com/office/powerpoint/2010/main" val="39885338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2126"/>
          <a:stretch>
            <a:fillRect/>
          </a:stretch>
        </p:blipFill>
        <p:spPr>
          <a:xfrm>
            <a:off x="381000" y="533399"/>
            <a:ext cx="5638800" cy="5876505"/>
          </a:xfrm>
          <a:prstGeom prst="rect">
            <a:avLst/>
          </a:prstGeom>
        </p:spPr>
      </p:pic>
      <p:sp>
        <p:nvSpPr>
          <p:cNvPr id="10" name="TextBox 9"/>
          <p:cNvSpPr txBox="1"/>
          <p:nvPr/>
        </p:nvSpPr>
        <p:spPr>
          <a:xfrm>
            <a:off x="5943600" y="762000"/>
            <a:ext cx="2971800" cy="4955203"/>
          </a:xfrm>
          <a:prstGeom prst="rect">
            <a:avLst/>
          </a:prstGeom>
          <a:noFill/>
        </p:spPr>
        <p:txBody>
          <a:bodyPr wrap="square" rtlCol="0">
            <a:spAutoFit/>
          </a:bodyPr>
          <a:lstStyle/>
          <a:p>
            <a:pPr algn="ctr"/>
            <a:r>
              <a:rPr lang="en-US" sz="3200" b="1" dirty="0" smtClean="0">
                <a:latin typeface="+mn-lt"/>
              </a:rPr>
              <a:t>Figure 5.9  </a:t>
            </a:r>
          </a:p>
          <a:p>
            <a:pPr algn="ctr"/>
            <a:endParaRPr lang="en-US" sz="3200" b="1" dirty="0" smtClean="0">
              <a:latin typeface="+mn-lt"/>
            </a:endParaRPr>
          </a:p>
          <a:p>
            <a:pPr algn="ctr"/>
            <a:r>
              <a:rPr lang="en-US" sz="2800" b="1" dirty="0" smtClean="0">
                <a:latin typeface="+mn-lt"/>
              </a:rPr>
              <a:t>An Incorrect </a:t>
            </a:r>
          </a:p>
          <a:p>
            <a:pPr algn="ctr"/>
            <a:r>
              <a:rPr lang="en-US" sz="2800" b="1" dirty="0" smtClean="0">
                <a:latin typeface="+mn-lt"/>
              </a:rPr>
              <a:t>Solution </a:t>
            </a:r>
          </a:p>
          <a:p>
            <a:pPr algn="ctr"/>
            <a:r>
              <a:rPr lang="en-US" sz="2800" b="1" dirty="0" smtClean="0">
                <a:latin typeface="+mn-lt"/>
              </a:rPr>
              <a:t>to the </a:t>
            </a:r>
          </a:p>
          <a:p>
            <a:pPr algn="ctr"/>
            <a:r>
              <a:rPr lang="en-US" sz="2800" b="1" dirty="0" smtClean="0">
                <a:latin typeface="+mn-lt"/>
              </a:rPr>
              <a:t>Infinite-Buffer </a:t>
            </a:r>
          </a:p>
          <a:p>
            <a:pPr algn="ctr"/>
            <a:r>
              <a:rPr lang="en-US" sz="2800" b="1" dirty="0" smtClean="0">
                <a:latin typeface="+mn-lt"/>
              </a:rPr>
              <a:t>Producer/Consumer </a:t>
            </a:r>
          </a:p>
          <a:p>
            <a:pPr algn="ctr"/>
            <a:r>
              <a:rPr lang="en-US" sz="2800" b="1" dirty="0" smtClean="0">
                <a:latin typeface="+mn-lt"/>
              </a:rPr>
              <a:t>Problem Using </a:t>
            </a:r>
          </a:p>
          <a:p>
            <a:pPr algn="ctr"/>
            <a:r>
              <a:rPr lang="en-US" sz="2800" b="1" dirty="0" smtClean="0">
                <a:latin typeface="+mn-lt"/>
              </a:rPr>
              <a:t>Binary Semaphores </a:t>
            </a:r>
            <a:endParaRPr lang="en-US" sz="2800" b="1" dirty="0">
              <a:latin typeface="+mn-lt"/>
            </a:endParaRPr>
          </a:p>
        </p:txBody>
      </p:sp>
      <p:pic>
        <p:nvPicPr>
          <p:cNvPr id="2" name="Picture 1"/>
          <p:cNvPicPr>
            <a:picLocks noChangeAspect="1"/>
          </p:cNvPicPr>
          <p:nvPr/>
        </p:nvPicPr>
        <p:blipFill>
          <a:blip r:embed="rId4"/>
          <a:stretch>
            <a:fillRect/>
          </a:stretch>
        </p:blipFill>
        <p:spPr>
          <a:xfrm>
            <a:off x="0" y="292100"/>
            <a:ext cx="9144000" cy="6270434"/>
          </a:xfrm>
          <a:prstGeom prst="rect">
            <a:avLst/>
          </a:prstGeom>
        </p:spPr>
      </p:pic>
    </p:spTree>
    <p:extLst>
      <p:ext uri="{BB962C8B-B14F-4D97-AF65-F5344CB8AC3E}">
        <p14:creationId xmlns:p14="http://schemas.microsoft.com/office/powerpoint/2010/main" val="27191970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74485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charset="0"/>
              </a:rPr>
              <a:t>Three Tasks</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457200" y="1524000"/>
            <a:ext cx="8143875" cy="4191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0"/>
            <a:r>
              <a:rPr lang="en-US" dirty="0" smtClean="0">
                <a:latin typeface="Calibri"/>
                <a:cs typeface="Calibri"/>
              </a:rPr>
              <a:t>Task 1: Code-Reading Assignment (15%)</a:t>
            </a:r>
          </a:p>
          <a:p>
            <a:pPr marL="0" lvl="0" indent="0">
              <a:buNone/>
            </a:pPr>
            <a:r>
              <a:rPr lang="en-US" sz="2400" dirty="0" smtClean="0">
                <a:latin typeface="Calibri"/>
                <a:cs typeface="Calibri"/>
              </a:rPr>
              <a:t>	</a:t>
            </a:r>
            <a:r>
              <a:rPr lang="en-US" sz="2400" dirty="0" smtClean="0">
                <a:solidFill>
                  <a:srgbClr val="FF0000"/>
                </a:solidFill>
                <a:latin typeface="Calibri"/>
                <a:cs typeface="Calibri"/>
              </a:rPr>
              <a:t>Individual;  Soft Deadline:  9/12</a:t>
            </a:r>
          </a:p>
          <a:p>
            <a:pPr marL="0" lvl="0" indent="0">
              <a:buNone/>
            </a:pPr>
            <a:endParaRPr lang="en-US" dirty="0" smtClean="0">
              <a:latin typeface="Calibri"/>
              <a:cs typeface="Calibri"/>
            </a:endParaRPr>
          </a:p>
          <a:p>
            <a:pPr lvl="0"/>
            <a:r>
              <a:rPr lang="en-US" dirty="0" smtClean="0">
                <a:latin typeface="Calibri"/>
                <a:cs typeface="Calibri"/>
              </a:rPr>
              <a:t>Task 2: Programming Assignment (70%)</a:t>
            </a:r>
          </a:p>
          <a:p>
            <a:pPr marL="0" lvl="0" indent="0">
              <a:buNone/>
            </a:pPr>
            <a:r>
              <a:rPr lang="en-US" sz="2400" dirty="0" smtClean="0">
                <a:latin typeface="Calibri"/>
                <a:cs typeface="Calibri"/>
              </a:rPr>
              <a:t>	</a:t>
            </a:r>
            <a:r>
              <a:rPr lang="en-US" sz="2400" dirty="0" smtClean="0">
                <a:solidFill>
                  <a:srgbClr val="FF0000"/>
                </a:solidFill>
                <a:latin typeface="Calibri"/>
                <a:cs typeface="Calibri"/>
              </a:rPr>
              <a:t>Collaboration; Soft </a:t>
            </a:r>
            <a:r>
              <a:rPr lang="en-US" sz="2400" dirty="0">
                <a:solidFill>
                  <a:srgbClr val="FF0000"/>
                </a:solidFill>
                <a:latin typeface="Calibri"/>
                <a:cs typeface="Calibri"/>
              </a:rPr>
              <a:t>Deadline:  9</a:t>
            </a:r>
            <a:r>
              <a:rPr lang="en-US" sz="2400" dirty="0" smtClean="0">
                <a:solidFill>
                  <a:srgbClr val="FF0000"/>
                </a:solidFill>
                <a:latin typeface="Calibri"/>
                <a:cs typeface="Calibri"/>
              </a:rPr>
              <a:t>/19</a:t>
            </a:r>
          </a:p>
          <a:p>
            <a:pPr marL="0" lvl="0" indent="0">
              <a:buNone/>
            </a:pPr>
            <a:endParaRPr lang="en-US" sz="2400" dirty="0">
              <a:latin typeface="Calibri"/>
              <a:cs typeface="Calibri"/>
            </a:endParaRPr>
          </a:p>
          <a:p>
            <a:pPr lvl="0"/>
            <a:r>
              <a:rPr lang="en-US" dirty="0" smtClean="0">
                <a:latin typeface="Calibri"/>
                <a:cs typeface="Calibri"/>
              </a:rPr>
              <a:t>Task 3: Written </a:t>
            </a:r>
            <a:r>
              <a:rPr lang="en-US" dirty="0">
                <a:latin typeface="Calibri"/>
                <a:cs typeface="Calibri"/>
              </a:rPr>
              <a:t>Assignment (15%</a:t>
            </a:r>
            <a:r>
              <a:rPr lang="en-US" dirty="0" smtClean="0">
                <a:latin typeface="Calibri"/>
                <a:cs typeface="Calibri"/>
              </a:rPr>
              <a:t>)</a:t>
            </a:r>
          </a:p>
          <a:p>
            <a:pPr marL="0" lvl="0" indent="0">
              <a:buNone/>
            </a:pPr>
            <a:r>
              <a:rPr lang="en-US" sz="2400" dirty="0" smtClean="0">
                <a:latin typeface="Calibri"/>
                <a:cs typeface="Calibri"/>
              </a:rPr>
              <a:t>	</a:t>
            </a:r>
            <a:r>
              <a:rPr lang="en-US" sz="2400" dirty="0" smtClean="0">
                <a:solidFill>
                  <a:srgbClr val="FF0000"/>
                </a:solidFill>
                <a:latin typeface="Calibri"/>
                <a:cs typeface="Calibri"/>
              </a:rPr>
              <a:t>Discussion; Soft </a:t>
            </a:r>
            <a:r>
              <a:rPr lang="en-US" sz="2400" dirty="0">
                <a:solidFill>
                  <a:srgbClr val="FF0000"/>
                </a:solidFill>
                <a:latin typeface="Calibri"/>
                <a:cs typeface="Calibri"/>
              </a:rPr>
              <a:t>Deadline:  9</a:t>
            </a:r>
            <a:r>
              <a:rPr lang="en-US" sz="2400" dirty="0" smtClean="0">
                <a:solidFill>
                  <a:srgbClr val="FF0000"/>
                </a:solidFill>
                <a:latin typeface="Calibri"/>
                <a:cs typeface="Calibri"/>
              </a:rPr>
              <a:t>/21</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charset="0"/>
              </a:rPr>
              <a:t>Task 1: Code-Reading Assignment</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457200" y="1447800"/>
            <a:ext cx="8143875" cy="495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a:cs typeface="Calibri"/>
              </a:rPr>
              <a:t>Time Allocation: &lt; 2 hours</a:t>
            </a:r>
          </a:p>
          <a:p>
            <a:endParaRPr lang="en-US" dirty="0">
              <a:latin typeface="Calibri"/>
              <a:cs typeface="Calibri"/>
            </a:endParaRPr>
          </a:p>
          <a:p>
            <a:r>
              <a:rPr lang="en-US" dirty="0" smtClean="0">
                <a:latin typeface="Calibri"/>
                <a:cs typeface="Calibri"/>
              </a:rPr>
              <a:t>Five Thread Questions (30-40 min)</a:t>
            </a:r>
            <a:endParaRPr lang="en-US" dirty="0">
              <a:latin typeface="Calibri"/>
              <a:cs typeface="Calibri"/>
            </a:endParaRPr>
          </a:p>
          <a:p>
            <a:r>
              <a:rPr lang="en-US" dirty="0" smtClean="0">
                <a:latin typeface="Calibri"/>
                <a:cs typeface="Calibri"/>
              </a:rPr>
              <a:t>Three Scheduler </a:t>
            </a:r>
            <a:r>
              <a:rPr lang="en-US" dirty="0">
                <a:latin typeface="Calibri"/>
                <a:cs typeface="Calibri"/>
              </a:rPr>
              <a:t>Questions </a:t>
            </a:r>
            <a:r>
              <a:rPr lang="en-US" dirty="0" smtClean="0">
                <a:latin typeface="Calibri"/>
                <a:cs typeface="Calibri"/>
              </a:rPr>
              <a:t>(30-40 min)</a:t>
            </a:r>
          </a:p>
          <a:p>
            <a:r>
              <a:rPr lang="en-US" dirty="0">
                <a:latin typeface="Calibri"/>
                <a:cs typeface="Calibri"/>
              </a:rPr>
              <a:t>Two  Synchronization Questions </a:t>
            </a:r>
            <a:r>
              <a:rPr lang="en-US" dirty="0" smtClean="0">
                <a:latin typeface="Calibri"/>
                <a:cs typeface="Calibri"/>
              </a:rPr>
              <a:t>(&lt;1 hour)</a:t>
            </a:r>
          </a:p>
          <a:p>
            <a:endParaRPr lang="en-US" altLang="zh-CN" dirty="0">
              <a:latin typeface="Calibri"/>
              <a:ea typeface="宋体" charset="0"/>
              <a:cs typeface="Calibri"/>
            </a:endParaRPr>
          </a:p>
          <a:p>
            <a:r>
              <a:rPr lang="en-US" altLang="zh-CN" dirty="0" smtClean="0">
                <a:latin typeface="Calibri"/>
                <a:ea typeface="宋体" charset="0"/>
                <a:cs typeface="Calibri"/>
              </a:rPr>
              <a:t>Use the </a:t>
            </a:r>
            <a:r>
              <a:rPr lang="en-US" altLang="zh-CN" dirty="0" err="1" smtClean="0">
                <a:latin typeface="Calibri"/>
                <a:ea typeface="宋体" charset="0"/>
                <a:cs typeface="Calibri"/>
              </a:rPr>
              <a:t>grep</a:t>
            </a:r>
            <a:r>
              <a:rPr lang="en-US" altLang="zh-CN" dirty="0" smtClean="0">
                <a:latin typeface="Calibri"/>
                <a:ea typeface="宋体" charset="0"/>
                <a:cs typeface="Calibri"/>
              </a:rPr>
              <a:t> command:</a:t>
            </a:r>
          </a:p>
          <a:p>
            <a:pPr marL="457200" lvl="1" indent="0">
              <a:buNone/>
            </a:pPr>
            <a:r>
              <a:rPr lang="en-US" altLang="zh-CN" dirty="0" smtClean="0">
                <a:latin typeface="Calibri"/>
                <a:ea typeface="宋体" charset="0"/>
                <a:cs typeface="Calibri"/>
              </a:rPr>
              <a:t> </a:t>
            </a:r>
            <a:r>
              <a:rPr lang="en-US" altLang="zh-CN" dirty="0" smtClean="0">
                <a:latin typeface="Courier New"/>
                <a:ea typeface="宋体" charset="0"/>
                <a:cs typeface="Courier New"/>
              </a:rPr>
              <a:t>%</a:t>
            </a:r>
            <a:r>
              <a:rPr lang="en-US" altLang="zh-CN" dirty="0" err="1" smtClean="0">
                <a:latin typeface="Courier New"/>
                <a:ea typeface="宋体" charset="0"/>
                <a:cs typeface="Courier New"/>
              </a:rPr>
              <a:t>grep</a:t>
            </a:r>
            <a:r>
              <a:rPr lang="en-US" altLang="zh-CN" dirty="0" smtClean="0">
                <a:latin typeface="Courier New"/>
                <a:ea typeface="宋体" charset="0"/>
                <a:cs typeface="Courier New"/>
              </a:rPr>
              <a:t> -r “</a:t>
            </a:r>
            <a:r>
              <a:rPr lang="en-US" altLang="zh-CN" dirty="0" err="1" smtClean="0">
                <a:latin typeface="Courier New"/>
                <a:ea typeface="宋体" charset="0"/>
                <a:cs typeface="Courier New"/>
              </a:rPr>
              <a:t>hardclock</a:t>
            </a:r>
            <a:r>
              <a:rPr lang="en-US" altLang="zh-CN" dirty="0" smtClean="0">
                <a:latin typeface="Courier New"/>
                <a:ea typeface="宋体" charset="0"/>
                <a:cs typeface="Courier New"/>
              </a:rPr>
              <a:t>” .</a:t>
            </a:r>
            <a:endParaRPr lang="en-US" altLang="zh-CN" dirty="0">
              <a:latin typeface="Courier New"/>
              <a:ea typeface="宋体" charset="0"/>
              <a:cs typeface="Courier New"/>
            </a:endParaRPr>
          </a:p>
        </p:txBody>
      </p:sp>
      <p:sp>
        <p:nvSpPr>
          <p:cNvPr id="4" name="Rectangle 3"/>
          <p:cNvSpPr/>
          <p:nvPr/>
        </p:nvSpPr>
        <p:spPr>
          <a:xfrm>
            <a:off x="3962400" y="-2819400"/>
            <a:ext cx="3352800" cy="30480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685800" y="5562600"/>
            <a:ext cx="5715000" cy="53340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856452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charset="0"/>
              </a:rPr>
              <a:t>Task 2: Programming Assignment</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457200" y="1223962"/>
            <a:ext cx="8143875" cy="502443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0"/>
            <a:r>
              <a:rPr lang="en-US" sz="2800" dirty="0" smtClean="0">
                <a:latin typeface="Calibri"/>
                <a:cs typeface="Calibri"/>
              </a:rPr>
              <a:t>Subtask 1: Implementing </a:t>
            </a:r>
            <a:r>
              <a:rPr lang="en-US" sz="2800" dirty="0">
                <a:latin typeface="Calibri"/>
                <a:cs typeface="Calibri"/>
              </a:rPr>
              <a:t>Locks: 15</a:t>
            </a:r>
            <a:r>
              <a:rPr lang="en-US" sz="2800" dirty="0" smtClean="0">
                <a:latin typeface="Calibri"/>
                <a:cs typeface="Calibri"/>
              </a:rPr>
              <a:t>%</a:t>
            </a:r>
          </a:p>
          <a:p>
            <a:pPr lvl="0"/>
            <a:endParaRPr lang="en-US" sz="2800" dirty="0">
              <a:latin typeface="Calibri"/>
              <a:cs typeface="Calibri"/>
            </a:endParaRPr>
          </a:p>
          <a:p>
            <a:pPr lvl="0"/>
            <a:r>
              <a:rPr lang="en-US" sz="2800" dirty="0" smtClean="0">
                <a:latin typeface="Calibri"/>
                <a:cs typeface="Calibri"/>
              </a:rPr>
              <a:t>Subtask 2: </a:t>
            </a:r>
            <a:r>
              <a:rPr lang="en-US" sz="2800" dirty="0">
                <a:latin typeface="Calibri"/>
                <a:cs typeface="Calibri"/>
              </a:rPr>
              <a:t>Implementing Condition Variables (cv): 15</a:t>
            </a:r>
            <a:r>
              <a:rPr lang="en-US" sz="2800" dirty="0" smtClean="0">
                <a:latin typeface="Calibri"/>
                <a:cs typeface="Calibri"/>
              </a:rPr>
              <a:t>%</a:t>
            </a:r>
          </a:p>
          <a:p>
            <a:pPr lvl="0"/>
            <a:endParaRPr lang="en-US" sz="2800" dirty="0">
              <a:latin typeface="Calibri"/>
              <a:cs typeface="Calibri"/>
            </a:endParaRPr>
          </a:p>
          <a:p>
            <a:pPr lvl="0"/>
            <a:r>
              <a:rPr lang="en-US" sz="2800" dirty="0" smtClean="0">
                <a:latin typeface="Calibri"/>
                <a:cs typeface="Calibri"/>
              </a:rPr>
              <a:t>Subtask 3: </a:t>
            </a:r>
            <a:r>
              <a:rPr lang="en-US" sz="2800" dirty="0">
                <a:latin typeface="Calibri"/>
                <a:cs typeface="Calibri"/>
              </a:rPr>
              <a:t>A semaphore-based solution in </a:t>
            </a:r>
            <a:r>
              <a:rPr lang="en-US" sz="2800" dirty="0" err="1">
                <a:latin typeface="Calibri"/>
                <a:cs typeface="Calibri"/>
              </a:rPr>
              <a:t>catsem.c</a:t>
            </a:r>
            <a:r>
              <a:rPr lang="en-US" sz="2800" dirty="0">
                <a:latin typeface="Calibri"/>
                <a:cs typeface="Calibri"/>
              </a:rPr>
              <a:t>: 15</a:t>
            </a:r>
            <a:r>
              <a:rPr lang="en-US" sz="2800" dirty="0" smtClean="0">
                <a:latin typeface="Calibri"/>
                <a:cs typeface="Calibri"/>
              </a:rPr>
              <a:t>%</a:t>
            </a:r>
          </a:p>
          <a:p>
            <a:pPr lvl="0"/>
            <a:endParaRPr lang="en-US" sz="2800" dirty="0">
              <a:latin typeface="Calibri"/>
              <a:cs typeface="Calibri"/>
            </a:endParaRPr>
          </a:p>
          <a:p>
            <a:pPr lvl="0"/>
            <a:r>
              <a:rPr lang="en-US" sz="2800" dirty="0" smtClean="0">
                <a:latin typeface="Calibri"/>
                <a:cs typeface="Calibri"/>
              </a:rPr>
              <a:t>Subtask 4: </a:t>
            </a:r>
            <a:r>
              <a:rPr lang="en-US" sz="2800" dirty="0">
                <a:latin typeface="Calibri"/>
                <a:cs typeface="Calibri"/>
              </a:rPr>
              <a:t>A </a:t>
            </a:r>
            <a:r>
              <a:rPr lang="en-US" sz="2800" dirty="0" smtClean="0">
                <a:latin typeface="Calibri"/>
                <a:cs typeface="Calibri"/>
              </a:rPr>
              <a:t>“CV + locks” </a:t>
            </a:r>
            <a:r>
              <a:rPr lang="en-US" sz="2800" dirty="0">
                <a:latin typeface="Calibri"/>
                <a:cs typeface="Calibri"/>
              </a:rPr>
              <a:t>based solution </a:t>
            </a:r>
            <a:r>
              <a:rPr lang="en-US" sz="2800" dirty="0" smtClean="0">
                <a:latin typeface="Calibri"/>
                <a:cs typeface="Calibri"/>
              </a:rPr>
              <a:t>in </a:t>
            </a:r>
            <a:r>
              <a:rPr lang="en-US" sz="2800" dirty="0" err="1">
                <a:latin typeface="Calibri"/>
                <a:cs typeface="Calibri"/>
              </a:rPr>
              <a:t>catlock.c</a:t>
            </a:r>
            <a:r>
              <a:rPr lang="en-US" sz="2800" dirty="0">
                <a:latin typeface="Calibri"/>
                <a:cs typeface="Calibri"/>
              </a:rPr>
              <a:t>: 15</a:t>
            </a:r>
            <a:r>
              <a:rPr lang="en-US" sz="2800" dirty="0" smtClean="0">
                <a:latin typeface="Calibri"/>
                <a:cs typeface="Calibri"/>
              </a:rPr>
              <a:t>%</a:t>
            </a:r>
            <a:endParaRPr lang="en-US" altLang="zh-CN" sz="2800" dirty="0">
              <a:latin typeface="Calibri"/>
              <a:ea typeface="宋体" charset="0"/>
              <a:cs typeface="Calibri"/>
            </a:endParaRPr>
          </a:p>
        </p:txBody>
      </p:sp>
    </p:spTree>
    <p:extLst>
      <p:ext uri="{BB962C8B-B14F-4D97-AF65-F5344CB8AC3E}">
        <p14:creationId xmlns:p14="http://schemas.microsoft.com/office/powerpoint/2010/main" val="6062258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a:cs typeface="Calibri"/>
              </a:rPr>
              <a:t>Task 3: Written Assignment</a:t>
            </a:r>
            <a:endParaRPr lang="en-US" altLang="zh-CN" dirty="0">
              <a:latin typeface="Calibri"/>
              <a:ea typeface="宋体" charset="0"/>
              <a:cs typeface="Calibri"/>
            </a:endParaRPr>
          </a:p>
        </p:txBody>
      </p:sp>
      <p:sp>
        <p:nvSpPr>
          <p:cNvPr id="4099" name="Rectangle 3"/>
          <p:cNvSpPr>
            <a:spLocks noGrp="1" noChangeArrowheads="1"/>
          </p:cNvSpPr>
          <p:nvPr>
            <p:ph type="body" idx="1"/>
          </p:nvPr>
        </p:nvSpPr>
        <p:spPr>
          <a:xfrm>
            <a:off x="457200" y="1371600"/>
            <a:ext cx="8143875" cy="4876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sz="2800" dirty="0" smtClean="0">
                <a:latin typeface="Calibri"/>
                <a:cs typeface="Calibri"/>
              </a:rPr>
              <a:t>You will have to offer two solutions </a:t>
            </a:r>
            <a:r>
              <a:rPr lang="en-US" sz="2800" dirty="0">
                <a:latin typeface="Calibri"/>
                <a:cs typeface="Calibri"/>
              </a:rPr>
              <a:t>to </a:t>
            </a:r>
            <a:r>
              <a:rPr lang="en-US" sz="2800" dirty="0" smtClean="0">
                <a:latin typeface="Calibri"/>
                <a:cs typeface="Calibri"/>
              </a:rPr>
              <a:t>the </a:t>
            </a:r>
            <a:r>
              <a:rPr lang="en-US" sz="2800" dirty="0">
                <a:latin typeface="Calibri"/>
                <a:cs typeface="Calibri"/>
              </a:rPr>
              <a:t>Synchronization Problem: Cats and Mice </a:t>
            </a:r>
            <a:endParaRPr lang="en-US" sz="2800" dirty="0" smtClean="0">
              <a:latin typeface="Calibri"/>
              <a:cs typeface="Calibri"/>
            </a:endParaRPr>
          </a:p>
          <a:p>
            <a:pPr lvl="0"/>
            <a:endParaRPr lang="en-US" sz="2800" dirty="0">
              <a:latin typeface="Calibri"/>
              <a:cs typeface="Calibri"/>
            </a:endParaRPr>
          </a:p>
          <a:p>
            <a:pPr lvl="0"/>
            <a:r>
              <a:rPr lang="en-US" sz="2800" dirty="0" smtClean="0">
                <a:latin typeface="Calibri"/>
                <a:cs typeface="Calibri"/>
              </a:rPr>
              <a:t>(1) Explain </a:t>
            </a:r>
            <a:r>
              <a:rPr lang="en-US" sz="2800" dirty="0">
                <a:latin typeface="Calibri"/>
                <a:cs typeface="Calibri"/>
              </a:rPr>
              <a:t>how each of your solutions avoid starvation</a:t>
            </a:r>
            <a:r>
              <a:rPr lang="en-US" sz="2800" dirty="0" smtClean="0">
                <a:latin typeface="Calibri"/>
                <a:cs typeface="Calibri"/>
              </a:rPr>
              <a:t>.</a:t>
            </a:r>
          </a:p>
          <a:p>
            <a:pPr lvl="0"/>
            <a:endParaRPr lang="en-US" sz="2800" dirty="0">
              <a:latin typeface="Calibri"/>
              <a:cs typeface="Calibri"/>
            </a:endParaRPr>
          </a:p>
          <a:p>
            <a:pPr lvl="0"/>
            <a:r>
              <a:rPr lang="en-US" sz="2800" dirty="0" smtClean="0">
                <a:latin typeface="Calibri"/>
                <a:cs typeface="Calibri"/>
              </a:rPr>
              <a:t>(2) Can </a:t>
            </a:r>
            <a:r>
              <a:rPr lang="en-US" sz="2800" dirty="0">
                <a:latin typeface="Calibri"/>
                <a:cs typeface="Calibri"/>
              </a:rPr>
              <a:t>you derive any principles about the use of these different synchronization </a:t>
            </a:r>
            <a:r>
              <a:rPr lang="en-US" sz="2800" dirty="0" smtClean="0">
                <a:latin typeface="Calibri"/>
                <a:cs typeface="Calibri"/>
              </a:rPr>
              <a:t>primitives (semaphores vs. Condition Variables)?</a:t>
            </a:r>
            <a:endParaRPr lang="en-US" altLang="zh-CN" sz="2800" dirty="0">
              <a:latin typeface="Calibri"/>
              <a:ea typeface="宋体" charset="0"/>
              <a:cs typeface="Calibri"/>
            </a:endParaRPr>
          </a:p>
        </p:txBody>
      </p:sp>
    </p:spTree>
    <p:extLst>
      <p:ext uri="{BB962C8B-B14F-4D97-AF65-F5344CB8AC3E}">
        <p14:creationId xmlns:p14="http://schemas.microsoft.com/office/powerpoint/2010/main" val="33288137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457200"/>
            <a:ext cx="8610600" cy="1447800"/>
          </a:xfrm>
        </p:spPr>
        <p:txBody>
          <a:bodyPr/>
          <a:lstStyle/>
          <a:p>
            <a:r>
              <a:rPr lang="en-US" sz="4000" dirty="0" smtClean="0">
                <a:latin typeface="Calibri" charset="0"/>
              </a:rPr>
              <a:t>Tip 1: </a:t>
            </a:r>
            <a:br>
              <a:rPr lang="en-US" sz="4000" dirty="0" smtClean="0">
                <a:latin typeface="Calibri" charset="0"/>
              </a:rPr>
            </a:br>
            <a:r>
              <a:rPr lang="en-US" sz="4000" dirty="0" smtClean="0">
                <a:latin typeface="Calibri" charset="0"/>
              </a:rPr>
              <a:t>the </a:t>
            </a:r>
            <a:r>
              <a:rPr lang="en-US" sz="4000" dirty="0" err="1" smtClean="0">
                <a:latin typeface="Courier New"/>
                <a:cs typeface="Courier New"/>
              </a:rPr>
              <a:t>kmalloc</a:t>
            </a:r>
            <a:r>
              <a:rPr lang="en-US" sz="4000" dirty="0" smtClean="0">
                <a:latin typeface="Calibri" charset="0"/>
              </a:rPr>
              <a:t> and </a:t>
            </a:r>
            <a:r>
              <a:rPr lang="en-US" sz="4000" dirty="0" err="1" smtClean="0">
                <a:latin typeface="Courier New"/>
                <a:cs typeface="Courier New"/>
              </a:rPr>
              <a:t>kfree</a:t>
            </a:r>
            <a:r>
              <a:rPr lang="en-US" sz="4000" dirty="0" smtClean="0">
                <a:latin typeface="Courier New"/>
                <a:cs typeface="Courier New"/>
              </a:rPr>
              <a:t> </a:t>
            </a:r>
            <a:r>
              <a:rPr lang="en-US" sz="4000" dirty="0" smtClean="0">
                <a:latin typeface="Calibri" charset="0"/>
              </a:rPr>
              <a:t>functions</a:t>
            </a:r>
            <a:endParaRPr lang="en-US" sz="4000" dirty="0">
              <a:latin typeface="Calibri" charset="0"/>
            </a:endParaRPr>
          </a:p>
        </p:txBody>
      </p:sp>
      <p:sp>
        <p:nvSpPr>
          <p:cNvPr id="2" name="Rectangle 1"/>
          <p:cNvSpPr/>
          <p:nvPr/>
        </p:nvSpPr>
        <p:spPr>
          <a:xfrm>
            <a:off x="609600" y="2209800"/>
            <a:ext cx="7543800" cy="1938992"/>
          </a:xfrm>
          <a:prstGeom prst="rect">
            <a:avLst/>
          </a:prstGeom>
        </p:spPr>
        <p:txBody>
          <a:bodyPr wrap="square">
            <a:spAutoFit/>
          </a:bodyPr>
          <a:lstStyle/>
          <a:p>
            <a:r>
              <a:rPr lang="en-US" dirty="0" err="1" smtClean="0">
                <a:latin typeface="Courier New"/>
                <a:cs typeface="Courier New"/>
              </a:rPr>
              <a:t>int</a:t>
            </a:r>
            <a:r>
              <a:rPr lang="en-US" dirty="0" smtClean="0">
                <a:latin typeface="Courier New"/>
                <a:cs typeface="Courier New"/>
              </a:rPr>
              <a:t>* </a:t>
            </a:r>
            <a:r>
              <a:rPr lang="en-US" dirty="0" err="1" smtClean="0">
                <a:latin typeface="Courier New"/>
                <a:cs typeface="Courier New"/>
              </a:rPr>
              <a:t>int_ptr</a:t>
            </a:r>
            <a:r>
              <a:rPr lang="en-US" dirty="0" smtClean="0">
                <a:latin typeface="Courier New"/>
                <a:cs typeface="Courier New"/>
              </a:rPr>
              <a:t>;</a:t>
            </a:r>
          </a:p>
          <a:p>
            <a:endParaRPr lang="en-US" dirty="0" smtClean="0">
              <a:latin typeface="Courier New"/>
              <a:cs typeface="Courier New"/>
            </a:endParaRPr>
          </a:p>
          <a:p>
            <a:r>
              <a:rPr lang="en-US" dirty="0" err="1" smtClean="0">
                <a:latin typeface="Courier New"/>
                <a:cs typeface="Courier New"/>
              </a:rPr>
              <a:t>int_ptr</a:t>
            </a:r>
            <a:r>
              <a:rPr lang="en-US" dirty="0" smtClean="0">
                <a:latin typeface="Courier New"/>
                <a:cs typeface="Courier New"/>
              </a:rPr>
              <a:t> = </a:t>
            </a:r>
            <a:r>
              <a:rPr lang="en-US" dirty="0" err="1" smtClean="0">
                <a:latin typeface="Courier New"/>
                <a:cs typeface="Courier New"/>
              </a:rPr>
              <a:t>kmalloc</a:t>
            </a:r>
            <a:r>
              <a:rPr lang="en-US" dirty="0" smtClean="0">
                <a:latin typeface="Courier New"/>
                <a:cs typeface="Courier New"/>
              </a:rPr>
              <a:t>(</a:t>
            </a:r>
            <a:r>
              <a:rPr lang="en-US" dirty="0" err="1" smtClean="0">
                <a:latin typeface="Courier New"/>
                <a:cs typeface="Courier New"/>
              </a:rPr>
              <a:t>sizeof</a:t>
            </a:r>
            <a:r>
              <a:rPr lang="en-US" dirty="0" smtClean="0">
                <a:latin typeface="Courier New"/>
                <a:cs typeface="Courier New"/>
              </a:rPr>
              <a:t>(</a:t>
            </a:r>
            <a:r>
              <a:rPr lang="en-US" dirty="0" err="1" smtClean="0">
                <a:latin typeface="Courier New"/>
                <a:cs typeface="Courier New"/>
              </a:rPr>
              <a:t>int</a:t>
            </a:r>
            <a:r>
              <a:rPr lang="en-US" dirty="0" smtClean="0">
                <a:latin typeface="Courier New"/>
                <a:cs typeface="Courier New"/>
              </a:rPr>
              <a:t>));</a:t>
            </a:r>
            <a:endParaRPr lang="en-US" dirty="0">
              <a:latin typeface="Courier New"/>
              <a:cs typeface="Courier New"/>
            </a:endParaRPr>
          </a:p>
          <a:p>
            <a:endParaRPr lang="en-US" dirty="0">
              <a:latin typeface="Courier New"/>
              <a:cs typeface="Courier New"/>
            </a:endParaRPr>
          </a:p>
          <a:p>
            <a:r>
              <a:rPr lang="en-US" dirty="0" err="1">
                <a:latin typeface="Courier New"/>
                <a:cs typeface="Courier New"/>
              </a:rPr>
              <a:t>k</a:t>
            </a:r>
            <a:r>
              <a:rPr lang="en-US" dirty="0" err="1" smtClean="0">
                <a:latin typeface="Courier New"/>
                <a:cs typeface="Courier New"/>
              </a:rPr>
              <a:t>free</a:t>
            </a:r>
            <a:r>
              <a:rPr lang="en-US" dirty="0" smtClean="0">
                <a:latin typeface="Courier New"/>
                <a:cs typeface="Courier New"/>
              </a:rPr>
              <a:t>(</a:t>
            </a:r>
            <a:r>
              <a:rPr lang="en-US" dirty="0" err="1" smtClean="0">
                <a:latin typeface="Courier New"/>
                <a:cs typeface="Courier New"/>
              </a:rPr>
              <a:t>int_ptr</a:t>
            </a:r>
            <a:r>
              <a:rPr lang="en-US" dirty="0" smtClean="0">
                <a:latin typeface="Courier New"/>
                <a:cs typeface="Courier New"/>
              </a:rPr>
              <a:t>);</a:t>
            </a:r>
            <a:endParaRPr lang="en-US" dirty="0">
              <a:latin typeface="Courier New"/>
              <a:cs typeface="Courier New"/>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457200"/>
            <a:ext cx="8610600" cy="1447800"/>
          </a:xfrm>
        </p:spPr>
        <p:txBody>
          <a:bodyPr/>
          <a:lstStyle/>
          <a:p>
            <a:r>
              <a:rPr lang="en-US" sz="4000" dirty="0" smtClean="0">
                <a:latin typeface="Calibri" charset="0"/>
              </a:rPr>
              <a:t>Tip 2: </a:t>
            </a:r>
            <a:r>
              <a:rPr lang="en-US" sz="4000" dirty="0">
                <a:latin typeface="Calibri" charset="0"/>
              </a:rPr>
              <a:t/>
            </a:r>
            <a:br>
              <a:rPr lang="en-US" sz="4000" dirty="0">
                <a:latin typeface="Calibri" charset="0"/>
              </a:rPr>
            </a:br>
            <a:r>
              <a:rPr lang="en-US" sz="4000" dirty="0" smtClean="0">
                <a:latin typeface="Calibri" charset="0"/>
              </a:rPr>
              <a:t>How to turn </a:t>
            </a:r>
            <a:r>
              <a:rPr lang="en-US" sz="4000" dirty="0">
                <a:latin typeface="Calibri" charset="0"/>
              </a:rPr>
              <a:t>interrupts </a:t>
            </a:r>
            <a:r>
              <a:rPr lang="en-US" sz="4000" dirty="0" smtClean="0">
                <a:latin typeface="Calibri" charset="0"/>
              </a:rPr>
              <a:t>off? </a:t>
            </a:r>
            <a:endParaRPr lang="en-US" sz="4000" dirty="0">
              <a:latin typeface="Calibri" charset="0"/>
            </a:endParaRPr>
          </a:p>
        </p:txBody>
      </p:sp>
      <p:sp>
        <p:nvSpPr>
          <p:cNvPr id="2" name="Rectangle 1"/>
          <p:cNvSpPr/>
          <p:nvPr/>
        </p:nvSpPr>
        <p:spPr>
          <a:xfrm>
            <a:off x="609600" y="2209800"/>
            <a:ext cx="7543800" cy="3416320"/>
          </a:xfrm>
          <a:prstGeom prst="rect">
            <a:avLst/>
          </a:prstGeom>
        </p:spPr>
        <p:txBody>
          <a:bodyPr wrap="square">
            <a:spAutoFit/>
          </a:bodyPr>
          <a:lstStyle/>
          <a:p>
            <a:r>
              <a:rPr lang="en-US" dirty="0" err="1">
                <a:latin typeface="Courier New"/>
                <a:cs typeface="Courier New"/>
              </a:rPr>
              <a:t>int</a:t>
            </a:r>
            <a:r>
              <a:rPr lang="en-US" dirty="0">
                <a:latin typeface="Courier New"/>
                <a:cs typeface="Courier New"/>
              </a:rPr>
              <a:t> </a:t>
            </a:r>
            <a:r>
              <a:rPr lang="en-US" dirty="0" err="1">
                <a:latin typeface="Courier New"/>
                <a:cs typeface="Courier New"/>
              </a:rPr>
              <a:t>spl</a:t>
            </a:r>
            <a:r>
              <a:rPr lang="en-US" dirty="0">
                <a:latin typeface="Courier New"/>
                <a:cs typeface="Courier New"/>
              </a:rPr>
              <a:t> = </a:t>
            </a:r>
            <a:r>
              <a:rPr lang="en-US" dirty="0" err="1">
                <a:latin typeface="Courier New"/>
                <a:cs typeface="Courier New"/>
              </a:rPr>
              <a:t>splhigh</a:t>
            </a:r>
            <a:r>
              <a:rPr lang="en-US" dirty="0">
                <a:latin typeface="Courier New"/>
                <a:cs typeface="Courier New"/>
              </a:rPr>
              <a:t>();</a:t>
            </a:r>
          </a:p>
          <a:p>
            <a:endParaRPr lang="en-US" dirty="0">
              <a:latin typeface="Courier New"/>
              <a:cs typeface="Courier New"/>
            </a:endParaRPr>
          </a:p>
          <a:p>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Here is a section that must be </a:t>
            </a:r>
          </a:p>
          <a:p>
            <a:r>
              <a:rPr lang="en-US" dirty="0">
                <a:latin typeface="Courier New"/>
                <a:cs typeface="Courier New"/>
              </a:rPr>
              <a:t> </a:t>
            </a:r>
            <a:r>
              <a:rPr lang="en-US" dirty="0" smtClean="0">
                <a:latin typeface="Courier New"/>
                <a:cs typeface="Courier New"/>
              </a:rPr>
              <a:t>* atomically executed </a:t>
            </a:r>
          </a:p>
          <a:p>
            <a:r>
              <a:rPr lang="en-US" dirty="0" smtClean="0">
                <a:latin typeface="Courier New"/>
                <a:cs typeface="Courier New"/>
              </a:rPr>
              <a:t> */</a:t>
            </a:r>
            <a:endParaRPr lang="en-US" dirty="0">
              <a:latin typeface="Courier New"/>
              <a:cs typeface="Courier New"/>
            </a:endParaRPr>
          </a:p>
          <a:p>
            <a:r>
              <a:rPr lang="en-US" dirty="0" smtClean="0">
                <a:latin typeface="Courier New"/>
                <a:cs typeface="Courier New"/>
              </a:rPr>
              <a:t>...</a:t>
            </a:r>
          </a:p>
          <a:p>
            <a:r>
              <a:rPr lang="en-US" dirty="0">
                <a:latin typeface="Courier New"/>
                <a:cs typeface="Courier New"/>
              </a:rPr>
              <a:t>	</a:t>
            </a:r>
          </a:p>
          <a:p>
            <a:r>
              <a:rPr lang="en-US" dirty="0" err="1" smtClean="0">
                <a:latin typeface="Courier New"/>
                <a:cs typeface="Courier New"/>
              </a:rPr>
              <a:t>splx</a:t>
            </a:r>
            <a:r>
              <a:rPr lang="en-US" dirty="0">
                <a:latin typeface="Courier New"/>
                <a:cs typeface="Courier New"/>
              </a:rPr>
              <a:t>(</a:t>
            </a:r>
            <a:r>
              <a:rPr lang="en-US" dirty="0" err="1">
                <a:latin typeface="Courier New"/>
                <a:cs typeface="Courier New"/>
              </a:rPr>
              <a:t>spl</a:t>
            </a:r>
            <a:r>
              <a:rPr lang="en-US" dirty="0">
                <a:latin typeface="Courier New"/>
                <a:cs typeface="Courier New"/>
              </a:rPr>
              <a:t>);</a:t>
            </a:r>
          </a:p>
        </p:txBody>
      </p:sp>
    </p:spTree>
    <p:extLst>
      <p:ext uri="{BB962C8B-B14F-4D97-AF65-F5344CB8AC3E}">
        <p14:creationId xmlns:p14="http://schemas.microsoft.com/office/powerpoint/2010/main" val="1740006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52400"/>
            <a:ext cx="7696200" cy="1219200"/>
          </a:xfrm>
        </p:spPr>
        <p:txBody>
          <a:bodyPr/>
          <a:lstStyle/>
          <a:p>
            <a:r>
              <a:rPr lang="en-US" sz="4000" dirty="0" smtClean="0">
                <a:latin typeface="Calibri" charset="0"/>
              </a:rPr>
              <a:t>Semaphore in OS/161</a:t>
            </a:r>
            <a:br>
              <a:rPr lang="en-US" sz="4000" dirty="0" smtClean="0">
                <a:latin typeface="Calibri" charset="0"/>
              </a:rPr>
            </a:br>
            <a:r>
              <a:rPr lang="en-US" sz="4000" dirty="0" smtClean="0">
                <a:solidFill>
                  <a:srgbClr val="FF0000"/>
                </a:solidFill>
                <a:latin typeface="Calibri" charset="0"/>
              </a:rPr>
              <a:t>What is the difference?</a:t>
            </a:r>
          </a:p>
        </p:txBody>
      </p:sp>
      <p:sp>
        <p:nvSpPr>
          <p:cNvPr id="26627" name="Rectangle 3"/>
          <p:cNvSpPr>
            <a:spLocks noGrp="1" noChangeArrowheads="1"/>
          </p:cNvSpPr>
          <p:nvPr>
            <p:ph type="body" idx="1"/>
          </p:nvPr>
        </p:nvSpPr>
        <p:spPr>
          <a:xfrm>
            <a:off x="457200" y="1524000"/>
            <a:ext cx="8153400" cy="4953000"/>
          </a:xfrm>
        </p:spPr>
        <p:txBody>
          <a:bodyPr/>
          <a:lstStyle/>
          <a:p>
            <a:pPr marL="0" indent="0">
              <a:buNone/>
            </a:pPr>
            <a:r>
              <a:rPr lang="en-US" sz="2800" dirty="0" smtClean="0">
                <a:latin typeface="Calibri"/>
                <a:cs typeface="Calibri"/>
              </a:rPr>
              <a:t>What we have learned:</a:t>
            </a:r>
          </a:p>
          <a:p>
            <a:pPr marL="0" indent="0">
              <a:buNone/>
            </a:pPr>
            <a:r>
              <a:rPr lang="en-US" sz="2400" dirty="0" smtClean="0">
                <a:latin typeface="Courier New"/>
                <a:cs typeface="Courier New"/>
              </a:rPr>
              <a:t>	</a:t>
            </a:r>
            <a:r>
              <a:rPr lang="en-US" sz="2400" dirty="0" err="1" smtClean="0">
                <a:latin typeface="Courier New"/>
                <a:cs typeface="Courier New"/>
              </a:rPr>
              <a:t>typedef</a:t>
            </a:r>
            <a:r>
              <a:rPr lang="en-US" sz="2400" dirty="0" smtClean="0">
                <a:latin typeface="Courier New"/>
                <a:cs typeface="Courier New"/>
              </a:rPr>
              <a:t> </a:t>
            </a:r>
            <a:r>
              <a:rPr lang="en-US" sz="2400" dirty="0" err="1">
                <a:latin typeface="Courier New"/>
                <a:cs typeface="Courier New"/>
              </a:rPr>
              <a:t>struct</a:t>
            </a:r>
            <a:r>
              <a:rPr lang="en-US" sz="2400" dirty="0">
                <a:latin typeface="Courier New"/>
                <a:cs typeface="Courier New"/>
              </a:rPr>
              <a:t> {   </a:t>
            </a:r>
          </a:p>
          <a:p>
            <a:pPr marL="0" indent="0">
              <a:buNone/>
            </a:pPr>
            <a:r>
              <a:rPr lang="en-US" sz="2400" dirty="0">
                <a:latin typeface="Courier New"/>
                <a:cs typeface="Courier New"/>
              </a:rPr>
              <a:t>	</a:t>
            </a:r>
            <a:r>
              <a:rPr lang="en-US" sz="2400" dirty="0" smtClean="0">
                <a:latin typeface="Courier New"/>
                <a:cs typeface="Courier New"/>
              </a:rPr>
              <a:t>	</a:t>
            </a:r>
            <a:r>
              <a:rPr lang="en-US" sz="2400" dirty="0" err="1" smtClean="0">
                <a:latin typeface="Courier New"/>
                <a:cs typeface="Courier New"/>
              </a:rPr>
              <a:t>int</a:t>
            </a:r>
            <a:r>
              <a:rPr lang="en-US" sz="2400" dirty="0" smtClean="0">
                <a:latin typeface="Courier New"/>
                <a:cs typeface="Courier New"/>
              </a:rPr>
              <a:t> </a:t>
            </a:r>
            <a:r>
              <a:rPr lang="en-US" sz="2400" dirty="0">
                <a:latin typeface="Courier New"/>
                <a:cs typeface="Courier New"/>
              </a:rPr>
              <a:t>value;</a:t>
            </a:r>
            <a:br>
              <a:rPr lang="en-US" sz="2400" dirty="0">
                <a:latin typeface="Courier New"/>
                <a:cs typeface="Courier New"/>
              </a:rPr>
            </a:br>
            <a:r>
              <a:rPr lang="en-US" sz="2400" dirty="0">
                <a:latin typeface="Courier New"/>
                <a:cs typeface="Courier New"/>
              </a:rPr>
              <a:t>	</a:t>
            </a:r>
            <a:r>
              <a:rPr lang="en-US" sz="2400" dirty="0" smtClean="0">
                <a:latin typeface="Courier New"/>
                <a:cs typeface="Courier New"/>
              </a:rPr>
              <a:t>	</a:t>
            </a:r>
            <a:r>
              <a:rPr lang="en-US" sz="2400" dirty="0" err="1" smtClean="0">
                <a:latin typeface="Courier New"/>
                <a:cs typeface="Courier New"/>
              </a:rPr>
              <a:t>struct</a:t>
            </a:r>
            <a:r>
              <a:rPr lang="en-US" sz="2400" dirty="0" smtClean="0">
                <a:latin typeface="Courier New"/>
                <a:cs typeface="Courier New"/>
              </a:rPr>
              <a:t> </a:t>
            </a:r>
            <a:r>
              <a:rPr lang="en-US" sz="2400" dirty="0">
                <a:latin typeface="Courier New"/>
                <a:cs typeface="Courier New"/>
              </a:rPr>
              <a:t>process *L;</a:t>
            </a:r>
            <a:br>
              <a:rPr lang="en-US" sz="2400" dirty="0">
                <a:latin typeface="Courier New"/>
                <a:cs typeface="Courier New"/>
              </a:rPr>
            </a:br>
            <a:r>
              <a:rPr lang="en-US" sz="2400" dirty="0" smtClean="0">
                <a:latin typeface="Courier New"/>
                <a:cs typeface="Courier New"/>
              </a:rPr>
              <a:t>	} </a:t>
            </a:r>
            <a:r>
              <a:rPr lang="en-US" sz="2400" dirty="0">
                <a:latin typeface="Courier New"/>
                <a:cs typeface="Courier New"/>
              </a:rPr>
              <a:t>semaphore;</a:t>
            </a:r>
          </a:p>
          <a:p>
            <a:pPr marL="0" indent="0">
              <a:buNone/>
            </a:pPr>
            <a:endParaRPr lang="en-US" sz="2400" dirty="0">
              <a:latin typeface="Courier New"/>
              <a:cs typeface="Courier New"/>
            </a:endParaRPr>
          </a:p>
          <a:p>
            <a:pPr marL="0" indent="0">
              <a:buNone/>
            </a:pPr>
            <a:r>
              <a:rPr lang="en-US" sz="2800" dirty="0" smtClean="0">
                <a:latin typeface="Calibri"/>
                <a:cs typeface="Calibri"/>
              </a:rPr>
              <a:t>The semaphore in OS/161:</a:t>
            </a:r>
          </a:p>
          <a:p>
            <a:pPr marL="0" indent="0">
              <a:buNone/>
            </a:pPr>
            <a:r>
              <a:rPr lang="en-US" sz="2400" dirty="0" smtClean="0">
                <a:latin typeface="Courier New"/>
                <a:cs typeface="Courier New"/>
              </a:rPr>
              <a:t>	</a:t>
            </a:r>
            <a:r>
              <a:rPr lang="en-US" sz="2400" dirty="0" err="1" smtClean="0">
                <a:latin typeface="Courier New"/>
                <a:cs typeface="Courier New"/>
              </a:rPr>
              <a:t>struct</a:t>
            </a:r>
            <a:r>
              <a:rPr lang="en-US" sz="2400" dirty="0" smtClean="0">
                <a:latin typeface="Courier New"/>
                <a:cs typeface="Courier New"/>
              </a:rPr>
              <a:t> </a:t>
            </a:r>
            <a:r>
              <a:rPr lang="en-US" sz="2400" dirty="0">
                <a:latin typeface="Courier New"/>
                <a:cs typeface="Courier New"/>
              </a:rPr>
              <a:t>semaphore {</a:t>
            </a:r>
          </a:p>
          <a:p>
            <a:pPr marL="0" indent="0">
              <a:buNone/>
            </a:pPr>
            <a:r>
              <a:rPr lang="en-US" sz="2400" dirty="0">
                <a:latin typeface="Courier New"/>
                <a:cs typeface="Courier New"/>
              </a:rPr>
              <a:t>	</a:t>
            </a:r>
            <a:r>
              <a:rPr lang="en-US" sz="2400" dirty="0" smtClean="0">
                <a:latin typeface="Courier New"/>
                <a:cs typeface="Courier New"/>
              </a:rPr>
              <a:t>	char </a:t>
            </a:r>
            <a:r>
              <a:rPr lang="en-US" sz="2400" dirty="0">
                <a:latin typeface="Courier New"/>
                <a:cs typeface="Courier New"/>
              </a:rPr>
              <a:t>*name;</a:t>
            </a:r>
          </a:p>
          <a:p>
            <a:pPr marL="0" indent="0">
              <a:buNone/>
            </a:pPr>
            <a:r>
              <a:rPr lang="en-US" sz="2400" dirty="0">
                <a:latin typeface="Courier New"/>
                <a:cs typeface="Courier New"/>
              </a:rPr>
              <a:t>	</a:t>
            </a:r>
            <a:r>
              <a:rPr lang="en-US" sz="2400" dirty="0" smtClean="0">
                <a:latin typeface="Courier New"/>
                <a:cs typeface="Courier New"/>
              </a:rPr>
              <a:t>	volatile </a:t>
            </a:r>
            <a:r>
              <a:rPr lang="en-US" sz="2400" dirty="0" err="1">
                <a:latin typeface="Courier New"/>
                <a:cs typeface="Courier New"/>
              </a:rPr>
              <a:t>int</a:t>
            </a:r>
            <a:r>
              <a:rPr lang="en-US" sz="2400" dirty="0">
                <a:latin typeface="Courier New"/>
                <a:cs typeface="Courier New"/>
              </a:rPr>
              <a:t> count;</a:t>
            </a:r>
          </a:p>
          <a:p>
            <a:pPr marL="0" indent="0">
              <a:buNone/>
            </a:pPr>
            <a:r>
              <a:rPr lang="en-US" sz="2400" dirty="0" smtClean="0">
                <a:latin typeface="Courier New"/>
                <a:cs typeface="Courier New"/>
              </a:rPr>
              <a:t>	};</a:t>
            </a:r>
            <a:endParaRPr lang="en-US" sz="2400" dirty="0">
              <a:solidFill>
                <a:srgbClr val="000000"/>
              </a:solidFill>
              <a:latin typeface="Courier New"/>
              <a:cs typeface="Courier New"/>
            </a:endParaRPr>
          </a:p>
        </p:txBody>
      </p:sp>
      <p:sp>
        <p:nvSpPr>
          <p:cNvPr id="4" name="AutoShape 13"/>
          <p:cNvSpPr>
            <a:spLocks noChangeArrowheads="1"/>
          </p:cNvSpPr>
          <p:nvPr/>
        </p:nvSpPr>
        <p:spPr bwMode="auto">
          <a:xfrm>
            <a:off x="7696200" y="457200"/>
            <a:ext cx="609600" cy="533400"/>
          </a:xfrm>
          <a:prstGeom prst="sun">
            <a:avLst>
              <a:gd name="adj" fmla="val 25000"/>
            </a:avLst>
          </a:prstGeom>
          <a:solidFill>
            <a:srgbClr val="CC0000"/>
          </a:solidFill>
          <a:ln w="22225">
            <a:solidFill>
              <a:srgbClr val="CC0000"/>
            </a:solidFill>
            <a:miter lim="800000"/>
            <a:headEnd/>
            <a:tailEnd type="none" w="sm" len="med"/>
          </a:ln>
        </p:spPr>
        <p:txBody>
          <a:bodyPr wrap="none" anchor="ctr"/>
          <a:lstStyle/>
          <a:p>
            <a:endParaRPr lang="en-US">
              <a:latin typeface="Trebuchet MS" charset="0"/>
              <a:ea typeface="MS PGothic" charset="0"/>
              <a:cs typeface="Arial" charset="0"/>
            </a:endParaRPr>
          </a:p>
        </p:txBody>
      </p:sp>
    </p:spTree>
    <p:extLst>
      <p:ext uri="{BB962C8B-B14F-4D97-AF65-F5344CB8AC3E}">
        <p14:creationId xmlns:p14="http://schemas.microsoft.com/office/powerpoint/2010/main" val="846961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1878</TotalTime>
  <Words>1222</Words>
  <Application>Microsoft Macintosh PowerPoint</Application>
  <PresentationFormat>On-screen Show (4:3)</PresentationFormat>
  <Paragraphs>146</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1_Default Design</vt:lpstr>
      <vt:lpstr>COMP 3500  Introduction to Operating Systems  Project 3 – Synchronization  Overview</vt:lpstr>
      <vt:lpstr>Project Objectives</vt:lpstr>
      <vt:lpstr>Three Tasks</vt:lpstr>
      <vt:lpstr>Task 1: Code-Reading Assignment</vt:lpstr>
      <vt:lpstr>Task 2: Programming Assignment</vt:lpstr>
      <vt:lpstr>Task 3: Written Assignment</vt:lpstr>
      <vt:lpstr>Tip 1:  the kmalloc and kfree functions</vt:lpstr>
      <vt:lpstr>Tip 2:  How to turn interrupts off? </vt:lpstr>
      <vt:lpstr>Semaphore in OS/161 What is the difference?</vt:lpstr>
      <vt:lpstr>Implement P() using Semaphore in OS/161</vt:lpstr>
      <vt:lpstr>Implement V() using Semaphore in OS/161</vt:lpstr>
      <vt:lpstr>How to P() and V() collaborate through  thread_sleep() and thread_wakeup()? See also Question (9) in Section 4.3</vt:lpstr>
      <vt:lpstr>PowerPoint Presentation</vt:lpstr>
      <vt:lpstr>Locks and Condition Variables (CV) in OS/161</vt:lpstr>
      <vt:lpstr>Review 1: Semaphore</vt:lpstr>
      <vt:lpstr>Review 2: Lock</vt:lpstr>
      <vt:lpstr>POSIX Mutex-related Functions</vt:lpstr>
      <vt:lpstr>Condition Variable or CV</vt:lpstr>
      <vt:lpstr>Semaphore vs. Condition Variable</vt:lpstr>
      <vt:lpstr>Producer/Consumer Problem</vt:lpstr>
      <vt:lpstr>PowerPoint Presentation</vt:lpstr>
    </vt:vector>
  </TitlesOfParts>
  <Company>New Mexico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230</cp:revision>
  <dcterms:created xsi:type="dcterms:W3CDTF">2006-08-22T22:53:10Z</dcterms:created>
  <dcterms:modified xsi:type="dcterms:W3CDTF">2015-09-08T21:12:15Z</dcterms:modified>
</cp:coreProperties>
</file>