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5"/>
  </p:notesMasterIdLst>
  <p:handoutMasterIdLst>
    <p:handoutMasterId r:id="rId16"/>
  </p:handoutMasterIdLst>
  <p:sldIdLst>
    <p:sldId id="309" r:id="rId2"/>
    <p:sldId id="615" r:id="rId3"/>
    <p:sldId id="639" r:id="rId4"/>
    <p:sldId id="640" r:id="rId5"/>
    <p:sldId id="647" r:id="rId6"/>
    <p:sldId id="648" r:id="rId7"/>
    <p:sldId id="641" r:id="rId8"/>
    <p:sldId id="650" r:id="rId9"/>
    <p:sldId id="649" r:id="rId10"/>
    <p:sldId id="642" r:id="rId11"/>
    <p:sldId id="644" r:id="rId12"/>
    <p:sldId id="645" r:id="rId13"/>
    <p:sldId id="638"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65" autoAdjust="0"/>
  </p:normalViewPr>
  <p:slideViewPr>
    <p:cSldViewPr>
      <p:cViewPr varScale="1">
        <p:scale>
          <a:sx n="112" d="100"/>
          <a:sy n="112" d="100"/>
        </p:scale>
        <p:origin x="-96" y="-5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9/9/15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9/9/15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raffic_light" TargetMode="External"/><Relationship Id="rId4" Type="http://schemas.openxmlformats.org/officeDocument/2006/relationships/hyperlink" Target="https://en.wikipedia.org/wiki/Semaphore"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5 Minutes Lec03a-Process Part 2: slides 16-20</a:t>
            </a:r>
          </a:p>
          <a:p>
            <a:pPr eaLnBrk="1" hangingPunct="1"/>
            <a:r>
              <a:rPr lang="en-US" altLang="zh-CN" baseline="0" dirty="0" smtClean="0">
                <a:latin typeface="Calibri" charset="0"/>
                <a:ea typeface="SimSun" charset="0"/>
                <a:cs typeface="SimSun" charset="0"/>
              </a:rPr>
              <a:t>40 Minutes Slides: 16</a:t>
            </a:r>
          </a:p>
          <a:p>
            <a:pPr marL="171450" indent="-171450" eaLnBrk="1" hangingPunct="1">
              <a:buFont typeface="Arial"/>
              <a:buChar char="•"/>
            </a:pPr>
            <a:endParaRPr lang="en-US" altLang="zh-CN" baseline="0" dirty="0" smtClean="0">
              <a:latin typeface="Calibri" charset="0"/>
              <a:ea typeface="SimSun" charset="0"/>
              <a:cs typeface="SimSun" charset="0"/>
            </a:endParaRPr>
          </a:p>
          <a:p>
            <a:pPr marL="171450" indent="-171450">
              <a:buFont typeface="Arial"/>
              <a:buChar char="•"/>
            </a:pPr>
            <a:r>
              <a:rPr lang="en-US" dirty="0" smtClean="0">
                <a:latin typeface="Helvetica" charset="0"/>
                <a:ea typeface="MS PGothic" charset="0"/>
              </a:rPr>
              <a:t>To present the concept of process synchronization.</a:t>
            </a:r>
          </a:p>
          <a:p>
            <a:pPr marL="171450" indent="-171450">
              <a:buFont typeface="Arial"/>
              <a:buChar char="•"/>
            </a:pPr>
            <a:r>
              <a:rPr lang="en-US" dirty="0" smtClean="0">
                <a:latin typeface="Helvetica" charset="0"/>
                <a:ea typeface="MS PGothic" charset="0"/>
              </a:rPr>
              <a:t>To introduce the </a:t>
            </a:r>
            <a:r>
              <a:rPr lang="en-US" b="1" dirty="0" smtClean="0">
                <a:latin typeface="Helvetica" charset="0"/>
                <a:ea typeface="MS PGothic" charset="0"/>
              </a:rPr>
              <a:t>critical-section </a:t>
            </a:r>
            <a:r>
              <a:rPr lang="en-US" dirty="0" smtClean="0">
                <a:latin typeface="Helvetica" charset="0"/>
                <a:ea typeface="MS PGothic" charset="0"/>
              </a:rPr>
              <a:t>problem, whose solutions can be used to ensure the consistency of shared data</a:t>
            </a:r>
          </a:p>
          <a:p>
            <a:pPr marL="171450" indent="-171450">
              <a:buFont typeface="Arial"/>
              <a:buChar char="•"/>
            </a:pPr>
            <a:r>
              <a:rPr lang="en-US" dirty="0" smtClean="0">
                <a:latin typeface="Helvetica" charset="0"/>
                <a:ea typeface="MS PGothic" charset="0"/>
              </a:rPr>
              <a:t>To present both software and hardware solutions of the critical-section problem</a:t>
            </a:r>
          </a:p>
          <a:p>
            <a:pPr marL="171450" indent="-171450">
              <a:buFont typeface="Arial"/>
              <a:buChar char="•"/>
            </a:pPr>
            <a:r>
              <a:rPr lang="en-US" dirty="0" smtClean="0">
                <a:latin typeface="Helvetica" charset="0"/>
                <a:ea typeface="MS PGothic" charset="0"/>
              </a:rPr>
              <a:t>To examine several classical process-synchronization problems</a:t>
            </a:r>
          </a:p>
          <a:p>
            <a:pPr marL="171450" indent="-171450">
              <a:buFont typeface="Arial"/>
              <a:buChar char="•"/>
            </a:pPr>
            <a:r>
              <a:rPr lang="en-US" dirty="0" smtClean="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22CFE606-3560-CE4E-829E-B44B722CDB4D}" type="slidenum">
              <a:rPr lang="en-US">
                <a:latin typeface="Times New Roman" charset="0"/>
              </a:rPr>
              <a:pPr/>
              <a:t>12</a:t>
            </a:fld>
            <a:endParaRPr lang="en-US">
              <a:latin typeface="Times New Roman"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13</a:t>
            </a:fld>
            <a:endParaRPr lang="en-US" dirty="0">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2</a:t>
            </a:fld>
            <a:endParaRPr lang="en-US">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Tips: </a:t>
            </a:r>
          </a:p>
          <a:p>
            <a:pPr marL="228600" indent="-228600">
              <a:buAutoNum type="arabicPeriod"/>
            </a:pPr>
            <a:r>
              <a:rPr lang="en-US" dirty="0" smtClean="0">
                <a:ea typeface="MS PGothic" charset="0"/>
              </a:rPr>
              <a:t>Consider target as a lock</a:t>
            </a:r>
          </a:p>
          <a:p>
            <a:pPr marL="228600" indent="-228600">
              <a:buAutoNum type="arabicPeriod"/>
            </a:pPr>
            <a:r>
              <a:rPr lang="en-US" dirty="0" smtClean="0">
                <a:ea typeface="MS PGothic" charset="0"/>
              </a:rPr>
              <a:t>Think</a:t>
            </a:r>
            <a:r>
              <a:rPr lang="en-US" baseline="0" dirty="0" smtClean="0">
                <a:ea typeface="MS PGothic" charset="0"/>
              </a:rPr>
              <a:t> about</a:t>
            </a:r>
            <a:r>
              <a:rPr lang="en-US" dirty="0" smtClean="0">
                <a:ea typeface="MS PGothic" charset="0"/>
              </a:rPr>
              <a:t> two cases: (1) lock is</a:t>
            </a:r>
            <a:r>
              <a:rPr lang="en-US" baseline="0" dirty="0" smtClean="0">
                <a:ea typeface="MS PGothic" charset="0"/>
              </a:rPr>
              <a:t> true (locked) (2) lock is false (unlocked)</a:t>
            </a:r>
            <a:endParaRPr lang="en-US" dirty="0">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A23252CE-F617-1A40-B961-96A8E0A39C30}" type="slidenum">
              <a:rPr lang="en-US">
                <a:latin typeface="Times New Roman" charset="0"/>
              </a:rPr>
              <a:pPr/>
              <a:t>3</a:t>
            </a:fld>
            <a:endParaRPr lang="en-US">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342866" indent="-342866">
              <a:lnSpc>
                <a:spcPct val="90000"/>
              </a:lnSpc>
              <a:defRPr/>
            </a:pPr>
            <a:r>
              <a:rPr lang="en-US" dirty="0" smtClean="0">
                <a:ea typeface="ＭＳ Ｐゴシック" charset="0"/>
                <a:cs typeface="ＭＳ Ｐゴシック" charset="0"/>
              </a:rPr>
              <a:t>Previous solutions are complicated and generally inaccessible to application programmers</a:t>
            </a:r>
          </a:p>
          <a:p>
            <a:pPr marL="342866" indent="-342866">
              <a:lnSpc>
                <a:spcPct val="90000"/>
              </a:lnSpc>
              <a:defRPr/>
            </a:pPr>
            <a:r>
              <a:rPr lang="en-US" dirty="0" smtClean="0">
                <a:ea typeface="ＭＳ Ｐゴシック" charset="0"/>
                <a:cs typeface="ＭＳ Ｐゴシック" charset="0"/>
              </a:rPr>
              <a:t>OS designers build software tools to solve critical section problem</a:t>
            </a:r>
          </a:p>
          <a:p>
            <a:pPr marL="342866" indent="-342866">
              <a:lnSpc>
                <a:spcPct val="90000"/>
              </a:lnSpc>
              <a:defRPr/>
            </a:pPr>
            <a:r>
              <a:rPr lang="en-US" dirty="0" smtClean="0">
                <a:ea typeface="ＭＳ Ｐゴシック" charset="0"/>
                <a:cs typeface="ＭＳ Ｐゴシック" charset="0"/>
              </a:rPr>
              <a:t>Simplest is </a:t>
            </a:r>
            <a:r>
              <a:rPr lang="en-US" sz="2000" dirty="0" err="1" smtClean="0">
                <a:ea typeface="ＭＳ Ｐゴシック" charset="0"/>
                <a:cs typeface="ＭＳ Ｐゴシック" charset="0"/>
              </a:rPr>
              <a:t>mutex</a:t>
            </a:r>
            <a:r>
              <a:rPr lang="en-US" dirty="0" smtClean="0">
                <a:ea typeface="ＭＳ Ｐゴシック" charset="0"/>
                <a:cs typeface="ＭＳ Ｐゴシック" charset="0"/>
              </a:rPr>
              <a:t> lock</a:t>
            </a:r>
          </a:p>
          <a:p>
            <a:pPr marL="342866" indent="-342866">
              <a:lnSpc>
                <a:spcPct val="90000"/>
              </a:lnSpc>
              <a:defRPr/>
            </a:pPr>
            <a:r>
              <a:rPr lang="en-US" dirty="0" smtClean="0">
                <a:ea typeface="ＭＳ Ｐゴシック" charset="0"/>
                <a:cs typeface="ＭＳ Ｐゴシック" charset="0"/>
              </a:rPr>
              <a:t>Protect a critical section  by first </a:t>
            </a:r>
            <a:r>
              <a:rPr lang="en-US" sz="2000" b="1" dirty="0" smtClean="0">
                <a:latin typeface="Courier New"/>
                <a:ea typeface="ＭＳ Ｐゴシック" charset="0"/>
                <a:cs typeface="Courier New"/>
              </a:rPr>
              <a:t>acquire()</a:t>
            </a:r>
            <a:r>
              <a:rPr lang="en-US" sz="2000" dirty="0" smtClean="0">
                <a:ea typeface="ＭＳ Ｐゴシック" charset="0"/>
                <a:cs typeface="ＭＳ Ｐゴシック" charset="0"/>
              </a:rPr>
              <a:t> </a:t>
            </a:r>
            <a:r>
              <a:rPr lang="en-US" dirty="0" smtClean="0">
                <a:ea typeface="ＭＳ Ｐゴシック" charset="0"/>
                <a:cs typeface="ＭＳ Ｐゴシック" charset="0"/>
              </a:rPr>
              <a:t>a lock then </a:t>
            </a:r>
            <a:r>
              <a:rPr lang="en-US" sz="2000" b="1" dirty="0" smtClean="0">
                <a:latin typeface="Courier New"/>
                <a:ea typeface="ＭＳ Ｐゴシック" charset="0"/>
                <a:cs typeface="Courier New"/>
              </a:rPr>
              <a:t>release()</a:t>
            </a:r>
            <a:r>
              <a:rPr lang="en-US" sz="2000" dirty="0" smtClean="0">
                <a:ea typeface="ＭＳ Ｐゴシック" charset="0"/>
                <a:cs typeface="ＭＳ Ｐゴシック" charset="0"/>
              </a:rPr>
              <a:t> </a:t>
            </a:r>
            <a:r>
              <a:rPr lang="en-US" dirty="0" smtClean="0">
                <a:ea typeface="ＭＳ Ｐゴシック" charset="0"/>
                <a:cs typeface="ＭＳ Ｐゴシック" charset="0"/>
              </a:rPr>
              <a:t>the lock</a:t>
            </a:r>
          </a:p>
          <a:p>
            <a:pPr marL="742876" lvl="1" indent="-285722">
              <a:lnSpc>
                <a:spcPct val="90000"/>
              </a:lnSpc>
              <a:defRPr/>
            </a:pPr>
            <a:r>
              <a:rPr lang="en-US" dirty="0" smtClean="0">
                <a:ea typeface="ＭＳ Ｐゴシック" charset="0"/>
                <a:cs typeface="ＭＳ Ｐゴシック" charset="0"/>
              </a:rPr>
              <a:t>Boolean variable indicating if lock is available or not</a:t>
            </a:r>
          </a:p>
          <a:p>
            <a:pPr marL="342866" indent="-342866">
              <a:lnSpc>
                <a:spcPct val="90000"/>
              </a:lnSpc>
              <a:defRPr/>
            </a:pPr>
            <a:r>
              <a:rPr lang="en-US" dirty="0" smtClean="0">
                <a:ea typeface="ＭＳ Ｐゴシック" charset="0"/>
                <a:cs typeface="ＭＳ Ｐゴシック" charset="0"/>
              </a:rPr>
              <a:t>Calls to </a:t>
            </a:r>
            <a:r>
              <a:rPr lang="en-US" sz="2000" b="1" dirty="0" smtClean="0">
                <a:latin typeface="Courier New"/>
                <a:ea typeface="ＭＳ Ｐゴシック" charset="0"/>
                <a:cs typeface="Courier New"/>
              </a:rPr>
              <a:t>acquire()</a:t>
            </a:r>
            <a:r>
              <a:rPr lang="en-US" sz="2000" dirty="0" smtClean="0">
                <a:ea typeface="ＭＳ Ｐゴシック" charset="0"/>
                <a:cs typeface="ＭＳ Ｐゴシック" charset="0"/>
              </a:rPr>
              <a:t> </a:t>
            </a:r>
            <a:r>
              <a:rPr lang="en-US" dirty="0" smtClean="0">
                <a:ea typeface="ＭＳ Ｐゴシック" charset="0"/>
                <a:cs typeface="ＭＳ Ｐゴシック" charset="0"/>
              </a:rPr>
              <a:t>and </a:t>
            </a:r>
            <a:r>
              <a:rPr lang="en-US" sz="2000" b="1" dirty="0" smtClean="0">
                <a:latin typeface="Courier New"/>
                <a:ea typeface="ＭＳ Ｐゴシック" charset="0"/>
                <a:cs typeface="Courier New"/>
              </a:rPr>
              <a:t>release()</a:t>
            </a:r>
            <a:r>
              <a:rPr lang="en-US" sz="2000" dirty="0" smtClean="0">
                <a:ea typeface="ＭＳ Ｐゴシック" charset="0"/>
                <a:cs typeface="ＭＳ Ｐゴシック" charset="0"/>
              </a:rPr>
              <a:t> </a:t>
            </a:r>
            <a:r>
              <a:rPr lang="en-US" dirty="0" smtClean="0">
                <a:ea typeface="ＭＳ Ｐゴシック" charset="0"/>
                <a:cs typeface="ＭＳ Ｐゴシック" charset="0"/>
              </a:rPr>
              <a:t>must be atomic</a:t>
            </a:r>
          </a:p>
          <a:p>
            <a:pPr marL="742876" lvl="1" indent="-285722">
              <a:lnSpc>
                <a:spcPct val="90000"/>
              </a:lnSpc>
              <a:defRPr/>
            </a:pPr>
            <a:r>
              <a:rPr lang="en-US" dirty="0" smtClean="0">
                <a:ea typeface="ＭＳ Ｐゴシック" charset="0"/>
                <a:cs typeface="ＭＳ Ｐゴシック" charset="0"/>
              </a:rPr>
              <a:t>Usually implemented via hardware atomic instructions</a:t>
            </a:r>
          </a:p>
          <a:p>
            <a:pPr marL="342866" indent="-342866">
              <a:lnSpc>
                <a:spcPct val="90000"/>
              </a:lnSpc>
              <a:defRPr/>
            </a:pPr>
            <a:r>
              <a:rPr lang="en-US" dirty="0" smtClean="0">
                <a:ea typeface="ＭＳ Ｐゴシック" charset="0"/>
                <a:cs typeface="ＭＳ Ｐゴシック" charset="0"/>
              </a:rPr>
              <a:t>But this solution requires </a:t>
            </a:r>
            <a:r>
              <a:rPr lang="en-US" b="1" dirty="0" smtClean="0">
                <a:solidFill>
                  <a:srgbClr val="3366FF"/>
                </a:solidFill>
                <a:ea typeface="ＭＳ Ｐゴシック" charset="0"/>
                <a:cs typeface="ＭＳ Ｐゴシック" charset="-128"/>
              </a:rPr>
              <a:t>busy waiting</a:t>
            </a:r>
          </a:p>
          <a:p>
            <a:pPr marL="742896" lvl="1" indent="-342866">
              <a:lnSpc>
                <a:spcPct val="90000"/>
              </a:lnSpc>
              <a:buFont typeface="Monotype Sorts" charset="0"/>
              <a:buChar char="n"/>
              <a:defRPr/>
            </a:pPr>
            <a:r>
              <a:rPr lang="en-US" dirty="0" smtClean="0">
                <a:ea typeface="ＭＳ Ｐゴシック" charset="0"/>
                <a:cs typeface="ＭＳ Ｐゴシック" charset="0"/>
              </a:rPr>
              <a:t>This lock therefore called a </a:t>
            </a:r>
            <a:r>
              <a:rPr lang="en-US" b="1" dirty="0" smtClean="0">
                <a:solidFill>
                  <a:srgbClr val="3366FF"/>
                </a:solidFill>
                <a:ea typeface="ＭＳ Ｐゴシック" charset="0"/>
                <a:cs typeface="ＭＳ Ｐゴシック" charset="-128"/>
              </a:rPr>
              <a:t>spinlock</a:t>
            </a:r>
          </a:p>
          <a:p>
            <a:endParaRPr lang="en-US" dirty="0">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0"/>
                <a:cs typeface="ＭＳ Ｐゴシック" charset="0"/>
              </a:rPr>
              <a:t>History:</a:t>
            </a:r>
            <a:r>
              <a:rPr lang="en-US" sz="1200" kern="1200" baseline="0" dirty="0" smtClean="0">
                <a:solidFill>
                  <a:schemeClr val="tx1"/>
                </a:solidFill>
                <a:latin typeface="+mn-lt"/>
                <a:ea typeface="ＭＳ Ｐゴシック" charset="0"/>
                <a:cs typeface="ＭＳ Ｐゴシック" charset="0"/>
              </a:rPr>
              <a:t> </a:t>
            </a:r>
            <a:r>
              <a:rPr lang="en-US" sz="1200" kern="1200" dirty="0" smtClean="0">
                <a:solidFill>
                  <a:schemeClr val="tx1"/>
                </a:solidFill>
                <a:latin typeface="+mn-lt"/>
                <a:ea typeface="ＭＳ Ｐゴシック" charset="0"/>
                <a:cs typeface="ＭＳ Ｐゴシック" charset="0"/>
              </a:rPr>
              <a:t>John </a:t>
            </a:r>
            <a:r>
              <a:rPr lang="en-US" sz="1200" kern="1200" dirty="0" err="1" smtClean="0">
                <a:solidFill>
                  <a:schemeClr val="tx1"/>
                </a:solidFill>
                <a:latin typeface="+mn-lt"/>
                <a:ea typeface="ＭＳ Ｐゴシック" charset="0"/>
                <a:cs typeface="ＭＳ Ｐゴシック" charset="0"/>
              </a:rPr>
              <a:t>Peake</a:t>
            </a:r>
            <a:r>
              <a:rPr lang="en-US" sz="1200" kern="1200" dirty="0" smtClean="0">
                <a:solidFill>
                  <a:schemeClr val="tx1"/>
                </a:solidFill>
                <a:latin typeface="+mn-lt"/>
                <a:ea typeface="ＭＳ Ｐゴシック" charset="0"/>
                <a:cs typeface="ＭＳ Ｐゴシック" charset="0"/>
              </a:rPr>
              <a:t> Knight is credited with inventing the original </a:t>
            </a:r>
            <a:r>
              <a:rPr lang="en-US" sz="1200" kern="1200" dirty="0" smtClean="0">
                <a:solidFill>
                  <a:schemeClr val="tx1"/>
                </a:solidFill>
                <a:latin typeface="+mn-lt"/>
                <a:ea typeface="ＭＳ Ｐゴシック" charset="0"/>
                <a:cs typeface="ＭＳ Ｐゴシック" charset="0"/>
                <a:hlinkClick r:id="rId3"/>
              </a:rPr>
              <a:t>traffic light in 1868, a </a:t>
            </a:r>
            <a:r>
              <a:rPr lang="en-US" sz="1200" kern="1200" dirty="0" smtClean="0">
                <a:solidFill>
                  <a:schemeClr val="tx1"/>
                </a:solidFill>
                <a:latin typeface="+mn-lt"/>
                <a:ea typeface="ＭＳ Ｐゴシック" charset="0"/>
                <a:cs typeface="ＭＳ Ｐゴシック" charset="0"/>
                <a:hlinkClick r:id="rId4"/>
              </a:rPr>
              <a:t>semaphore system based on railway signalling. In 1866, a year in which 1102 people were killed and 1334 injured on roads in London, he proposed a signalling system to regulate the horse-drawn traffic and reduce the number of road accidents.</a:t>
            </a:r>
            <a:endParaRPr lang="en-US" sz="1000" dirty="0" smtClean="0">
              <a:cs typeface="+mn-cs"/>
            </a:endParaRPr>
          </a:p>
          <a:p>
            <a:pPr eaLnBrk="1" hangingPunct="1">
              <a:defRPr/>
            </a:pPr>
            <a:endParaRPr lang="en-US" sz="1200" dirty="0" smtClean="0">
              <a:cs typeface="+mn-cs"/>
            </a:endParaRPr>
          </a:p>
          <a:p>
            <a:pPr eaLnBrk="1" hangingPunct="1">
              <a:defRPr/>
            </a:pPr>
            <a:r>
              <a:rPr lang="en-US" sz="1200" dirty="0" smtClean="0">
                <a:cs typeface="+mn-cs"/>
              </a:rPr>
              <a:t>Invented </a:t>
            </a:r>
            <a:r>
              <a:rPr lang="en-US" sz="1200" dirty="0" smtClean="0">
                <a:cs typeface="+mn-cs"/>
              </a:rPr>
              <a:t>in the 1960s by </a:t>
            </a:r>
            <a:r>
              <a:rPr lang="en-US" sz="800" kern="1200" dirty="0" err="1" smtClean="0">
                <a:solidFill>
                  <a:schemeClr val="tx1"/>
                </a:solidFill>
                <a:latin typeface="+mn-lt"/>
                <a:ea typeface="+mn-ea"/>
                <a:cs typeface="+mn-cs"/>
              </a:rPr>
              <a:t>Dijkstra</a:t>
            </a:r>
            <a:endParaRPr lang="en-US" sz="1200" dirty="0" smtClean="0">
              <a:cs typeface="+mn-cs"/>
            </a:endParaRPr>
          </a:p>
          <a:p>
            <a:pPr eaLnBrk="1" hangingPunct="1">
              <a:defRPr/>
            </a:pPr>
            <a:r>
              <a:rPr lang="en-US" sz="1200" dirty="0" smtClean="0">
                <a:cs typeface="+mn-cs"/>
              </a:rPr>
              <a:t>Conceptual OS mechanism, with no specific implementation defined (could be </a:t>
            </a:r>
            <a:r>
              <a:rPr lang="en-US" sz="1200" dirty="0" smtClean="0">
                <a:latin typeface="Courier New" charset="0"/>
                <a:cs typeface="+mn-cs"/>
              </a:rPr>
              <a:t>enter()</a:t>
            </a:r>
            <a:r>
              <a:rPr lang="en-US" sz="1200" dirty="0" smtClean="0">
                <a:cs typeface="+mn-cs"/>
              </a:rPr>
              <a:t>/</a:t>
            </a:r>
            <a:r>
              <a:rPr lang="en-US" sz="1200" dirty="0" smtClean="0">
                <a:latin typeface="Courier New" charset="0"/>
                <a:cs typeface="+mn-cs"/>
              </a:rPr>
              <a:t>exit()</a:t>
            </a:r>
            <a:r>
              <a:rPr lang="en-US" sz="1200" dirty="0" smtClean="0">
                <a:cs typeface="+mn-cs"/>
              </a:rPr>
              <a:t>)</a:t>
            </a:r>
          </a:p>
          <a:p>
            <a:pPr eaLnBrk="1" hangingPunct="1">
              <a:defRPr/>
            </a:pPr>
            <a:r>
              <a:rPr lang="en-US" sz="1200" dirty="0" smtClean="0">
                <a:cs typeface="+mn-cs"/>
              </a:rPr>
              <a:t>Basis of all contemporary OS synchronization mechanisms</a:t>
            </a:r>
            <a:r>
              <a:rPr lang="en-US" dirty="0" smtClean="0">
                <a:cs typeface="+mn-cs"/>
              </a:rPr>
              <a:t> </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3A9EE52A-6686-2F4A-8F69-7E6C0415A566}" type="slidenum">
              <a:rPr lang="en-US">
                <a:latin typeface="Times New Roman" charset="0"/>
              </a:rPr>
              <a:pPr/>
              <a:t>7</a:t>
            </a:fld>
            <a:endParaRPr lang="en-US">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90000"/>
              </a:lnSpc>
            </a:pPr>
            <a:r>
              <a:rPr lang="en-US" sz="1600" dirty="0" smtClean="0">
                <a:latin typeface="Helvetica" charset="0"/>
                <a:ea typeface="MS PGothic" charset="0"/>
              </a:rPr>
              <a:t>Synchronization tool that provides more sophisticated ways (than </a:t>
            </a:r>
            <a:r>
              <a:rPr lang="en-US" sz="1600" dirty="0" err="1" smtClean="0">
                <a:latin typeface="Helvetica" charset="0"/>
                <a:ea typeface="MS PGothic" charset="0"/>
              </a:rPr>
              <a:t>Mutex</a:t>
            </a:r>
            <a:r>
              <a:rPr lang="en-US" sz="1600" dirty="0" smtClean="0">
                <a:latin typeface="Helvetica" charset="0"/>
                <a:ea typeface="MS PGothic" charset="0"/>
              </a:rPr>
              <a:t> locks)  for process to synchronize their activities.</a:t>
            </a:r>
            <a:endParaRPr lang="en-US" sz="1600" i="1" dirty="0" smtClean="0">
              <a:solidFill>
                <a:schemeClr val="tx2"/>
              </a:solidFill>
              <a:latin typeface="Helvetica" charset="0"/>
              <a:ea typeface="MS PGothic" charset="0"/>
            </a:endParaRPr>
          </a:p>
          <a:p>
            <a:pPr>
              <a:lnSpc>
                <a:spcPct val="90000"/>
              </a:lnSpc>
            </a:pPr>
            <a:r>
              <a:rPr lang="en-US" sz="1600" dirty="0" smtClean="0">
                <a:latin typeface="Helvetica" charset="0"/>
                <a:ea typeface="MS PGothic" charset="0"/>
              </a:rPr>
              <a:t>Semaphore </a:t>
            </a:r>
            <a:r>
              <a:rPr lang="en-US" sz="1600" b="1" i="1" dirty="0" smtClean="0">
                <a:latin typeface="Helvetica" charset="0"/>
                <a:ea typeface="MS PGothic" charset="0"/>
              </a:rPr>
              <a:t>S</a:t>
            </a:r>
            <a:r>
              <a:rPr lang="en-US" sz="1600" dirty="0" smtClean="0">
                <a:latin typeface="Helvetica" charset="0"/>
                <a:ea typeface="MS PGothic" charset="0"/>
              </a:rPr>
              <a:t> – integer variable</a:t>
            </a:r>
          </a:p>
          <a:p>
            <a:pPr>
              <a:lnSpc>
                <a:spcPct val="90000"/>
              </a:lnSpc>
            </a:pPr>
            <a:r>
              <a:rPr lang="en-US" sz="1600" dirty="0" smtClean="0">
                <a:latin typeface="Helvetica" charset="0"/>
                <a:ea typeface="MS PGothic" charset="0"/>
              </a:rPr>
              <a:t>Can only be accessed via two indivisible (atomic) operations</a:t>
            </a:r>
          </a:p>
          <a:p>
            <a:pPr lvl="1">
              <a:lnSpc>
                <a:spcPct val="90000"/>
              </a:lnSpc>
            </a:pPr>
            <a:r>
              <a:rPr lang="en-US" b="1" dirty="0" smtClean="0">
                <a:solidFill>
                  <a:srgbClr val="000000"/>
                </a:solidFill>
                <a:latin typeface="Courier New" charset="0"/>
                <a:ea typeface="MS PGothic" charset="0"/>
              </a:rPr>
              <a:t>wait()</a:t>
            </a:r>
            <a:r>
              <a:rPr lang="en-US" dirty="0" smtClean="0">
                <a:solidFill>
                  <a:srgbClr val="000000"/>
                </a:solidFill>
                <a:latin typeface="Helvetica" charset="0"/>
                <a:ea typeface="MS PGothic" charset="0"/>
              </a:rPr>
              <a:t> </a:t>
            </a:r>
            <a:r>
              <a:rPr lang="en-US" sz="1600" dirty="0" smtClean="0">
                <a:solidFill>
                  <a:srgbClr val="000000"/>
                </a:solidFill>
                <a:latin typeface="Helvetica" charset="0"/>
                <a:ea typeface="MS PGothic" charset="0"/>
              </a:rPr>
              <a:t>and </a:t>
            </a:r>
            <a:r>
              <a:rPr lang="en-US" b="1" dirty="0" smtClean="0">
                <a:solidFill>
                  <a:srgbClr val="000000"/>
                </a:solidFill>
                <a:latin typeface="Courier New" charset="0"/>
                <a:ea typeface="MS PGothic" charset="0"/>
              </a:rPr>
              <a:t>signal()</a:t>
            </a:r>
          </a:p>
          <a:p>
            <a:pPr lvl="2">
              <a:lnSpc>
                <a:spcPct val="90000"/>
              </a:lnSpc>
            </a:pPr>
            <a:r>
              <a:rPr lang="en-US" sz="1600" dirty="0" smtClean="0">
                <a:latin typeface="Helvetica" charset="0"/>
                <a:ea typeface="MS PGothic" charset="0"/>
              </a:rPr>
              <a:t>Originally called </a:t>
            </a:r>
            <a:r>
              <a:rPr lang="en-US" b="1" dirty="0" smtClean="0">
                <a:solidFill>
                  <a:srgbClr val="000000"/>
                </a:solidFill>
                <a:latin typeface="Courier New" charset="0"/>
                <a:ea typeface="MS PGothic" charset="0"/>
              </a:rPr>
              <a:t>P()</a:t>
            </a:r>
            <a:r>
              <a:rPr lang="en-US" dirty="0" smtClean="0">
                <a:latin typeface="Helvetica" charset="0"/>
                <a:ea typeface="MS PGothic" charset="0"/>
              </a:rPr>
              <a:t> </a:t>
            </a:r>
            <a:r>
              <a:rPr lang="en-US" sz="1600" dirty="0" smtClean="0">
                <a:latin typeface="Helvetica" charset="0"/>
                <a:ea typeface="MS PGothic" charset="0"/>
              </a:rPr>
              <a:t>and </a:t>
            </a:r>
            <a:r>
              <a:rPr lang="en-US" b="1" dirty="0" smtClean="0">
                <a:solidFill>
                  <a:srgbClr val="000000"/>
                </a:solidFill>
                <a:latin typeface="Courier New" charset="0"/>
                <a:ea typeface="MS PGothic" charset="0"/>
              </a:rPr>
              <a:t>V()</a:t>
            </a:r>
          </a:p>
          <a:p>
            <a:pPr>
              <a:lnSpc>
                <a:spcPct val="90000"/>
              </a:lnSpc>
            </a:pPr>
            <a:r>
              <a:rPr lang="en-US" sz="1600" dirty="0" smtClean="0">
                <a:latin typeface="Helvetica" charset="0"/>
                <a:ea typeface="MS PGothic" charset="0"/>
              </a:rPr>
              <a:t>Definition of  the </a:t>
            </a:r>
            <a:r>
              <a:rPr lang="en-US" b="1" dirty="0" smtClean="0">
                <a:solidFill>
                  <a:srgbClr val="000000"/>
                </a:solidFill>
                <a:latin typeface="Courier New" charset="0"/>
                <a:ea typeface="MS PGothic" charset="0"/>
                <a:cs typeface="Courier New" charset="0"/>
              </a:rPr>
              <a:t>wait() operation</a:t>
            </a:r>
          </a:p>
          <a:p>
            <a:pPr lvl="1">
              <a:lnSpc>
                <a:spcPct val="90000"/>
              </a:lnSpc>
              <a:buFont typeface="Monotype Sorts" charset="0"/>
              <a:buNone/>
            </a:pPr>
            <a:r>
              <a:rPr lang="en-US" b="1" dirty="0" smtClean="0">
                <a:latin typeface="Courier New" charset="0"/>
                <a:ea typeface="MS PGothic" charset="0"/>
                <a:sym typeface="Symbol" charset="0"/>
              </a:rPr>
              <a:t>wait(S)</a:t>
            </a:r>
            <a:r>
              <a:rPr lang="en-US" sz="1600" b="1" dirty="0" smtClean="0">
                <a:latin typeface="Courier New" charset="0"/>
                <a:ea typeface="MS PGothic" charset="0"/>
                <a:sym typeface="Symbol" charset="0"/>
              </a:rPr>
              <a:t> { </a:t>
            </a:r>
          </a:p>
          <a:p>
            <a:pPr lvl="1">
              <a:lnSpc>
                <a:spcPct val="90000"/>
              </a:lnSpc>
              <a:buFont typeface="Monotype Sorts" charset="0"/>
              <a:buNone/>
            </a:pPr>
            <a:r>
              <a:rPr lang="en-US" sz="1600" b="1" dirty="0" smtClean="0">
                <a:latin typeface="Courier New" charset="0"/>
                <a:ea typeface="MS PGothic" charset="0"/>
                <a:sym typeface="Symbol" charset="0"/>
              </a:rPr>
              <a:t>    while (S &lt;= 0)</a:t>
            </a:r>
          </a:p>
          <a:p>
            <a:pPr lvl="1">
              <a:lnSpc>
                <a:spcPct val="90000"/>
              </a:lnSpc>
              <a:buFont typeface="Monotype Sorts" charset="0"/>
              <a:buNone/>
            </a:pPr>
            <a:r>
              <a:rPr lang="en-US" sz="1600" b="1" dirty="0" smtClean="0">
                <a:latin typeface="Courier New" charset="0"/>
                <a:ea typeface="MS PGothic" charset="0"/>
                <a:sym typeface="Symbol" charset="0"/>
              </a:rPr>
              <a:t>       ; // busy wait</a:t>
            </a:r>
          </a:p>
          <a:p>
            <a:pPr lvl="1">
              <a:lnSpc>
                <a:spcPct val="90000"/>
              </a:lnSpc>
              <a:buFont typeface="Monotype Sorts" charset="0"/>
              <a:buNone/>
            </a:pPr>
            <a:r>
              <a:rPr lang="en-US" sz="1600" b="1" dirty="0" smtClean="0">
                <a:latin typeface="Courier New" charset="0"/>
                <a:ea typeface="MS PGothic" charset="0"/>
                <a:sym typeface="Symbol" charset="0"/>
              </a:rPr>
              <a:t>    S--;</a:t>
            </a:r>
          </a:p>
          <a:p>
            <a:pPr lvl="1">
              <a:lnSpc>
                <a:spcPct val="90000"/>
              </a:lnSpc>
              <a:buFont typeface="Monotype Sorts" charset="0"/>
              <a:buNone/>
            </a:pPr>
            <a:r>
              <a:rPr lang="en-US" sz="1600" b="1" dirty="0" smtClean="0">
                <a:latin typeface="Courier New" charset="0"/>
                <a:ea typeface="MS PGothic" charset="0"/>
                <a:sym typeface="Symbol" charset="0"/>
              </a:rPr>
              <a:t>}</a:t>
            </a:r>
          </a:p>
          <a:p>
            <a:pPr>
              <a:lnSpc>
                <a:spcPct val="90000"/>
              </a:lnSpc>
            </a:pPr>
            <a:r>
              <a:rPr lang="en-US" sz="1600" dirty="0" smtClean="0">
                <a:latin typeface="Helvetica" charset="0"/>
                <a:ea typeface="MS PGothic" charset="0"/>
              </a:rPr>
              <a:t>Definition of  the </a:t>
            </a:r>
            <a:r>
              <a:rPr lang="en-US" b="1" dirty="0" smtClean="0">
                <a:solidFill>
                  <a:srgbClr val="000000"/>
                </a:solidFill>
                <a:latin typeface="Courier New" charset="0"/>
                <a:ea typeface="MS PGothic" charset="0"/>
                <a:cs typeface="Courier New" charset="0"/>
              </a:rPr>
              <a:t>signal() operation</a:t>
            </a:r>
            <a:endParaRPr lang="en-US" sz="1600" b="1" dirty="0" smtClean="0">
              <a:latin typeface="Courier New" charset="0"/>
              <a:ea typeface="MS PGothic" charset="0"/>
              <a:cs typeface="Courier New" charset="0"/>
              <a:sym typeface="Symbol" charset="0"/>
            </a:endParaRPr>
          </a:p>
          <a:p>
            <a:pPr lvl="1">
              <a:lnSpc>
                <a:spcPct val="90000"/>
              </a:lnSpc>
              <a:buFont typeface="Monotype Sorts" charset="0"/>
              <a:buNone/>
            </a:pPr>
            <a:r>
              <a:rPr lang="en-US" b="1" dirty="0" smtClean="0">
                <a:latin typeface="Courier New" charset="0"/>
                <a:ea typeface="MS PGothic" charset="0"/>
                <a:sym typeface="Symbol" charset="0"/>
              </a:rPr>
              <a:t>signal(S)</a:t>
            </a:r>
            <a:r>
              <a:rPr lang="en-US" sz="1600" b="1" dirty="0" smtClean="0">
                <a:latin typeface="Courier New" charset="0"/>
                <a:ea typeface="MS PGothic" charset="0"/>
                <a:sym typeface="Symbol" charset="0"/>
              </a:rPr>
              <a:t> { </a:t>
            </a:r>
          </a:p>
          <a:p>
            <a:pPr lvl="1">
              <a:lnSpc>
                <a:spcPct val="90000"/>
              </a:lnSpc>
              <a:buFont typeface="Monotype Sorts" charset="0"/>
              <a:buNone/>
            </a:pPr>
            <a:r>
              <a:rPr lang="en-US" sz="1600" b="1" dirty="0" smtClean="0">
                <a:latin typeface="Courier New" charset="0"/>
                <a:ea typeface="MS PGothic" charset="0"/>
                <a:sym typeface="Symbol" charset="0"/>
              </a:rPr>
              <a:t>    S++;</a:t>
            </a:r>
          </a:p>
          <a:p>
            <a:pPr lvl="1">
              <a:lnSpc>
                <a:spcPct val="90000"/>
              </a:lnSpc>
              <a:buFont typeface="Monotype Sorts" charset="0"/>
              <a:buNone/>
            </a:pPr>
            <a:r>
              <a:rPr lang="en-US" sz="1600" b="1" dirty="0" smtClean="0">
                <a:latin typeface="Courier New" charset="0"/>
                <a:ea typeface="MS PGothic" charset="0"/>
                <a:sym typeface="Symbol" charset="0"/>
              </a:rPr>
              <a:t>}</a:t>
            </a:r>
          </a:p>
          <a:p>
            <a:endParaRPr lang="en-US" dirty="0">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3A9EE52A-6686-2F4A-8F69-7E6C0415A566}" type="slidenum">
              <a:rPr lang="en-US">
                <a:latin typeface="Times New Roman" charset="0"/>
              </a:rPr>
              <a:pPr/>
              <a:t>8</a:t>
            </a:fld>
            <a:endParaRPr lang="en-US">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90000"/>
              </a:lnSpc>
            </a:pPr>
            <a:r>
              <a:rPr lang="en-US" sz="1600" dirty="0" smtClean="0">
                <a:latin typeface="Helvetica" charset="0"/>
                <a:ea typeface="MS PGothic" charset="0"/>
              </a:rPr>
              <a:t>Synchronization tool that provides more sophisticated ways (than </a:t>
            </a:r>
            <a:r>
              <a:rPr lang="en-US" sz="1600" dirty="0" err="1" smtClean="0">
                <a:latin typeface="Helvetica" charset="0"/>
                <a:ea typeface="MS PGothic" charset="0"/>
              </a:rPr>
              <a:t>Mutex</a:t>
            </a:r>
            <a:r>
              <a:rPr lang="en-US" sz="1600" dirty="0" smtClean="0">
                <a:latin typeface="Helvetica" charset="0"/>
                <a:ea typeface="MS PGothic" charset="0"/>
              </a:rPr>
              <a:t> locks)  for process to synchronize their activities.</a:t>
            </a:r>
            <a:endParaRPr lang="en-US" sz="1600" i="1" dirty="0" smtClean="0">
              <a:solidFill>
                <a:schemeClr val="tx2"/>
              </a:solidFill>
              <a:latin typeface="Helvetica" charset="0"/>
              <a:ea typeface="MS PGothic" charset="0"/>
            </a:endParaRPr>
          </a:p>
          <a:p>
            <a:pPr>
              <a:lnSpc>
                <a:spcPct val="90000"/>
              </a:lnSpc>
            </a:pPr>
            <a:r>
              <a:rPr lang="en-US" sz="1600" dirty="0" smtClean="0">
                <a:latin typeface="Helvetica" charset="0"/>
                <a:ea typeface="MS PGothic" charset="0"/>
              </a:rPr>
              <a:t>Semaphore </a:t>
            </a:r>
            <a:r>
              <a:rPr lang="en-US" sz="1600" b="1" i="1" dirty="0" smtClean="0">
                <a:latin typeface="Helvetica" charset="0"/>
                <a:ea typeface="MS PGothic" charset="0"/>
              </a:rPr>
              <a:t>S</a:t>
            </a:r>
            <a:r>
              <a:rPr lang="en-US" sz="1600" dirty="0" smtClean="0">
                <a:latin typeface="Helvetica" charset="0"/>
                <a:ea typeface="MS PGothic" charset="0"/>
              </a:rPr>
              <a:t> – integer variable</a:t>
            </a:r>
          </a:p>
          <a:p>
            <a:pPr>
              <a:lnSpc>
                <a:spcPct val="90000"/>
              </a:lnSpc>
            </a:pPr>
            <a:r>
              <a:rPr lang="en-US" sz="1600" dirty="0" smtClean="0">
                <a:latin typeface="Helvetica" charset="0"/>
                <a:ea typeface="MS PGothic" charset="0"/>
              </a:rPr>
              <a:t>Can only be accessed via two indivisible (atomic) operations</a:t>
            </a:r>
          </a:p>
          <a:p>
            <a:pPr lvl="1">
              <a:lnSpc>
                <a:spcPct val="90000"/>
              </a:lnSpc>
            </a:pPr>
            <a:r>
              <a:rPr lang="en-US" b="1" dirty="0" smtClean="0">
                <a:solidFill>
                  <a:srgbClr val="000000"/>
                </a:solidFill>
                <a:latin typeface="Courier New" charset="0"/>
                <a:ea typeface="MS PGothic" charset="0"/>
              </a:rPr>
              <a:t>wait()</a:t>
            </a:r>
            <a:r>
              <a:rPr lang="en-US" dirty="0" smtClean="0">
                <a:solidFill>
                  <a:srgbClr val="000000"/>
                </a:solidFill>
                <a:latin typeface="Helvetica" charset="0"/>
                <a:ea typeface="MS PGothic" charset="0"/>
              </a:rPr>
              <a:t> </a:t>
            </a:r>
            <a:r>
              <a:rPr lang="en-US" sz="1600" dirty="0" smtClean="0">
                <a:solidFill>
                  <a:srgbClr val="000000"/>
                </a:solidFill>
                <a:latin typeface="Helvetica" charset="0"/>
                <a:ea typeface="MS PGothic" charset="0"/>
              </a:rPr>
              <a:t>and </a:t>
            </a:r>
            <a:r>
              <a:rPr lang="en-US" b="1" dirty="0" smtClean="0">
                <a:solidFill>
                  <a:srgbClr val="000000"/>
                </a:solidFill>
                <a:latin typeface="Courier New" charset="0"/>
                <a:ea typeface="MS PGothic" charset="0"/>
              </a:rPr>
              <a:t>signal()</a:t>
            </a:r>
          </a:p>
          <a:p>
            <a:pPr lvl="2">
              <a:lnSpc>
                <a:spcPct val="90000"/>
              </a:lnSpc>
            </a:pPr>
            <a:r>
              <a:rPr lang="en-US" sz="1600" dirty="0" smtClean="0">
                <a:latin typeface="Helvetica" charset="0"/>
                <a:ea typeface="MS PGothic" charset="0"/>
              </a:rPr>
              <a:t>Originally called </a:t>
            </a:r>
            <a:r>
              <a:rPr lang="en-US" b="1" dirty="0" smtClean="0">
                <a:solidFill>
                  <a:srgbClr val="000000"/>
                </a:solidFill>
                <a:latin typeface="Courier New" charset="0"/>
                <a:ea typeface="MS PGothic" charset="0"/>
              </a:rPr>
              <a:t>P()</a:t>
            </a:r>
            <a:r>
              <a:rPr lang="en-US" dirty="0" smtClean="0">
                <a:latin typeface="Helvetica" charset="0"/>
                <a:ea typeface="MS PGothic" charset="0"/>
              </a:rPr>
              <a:t> </a:t>
            </a:r>
            <a:r>
              <a:rPr lang="en-US" sz="1600" dirty="0" smtClean="0">
                <a:latin typeface="Helvetica" charset="0"/>
                <a:ea typeface="MS PGothic" charset="0"/>
              </a:rPr>
              <a:t>and </a:t>
            </a:r>
            <a:r>
              <a:rPr lang="en-US" b="1" dirty="0" smtClean="0">
                <a:solidFill>
                  <a:srgbClr val="000000"/>
                </a:solidFill>
                <a:latin typeface="Courier New" charset="0"/>
                <a:ea typeface="MS PGothic" charset="0"/>
              </a:rPr>
              <a:t>V()</a:t>
            </a:r>
          </a:p>
          <a:p>
            <a:pPr>
              <a:lnSpc>
                <a:spcPct val="90000"/>
              </a:lnSpc>
            </a:pPr>
            <a:r>
              <a:rPr lang="en-US" sz="1600" dirty="0" smtClean="0">
                <a:latin typeface="Helvetica" charset="0"/>
                <a:ea typeface="MS PGothic" charset="0"/>
              </a:rPr>
              <a:t>Definition of  the </a:t>
            </a:r>
            <a:r>
              <a:rPr lang="en-US" b="1" dirty="0" smtClean="0">
                <a:solidFill>
                  <a:srgbClr val="000000"/>
                </a:solidFill>
                <a:latin typeface="Courier New" charset="0"/>
                <a:ea typeface="MS PGothic" charset="0"/>
                <a:cs typeface="Courier New" charset="0"/>
              </a:rPr>
              <a:t>wait() operation</a:t>
            </a:r>
          </a:p>
          <a:p>
            <a:pPr lvl="1">
              <a:lnSpc>
                <a:spcPct val="90000"/>
              </a:lnSpc>
              <a:buFont typeface="Monotype Sorts" charset="0"/>
              <a:buNone/>
            </a:pPr>
            <a:r>
              <a:rPr lang="en-US" b="1" dirty="0" smtClean="0">
                <a:latin typeface="Courier New" charset="0"/>
                <a:ea typeface="MS PGothic" charset="0"/>
                <a:sym typeface="Symbol" charset="0"/>
              </a:rPr>
              <a:t>wait(S)</a:t>
            </a:r>
            <a:r>
              <a:rPr lang="en-US" sz="1600" b="1" dirty="0" smtClean="0">
                <a:latin typeface="Courier New" charset="0"/>
                <a:ea typeface="MS PGothic" charset="0"/>
                <a:sym typeface="Symbol" charset="0"/>
              </a:rPr>
              <a:t> { </a:t>
            </a:r>
          </a:p>
          <a:p>
            <a:pPr lvl="1">
              <a:lnSpc>
                <a:spcPct val="90000"/>
              </a:lnSpc>
              <a:buFont typeface="Monotype Sorts" charset="0"/>
              <a:buNone/>
            </a:pPr>
            <a:r>
              <a:rPr lang="en-US" sz="1600" b="1" dirty="0" smtClean="0">
                <a:latin typeface="Courier New" charset="0"/>
                <a:ea typeface="MS PGothic" charset="0"/>
                <a:sym typeface="Symbol" charset="0"/>
              </a:rPr>
              <a:t>    while (S &lt;= 0)</a:t>
            </a:r>
          </a:p>
          <a:p>
            <a:pPr lvl="1">
              <a:lnSpc>
                <a:spcPct val="90000"/>
              </a:lnSpc>
              <a:buFont typeface="Monotype Sorts" charset="0"/>
              <a:buNone/>
            </a:pPr>
            <a:r>
              <a:rPr lang="en-US" sz="1600" b="1" dirty="0" smtClean="0">
                <a:latin typeface="Courier New" charset="0"/>
                <a:ea typeface="MS PGothic" charset="0"/>
                <a:sym typeface="Symbol" charset="0"/>
              </a:rPr>
              <a:t>       ; // busy wait</a:t>
            </a:r>
          </a:p>
          <a:p>
            <a:pPr lvl="1">
              <a:lnSpc>
                <a:spcPct val="90000"/>
              </a:lnSpc>
              <a:buFont typeface="Monotype Sorts" charset="0"/>
              <a:buNone/>
            </a:pPr>
            <a:r>
              <a:rPr lang="en-US" sz="1600" b="1" dirty="0" smtClean="0">
                <a:latin typeface="Courier New" charset="0"/>
                <a:ea typeface="MS PGothic" charset="0"/>
                <a:sym typeface="Symbol" charset="0"/>
              </a:rPr>
              <a:t>    S--;</a:t>
            </a:r>
          </a:p>
          <a:p>
            <a:pPr lvl="1">
              <a:lnSpc>
                <a:spcPct val="90000"/>
              </a:lnSpc>
              <a:buFont typeface="Monotype Sorts" charset="0"/>
              <a:buNone/>
            </a:pPr>
            <a:r>
              <a:rPr lang="en-US" sz="1600" b="1" dirty="0" smtClean="0">
                <a:latin typeface="Courier New" charset="0"/>
                <a:ea typeface="MS PGothic" charset="0"/>
                <a:sym typeface="Symbol" charset="0"/>
              </a:rPr>
              <a:t>}</a:t>
            </a:r>
          </a:p>
          <a:p>
            <a:pPr>
              <a:lnSpc>
                <a:spcPct val="90000"/>
              </a:lnSpc>
            </a:pPr>
            <a:r>
              <a:rPr lang="en-US" sz="1600" dirty="0" smtClean="0">
                <a:latin typeface="Helvetica" charset="0"/>
                <a:ea typeface="MS PGothic" charset="0"/>
              </a:rPr>
              <a:t>Definition of  the </a:t>
            </a:r>
            <a:r>
              <a:rPr lang="en-US" b="1" dirty="0" smtClean="0">
                <a:solidFill>
                  <a:srgbClr val="000000"/>
                </a:solidFill>
                <a:latin typeface="Courier New" charset="0"/>
                <a:ea typeface="MS PGothic" charset="0"/>
                <a:cs typeface="Courier New" charset="0"/>
              </a:rPr>
              <a:t>signal() operation</a:t>
            </a:r>
            <a:endParaRPr lang="en-US" sz="1600" b="1" dirty="0" smtClean="0">
              <a:latin typeface="Courier New" charset="0"/>
              <a:ea typeface="MS PGothic" charset="0"/>
              <a:cs typeface="Courier New" charset="0"/>
              <a:sym typeface="Symbol" charset="0"/>
            </a:endParaRPr>
          </a:p>
          <a:p>
            <a:pPr lvl="1">
              <a:lnSpc>
                <a:spcPct val="90000"/>
              </a:lnSpc>
              <a:buFont typeface="Monotype Sorts" charset="0"/>
              <a:buNone/>
            </a:pPr>
            <a:r>
              <a:rPr lang="en-US" b="1" dirty="0" smtClean="0">
                <a:latin typeface="Courier New" charset="0"/>
                <a:ea typeface="MS PGothic" charset="0"/>
                <a:sym typeface="Symbol" charset="0"/>
              </a:rPr>
              <a:t>signal(S)</a:t>
            </a:r>
            <a:r>
              <a:rPr lang="en-US" sz="1600" b="1" dirty="0" smtClean="0">
                <a:latin typeface="Courier New" charset="0"/>
                <a:ea typeface="MS PGothic" charset="0"/>
                <a:sym typeface="Symbol" charset="0"/>
              </a:rPr>
              <a:t> { </a:t>
            </a:r>
          </a:p>
          <a:p>
            <a:pPr lvl="1">
              <a:lnSpc>
                <a:spcPct val="90000"/>
              </a:lnSpc>
              <a:buFont typeface="Monotype Sorts" charset="0"/>
              <a:buNone/>
            </a:pPr>
            <a:r>
              <a:rPr lang="en-US" sz="1600" b="1" dirty="0" smtClean="0">
                <a:latin typeface="Courier New" charset="0"/>
                <a:ea typeface="MS PGothic" charset="0"/>
                <a:sym typeface="Symbol" charset="0"/>
              </a:rPr>
              <a:t>    S++;</a:t>
            </a:r>
          </a:p>
          <a:p>
            <a:pPr lvl="1">
              <a:lnSpc>
                <a:spcPct val="90000"/>
              </a:lnSpc>
              <a:buFont typeface="Monotype Sorts" charset="0"/>
              <a:buNone/>
            </a:pPr>
            <a:r>
              <a:rPr lang="en-US" sz="1600" b="1" dirty="0" smtClean="0">
                <a:latin typeface="Courier New" charset="0"/>
                <a:ea typeface="MS PGothic" charset="0"/>
                <a:sym typeface="Symbol" charset="0"/>
              </a:rPr>
              <a:t>}</a:t>
            </a:r>
          </a:p>
          <a:p>
            <a:endParaRPr lang="en-US" dirty="0">
              <a:ea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3A9EE52A-6686-2F4A-8F69-7E6C0415A566}" type="slidenum">
              <a:rPr lang="en-US">
                <a:latin typeface="Times New Roman" charset="0"/>
              </a:rPr>
              <a:pPr/>
              <a:t>9</a:t>
            </a:fld>
            <a:endParaRPr lang="en-US">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90000"/>
              </a:lnSpc>
            </a:pPr>
            <a:r>
              <a:rPr lang="en-US" sz="1600" dirty="0" smtClean="0">
                <a:latin typeface="Helvetica" charset="0"/>
                <a:ea typeface="MS PGothic" charset="0"/>
              </a:rPr>
              <a:t>Synchronization tool that provides more sophisticated ways (than </a:t>
            </a:r>
            <a:r>
              <a:rPr lang="en-US" sz="1600" dirty="0" err="1" smtClean="0">
                <a:latin typeface="Helvetica" charset="0"/>
                <a:ea typeface="MS PGothic" charset="0"/>
              </a:rPr>
              <a:t>Mutex</a:t>
            </a:r>
            <a:r>
              <a:rPr lang="en-US" sz="1600" dirty="0" smtClean="0">
                <a:latin typeface="Helvetica" charset="0"/>
                <a:ea typeface="MS PGothic" charset="0"/>
              </a:rPr>
              <a:t> locks)  for process to synchronize their activities.</a:t>
            </a:r>
            <a:endParaRPr lang="en-US" sz="1600" i="1" dirty="0" smtClean="0">
              <a:solidFill>
                <a:schemeClr val="tx2"/>
              </a:solidFill>
              <a:latin typeface="Helvetica" charset="0"/>
              <a:ea typeface="MS PGothic" charset="0"/>
            </a:endParaRPr>
          </a:p>
          <a:p>
            <a:pPr>
              <a:lnSpc>
                <a:spcPct val="90000"/>
              </a:lnSpc>
            </a:pPr>
            <a:r>
              <a:rPr lang="en-US" sz="1600" dirty="0" smtClean="0">
                <a:latin typeface="Helvetica" charset="0"/>
                <a:ea typeface="MS PGothic" charset="0"/>
              </a:rPr>
              <a:t>Semaphore </a:t>
            </a:r>
            <a:r>
              <a:rPr lang="en-US" sz="1600" b="1" i="1" dirty="0" smtClean="0">
                <a:latin typeface="Helvetica" charset="0"/>
                <a:ea typeface="MS PGothic" charset="0"/>
              </a:rPr>
              <a:t>S</a:t>
            </a:r>
            <a:r>
              <a:rPr lang="en-US" sz="1600" dirty="0" smtClean="0">
                <a:latin typeface="Helvetica" charset="0"/>
                <a:ea typeface="MS PGothic" charset="0"/>
              </a:rPr>
              <a:t> – integer variable</a:t>
            </a:r>
          </a:p>
          <a:p>
            <a:pPr>
              <a:lnSpc>
                <a:spcPct val="90000"/>
              </a:lnSpc>
            </a:pPr>
            <a:r>
              <a:rPr lang="en-US" sz="1600" dirty="0" smtClean="0">
                <a:latin typeface="Helvetica" charset="0"/>
                <a:ea typeface="MS PGothic" charset="0"/>
              </a:rPr>
              <a:t>Can only be accessed via two indivisible (atomic) operations</a:t>
            </a:r>
          </a:p>
          <a:p>
            <a:pPr lvl="1">
              <a:lnSpc>
                <a:spcPct val="90000"/>
              </a:lnSpc>
            </a:pPr>
            <a:r>
              <a:rPr lang="en-US" b="1" dirty="0" smtClean="0">
                <a:solidFill>
                  <a:srgbClr val="000000"/>
                </a:solidFill>
                <a:latin typeface="Courier New" charset="0"/>
                <a:ea typeface="MS PGothic" charset="0"/>
              </a:rPr>
              <a:t>wait()</a:t>
            </a:r>
            <a:r>
              <a:rPr lang="en-US" dirty="0" smtClean="0">
                <a:solidFill>
                  <a:srgbClr val="000000"/>
                </a:solidFill>
                <a:latin typeface="Helvetica" charset="0"/>
                <a:ea typeface="MS PGothic" charset="0"/>
              </a:rPr>
              <a:t> </a:t>
            </a:r>
            <a:r>
              <a:rPr lang="en-US" sz="1600" dirty="0" smtClean="0">
                <a:solidFill>
                  <a:srgbClr val="000000"/>
                </a:solidFill>
                <a:latin typeface="Helvetica" charset="0"/>
                <a:ea typeface="MS PGothic" charset="0"/>
              </a:rPr>
              <a:t>and </a:t>
            </a:r>
            <a:r>
              <a:rPr lang="en-US" b="1" dirty="0" smtClean="0">
                <a:solidFill>
                  <a:srgbClr val="000000"/>
                </a:solidFill>
                <a:latin typeface="Courier New" charset="0"/>
                <a:ea typeface="MS PGothic" charset="0"/>
              </a:rPr>
              <a:t>signal()</a:t>
            </a:r>
          </a:p>
          <a:p>
            <a:pPr lvl="2">
              <a:lnSpc>
                <a:spcPct val="90000"/>
              </a:lnSpc>
            </a:pPr>
            <a:r>
              <a:rPr lang="en-US" sz="1600" dirty="0" smtClean="0">
                <a:latin typeface="Helvetica" charset="0"/>
                <a:ea typeface="MS PGothic" charset="0"/>
              </a:rPr>
              <a:t>Originally called </a:t>
            </a:r>
            <a:r>
              <a:rPr lang="en-US" b="1" dirty="0" smtClean="0">
                <a:solidFill>
                  <a:srgbClr val="000000"/>
                </a:solidFill>
                <a:latin typeface="Courier New" charset="0"/>
                <a:ea typeface="MS PGothic" charset="0"/>
              </a:rPr>
              <a:t>P()</a:t>
            </a:r>
            <a:r>
              <a:rPr lang="en-US" dirty="0" smtClean="0">
                <a:latin typeface="Helvetica" charset="0"/>
                <a:ea typeface="MS PGothic" charset="0"/>
              </a:rPr>
              <a:t> </a:t>
            </a:r>
            <a:r>
              <a:rPr lang="en-US" sz="1600" dirty="0" smtClean="0">
                <a:latin typeface="Helvetica" charset="0"/>
                <a:ea typeface="MS PGothic" charset="0"/>
              </a:rPr>
              <a:t>and </a:t>
            </a:r>
            <a:r>
              <a:rPr lang="en-US" b="1" dirty="0" smtClean="0">
                <a:solidFill>
                  <a:srgbClr val="000000"/>
                </a:solidFill>
                <a:latin typeface="Courier New" charset="0"/>
                <a:ea typeface="MS PGothic" charset="0"/>
              </a:rPr>
              <a:t>V()</a:t>
            </a:r>
          </a:p>
          <a:p>
            <a:pPr>
              <a:lnSpc>
                <a:spcPct val="90000"/>
              </a:lnSpc>
            </a:pPr>
            <a:r>
              <a:rPr lang="en-US" sz="1600" dirty="0" smtClean="0">
                <a:latin typeface="Helvetica" charset="0"/>
                <a:ea typeface="MS PGothic" charset="0"/>
              </a:rPr>
              <a:t>Definition of  the </a:t>
            </a:r>
            <a:r>
              <a:rPr lang="en-US" b="1" dirty="0" smtClean="0">
                <a:solidFill>
                  <a:srgbClr val="000000"/>
                </a:solidFill>
                <a:latin typeface="Courier New" charset="0"/>
                <a:ea typeface="MS PGothic" charset="0"/>
                <a:cs typeface="Courier New" charset="0"/>
              </a:rPr>
              <a:t>wait() operation</a:t>
            </a:r>
          </a:p>
          <a:p>
            <a:pPr lvl="1">
              <a:lnSpc>
                <a:spcPct val="90000"/>
              </a:lnSpc>
              <a:buFont typeface="Monotype Sorts" charset="0"/>
              <a:buNone/>
            </a:pPr>
            <a:r>
              <a:rPr lang="en-US" b="1" dirty="0" smtClean="0">
                <a:latin typeface="Courier New" charset="0"/>
                <a:ea typeface="MS PGothic" charset="0"/>
                <a:sym typeface="Symbol" charset="0"/>
              </a:rPr>
              <a:t>wait(S)</a:t>
            </a:r>
            <a:r>
              <a:rPr lang="en-US" sz="1600" b="1" dirty="0" smtClean="0">
                <a:latin typeface="Courier New" charset="0"/>
                <a:ea typeface="MS PGothic" charset="0"/>
                <a:sym typeface="Symbol" charset="0"/>
              </a:rPr>
              <a:t> { </a:t>
            </a:r>
          </a:p>
          <a:p>
            <a:pPr lvl="1">
              <a:lnSpc>
                <a:spcPct val="90000"/>
              </a:lnSpc>
              <a:buFont typeface="Monotype Sorts" charset="0"/>
              <a:buNone/>
            </a:pPr>
            <a:r>
              <a:rPr lang="en-US" sz="1600" b="1" dirty="0" smtClean="0">
                <a:latin typeface="Courier New" charset="0"/>
                <a:ea typeface="MS PGothic" charset="0"/>
                <a:sym typeface="Symbol" charset="0"/>
              </a:rPr>
              <a:t>    while (S &lt;= 0)</a:t>
            </a:r>
          </a:p>
          <a:p>
            <a:pPr lvl="1">
              <a:lnSpc>
                <a:spcPct val="90000"/>
              </a:lnSpc>
              <a:buFont typeface="Monotype Sorts" charset="0"/>
              <a:buNone/>
            </a:pPr>
            <a:r>
              <a:rPr lang="en-US" sz="1600" b="1" dirty="0" smtClean="0">
                <a:latin typeface="Courier New" charset="0"/>
                <a:ea typeface="MS PGothic" charset="0"/>
                <a:sym typeface="Symbol" charset="0"/>
              </a:rPr>
              <a:t>       ; // busy wait</a:t>
            </a:r>
          </a:p>
          <a:p>
            <a:pPr lvl="1">
              <a:lnSpc>
                <a:spcPct val="90000"/>
              </a:lnSpc>
              <a:buFont typeface="Monotype Sorts" charset="0"/>
              <a:buNone/>
            </a:pPr>
            <a:r>
              <a:rPr lang="en-US" sz="1600" b="1" dirty="0" smtClean="0">
                <a:latin typeface="Courier New" charset="0"/>
                <a:ea typeface="MS PGothic" charset="0"/>
                <a:sym typeface="Symbol" charset="0"/>
              </a:rPr>
              <a:t>    S--;</a:t>
            </a:r>
          </a:p>
          <a:p>
            <a:pPr lvl="1">
              <a:lnSpc>
                <a:spcPct val="90000"/>
              </a:lnSpc>
              <a:buFont typeface="Monotype Sorts" charset="0"/>
              <a:buNone/>
            </a:pPr>
            <a:r>
              <a:rPr lang="en-US" sz="1600" b="1" dirty="0" smtClean="0">
                <a:latin typeface="Courier New" charset="0"/>
                <a:ea typeface="MS PGothic" charset="0"/>
                <a:sym typeface="Symbol" charset="0"/>
              </a:rPr>
              <a:t>}</a:t>
            </a:r>
          </a:p>
          <a:p>
            <a:pPr>
              <a:lnSpc>
                <a:spcPct val="90000"/>
              </a:lnSpc>
            </a:pPr>
            <a:r>
              <a:rPr lang="en-US" sz="1600" dirty="0" smtClean="0">
                <a:latin typeface="Helvetica" charset="0"/>
                <a:ea typeface="MS PGothic" charset="0"/>
              </a:rPr>
              <a:t>Definition of  the </a:t>
            </a:r>
            <a:r>
              <a:rPr lang="en-US" b="1" dirty="0" smtClean="0">
                <a:solidFill>
                  <a:srgbClr val="000000"/>
                </a:solidFill>
                <a:latin typeface="Courier New" charset="0"/>
                <a:ea typeface="MS PGothic" charset="0"/>
                <a:cs typeface="Courier New" charset="0"/>
              </a:rPr>
              <a:t>signal() operation</a:t>
            </a:r>
            <a:endParaRPr lang="en-US" sz="1600" b="1" dirty="0" smtClean="0">
              <a:latin typeface="Courier New" charset="0"/>
              <a:ea typeface="MS PGothic" charset="0"/>
              <a:cs typeface="Courier New" charset="0"/>
              <a:sym typeface="Symbol" charset="0"/>
            </a:endParaRPr>
          </a:p>
          <a:p>
            <a:pPr lvl="1">
              <a:lnSpc>
                <a:spcPct val="90000"/>
              </a:lnSpc>
              <a:buFont typeface="Monotype Sorts" charset="0"/>
              <a:buNone/>
            </a:pPr>
            <a:r>
              <a:rPr lang="en-US" b="1" dirty="0" smtClean="0">
                <a:latin typeface="Courier New" charset="0"/>
                <a:ea typeface="MS PGothic" charset="0"/>
                <a:sym typeface="Symbol" charset="0"/>
              </a:rPr>
              <a:t>signal(S)</a:t>
            </a:r>
            <a:r>
              <a:rPr lang="en-US" sz="1600" b="1" dirty="0" smtClean="0">
                <a:latin typeface="Courier New" charset="0"/>
                <a:ea typeface="MS PGothic" charset="0"/>
                <a:sym typeface="Symbol" charset="0"/>
              </a:rPr>
              <a:t> { </a:t>
            </a:r>
          </a:p>
          <a:p>
            <a:pPr lvl="1">
              <a:lnSpc>
                <a:spcPct val="90000"/>
              </a:lnSpc>
              <a:buFont typeface="Monotype Sorts" charset="0"/>
              <a:buNone/>
            </a:pPr>
            <a:r>
              <a:rPr lang="en-US" sz="1600" b="1" dirty="0" smtClean="0">
                <a:latin typeface="Courier New" charset="0"/>
                <a:ea typeface="MS PGothic" charset="0"/>
                <a:sym typeface="Symbol" charset="0"/>
              </a:rPr>
              <a:t>    S++;</a:t>
            </a:r>
          </a:p>
          <a:p>
            <a:pPr lvl="1">
              <a:lnSpc>
                <a:spcPct val="90000"/>
              </a:lnSpc>
              <a:buFont typeface="Monotype Sorts" charset="0"/>
              <a:buNone/>
            </a:pPr>
            <a:r>
              <a:rPr lang="en-US" sz="1600" b="1" dirty="0" smtClean="0">
                <a:latin typeface="Courier New" charset="0"/>
                <a:ea typeface="MS PGothic" charset="0"/>
                <a:sym typeface="Symbol" charset="0"/>
              </a:rPr>
              <a:t>}</a:t>
            </a:r>
          </a:p>
          <a:p>
            <a:endParaRPr lang="en-US" dirty="0">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C7F71E22-A61A-4F41-8670-3F00037AA684}" type="slidenum">
              <a:rPr lang="en-US">
                <a:latin typeface="Times New Roman" charset="0"/>
              </a:rPr>
              <a:pPr/>
              <a:t>10</a:t>
            </a:fld>
            <a:endParaRPr lang="en-US">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Helvetica" charset="0"/>
                <a:ea typeface="MS PGothic" charset="0"/>
              </a:rPr>
              <a:t>Must guarantee that no two processes can execute  the </a:t>
            </a:r>
            <a:r>
              <a:rPr lang="en-US" sz="2000" b="1" dirty="0" smtClean="0">
                <a:latin typeface="Courier New" charset="0"/>
                <a:ea typeface="MS PGothic" charset="0"/>
                <a:cs typeface="Courier New" charset="0"/>
              </a:rPr>
              <a:t>wait() </a:t>
            </a:r>
            <a:r>
              <a:rPr lang="en-US" dirty="0" smtClean="0">
                <a:latin typeface="Helvetica" charset="0"/>
                <a:ea typeface="MS PGothic" charset="0"/>
              </a:rPr>
              <a:t>and </a:t>
            </a:r>
            <a:r>
              <a:rPr lang="en-US" sz="2000" b="1" dirty="0" smtClean="0">
                <a:latin typeface="Courier New" charset="0"/>
                <a:ea typeface="MS PGothic" charset="0"/>
                <a:cs typeface="Courier New" charset="0"/>
              </a:rPr>
              <a:t>signal() </a:t>
            </a:r>
            <a:r>
              <a:rPr lang="en-US" dirty="0" smtClean="0">
                <a:latin typeface="Helvetica" charset="0"/>
                <a:ea typeface="MS PGothic" charset="0"/>
              </a:rPr>
              <a:t>on the same semaphore at the same time</a:t>
            </a:r>
          </a:p>
          <a:p>
            <a:r>
              <a:rPr lang="en-US" dirty="0" smtClean="0">
                <a:latin typeface="Helvetica" charset="0"/>
                <a:ea typeface="MS PGothic" charset="0"/>
              </a:rPr>
              <a:t>Thus, the implementation becomes the critical section problem where the </a:t>
            </a:r>
            <a:r>
              <a:rPr lang="en-US" sz="2000" b="1" dirty="0" smtClean="0">
                <a:latin typeface="Courier New" charset="0"/>
                <a:ea typeface="MS PGothic" charset="0"/>
                <a:cs typeface="Courier New" charset="0"/>
              </a:rPr>
              <a:t>wait</a:t>
            </a:r>
            <a:r>
              <a:rPr lang="en-US" dirty="0" smtClean="0">
                <a:latin typeface="Helvetica" charset="0"/>
                <a:ea typeface="MS PGothic" charset="0"/>
              </a:rPr>
              <a:t> and </a:t>
            </a:r>
            <a:r>
              <a:rPr lang="en-US" sz="2000" b="1" dirty="0" smtClean="0">
                <a:latin typeface="Courier New" charset="0"/>
                <a:ea typeface="MS PGothic" charset="0"/>
                <a:cs typeface="Courier New" charset="0"/>
              </a:rPr>
              <a:t>signal</a:t>
            </a:r>
            <a:r>
              <a:rPr lang="en-US" dirty="0" smtClean="0">
                <a:latin typeface="Helvetica" charset="0"/>
                <a:ea typeface="MS PGothic" charset="0"/>
              </a:rPr>
              <a:t> code are placed in the critical section</a:t>
            </a:r>
          </a:p>
          <a:p>
            <a:pPr lvl="1"/>
            <a:r>
              <a:rPr lang="en-US" dirty="0" smtClean="0">
                <a:latin typeface="Helvetica" charset="0"/>
                <a:ea typeface="MS PGothic" charset="0"/>
              </a:rPr>
              <a:t>Could now have </a:t>
            </a:r>
            <a:r>
              <a:rPr lang="en-US" b="1" dirty="0" smtClean="0">
                <a:solidFill>
                  <a:srgbClr val="3366FF"/>
                </a:solidFill>
                <a:latin typeface="Helvetica" charset="0"/>
                <a:ea typeface="MS PGothic" charset="0"/>
              </a:rPr>
              <a:t>busy waiting</a:t>
            </a:r>
            <a:r>
              <a:rPr lang="en-US" dirty="0" smtClean="0">
                <a:solidFill>
                  <a:srgbClr val="3366FF"/>
                </a:solidFill>
                <a:latin typeface="Helvetica" charset="0"/>
                <a:ea typeface="MS PGothic" charset="0"/>
              </a:rPr>
              <a:t> </a:t>
            </a:r>
            <a:r>
              <a:rPr lang="en-US" dirty="0" smtClean="0">
                <a:latin typeface="Helvetica" charset="0"/>
                <a:ea typeface="MS PGothic" charset="0"/>
              </a:rPr>
              <a:t>in critical section implementation</a:t>
            </a:r>
          </a:p>
          <a:p>
            <a:pPr lvl="2"/>
            <a:r>
              <a:rPr lang="en-US" dirty="0" smtClean="0">
                <a:latin typeface="Helvetica" charset="0"/>
                <a:ea typeface="MS PGothic" charset="0"/>
              </a:rPr>
              <a:t>But implementation code is short</a:t>
            </a:r>
          </a:p>
          <a:p>
            <a:pPr lvl="2"/>
            <a:r>
              <a:rPr lang="en-US" dirty="0" smtClean="0">
                <a:latin typeface="Helvetica" charset="0"/>
                <a:ea typeface="MS PGothic" charset="0"/>
              </a:rPr>
              <a:t>Little busy waiting if critical section rarely occupied</a:t>
            </a:r>
          </a:p>
          <a:p>
            <a:r>
              <a:rPr lang="en-US" dirty="0" smtClean="0">
                <a:latin typeface="Helvetica" charset="0"/>
                <a:ea typeface="MS PGothic" charset="0"/>
              </a:rPr>
              <a:t>Note that applications may spend lots of time in critical sections and therefore this is not a good </a:t>
            </a:r>
            <a:r>
              <a:rPr lang="en-US" dirty="0" smtClean="0">
                <a:latin typeface="Helvetica" charset="0"/>
                <a:ea typeface="MS PGothic" charset="0"/>
              </a:rPr>
              <a:t>solution</a:t>
            </a:r>
          </a:p>
          <a:p>
            <a:endParaRPr lang="en-US" dirty="0" smtClean="0">
              <a:latin typeface="Helvetica" charset="0"/>
              <a:ea typeface="MS PGothic" charset="0"/>
            </a:endParaRPr>
          </a:p>
          <a:p>
            <a:endParaRPr lang="en-US" dirty="0" smtClean="0">
              <a:latin typeface="Helvetica" charset="0"/>
              <a:ea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ea typeface="MS PGothic" charset="0"/>
              </a:rPr>
              <a:t>Can implement a counting semaphore </a:t>
            </a:r>
            <a:r>
              <a:rPr lang="en-US" sz="1200" b="1" i="1" dirty="0" smtClean="0">
                <a:solidFill>
                  <a:srgbClr val="000000"/>
                </a:solidFill>
                <a:ea typeface="MS PGothic" charset="0"/>
              </a:rPr>
              <a:t>S</a:t>
            </a:r>
            <a:r>
              <a:rPr lang="en-US" sz="1200" dirty="0" smtClean="0">
                <a:ea typeface="MS PGothic" charset="0"/>
              </a:rPr>
              <a:t> as a binary semaphore</a:t>
            </a:r>
          </a:p>
          <a:p>
            <a:endParaRPr lang="en-US" dirty="0" smtClean="0">
              <a:latin typeface="Helvetica" charset="0"/>
              <a:ea typeface="MS PGothic" charset="0"/>
            </a:endParaRPr>
          </a:p>
          <a:p>
            <a:pPr>
              <a:buFont typeface="Monotype Sorts" charset="0"/>
              <a:buNone/>
            </a:pPr>
            <a:r>
              <a:rPr lang="en-US" dirty="0" smtClean="0">
                <a:latin typeface="Helvetica" charset="0"/>
                <a:ea typeface="MS PGothic" charset="0"/>
              </a:rPr>
              <a:t> </a:t>
            </a:r>
          </a:p>
          <a:p>
            <a:endParaRPr lang="en-US" dirty="0">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E83F79DE-FF8D-5A4D-B37E-7EB96A5909BF}" type="slidenum">
              <a:rPr lang="en-US">
                <a:latin typeface="Times New Roman" charset="0"/>
              </a:rPr>
              <a:pPr/>
              <a:t>11</a:t>
            </a:fld>
            <a:endParaRPr lang="en-US">
              <a:latin typeface="Times New Roman"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30502195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304800" y="457200"/>
            <a:ext cx="8686800" cy="3048000"/>
          </a:xfrm>
        </p:spPr>
        <p:txBody>
          <a:bodyPr>
            <a:normAutofit fontScale="90000"/>
          </a:bodyPr>
          <a:lstStyle/>
          <a:p>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r>
              <a:rPr lang="en-US" altLang="zh-CN" sz="3600" dirty="0">
                <a:latin typeface="Calibri" charset="0"/>
                <a:ea typeface="SimSun" charset="0"/>
                <a:cs typeface="SimSun" charset="0"/>
              </a:rPr>
              <a:t/>
            </a:r>
            <a:br>
              <a:rPr lang="en-US" altLang="zh-CN" sz="3600" dirty="0">
                <a:latin typeface="Calibri" charset="0"/>
                <a:ea typeface="SimSun" charset="0"/>
                <a:cs typeface="SimSun" charset="0"/>
              </a:rPr>
            </a:br>
            <a:r>
              <a:rPr lang="en-US" altLang="zh-CN" sz="3600" dirty="0" smtClean="0">
                <a:latin typeface="Calibri" charset="0"/>
                <a:ea typeface="SimSun" charset="0"/>
                <a:cs typeface="SimSun" charset="0"/>
              </a:rPr>
              <a:t/>
            </a:r>
            <a:br>
              <a:rPr lang="en-US" altLang="zh-CN" sz="3600" dirty="0" smtClean="0">
                <a:latin typeface="Calibri" charset="0"/>
                <a:ea typeface="SimSun" charset="0"/>
                <a:cs typeface="SimSun" charset="0"/>
              </a:rPr>
            </a:br>
            <a:r>
              <a:rPr lang="en-US" altLang="zh-CN" sz="4000" dirty="0" smtClean="0">
                <a:latin typeface="Calibri" charset="0"/>
                <a:ea typeface="SimSun" charset="0"/>
                <a:cs typeface="SimSun" charset="0"/>
              </a:rPr>
              <a:t>Synchronization: Part 3</a:t>
            </a:r>
            <a:br>
              <a:rPr lang="en-US" altLang="zh-CN" sz="4000" dirty="0" smtClean="0">
                <a:latin typeface="Calibri" charset="0"/>
                <a:ea typeface="SimSun" charset="0"/>
                <a:cs typeface="SimSun" charset="0"/>
              </a:rPr>
            </a:br>
            <a:r>
              <a:rPr lang="en-US" altLang="zh-CN" sz="4000" dirty="0" smtClean="0">
                <a:ea typeface="MS PGothic" charset="0"/>
              </a:rPr>
              <a:t>Semaphore</a:t>
            </a:r>
            <a:endParaRPr lang="en-US" altLang="zh-CN" sz="4000" dirty="0">
              <a:latin typeface="Calibri" charset="0"/>
              <a:ea typeface="SimSun" charset="0"/>
              <a:cs typeface="SimSun" charset="0"/>
            </a:endParaRPr>
          </a:p>
        </p:txBody>
      </p:sp>
      <p:sp>
        <p:nvSpPr>
          <p:cNvPr id="6146" name="Text Box 3"/>
          <p:cNvSpPr txBox="1">
            <a:spLocks noChangeArrowheads="1"/>
          </p:cNvSpPr>
          <p:nvPr/>
        </p:nvSpPr>
        <p:spPr bwMode="auto">
          <a:xfrm>
            <a:off x="2057400" y="3810000"/>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61975" y="288924"/>
            <a:ext cx="8534400" cy="701675"/>
          </a:xfrm>
        </p:spPr>
        <p:txBody>
          <a:bodyPr>
            <a:noAutofit/>
          </a:bodyPr>
          <a:lstStyle/>
          <a:p>
            <a:pPr eaLnBrk="1" hangingPunct="1"/>
            <a:r>
              <a:rPr lang="en-US" dirty="0" smtClean="0">
                <a:latin typeface="+mn-lt"/>
                <a:ea typeface="MS PGothic" charset="0"/>
              </a:rPr>
              <a:t>Sample Semaphore </a:t>
            </a:r>
            <a:r>
              <a:rPr lang="en-US" dirty="0">
                <a:latin typeface="+mn-lt"/>
                <a:ea typeface="MS PGothic" charset="0"/>
              </a:rPr>
              <a:t>Usage</a:t>
            </a:r>
          </a:p>
        </p:txBody>
      </p:sp>
      <p:sp>
        <p:nvSpPr>
          <p:cNvPr id="28675" name="Rectangle 3"/>
          <p:cNvSpPr>
            <a:spLocks noGrp="1" noChangeArrowheads="1"/>
          </p:cNvSpPr>
          <p:nvPr>
            <p:ph idx="1"/>
          </p:nvPr>
        </p:nvSpPr>
        <p:spPr>
          <a:xfrm>
            <a:off x="228600" y="1066800"/>
            <a:ext cx="8763000" cy="1905000"/>
          </a:xfrm>
        </p:spPr>
        <p:txBody>
          <a:bodyPr>
            <a:normAutofit/>
          </a:bodyPr>
          <a:lstStyle/>
          <a:p>
            <a:pPr>
              <a:tabLst>
                <a:tab pos="2001838" algn="ctr"/>
                <a:tab pos="4513263" algn="ctr"/>
              </a:tabLst>
            </a:pPr>
            <a:r>
              <a:rPr lang="en-US" sz="2800" dirty="0" smtClean="0">
                <a:ea typeface="MS PGothic" charset="0"/>
                <a:sym typeface="MT Extra" charset="0"/>
              </a:rPr>
              <a:t>Can </a:t>
            </a:r>
            <a:r>
              <a:rPr lang="en-US" sz="2800" dirty="0">
                <a:ea typeface="MS PGothic" charset="0"/>
                <a:sym typeface="MT Extra" charset="0"/>
              </a:rPr>
              <a:t>solve various synchronization problems</a:t>
            </a:r>
          </a:p>
          <a:p>
            <a:pPr>
              <a:tabLst>
                <a:tab pos="2001838" algn="ctr"/>
                <a:tab pos="4513263" algn="ctr"/>
              </a:tabLst>
            </a:pPr>
            <a:r>
              <a:rPr lang="en-US" sz="2800" dirty="0">
                <a:ea typeface="MS PGothic" charset="0"/>
                <a:sym typeface="MT Extra" charset="0"/>
              </a:rPr>
              <a:t>Consider </a:t>
            </a:r>
            <a:r>
              <a:rPr lang="en-US" sz="2800" b="1" i="1" dirty="0">
                <a:ea typeface="MS PGothic" charset="0"/>
                <a:sym typeface="MT Extra" charset="0"/>
              </a:rPr>
              <a:t>P</a:t>
            </a:r>
            <a:r>
              <a:rPr lang="en-US" sz="2800" b="1" i="1" baseline="-25000" dirty="0">
                <a:ea typeface="MS PGothic" charset="0"/>
                <a:sym typeface="MT Extra" charset="0"/>
              </a:rPr>
              <a:t>1</a:t>
            </a:r>
            <a:r>
              <a:rPr lang="en-US" sz="2800" b="1" i="1" dirty="0">
                <a:ea typeface="MS PGothic" charset="0"/>
                <a:sym typeface="MT Extra" charset="0"/>
              </a:rPr>
              <a:t> </a:t>
            </a:r>
            <a:r>
              <a:rPr lang="en-US" sz="2800" dirty="0">
                <a:ea typeface="MS PGothic" charset="0"/>
                <a:sym typeface="MT Extra" charset="0"/>
              </a:rPr>
              <a:t> and </a:t>
            </a:r>
            <a:r>
              <a:rPr lang="en-US" sz="2800" b="1" i="1" dirty="0">
                <a:ea typeface="MS PGothic" charset="0"/>
                <a:sym typeface="MT Extra" charset="0"/>
              </a:rPr>
              <a:t>P</a:t>
            </a:r>
            <a:r>
              <a:rPr lang="en-US" sz="2800" b="1" i="1" baseline="-25000" dirty="0">
                <a:ea typeface="MS PGothic" charset="0"/>
                <a:sym typeface="MT Extra" charset="0"/>
              </a:rPr>
              <a:t>2</a:t>
            </a:r>
            <a:r>
              <a:rPr lang="en-US" sz="2800" dirty="0">
                <a:ea typeface="MS PGothic" charset="0"/>
                <a:sym typeface="MT Extra" charset="0"/>
              </a:rPr>
              <a:t> that require</a:t>
            </a:r>
            <a:r>
              <a:rPr lang="en-US" sz="2800" b="1" i="1" dirty="0">
                <a:ea typeface="MS PGothic" charset="0"/>
                <a:sym typeface="MT Extra" charset="0"/>
              </a:rPr>
              <a:t> S</a:t>
            </a:r>
            <a:r>
              <a:rPr lang="en-US" sz="2800" b="1" i="1" baseline="-25000" dirty="0">
                <a:ea typeface="MS PGothic" charset="0"/>
                <a:sym typeface="MT Extra" charset="0"/>
              </a:rPr>
              <a:t>1</a:t>
            </a:r>
            <a:r>
              <a:rPr lang="en-US" sz="2800" b="1" i="1" dirty="0">
                <a:ea typeface="MS PGothic" charset="0"/>
                <a:sym typeface="MT Extra" charset="0"/>
              </a:rPr>
              <a:t> </a:t>
            </a:r>
            <a:r>
              <a:rPr lang="en-US" sz="2800" dirty="0">
                <a:ea typeface="MS PGothic" charset="0"/>
                <a:sym typeface="MT Extra" charset="0"/>
              </a:rPr>
              <a:t>to happen before </a:t>
            </a:r>
            <a:r>
              <a:rPr lang="en-US" sz="2800" b="1" i="1" dirty="0" smtClean="0">
                <a:ea typeface="MS PGothic" charset="0"/>
                <a:sym typeface="MT Extra" charset="0"/>
              </a:rPr>
              <a:t>S</a:t>
            </a:r>
            <a:r>
              <a:rPr lang="en-US" sz="2800" b="1" i="1" baseline="-25000" dirty="0" smtClean="0">
                <a:ea typeface="MS PGothic" charset="0"/>
                <a:sym typeface="MT Extra" charset="0"/>
              </a:rPr>
              <a:t>2</a:t>
            </a:r>
          </a:p>
          <a:p>
            <a:pPr marL="0" indent="0">
              <a:buNone/>
              <a:tabLst>
                <a:tab pos="2001838" algn="ctr"/>
                <a:tab pos="4513263" algn="ctr"/>
              </a:tabLst>
            </a:pPr>
            <a:r>
              <a:rPr lang="en-US" sz="2800" dirty="0">
                <a:solidFill>
                  <a:srgbClr val="FF0000"/>
                </a:solidFill>
                <a:ea typeface="MS PGothic" charset="0"/>
                <a:sym typeface="MT Extra" charset="0"/>
              </a:rPr>
              <a:t> </a:t>
            </a:r>
            <a:r>
              <a:rPr lang="en-US" sz="2800" dirty="0" smtClean="0">
                <a:solidFill>
                  <a:srgbClr val="FF0000"/>
                </a:solidFill>
                <a:ea typeface="MS PGothic" charset="0"/>
                <a:sym typeface="MT Extra" charset="0"/>
              </a:rPr>
              <a:t>Q2: How to use semaphore “sync” on the two processes?</a:t>
            </a:r>
            <a:endParaRPr lang="en-US" sz="2800" baseline="-25000" dirty="0" smtClean="0">
              <a:solidFill>
                <a:srgbClr val="FF0000"/>
              </a:solidFill>
              <a:ea typeface="MS PGothic" charset="0"/>
              <a:sym typeface="MT Extra"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10</a:t>
            </a:fld>
            <a:endParaRPr lang="en-US" dirty="0"/>
          </a:p>
        </p:txBody>
      </p:sp>
      <p:sp>
        <p:nvSpPr>
          <p:cNvPr id="5" name="Rectangle 3"/>
          <p:cNvSpPr txBox="1">
            <a:spLocks noChangeArrowheads="1"/>
          </p:cNvSpPr>
          <p:nvPr/>
        </p:nvSpPr>
        <p:spPr>
          <a:xfrm>
            <a:off x="457200" y="2590800"/>
            <a:ext cx="8534400" cy="55356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tabLst>
                <a:tab pos="2001838" algn="ctr"/>
                <a:tab pos="4513263" algn="ctr"/>
              </a:tabLst>
            </a:pPr>
            <a:endParaRPr lang="en-US" sz="1600" b="1" i="1" baseline="-25000" dirty="0" smtClean="0">
              <a:latin typeface="Helvetica" charset="0"/>
              <a:ea typeface="MS PGothic" charset="0"/>
              <a:sym typeface="MT Extra" charset="0"/>
            </a:endParaRPr>
          </a:p>
          <a:p>
            <a:pPr>
              <a:buFont typeface="Monotype Sorts" charset="0"/>
              <a:buNone/>
              <a:tabLst>
                <a:tab pos="2001838" algn="ctr"/>
                <a:tab pos="4513263" algn="ctr"/>
              </a:tabLst>
            </a:pPr>
            <a:endParaRPr lang="en-US" sz="1600" b="1" i="1" baseline="-25000" dirty="0">
              <a:latin typeface="Helvetica" charset="0"/>
              <a:ea typeface="MS PGothic" charset="0"/>
              <a:sym typeface="MT Extra" charset="0"/>
            </a:endParaRPr>
          </a:p>
        </p:txBody>
      </p:sp>
      <p:sp>
        <p:nvSpPr>
          <p:cNvPr id="3" name="TextBox 2"/>
          <p:cNvSpPr txBox="1"/>
          <p:nvPr/>
        </p:nvSpPr>
        <p:spPr>
          <a:xfrm>
            <a:off x="533400" y="3733800"/>
            <a:ext cx="8153400" cy="2308324"/>
          </a:xfrm>
          <a:prstGeom prst="rect">
            <a:avLst/>
          </a:prstGeom>
          <a:noFill/>
        </p:spPr>
        <p:txBody>
          <a:bodyPr wrap="square" rtlCol="0">
            <a:spAutoFit/>
          </a:bodyPr>
          <a:lstStyle/>
          <a:p>
            <a:pPr lvl="1">
              <a:buFont typeface="Monotype Sorts" charset="0"/>
              <a:buNone/>
              <a:tabLst>
                <a:tab pos="2001838" algn="ctr"/>
                <a:tab pos="4513263" algn="ctr"/>
              </a:tabLst>
            </a:pPr>
            <a:r>
              <a:rPr lang="en-US" sz="2400" dirty="0" smtClean="0">
                <a:solidFill>
                  <a:srgbClr val="000000"/>
                </a:solidFill>
                <a:latin typeface="Courier New"/>
                <a:cs typeface="Courier New"/>
                <a:sym typeface="MT Extra" charset="0"/>
              </a:rPr>
              <a:t>P1</a:t>
            </a:r>
            <a:r>
              <a:rPr lang="en-US" sz="2400" dirty="0">
                <a:solidFill>
                  <a:srgbClr val="000000"/>
                </a:solidFill>
                <a:latin typeface="Courier New"/>
                <a:cs typeface="Courier New"/>
                <a:sym typeface="MT Extra" charset="0"/>
              </a:rPr>
              <a:t>:</a:t>
            </a:r>
          </a:p>
          <a:p>
            <a:pPr lvl="1">
              <a:buFont typeface="Monotype Sorts" charset="0"/>
              <a:buNone/>
              <a:tabLst>
                <a:tab pos="2001838" algn="ctr"/>
                <a:tab pos="4513263" algn="ctr"/>
              </a:tabLst>
            </a:pPr>
            <a:r>
              <a:rPr lang="en-US" sz="2400" dirty="0">
                <a:solidFill>
                  <a:srgbClr val="000000"/>
                </a:solidFill>
                <a:latin typeface="Courier New"/>
                <a:cs typeface="Courier New"/>
                <a:sym typeface="MT Extra" charset="0"/>
              </a:rPr>
              <a:t>   S</a:t>
            </a:r>
            <a:r>
              <a:rPr lang="en-US" sz="2400" baseline="-25000" dirty="0">
                <a:solidFill>
                  <a:srgbClr val="000000"/>
                </a:solidFill>
                <a:latin typeface="Courier New"/>
                <a:cs typeface="Courier New"/>
                <a:sym typeface="MT Extra" charset="0"/>
              </a:rPr>
              <a:t>1</a:t>
            </a:r>
            <a:r>
              <a:rPr lang="en-US" sz="2400" dirty="0">
                <a:solidFill>
                  <a:srgbClr val="000000"/>
                </a:solidFill>
                <a:latin typeface="Courier New"/>
                <a:cs typeface="Courier New"/>
                <a:sym typeface="MT Extra" charset="0"/>
              </a:rPr>
              <a:t>;</a:t>
            </a:r>
          </a:p>
          <a:p>
            <a:pPr lvl="1">
              <a:buFont typeface="Monotype Sorts" charset="0"/>
              <a:buNone/>
              <a:tabLst>
                <a:tab pos="2001838" algn="ctr"/>
                <a:tab pos="4513263" algn="ctr"/>
              </a:tabLst>
            </a:pPr>
            <a:r>
              <a:rPr lang="en-US" sz="2400" dirty="0">
                <a:solidFill>
                  <a:srgbClr val="000000"/>
                </a:solidFill>
                <a:latin typeface="Courier New"/>
                <a:cs typeface="Courier New"/>
                <a:sym typeface="MT Extra" charset="0"/>
              </a:rPr>
              <a:t>   signal(</a:t>
            </a:r>
            <a:r>
              <a:rPr lang="en-US" sz="2400" dirty="0" smtClean="0">
                <a:solidFill>
                  <a:srgbClr val="000000"/>
                </a:solidFill>
                <a:latin typeface="Courier New"/>
                <a:cs typeface="Courier New"/>
                <a:sym typeface="MT Extra" charset="0"/>
              </a:rPr>
              <a:t>sync)</a:t>
            </a:r>
            <a:r>
              <a:rPr lang="en-US" sz="2400" dirty="0">
                <a:solidFill>
                  <a:srgbClr val="000000"/>
                </a:solidFill>
                <a:latin typeface="Courier New"/>
                <a:cs typeface="Courier New"/>
                <a:sym typeface="MT Extra" charset="0"/>
              </a:rPr>
              <a:t>;</a:t>
            </a:r>
          </a:p>
          <a:p>
            <a:pPr lvl="1">
              <a:buFont typeface="Monotype Sorts" charset="0"/>
              <a:buNone/>
              <a:tabLst>
                <a:tab pos="2001838" algn="ctr"/>
                <a:tab pos="4513263" algn="ctr"/>
              </a:tabLst>
            </a:pPr>
            <a:r>
              <a:rPr lang="en-US" sz="2400" dirty="0">
                <a:solidFill>
                  <a:srgbClr val="000000"/>
                </a:solidFill>
                <a:latin typeface="Courier New"/>
                <a:cs typeface="Courier New"/>
                <a:sym typeface="MT Extra" charset="0"/>
              </a:rPr>
              <a:t>P2:</a:t>
            </a:r>
          </a:p>
          <a:p>
            <a:pPr lvl="1">
              <a:buFont typeface="Monotype Sorts" charset="0"/>
              <a:buNone/>
              <a:tabLst>
                <a:tab pos="2001838" algn="ctr"/>
                <a:tab pos="4513263" algn="ctr"/>
              </a:tabLst>
            </a:pPr>
            <a:r>
              <a:rPr lang="en-US" sz="2400" dirty="0">
                <a:solidFill>
                  <a:srgbClr val="000000"/>
                </a:solidFill>
                <a:latin typeface="Courier New"/>
                <a:cs typeface="Courier New"/>
                <a:sym typeface="MT Extra" charset="0"/>
              </a:rPr>
              <a:t>   wait(</a:t>
            </a:r>
            <a:r>
              <a:rPr lang="en-US" sz="2400" dirty="0" smtClean="0">
                <a:solidFill>
                  <a:srgbClr val="000000"/>
                </a:solidFill>
                <a:latin typeface="Courier New"/>
                <a:cs typeface="Courier New"/>
                <a:sym typeface="MT Extra" charset="0"/>
              </a:rPr>
              <a:t>sync)</a:t>
            </a:r>
            <a:r>
              <a:rPr lang="en-US" sz="2400" dirty="0">
                <a:solidFill>
                  <a:srgbClr val="0000FF"/>
                </a:solidFill>
                <a:latin typeface="Courier New"/>
                <a:ea typeface="MS PGothic" charset="0"/>
                <a:cs typeface="Courier New"/>
                <a:sym typeface="MT Extra" charset="0"/>
              </a:rPr>
              <a:t>;</a:t>
            </a:r>
            <a:endParaRPr lang="en-US" sz="2400" dirty="0">
              <a:solidFill>
                <a:srgbClr val="000000"/>
              </a:solidFill>
              <a:latin typeface="Courier New"/>
              <a:cs typeface="Courier New"/>
              <a:sym typeface="MT Extra" charset="0"/>
            </a:endParaRPr>
          </a:p>
          <a:p>
            <a:pPr lvl="1">
              <a:buFont typeface="Monotype Sorts" charset="0"/>
              <a:buNone/>
              <a:tabLst>
                <a:tab pos="2001838" algn="ctr"/>
                <a:tab pos="4513263" algn="ctr"/>
              </a:tabLst>
            </a:pPr>
            <a:r>
              <a:rPr lang="en-US" sz="2400" dirty="0">
                <a:solidFill>
                  <a:srgbClr val="000000"/>
                </a:solidFill>
                <a:latin typeface="Courier New"/>
                <a:cs typeface="Courier New"/>
                <a:sym typeface="MT Extra" charset="0"/>
              </a:rPr>
              <a:t>   S</a:t>
            </a:r>
            <a:r>
              <a:rPr lang="en-US" sz="2400" baseline="-25000" dirty="0">
                <a:solidFill>
                  <a:srgbClr val="000000"/>
                </a:solidFill>
                <a:latin typeface="Courier New"/>
                <a:cs typeface="Courier New"/>
                <a:sym typeface="MT Extra" charset="0"/>
              </a:rPr>
              <a:t>2</a:t>
            </a:r>
            <a:r>
              <a:rPr lang="en-US" sz="2400" dirty="0">
                <a:solidFill>
                  <a:srgbClr val="000000"/>
                </a:solidFill>
                <a:latin typeface="Courier New"/>
                <a:cs typeface="Courier New"/>
                <a:sym typeface="MT Extra" charset="0"/>
              </a:rPr>
              <a:t>;</a:t>
            </a:r>
            <a:endParaRPr lang="en-US" sz="2400" dirty="0">
              <a:latin typeface="Courier New"/>
              <a:ea typeface="MS PGothic" charset="0"/>
              <a:cs typeface="Courier New"/>
              <a:sym typeface="MT Extra" charset="0"/>
            </a:endParaRPr>
          </a:p>
        </p:txBody>
      </p:sp>
      <p:sp>
        <p:nvSpPr>
          <p:cNvPr id="4" name="Rectangle 3"/>
          <p:cNvSpPr/>
          <p:nvPr/>
        </p:nvSpPr>
        <p:spPr>
          <a:xfrm>
            <a:off x="533400" y="3352800"/>
            <a:ext cx="8229600" cy="461665"/>
          </a:xfrm>
          <a:prstGeom prst="rect">
            <a:avLst/>
          </a:prstGeom>
        </p:spPr>
        <p:txBody>
          <a:bodyPr wrap="square">
            <a:spAutoFit/>
          </a:bodyPr>
          <a:lstStyle/>
          <a:p>
            <a:pPr>
              <a:buFont typeface="Monotype Sorts" charset="0"/>
              <a:buNone/>
              <a:tabLst>
                <a:tab pos="2001838" algn="ctr"/>
                <a:tab pos="4513263" algn="ctr"/>
              </a:tabLst>
            </a:pPr>
            <a:r>
              <a:rPr lang="en-US" sz="2400" dirty="0">
                <a:latin typeface="Courier New"/>
                <a:ea typeface="MS PGothic" charset="0"/>
                <a:cs typeface="Courier New"/>
                <a:sym typeface="MT Extra" charset="0"/>
              </a:rPr>
              <a:t>Create a semaphore “</a:t>
            </a:r>
            <a:r>
              <a:rPr lang="en-US" altLang="ja-JP" sz="2400" dirty="0" smtClean="0">
                <a:solidFill>
                  <a:srgbClr val="000000"/>
                </a:solidFill>
                <a:latin typeface="Courier New"/>
                <a:ea typeface="MS PGothic" charset="0"/>
                <a:cs typeface="Courier New"/>
                <a:sym typeface="MT Extra" charset="0"/>
              </a:rPr>
              <a:t>sync</a:t>
            </a:r>
            <a:r>
              <a:rPr lang="en-US" sz="2400" dirty="0" smtClean="0">
                <a:latin typeface="Courier New"/>
                <a:ea typeface="MS PGothic" charset="0"/>
                <a:cs typeface="Courier New"/>
                <a:sym typeface="MT Extra" charset="0"/>
              </a:rPr>
              <a:t>”</a:t>
            </a:r>
            <a:r>
              <a:rPr lang="en-US" altLang="ja-JP" sz="2400" dirty="0" smtClean="0">
                <a:latin typeface="Courier New"/>
                <a:ea typeface="MS PGothic" charset="0"/>
                <a:cs typeface="Courier New"/>
                <a:sym typeface="MT Extra" charset="0"/>
              </a:rPr>
              <a:t> </a:t>
            </a:r>
            <a:r>
              <a:rPr lang="en-US" altLang="ja-JP" sz="2400" dirty="0">
                <a:latin typeface="Courier New"/>
                <a:ea typeface="MS PGothic" charset="0"/>
                <a:cs typeface="Courier New"/>
                <a:sym typeface="MT Extra" charset="0"/>
              </a:rPr>
              <a:t>initialized to 0 </a:t>
            </a:r>
            <a:endParaRPr lang="en-US" altLang="ja-JP" sz="2400" dirty="0">
              <a:latin typeface="Courier New"/>
              <a:ea typeface="MS PGothic" charset="0"/>
              <a:cs typeface="Courier New"/>
              <a:sym typeface="MT Extra" charset="0"/>
            </a:endParaRPr>
          </a:p>
        </p:txBody>
      </p:sp>
      <p:sp>
        <p:nvSpPr>
          <p:cNvPr id="6" name="TextBox 5"/>
          <p:cNvSpPr txBox="1"/>
          <p:nvPr/>
        </p:nvSpPr>
        <p:spPr>
          <a:xfrm>
            <a:off x="304800" y="2667000"/>
            <a:ext cx="6172200" cy="523220"/>
          </a:xfrm>
          <a:prstGeom prst="rect">
            <a:avLst/>
          </a:prstGeom>
          <a:noFill/>
        </p:spPr>
        <p:txBody>
          <a:bodyPr wrap="square" rtlCol="0">
            <a:spAutoFit/>
          </a:bodyPr>
          <a:lstStyle/>
          <a:p>
            <a:r>
              <a:rPr lang="en-US" sz="2800" dirty="0" smtClean="0">
                <a:solidFill>
                  <a:srgbClr val="FF0000"/>
                </a:solidFill>
                <a:latin typeface="+mn-lt"/>
              </a:rPr>
              <a:t>Q3: How to initialize “sync”?</a:t>
            </a:r>
            <a:endParaRPr lang="en-US" sz="2800" dirty="0">
              <a:solidFill>
                <a:srgbClr val="FF0000"/>
              </a:solidFill>
              <a:latin typeface="+mn-lt"/>
            </a:endParaRPr>
          </a:p>
        </p:txBody>
      </p:sp>
    </p:spTree>
    <p:extLst>
      <p:ext uri="{BB962C8B-B14F-4D97-AF65-F5344CB8AC3E}">
        <p14:creationId xmlns:p14="http://schemas.microsoft.com/office/powerpoint/2010/main" val="3684022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8467725" cy="609600"/>
          </a:xfrm>
        </p:spPr>
        <p:txBody>
          <a:bodyPr>
            <a:normAutofit/>
          </a:bodyPr>
          <a:lstStyle/>
          <a:p>
            <a:pPr eaLnBrk="1" hangingPunct="1"/>
            <a:r>
              <a:rPr lang="en-US" sz="3200" dirty="0">
                <a:ea typeface="MS PGothic" charset="0"/>
              </a:rPr>
              <a:t>Semaphore Implementation with no Busy waiting </a:t>
            </a:r>
          </a:p>
        </p:txBody>
      </p:sp>
      <p:sp>
        <p:nvSpPr>
          <p:cNvPr id="30723" name="Rectangle 3"/>
          <p:cNvSpPr>
            <a:spLocks noGrp="1" noChangeArrowheads="1"/>
          </p:cNvSpPr>
          <p:nvPr>
            <p:ph idx="1"/>
          </p:nvPr>
        </p:nvSpPr>
        <p:spPr>
          <a:xfrm>
            <a:off x="457200" y="1041400"/>
            <a:ext cx="8305799" cy="5588000"/>
          </a:xfrm>
        </p:spPr>
        <p:txBody>
          <a:bodyPr>
            <a:normAutofit fontScale="77500" lnSpcReduction="20000"/>
          </a:bodyPr>
          <a:lstStyle/>
          <a:p>
            <a:r>
              <a:rPr lang="en-US" sz="3600" dirty="0" smtClean="0">
                <a:latin typeface="+mj-lt"/>
                <a:ea typeface="MS PGothic" charset="0"/>
              </a:rPr>
              <a:t>A semaphore: </a:t>
            </a:r>
            <a:r>
              <a:rPr lang="en-US" sz="3600" dirty="0">
                <a:latin typeface="+mj-lt"/>
                <a:ea typeface="MS PGothic" charset="0"/>
              </a:rPr>
              <a:t>there is an associated waiting queue</a:t>
            </a:r>
          </a:p>
          <a:p>
            <a:r>
              <a:rPr lang="en-US" sz="3600" dirty="0">
                <a:latin typeface="+mj-lt"/>
                <a:ea typeface="MS PGothic" charset="0"/>
              </a:rPr>
              <a:t>Each entry in a waiting queue has two data items:</a:t>
            </a:r>
          </a:p>
          <a:p>
            <a:pPr lvl="1"/>
            <a:r>
              <a:rPr lang="en-US" sz="3600" dirty="0">
                <a:latin typeface="+mj-lt"/>
                <a:ea typeface="MS PGothic" charset="0"/>
              </a:rPr>
              <a:t> value (of type integer)</a:t>
            </a:r>
          </a:p>
          <a:p>
            <a:pPr lvl="1"/>
            <a:r>
              <a:rPr lang="en-US" sz="3600" dirty="0">
                <a:latin typeface="+mj-lt"/>
                <a:ea typeface="MS PGothic" charset="0"/>
              </a:rPr>
              <a:t> pointer to next record in the list</a:t>
            </a:r>
          </a:p>
          <a:p>
            <a:endParaRPr lang="en-US" sz="3600" dirty="0" smtClean="0">
              <a:latin typeface="+mj-lt"/>
              <a:ea typeface="MS PGothic" charset="0"/>
            </a:endParaRPr>
          </a:p>
          <a:p>
            <a:endParaRPr lang="en-US" sz="3600" dirty="0" smtClean="0">
              <a:latin typeface="+mj-lt"/>
              <a:ea typeface="MS PGothic" charset="0"/>
            </a:endParaRPr>
          </a:p>
          <a:p>
            <a:endParaRPr lang="en-US" sz="3600" dirty="0">
              <a:latin typeface="+mj-lt"/>
              <a:ea typeface="MS PGothic" charset="0"/>
            </a:endParaRPr>
          </a:p>
          <a:p>
            <a:endParaRPr lang="en-US" sz="3600" dirty="0" smtClean="0">
              <a:latin typeface="+mj-lt"/>
              <a:ea typeface="MS PGothic" charset="0"/>
            </a:endParaRPr>
          </a:p>
          <a:p>
            <a:r>
              <a:rPr lang="en-US" sz="3600" dirty="0" smtClean="0">
                <a:latin typeface="+mj-lt"/>
                <a:ea typeface="MS PGothic" charset="0"/>
              </a:rPr>
              <a:t>Two </a:t>
            </a:r>
            <a:r>
              <a:rPr lang="en-US" sz="3600" dirty="0">
                <a:latin typeface="+mj-lt"/>
                <a:ea typeface="MS PGothic" charset="0"/>
              </a:rPr>
              <a:t>operations:</a:t>
            </a:r>
          </a:p>
          <a:p>
            <a:pPr lvl="1"/>
            <a:r>
              <a:rPr lang="en-US" sz="3600" dirty="0">
                <a:solidFill>
                  <a:srgbClr val="FF0000"/>
                </a:solidFill>
                <a:latin typeface="+mj-lt"/>
                <a:ea typeface="MS PGothic" charset="0"/>
              </a:rPr>
              <a:t>block</a:t>
            </a:r>
            <a:r>
              <a:rPr lang="en-US" sz="3600" dirty="0">
                <a:solidFill>
                  <a:srgbClr val="3366FF"/>
                </a:solidFill>
                <a:latin typeface="+mj-lt"/>
                <a:ea typeface="MS PGothic" charset="0"/>
              </a:rPr>
              <a:t> </a:t>
            </a:r>
            <a:r>
              <a:rPr lang="en-US" sz="3600" dirty="0">
                <a:latin typeface="+mj-lt"/>
                <a:ea typeface="MS PGothic" charset="0"/>
              </a:rPr>
              <a:t>– place the process invoking the operation on the appropriate waiting queue</a:t>
            </a:r>
          </a:p>
          <a:p>
            <a:pPr lvl="1"/>
            <a:r>
              <a:rPr lang="en-US" sz="3600" dirty="0">
                <a:solidFill>
                  <a:srgbClr val="FF0000"/>
                </a:solidFill>
                <a:latin typeface="+mj-lt"/>
                <a:ea typeface="MS PGothic" charset="0"/>
              </a:rPr>
              <a:t>wakeup</a:t>
            </a:r>
            <a:r>
              <a:rPr lang="en-US" sz="3600" dirty="0">
                <a:solidFill>
                  <a:srgbClr val="3366FF"/>
                </a:solidFill>
                <a:latin typeface="+mj-lt"/>
                <a:ea typeface="MS PGothic" charset="0"/>
              </a:rPr>
              <a:t> </a:t>
            </a:r>
            <a:r>
              <a:rPr lang="en-US" sz="3600" dirty="0">
                <a:latin typeface="+mj-lt"/>
                <a:ea typeface="MS PGothic" charset="0"/>
              </a:rPr>
              <a:t>– remove one of processes in the waiting queue and place it in the ready </a:t>
            </a:r>
            <a:r>
              <a:rPr lang="en-US" sz="3600" dirty="0" smtClean="0">
                <a:latin typeface="+mj-lt"/>
                <a:ea typeface="MS PGothic" charset="0"/>
              </a:rPr>
              <a:t>queue</a:t>
            </a:r>
            <a:r>
              <a:rPr lang="en-US" dirty="0" smtClean="0">
                <a:solidFill>
                  <a:srgbClr val="0000FF"/>
                </a:solidFill>
                <a:latin typeface="Helvetica" charset="0"/>
                <a:ea typeface="MS PGothic" charset="0"/>
              </a:rPr>
              <a:t>            </a:t>
            </a:r>
            <a:endParaRPr lang="en-US" dirty="0">
              <a:solidFill>
                <a:srgbClr val="0000FF"/>
              </a:solidFill>
              <a:latin typeface="Helvetica" charset="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11</a:t>
            </a:fld>
            <a:endParaRPr lang="en-US" dirty="0"/>
          </a:p>
        </p:txBody>
      </p:sp>
      <p:sp>
        <p:nvSpPr>
          <p:cNvPr id="5" name="Rectangle 4"/>
          <p:cNvSpPr/>
          <p:nvPr/>
        </p:nvSpPr>
        <p:spPr>
          <a:xfrm>
            <a:off x="1828800" y="2743200"/>
            <a:ext cx="5334000" cy="1569660"/>
          </a:xfrm>
          <a:prstGeom prst="rect">
            <a:avLst/>
          </a:prstGeom>
        </p:spPr>
        <p:txBody>
          <a:bodyPr wrap="square">
            <a:spAutoFit/>
          </a:bodyPr>
          <a:lstStyle/>
          <a:p>
            <a:pPr defTabSz="455613" eaLnBrk="1" hangingPunct="1">
              <a:buFontTx/>
              <a:buNone/>
              <a:tabLst>
                <a:tab pos="1370013" algn="l"/>
                <a:tab pos="3311525" algn="l"/>
                <a:tab pos="3602038" algn="l"/>
              </a:tabLst>
              <a:defRPr/>
            </a:pPr>
            <a:r>
              <a:rPr lang="en-US" sz="2400" dirty="0" err="1">
                <a:solidFill>
                  <a:srgbClr val="FF0000"/>
                </a:solidFill>
                <a:latin typeface="Courier New"/>
                <a:cs typeface="Courier New"/>
              </a:rPr>
              <a:t>typedef</a:t>
            </a:r>
            <a:r>
              <a:rPr lang="en-US" sz="2400" dirty="0">
                <a:solidFill>
                  <a:srgbClr val="FF0000"/>
                </a:solidFill>
                <a:latin typeface="Courier New"/>
                <a:cs typeface="Courier New"/>
              </a:rPr>
              <a:t> </a:t>
            </a:r>
            <a:r>
              <a:rPr lang="en-US" sz="2400" dirty="0" err="1">
                <a:solidFill>
                  <a:srgbClr val="FF0000"/>
                </a:solidFill>
                <a:latin typeface="Courier New"/>
                <a:cs typeface="Courier New"/>
              </a:rPr>
              <a:t>struct</a:t>
            </a:r>
            <a:r>
              <a:rPr lang="en-US" sz="2400" dirty="0">
                <a:solidFill>
                  <a:srgbClr val="FF0000"/>
                </a:solidFill>
                <a:latin typeface="Courier New"/>
                <a:cs typeface="Courier New"/>
              </a:rPr>
              <a:t> </a:t>
            </a:r>
            <a:r>
              <a:rPr lang="en-US" sz="2400" dirty="0" smtClean="0">
                <a:solidFill>
                  <a:srgbClr val="FF0000"/>
                </a:solidFill>
                <a:latin typeface="Courier New"/>
                <a:cs typeface="Courier New"/>
              </a:rPr>
              <a:t>{   </a:t>
            </a:r>
          </a:p>
          <a:p>
            <a:pPr defTabSz="455613" eaLnBrk="1" hangingPunct="1">
              <a:buFontTx/>
              <a:buNone/>
              <a:tabLst>
                <a:tab pos="1370013" algn="l"/>
                <a:tab pos="3311525" algn="l"/>
                <a:tab pos="3602038" algn="l"/>
              </a:tabLst>
              <a:defRPr/>
            </a:pPr>
            <a:r>
              <a:rPr lang="en-US" sz="2400" dirty="0">
                <a:solidFill>
                  <a:srgbClr val="FF0000"/>
                </a:solidFill>
                <a:latin typeface="Courier New"/>
                <a:cs typeface="Courier New"/>
              </a:rPr>
              <a:t>	</a:t>
            </a:r>
            <a:r>
              <a:rPr lang="en-US" sz="2400" dirty="0" err="1" smtClean="0">
                <a:solidFill>
                  <a:srgbClr val="FF0000"/>
                </a:solidFill>
                <a:latin typeface="Courier New"/>
                <a:cs typeface="Courier New"/>
              </a:rPr>
              <a:t>int</a:t>
            </a:r>
            <a:r>
              <a:rPr lang="en-US" sz="2400" dirty="0" smtClean="0">
                <a:solidFill>
                  <a:srgbClr val="FF0000"/>
                </a:solidFill>
                <a:latin typeface="Courier New"/>
                <a:cs typeface="Courier New"/>
              </a:rPr>
              <a:t> </a:t>
            </a:r>
            <a:r>
              <a:rPr lang="en-US" sz="2400" dirty="0">
                <a:solidFill>
                  <a:srgbClr val="FF0000"/>
                </a:solidFill>
                <a:latin typeface="Courier New"/>
                <a:cs typeface="Courier New"/>
              </a:rPr>
              <a:t>value;</a:t>
            </a:r>
            <a:br>
              <a:rPr lang="en-US" sz="2400" dirty="0">
                <a:solidFill>
                  <a:srgbClr val="FF0000"/>
                </a:solidFill>
                <a:latin typeface="Courier New"/>
                <a:cs typeface="Courier New"/>
              </a:rPr>
            </a:br>
            <a:r>
              <a:rPr lang="en-US" sz="2400" dirty="0">
                <a:solidFill>
                  <a:srgbClr val="FF0000"/>
                </a:solidFill>
                <a:latin typeface="Courier New"/>
                <a:cs typeface="Courier New"/>
              </a:rPr>
              <a:t>	</a:t>
            </a:r>
            <a:r>
              <a:rPr lang="en-US" sz="2400" dirty="0" err="1" smtClean="0">
                <a:solidFill>
                  <a:srgbClr val="FF0000"/>
                </a:solidFill>
                <a:latin typeface="Courier New"/>
                <a:cs typeface="Courier New"/>
              </a:rPr>
              <a:t>struct</a:t>
            </a:r>
            <a:r>
              <a:rPr lang="en-US" sz="2400" dirty="0" smtClean="0">
                <a:solidFill>
                  <a:srgbClr val="FF0000"/>
                </a:solidFill>
                <a:latin typeface="Courier New"/>
                <a:cs typeface="Courier New"/>
              </a:rPr>
              <a:t> </a:t>
            </a:r>
            <a:r>
              <a:rPr lang="en-US" sz="2400" dirty="0">
                <a:solidFill>
                  <a:srgbClr val="FF0000"/>
                </a:solidFill>
                <a:latin typeface="Courier New"/>
                <a:cs typeface="Courier New"/>
              </a:rPr>
              <a:t>process *L;</a:t>
            </a:r>
            <a:br>
              <a:rPr lang="en-US" sz="2400" dirty="0">
                <a:solidFill>
                  <a:srgbClr val="FF0000"/>
                </a:solidFill>
                <a:latin typeface="Courier New"/>
                <a:cs typeface="Courier New"/>
              </a:rPr>
            </a:br>
            <a:r>
              <a:rPr lang="en-US" sz="2400" dirty="0" smtClean="0">
                <a:solidFill>
                  <a:srgbClr val="FF0000"/>
                </a:solidFill>
                <a:latin typeface="Courier New"/>
                <a:cs typeface="Courier New"/>
              </a:rPr>
              <a:t>} </a:t>
            </a:r>
            <a:r>
              <a:rPr lang="en-US" sz="2400" dirty="0">
                <a:solidFill>
                  <a:srgbClr val="FF0000"/>
                </a:solidFill>
                <a:latin typeface="Courier New"/>
                <a:cs typeface="Courier New"/>
              </a:rPr>
              <a:t>semaphore</a:t>
            </a:r>
            <a:r>
              <a:rPr lang="en-US" sz="2400" dirty="0" smtClean="0">
                <a:solidFill>
                  <a:srgbClr val="FF0000"/>
                </a:solidFill>
                <a:latin typeface="Courier New"/>
                <a:cs typeface="Courier New"/>
              </a:rPr>
              <a:t>;</a:t>
            </a:r>
            <a:endParaRPr lang="en-US" sz="2400" dirty="0">
              <a:solidFill>
                <a:srgbClr val="FF0000"/>
              </a:solidFill>
              <a:latin typeface="Courier New"/>
              <a:cs typeface="Courier New"/>
            </a:endParaRPr>
          </a:p>
        </p:txBody>
      </p:sp>
    </p:spTree>
    <p:extLst>
      <p:ext uri="{BB962C8B-B14F-4D97-AF65-F5344CB8AC3E}">
        <p14:creationId xmlns:p14="http://schemas.microsoft.com/office/powerpoint/2010/main" val="716668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76200"/>
            <a:ext cx="8356600" cy="581025"/>
          </a:xfrm>
        </p:spPr>
        <p:txBody>
          <a:bodyPr>
            <a:normAutofit/>
          </a:bodyPr>
          <a:lstStyle/>
          <a:p>
            <a:pPr eaLnBrk="1" hangingPunct="1"/>
            <a:r>
              <a:rPr lang="en-US" sz="2800" dirty="0">
                <a:ea typeface="MS PGothic" charset="0"/>
              </a:rPr>
              <a:t>Implementation with no Busy waiting (Cont.)</a:t>
            </a:r>
          </a:p>
        </p:txBody>
      </p:sp>
      <p:sp>
        <p:nvSpPr>
          <p:cNvPr id="31747" name="Rectangle 3"/>
          <p:cNvSpPr>
            <a:spLocks noGrp="1" noChangeArrowheads="1"/>
          </p:cNvSpPr>
          <p:nvPr>
            <p:ph idx="1"/>
          </p:nvPr>
        </p:nvSpPr>
        <p:spPr>
          <a:xfrm>
            <a:off x="762000" y="685800"/>
            <a:ext cx="7151687" cy="5651500"/>
          </a:xfrm>
        </p:spPr>
        <p:txBody>
          <a:bodyPr>
            <a:normAutofit fontScale="92500" lnSpcReduction="20000"/>
          </a:bodyPr>
          <a:lstStyle/>
          <a:p>
            <a:pPr marL="0" indent="0">
              <a:buFont typeface="Monotype Sorts" charset="0"/>
              <a:buNone/>
            </a:pPr>
            <a:endParaRPr lang="en-US" sz="1400" b="1" dirty="0">
              <a:latin typeface="Courier New" charset="0"/>
              <a:ea typeface="MS PGothic" charset="0"/>
              <a:cs typeface="Courier New" charset="0"/>
            </a:endParaRPr>
          </a:p>
          <a:p>
            <a:pPr marL="0" indent="0">
              <a:buFont typeface="Monotype Sorts" charset="0"/>
              <a:buNone/>
            </a:pPr>
            <a:r>
              <a:rPr lang="en-US" sz="2600" dirty="0">
                <a:latin typeface="Courier New"/>
                <a:ea typeface="MS PGothic" charset="0"/>
                <a:cs typeface="Courier New"/>
              </a:rPr>
              <a:t>wait(semaphore *S) { </a:t>
            </a:r>
          </a:p>
          <a:p>
            <a:pPr marL="0" indent="0">
              <a:buFont typeface="Monotype Sorts" charset="0"/>
              <a:buNone/>
            </a:pPr>
            <a:r>
              <a:rPr lang="en-US" sz="2600" dirty="0">
                <a:latin typeface="Courier New"/>
                <a:ea typeface="MS PGothic" charset="0"/>
                <a:cs typeface="Courier New"/>
              </a:rPr>
              <a:t>   S-&gt;value--; </a:t>
            </a:r>
          </a:p>
          <a:p>
            <a:pPr marL="0" indent="0">
              <a:buFont typeface="Monotype Sorts" charset="0"/>
              <a:buNone/>
            </a:pPr>
            <a:r>
              <a:rPr lang="en-US" sz="2600" dirty="0">
                <a:latin typeface="Courier New"/>
                <a:ea typeface="MS PGothic" charset="0"/>
                <a:cs typeface="Courier New"/>
              </a:rPr>
              <a:t>   if (S-&gt;value &lt; 0) {</a:t>
            </a:r>
            <a:br>
              <a:rPr lang="en-US" sz="2600" dirty="0">
                <a:latin typeface="Courier New"/>
                <a:ea typeface="MS PGothic" charset="0"/>
                <a:cs typeface="Courier New"/>
              </a:rPr>
            </a:br>
            <a:r>
              <a:rPr lang="en-US" sz="2600" dirty="0">
                <a:latin typeface="Courier New"/>
                <a:ea typeface="MS PGothic" charset="0"/>
                <a:cs typeface="Courier New"/>
              </a:rPr>
              <a:t>      add this process to S-&gt;list; </a:t>
            </a:r>
          </a:p>
          <a:p>
            <a:pPr marL="0" indent="0">
              <a:buFont typeface="Monotype Sorts" charset="0"/>
              <a:buNone/>
            </a:pPr>
            <a:r>
              <a:rPr lang="en-US" sz="2600" dirty="0">
                <a:latin typeface="Courier New"/>
                <a:ea typeface="MS PGothic" charset="0"/>
                <a:cs typeface="Courier New"/>
              </a:rPr>
              <a:t>      block(); </a:t>
            </a:r>
          </a:p>
          <a:p>
            <a:pPr marL="0" indent="0">
              <a:buFont typeface="Monotype Sorts" charset="0"/>
              <a:buNone/>
            </a:pPr>
            <a:r>
              <a:rPr lang="en-US" sz="2600" dirty="0">
                <a:latin typeface="Courier New"/>
                <a:ea typeface="MS PGothic" charset="0"/>
                <a:cs typeface="Courier New"/>
              </a:rPr>
              <a:t>   } </a:t>
            </a:r>
          </a:p>
          <a:p>
            <a:pPr marL="0" indent="0">
              <a:buFont typeface="Monotype Sorts" charset="0"/>
              <a:buNone/>
            </a:pPr>
            <a:r>
              <a:rPr lang="en-US" sz="2600" dirty="0">
                <a:latin typeface="Courier New"/>
                <a:ea typeface="MS PGothic" charset="0"/>
                <a:cs typeface="Courier New"/>
              </a:rPr>
              <a:t>}</a:t>
            </a:r>
          </a:p>
          <a:p>
            <a:pPr marL="0" indent="0">
              <a:buFont typeface="Monotype Sorts" charset="0"/>
              <a:buNone/>
            </a:pPr>
            <a:endParaRPr lang="en-US" sz="2600" dirty="0">
              <a:latin typeface="Courier New"/>
              <a:ea typeface="MS PGothic" charset="0"/>
              <a:cs typeface="Courier New"/>
            </a:endParaRPr>
          </a:p>
          <a:p>
            <a:pPr marL="0" indent="0">
              <a:buFont typeface="Monotype Sorts" charset="0"/>
              <a:buNone/>
            </a:pPr>
            <a:r>
              <a:rPr lang="en-US" sz="2600" dirty="0">
                <a:latin typeface="Courier New"/>
                <a:ea typeface="MS PGothic" charset="0"/>
                <a:cs typeface="Courier New"/>
              </a:rPr>
              <a:t>signal(semaphore *S) { </a:t>
            </a:r>
          </a:p>
          <a:p>
            <a:pPr marL="0" indent="0">
              <a:buFont typeface="Monotype Sorts" charset="0"/>
              <a:buNone/>
            </a:pPr>
            <a:r>
              <a:rPr lang="en-US" sz="2600" dirty="0">
                <a:latin typeface="Courier New"/>
                <a:ea typeface="MS PGothic" charset="0"/>
                <a:cs typeface="Courier New"/>
              </a:rPr>
              <a:t>   S-&gt;value++; </a:t>
            </a:r>
          </a:p>
          <a:p>
            <a:pPr marL="0" indent="0">
              <a:buFont typeface="Monotype Sorts" charset="0"/>
              <a:buNone/>
            </a:pPr>
            <a:r>
              <a:rPr lang="en-US" sz="2600" dirty="0">
                <a:latin typeface="Courier New"/>
                <a:ea typeface="MS PGothic" charset="0"/>
                <a:cs typeface="Courier New"/>
              </a:rPr>
              <a:t>   if (S-&gt;value &lt;= 0) {</a:t>
            </a:r>
            <a:br>
              <a:rPr lang="en-US" sz="2600" dirty="0">
                <a:latin typeface="Courier New"/>
                <a:ea typeface="MS PGothic" charset="0"/>
                <a:cs typeface="Courier New"/>
              </a:rPr>
            </a:br>
            <a:r>
              <a:rPr lang="en-US" sz="2600" dirty="0">
                <a:latin typeface="Courier New"/>
                <a:ea typeface="MS PGothic" charset="0"/>
                <a:cs typeface="Courier New"/>
              </a:rPr>
              <a:t>      remove a process P from S-&gt;list; </a:t>
            </a:r>
          </a:p>
          <a:p>
            <a:pPr marL="0" indent="0">
              <a:buFont typeface="Monotype Sorts" charset="0"/>
              <a:buNone/>
            </a:pPr>
            <a:r>
              <a:rPr lang="en-US" sz="2600" dirty="0">
                <a:latin typeface="Courier New"/>
                <a:ea typeface="MS PGothic" charset="0"/>
                <a:cs typeface="Courier New"/>
              </a:rPr>
              <a:t>      wakeup(P); </a:t>
            </a:r>
          </a:p>
          <a:p>
            <a:pPr marL="0" indent="0">
              <a:buFont typeface="Monotype Sorts" charset="0"/>
              <a:buNone/>
            </a:pPr>
            <a:r>
              <a:rPr lang="en-US" sz="2600" dirty="0">
                <a:latin typeface="Courier New"/>
                <a:ea typeface="MS PGothic" charset="0"/>
                <a:cs typeface="Courier New"/>
              </a:rPr>
              <a:t>   } </a:t>
            </a:r>
          </a:p>
          <a:p>
            <a:pPr marL="0" indent="0">
              <a:buFont typeface="Monotype Sorts" charset="0"/>
              <a:buNone/>
            </a:pPr>
            <a:r>
              <a:rPr lang="en-US" sz="2600" dirty="0">
                <a:latin typeface="Courier New"/>
                <a:ea typeface="MS PGothic" charset="0"/>
                <a:cs typeface="Courier New"/>
              </a:rPr>
              <a:t>} </a:t>
            </a:r>
          </a:p>
        </p:txBody>
      </p:sp>
      <p:sp>
        <p:nvSpPr>
          <p:cNvPr id="2" name="Slide Number Placeholder 1"/>
          <p:cNvSpPr>
            <a:spLocks noGrp="1"/>
          </p:cNvSpPr>
          <p:nvPr>
            <p:ph type="sldNum" sz="quarter" idx="4"/>
          </p:nvPr>
        </p:nvSpPr>
        <p:spPr/>
        <p:txBody>
          <a:bodyPr/>
          <a:lstStyle/>
          <a:p>
            <a:fld id="{8353CCE1-ED68-4673-B2B8-9A8ACC32B759}" type="slidenum">
              <a:rPr lang="en-US" smtClean="0"/>
              <a:pPr/>
              <a:t>12</a:t>
            </a:fld>
            <a:endParaRPr lang="en-US" dirty="0"/>
          </a:p>
        </p:txBody>
      </p:sp>
    </p:spTree>
    <p:extLst>
      <p:ext uri="{BB962C8B-B14F-4D97-AF65-F5344CB8AC3E}">
        <p14:creationId xmlns:p14="http://schemas.microsoft.com/office/powerpoint/2010/main" val="8356849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0000"/>
                </a:solidFill>
              </a:rPr>
              <a:t>Summary</a:t>
            </a:r>
            <a:endParaRPr lang="en-US" dirty="0">
              <a:solidFill>
                <a:srgbClr val="000000"/>
              </a:solidFill>
            </a:endParaRPr>
          </a:p>
        </p:txBody>
      </p:sp>
      <p:sp>
        <p:nvSpPr>
          <p:cNvPr id="9" name="Content Placeholder 8"/>
          <p:cNvSpPr>
            <a:spLocks noGrp="1"/>
          </p:cNvSpPr>
          <p:nvPr>
            <p:ph sz="half" idx="14"/>
          </p:nvPr>
        </p:nvSpPr>
        <p:spPr>
          <a:xfrm>
            <a:off x="685800" y="1676400"/>
            <a:ext cx="7494494" cy="4343400"/>
          </a:xfrm>
        </p:spPr>
        <p:txBody>
          <a:bodyPr>
            <a:normAutofit/>
          </a:bodyPr>
          <a:lstStyle/>
          <a:p>
            <a:r>
              <a:rPr lang="en-US" sz="2800" dirty="0" smtClean="0">
                <a:ea typeface="MS PGothic" charset="0"/>
              </a:rPr>
              <a:t>Peterson</a:t>
            </a:r>
            <a:r>
              <a:rPr lang="ja-JP" altLang="en-US" sz="2800" dirty="0" smtClean="0">
                <a:ea typeface="MS PGothic" charset="0"/>
              </a:rPr>
              <a:t>’</a:t>
            </a:r>
            <a:r>
              <a:rPr lang="en-US" altLang="ja-JP" sz="2800" dirty="0" smtClean="0">
                <a:ea typeface="MS PGothic" charset="0"/>
              </a:rPr>
              <a:t>s Solution</a:t>
            </a:r>
          </a:p>
          <a:p>
            <a:endParaRPr lang="en-US" sz="2800" dirty="0" smtClean="0"/>
          </a:p>
          <a:p>
            <a:r>
              <a:rPr lang="en-US" sz="2800" dirty="0">
                <a:ea typeface="MS PGothic" charset="0"/>
              </a:rPr>
              <a:t>The </a:t>
            </a:r>
            <a:r>
              <a:rPr lang="en-US" sz="2800" dirty="0" err="1">
                <a:latin typeface="Courier New"/>
                <a:ea typeface="MS PGothic" charset="0"/>
                <a:cs typeface="Courier New"/>
              </a:rPr>
              <a:t>test_and_set</a:t>
            </a:r>
            <a:r>
              <a:rPr lang="en-US" sz="2800" dirty="0">
                <a:ea typeface="MS PGothic" charset="0"/>
              </a:rPr>
              <a:t>  Instruction </a:t>
            </a:r>
            <a:endParaRPr lang="en-US" sz="2800" dirty="0" smtClean="0">
              <a:ea typeface="MS PGothic" charset="0"/>
            </a:endParaRPr>
          </a:p>
          <a:p>
            <a:pPr marL="0" indent="0">
              <a:buNone/>
            </a:pPr>
            <a:endParaRPr lang="en-US" sz="2800" dirty="0" smtClean="0">
              <a:ea typeface="MS PGothic" charset="0"/>
            </a:endParaRPr>
          </a:p>
          <a:p>
            <a:r>
              <a:rPr lang="en-US" sz="2800" dirty="0">
                <a:ea typeface="MS PGothic" charset="0"/>
              </a:rPr>
              <a:t>The </a:t>
            </a:r>
            <a:r>
              <a:rPr lang="en-US" sz="2800" dirty="0" err="1">
                <a:latin typeface="Courier New"/>
                <a:ea typeface="MS PGothic" charset="0"/>
                <a:cs typeface="Courier New"/>
              </a:rPr>
              <a:t>compare_and_swap</a:t>
            </a:r>
            <a:r>
              <a:rPr lang="en-US" sz="2800" dirty="0">
                <a:ea typeface="MS PGothic" charset="0"/>
              </a:rPr>
              <a:t> Instruction</a:t>
            </a:r>
            <a:endParaRPr lang="en-US" sz="2800" dirty="0" smtClean="0">
              <a:ea typeface="MS PGothic" charset="0"/>
            </a:endParaRPr>
          </a:p>
          <a:p>
            <a:endParaRPr lang="en-US" sz="2800" dirty="0" smtClean="0"/>
          </a:p>
        </p:txBody>
      </p:sp>
      <p:sp>
        <p:nvSpPr>
          <p:cNvPr id="3" name="Slide Number Placeholder 2"/>
          <p:cNvSpPr>
            <a:spLocks noGrp="1"/>
          </p:cNvSpPr>
          <p:nvPr>
            <p:ph type="sldNum" sz="quarter" idx="12"/>
          </p:nvPr>
        </p:nvSpPr>
        <p:spPr/>
        <p:txBody>
          <a:bodyPr/>
          <a:lstStyle/>
          <a:p>
            <a:pPr>
              <a:defRPr/>
            </a:pPr>
            <a:fld id="{FDF6211F-5278-4B8E-96CF-461F9E543AC9}" type="slidenum">
              <a:rPr lang="en-US" smtClean="0"/>
              <a:pPr>
                <a:defRPr/>
              </a:pPr>
              <a:t>13</a:t>
            </a:fld>
            <a:endParaRPr lang="en-US" dirty="0"/>
          </a:p>
        </p:txBody>
      </p:sp>
    </p:spTree>
    <p:extLst>
      <p:ext uri="{BB962C8B-B14F-4D97-AF65-F5344CB8AC3E}">
        <p14:creationId xmlns:p14="http://schemas.microsoft.com/office/powerpoint/2010/main" val="3786286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4999" y="161925"/>
            <a:ext cx="5562601" cy="1133475"/>
          </a:xfrm>
        </p:spPr>
        <p:txBody>
          <a:bodyPr>
            <a:noAutofit/>
          </a:bodyPr>
          <a:lstStyle/>
          <a:p>
            <a:pPr eaLnBrk="1" hangingPunct="1"/>
            <a:r>
              <a:rPr lang="en-US" dirty="0" smtClean="0">
                <a:latin typeface="+mn-lt"/>
                <a:ea typeface="MS PGothic" charset="0"/>
              </a:rPr>
              <a:t>Recap </a:t>
            </a:r>
            <a:endParaRPr lang="en-US" dirty="0">
              <a:latin typeface="+mn-lt"/>
              <a:ea typeface="MS PGothic" charset="0"/>
            </a:endParaRPr>
          </a:p>
        </p:txBody>
      </p:sp>
      <p:sp>
        <p:nvSpPr>
          <p:cNvPr id="20483" name="Rectangle 3"/>
          <p:cNvSpPr>
            <a:spLocks noGrp="1" noChangeArrowheads="1"/>
          </p:cNvSpPr>
          <p:nvPr>
            <p:ph idx="1"/>
          </p:nvPr>
        </p:nvSpPr>
        <p:spPr>
          <a:xfrm>
            <a:off x="806450" y="1600200"/>
            <a:ext cx="8032750" cy="3657600"/>
          </a:xfrm>
        </p:spPr>
        <p:txBody>
          <a:bodyPr>
            <a:normAutofit/>
          </a:bodyPr>
          <a:lstStyle/>
          <a:p>
            <a:pPr>
              <a:lnSpc>
                <a:spcPct val="90000"/>
              </a:lnSpc>
              <a:tabLst>
                <a:tab pos="739775" algn="l"/>
                <a:tab pos="1020763" algn="l"/>
                <a:tab pos="1257300" algn="l"/>
              </a:tabLst>
            </a:pPr>
            <a:r>
              <a:rPr lang="en-US" dirty="0" smtClean="0">
                <a:ea typeface="MS PGothic" charset="0"/>
              </a:rPr>
              <a:t>The </a:t>
            </a:r>
            <a:r>
              <a:rPr lang="en-US" dirty="0" err="1">
                <a:latin typeface="Courier New"/>
                <a:ea typeface="MS PGothic" charset="0"/>
                <a:cs typeface="Courier New"/>
              </a:rPr>
              <a:t>test_and_set</a:t>
            </a:r>
            <a:r>
              <a:rPr lang="en-US" dirty="0">
                <a:ea typeface="MS PGothic" charset="0"/>
              </a:rPr>
              <a:t>  Instruction</a:t>
            </a:r>
            <a:br>
              <a:rPr lang="en-US" dirty="0">
                <a:ea typeface="MS PGothic" charset="0"/>
              </a:rPr>
            </a:br>
            <a:endParaRPr lang="en-US" dirty="0" smtClean="0">
              <a:ea typeface="MS PGothic" charset="0"/>
            </a:endParaRPr>
          </a:p>
          <a:p>
            <a:pPr>
              <a:lnSpc>
                <a:spcPct val="90000"/>
              </a:lnSpc>
              <a:tabLst>
                <a:tab pos="739775" algn="l"/>
                <a:tab pos="1020763" algn="l"/>
                <a:tab pos="1257300" algn="l"/>
              </a:tabLst>
            </a:pPr>
            <a:r>
              <a:rPr lang="en-US" dirty="0" smtClean="0">
                <a:ea typeface="MS PGothic" charset="0"/>
              </a:rPr>
              <a:t>The </a:t>
            </a:r>
            <a:r>
              <a:rPr lang="en-US" dirty="0" err="1">
                <a:latin typeface="Courier New"/>
                <a:ea typeface="MS PGothic" charset="0"/>
                <a:cs typeface="Courier New"/>
              </a:rPr>
              <a:t>compare_and_swap</a:t>
            </a:r>
            <a:r>
              <a:rPr lang="en-US" dirty="0">
                <a:ea typeface="MS PGothic" charset="0"/>
              </a:rPr>
              <a:t> </a:t>
            </a:r>
            <a:r>
              <a:rPr lang="en-US" dirty="0" smtClean="0">
                <a:ea typeface="MS PGothic" charset="0"/>
              </a:rPr>
              <a:t>Instruction</a:t>
            </a:r>
          </a:p>
          <a:p>
            <a:pPr>
              <a:lnSpc>
                <a:spcPct val="90000"/>
              </a:lnSpc>
              <a:tabLst>
                <a:tab pos="739775" algn="l"/>
                <a:tab pos="1020763" algn="l"/>
                <a:tab pos="1257300" algn="l"/>
              </a:tabLst>
            </a:pPr>
            <a:endParaRPr lang="en-US" dirty="0">
              <a:ea typeface="MS PGothic" charset="0"/>
            </a:endParaRPr>
          </a:p>
          <a:p>
            <a:pPr>
              <a:lnSpc>
                <a:spcPct val="90000"/>
              </a:lnSpc>
              <a:tabLst>
                <a:tab pos="739775" algn="l"/>
                <a:tab pos="1020763" algn="l"/>
                <a:tab pos="1257300" algn="l"/>
              </a:tabLst>
            </a:pPr>
            <a:r>
              <a:rPr lang="en-US" dirty="0">
                <a:ea typeface="MS PGothic" charset="0"/>
              </a:rPr>
              <a:t>Bounded-waiting Mutual Exclusion</a:t>
            </a:r>
          </a:p>
        </p:txBody>
      </p:sp>
      <p:sp>
        <p:nvSpPr>
          <p:cNvPr id="2" name="Slide Number Placeholder 1"/>
          <p:cNvSpPr>
            <a:spLocks noGrp="1"/>
          </p:cNvSpPr>
          <p:nvPr>
            <p:ph type="sldNum" sz="quarter" idx="4"/>
          </p:nvPr>
        </p:nvSpPr>
        <p:spPr/>
        <p:txBody>
          <a:bodyPr/>
          <a:lstStyle/>
          <a:p>
            <a:fld id="{8353CCE1-ED68-4673-B2B8-9A8ACC32B759}" type="slidenum">
              <a:rPr lang="en-US" smtClean="0"/>
              <a:pPr/>
              <a:t>2</a:t>
            </a:fld>
            <a:endParaRPr lang="en-US" dirty="0"/>
          </a:p>
        </p:txBody>
      </p:sp>
    </p:spTree>
    <p:extLst>
      <p:ext uri="{BB962C8B-B14F-4D97-AF65-F5344CB8AC3E}">
        <p14:creationId xmlns:p14="http://schemas.microsoft.com/office/powerpoint/2010/main" val="41213928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0500"/>
            <a:ext cx="8229600" cy="952500"/>
          </a:xfrm>
        </p:spPr>
        <p:txBody>
          <a:bodyPr>
            <a:noAutofit/>
          </a:bodyPr>
          <a:lstStyle/>
          <a:p>
            <a:pPr eaLnBrk="1" hangingPunct="1"/>
            <a:r>
              <a:rPr lang="en-US" dirty="0" err="1">
                <a:latin typeface="+mn-lt"/>
                <a:ea typeface="MS PGothic" charset="0"/>
              </a:rPr>
              <a:t>Mutex</a:t>
            </a:r>
            <a:r>
              <a:rPr lang="en-US" dirty="0">
                <a:latin typeface="+mn-lt"/>
                <a:ea typeface="MS PGothic" charset="0"/>
              </a:rPr>
              <a:t> Locks</a:t>
            </a:r>
          </a:p>
        </p:txBody>
      </p:sp>
      <p:sp>
        <p:nvSpPr>
          <p:cNvPr id="22531" name="Rectangle 3"/>
          <p:cNvSpPr>
            <a:spLocks noGrp="1" noChangeArrowheads="1"/>
          </p:cNvSpPr>
          <p:nvPr>
            <p:ph idx="1"/>
          </p:nvPr>
        </p:nvSpPr>
        <p:spPr>
          <a:xfrm>
            <a:off x="827088" y="1295400"/>
            <a:ext cx="8012112" cy="5137150"/>
          </a:xfrm>
        </p:spPr>
        <p:txBody>
          <a:bodyPr>
            <a:normAutofit/>
          </a:bodyPr>
          <a:lstStyle/>
          <a:p>
            <a:pPr marL="342866" indent="-342866">
              <a:lnSpc>
                <a:spcPct val="90000"/>
              </a:lnSpc>
              <a:defRPr/>
            </a:pPr>
            <a:r>
              <a:rPr lang="en-US" sz="2800" dirty="0" smtClean="0">
                <a:ea typeface="ＭＳ Ｐゴシック" charset="0"/>
                <a:cs typeface="ＭＳ Ｐゴシック" charset="0"/>
              </a:rPr>
              <a:t>Solve </a:t>
            </a:r>
            <a:r>
              <a:rPr lang="en-US" sz="2800" dirty="0">
                <a:ea typeface="ＭＳ Ｐゴシック" charset="0"/>
                <a:cs typeface="ＭＳ Ｐゴシック" charset="0"/>
              </a:rPr>
              <a:t>critical section </a:t>
            </a:r>
            <a:r>
              <a:rPr lang="en-US" sz="2800" dirty="0" smtClean="0">
                <a:ea typeface="ＭＳ Ｐゴシック" charset="0"/>
                <a:cs typeface="ＭＳ Ｐゴシック" charset="0"/>
              </a:rPr>
              <a:t>problems using OS</a:t>
            </a:r>
          </a:p>
          <a:p>
            <a:pPr marL="342866" indent="-342866">
              <a:lnSpc>
                <a:spcPct val="90000"/>
              </a:lnSpc>
              <a:defRPr/>
            </a:pPr>
            <a:endParaRPr lang="en-US" sz="2800" dirty="0">
              <a:ea typeface="ＭＳ Ｐゴシック" charset="0"/>
              <a:cs typeface="ＭＳ Ｐゴシック" charset="0"/>
            </a:endParaRPr>
          </a:p>
          <a:p>
            <a:pPr marL="342866" indent="-342866">
              <a:lnSpc>
                <a:spcPct val="90000"/>
              </a:lnSpc>
              <a:defRPr/>
            </a:pPr>
            <a:r>
              <a:rPr lang="en-US" sz="2800" dirty="0" err="1" smtClean="0">
                <a:ea typeface="ＭＳ Ｐゴシック" charset="0"/>
                <a:cs typeface="ＭＳ Ｐゴシック" charset="0"/>
              </a:rPr>
              <a:t>Mutex</a:t>
            </a:r>
            <a:r>
              <a:rPr lang="en-US" sz="2800" dirty="0" smtClean="0">
                <a:ea typeface="ＭＳ Ｐゴシック" charset="0"/>
                <a:cs typeface="ＭＳ Ｐゴシック" charset="0"/>
              </a:rPr>
              <a:t> lock: protect </a:t>
            </a:r>
            <a:r>
              <a:rPr lang="en-US" sz="2800" dirty="0">
                <a:ea typeface="ＭＳ Ｐゴシック" charset="0"/>
                <a:cs typeface="ＭＳ Ｐゴシック" charset="0"/>
              </a:rPr>
              <a:t>a critical </a:t>
            </a:r>
            <a:r>
              <a:rPr lang="en-US" sz="2800" dirty="0" smtClean="0">
                <a:ea typeface="ＭＳ Ｐゴシック" charset="0"/>
                <a:cs typeface="ＭＳ Ｐゴシック" charset="0"/>
              </a:rPr>
              <a:t>section</a:t>
            </a:r>
            <a:endParaRPr lang="en-US" sz="2800" dirty="0">
              <a:ea typeface="ＭＳ Ｐゴシック" charset="0"/>
              <a:cs typeface="ＭＳ Ｐゴシック" charset="0"/>
            </a:endParaRPr>
          </a:p>
          <a:p>
            <a:pPr marL="742916" lvl="1" indent="-342866">
              <a:lnSpc>
                <a:spcPct val="90000"/>
              </a:lnSpc>
              <a:defRPr/>
            </a:pPr>
            <a:r>
              <a:rPr lang="en-US" b="1" dirty="0" smtClean="0">
                <a:ea typeface="ＭＳ Ｐゴシック" charset="0"/>
                <a:cs typeface="Courier New"/>
              </a:rPr>
              <a:t>acquire</a:t>
            </a:r>
            <a:r>
              <a:rPr lang="en-US" b="1" dirty="0">
                <a:ea typeface="ＭＳ Ｐゴシック" charset="0"/>
                <a:cs typeface="Courier New"/>
              </a:rPr>
              <a:t>()</a:t>
            </a:r>
            <a:r>
              <a:rPr lang="en-US" dirty="0">
                <a:ea typeface="ＭＳ Ｐゴシック" charset="0"/>
                <a:cs typeface="ＭＳ Ｐゴシック" charset="0"/>
              </a:rPr>
              <a:t> a lock </a:t>
            </a:r>
            <a:endParaRPr lang="en-US" dirty="0" smtClean="0">
              <a:ea typeface="ＭＳ Ｐゴシック" charset="0"/>
              <a:cs typeface="ＭＳ Ｐゴシック" charset="0"/>
            </a:endParaRPr>
          </a:p>
          <a:p>
            <a:pPr marL="742916" lvl="1" indent="-342866">
              <a:lnSpc>
                <a:spcPct val="90000"/>
              </a:lnSpc>
              <a:defRPr/>
            </a:pPr>
            <a:r>
              <a:rPr lang="en-US" b="1" dirty="0" smtClean="0">
                <a:ea typeface="ＭＳ Ｐゴシック" charset="0"/>
                <a:cs typeface="Courier New"/>
              </a:rPr>
              <a:t>release</a:t>
            </a:r>
            <a:r>
              <a:rPr lang="en-US" b="1" dirty="0">
                <a:ea typeface="ＭＳ Ｐゴシック" charset="0"/>
                <a:cs typeface="Courier New"/>
              </a:rPr>
              <a:t>()</a:t>
            </a:r>
            <a:r>
              <a:rPr lang="en-US" dirty="0">
                <a:ea typeface="ＭＳ Ｐゴシック" charset="0"/>
                <a:cs typeface="ＭＳ Ｐゴシック" charset="0"/>
              </a:rPr>
              <a:t> </a:t>
            </a:r>
            <a:r>
              <a:rPr lang="en-US" dirty="0" smtClean="0">
                <a:ea typeface="ＭＳ Ｐゴシック" charset="0"/>
                <a:cs typeface="ＭＳ Ｐゴシック" charset="0"/>
              </a:rPr>
              <a:t>the lock</a:t>
            </a:r>
            <a:endParaRPr lang="en-US" dirty="0">
              <a:ea typeface="ＭＳ Ｐゴシック" charset="0"/>
              <a:cs typeface="ＭＳ Ｐゴシック" charset="0"/>
            </a:endParaRPr>
          </a:p>
          <a:p>
            <a:pPr marL="342866" indent="-342866">
              <a:lnSpc>
                <a:spcPct val="90000"/>
              </a:lnSpc>
              <a:defRPr/>
            </a:pPr>
            <a:endParaRPr lang="en-US" sz="2800" b="1" dirty="0" smtClean="0">
              <a:ea typeface="ＭＳ Ｐゴシック" charset="0"/>
              <a:cs typeface="Courier New"/>
            </a:endParaRPr>
          </a:p>
          <a:p>
            <a:pPr marL="342866" indent="-342866">
              <a:lnSpc>
                <a:spcPct val="90000"/>
              </a:lnSpc>
              <a:defRPr/>
            </a:pPr>
            <a:r>
              <a:rPr lang="en-US" sz="2800" b="1" dirty="0" smtClean="0">
                <a:ea typeface="ＭＳ Ｐゴシック" charset="0"/>
                <a:cs typeface="Courier New"/>
              </a:rPr>
              <a:t>acquire</a:t>
            </a:r>
            <a:r>
              <a:rPr lang="en-US" sz="2800" b="1" dirty="0">
                <a:ea typeface="ＭＳ Ｐゴシック" charset="0"/>
                <a:cs typeface="Courier New"/>
              </a:rPr>
              <a:t>()</a:t>
            </a:r>
            <a:r>
              <a:rPr lang="en-US" sz="2800" dirty="0">
                <a:ea typeface="ＭＳ Ｐゴシック" charset="0"/>
                <a:cs typeface="ＭＳ Ｐゴシック" charset="0"/>
              </a:rPr>
              <a:t> and </a:t>
            </a:r>
            <a:r>
              <a:rPr lang="en-US" sz="2800" b="1" dirty="0">
                <a:ea typeface="ＭＳ Ｐゴシック" charset="0"/>
                <a:cs typeface="Courier New"/>
              </a:rPr>
              <a:t>release()</a:t>
            </a:r>
            <a:r>
              <a:rPr lang="en-US" sz="2800" dirty="0">
                <a:ea typeface="ＭＳ Ｐゴシック" charset="0"/>
                <a:cs typeface="ＭＳ Ｐゴシック" charset="0"/>
              </a:rPr>
              <a:t> must be atomic</a:t>
            </a:r>
          </a:p>
          <a:p>
            <a:pPr marL="342866" indent="-342866">
              <a:lnSpc>
                <a:spcPct val="90000"/>
              </a:lnSpc>
              <a:defRPr/>
            </a:pPr>
            <a:endParaRPr lang="en-US" sz="2800" dirty="0" smtClean="0">
              <a:ea typeface="ＭＳ Ｐゴシック" charset="0"/>
              <a:cs typeface="ＭＳ Ｐゴシック" charset="0"/>
            </a:endParaRPr>
          </a:p>
          <a:p>
            <a:pPr marL="342866" indent="-342866">
              <a:lnSpc>
                <a:spcPct val="90000"/>
              </a:lnSpc>
              <a:defRPr/>
            </a:pPr>
            <a:r>
              <a:rPr lang="en-US" sz="2800" dirty="0" smtClean="0">
                <a:ea typeface="ＭＳ Ｐゴシック" charset="0"/>
                <a:cs typeface="ＭＳ Ｐゴシック" charset="0"/>
              </a:rPr>
              <a:t>This </a:t>
            </a:r>
            <a:r>
              <a:rPr lang="en-US" sz="2800" dirty="0">
                <a:ea typeface="ＭＳ Ｐゴシック" charset="0"/>
                <a:cs typeface="ＭＳ Ｐゴシック" charset="0"/>
              </a:rPr>
              <a:t>solution </a:t>
            </a:r>
            <a:r>
              <a:rPr lang="en-US" sz="2800" b="1" dirty="0">
                <a:ea typeface="ＭＳ Ｐゴシック" charset="0"/>
                <a:cs typeface="ＭＳ Ｐゴシック" charset="0"/>
              </a:rPr>
              <a:t>requires </a:t>
            </a:r>
            <a:r>
              <a:rPr lang="en-US" sz="2800" b="1" dirty="0">
                <a:solidFill>
                  <a:srgbClr val="FF0000"/>
                </a:solidFill>
                <a:ea typeface="ＭＳ Ｐゴシック" charset="0"/>
                <a:cs typeface="ＭＳ Ｐゴシック" charset="-128"/>
              </a:rPr>
              <a:t>busy </a:t>
            </a:r>
            <a:r>
              <a:rPr lang="en-US" sz="2800" b="1" dirty="0" smtClean="0">
                <a:solidFill>
                  <a:srgbClr val="FF0000"/>
                </a:solidFill>
                <a:ea typeface="ＭＳ Ｐゴシック" charset="0"/>
                <a:cs typeface="ＭＳ Ｐゴシック" charset="-128"/>
              </a:rPr>
              <a:t>waiting</a:t>
            </a:r>
            <a:endParaRPr lang="en-US" sz="2800" b="1" dirty="0">
              <a:solidFill>
                <a:srgbClr val="FF0000"/>
              </a:solidFill>
              <a:ea typeface="ＭＳ Ｐゴシック" charset="0"/>
              <a:cs typeface="ＭＳ Ｐゴシック" charset="-128"/>
            </a:endParaRPr>
          </a:p>
          <a:p>
            <a:pPr marL="0" indent="0">
              <a:lnSpc>
                <a:spcPct val="90000"/>
              </a:lnSpc>
              <a:buFont typeface="Monotype Sorts" pitchFamily="-84" charset="2"/>
              <a:buNone/>
              <a:defRPr/>
            </a:pPr>
            <a:endParaRPr lang="en-US" sz="1600" dirty="0">
              <a:ea typeface="ＭＳ Ｐゴシック" charset="0"/>
              <a:cs typeface="ＭＳ Ｐゴシック"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3</a:t>
            </a:fld>
            <a:endParaRPr lang="en-US" dirty="0"/>
          </a:p>
        </p:txBody>
      </p:sp>
    </p:spTree>
    <p:extLst>
      <p:ext uri="{BB962C8B-B14F-4D97-AF65-F5344CB8AC3E}">
        <p14:creationId xmlns:p14="http://schemas.microsoft.com/office/powerpoint/2010/main" val="9132274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a:xfrm>
            <a:off x="457200" y="381000"/>
            <a:ext cx="8229600" cy="576263"/>
          </a:xfrm>
        </p:spPr>
        <p:txBody>
          <a:bodyPr>
            <a:normAutofit fontScale="90000"/>
          </a:bodyPr>
          <a:lstStyle/>
          <a:p>
            <a:r>
              <a:rPr lang="en-US" dirty="0">
                <a:latin typeface="Courier New"/>
                <a:ea typeface="MS PGothic" charset="0"/>
                <a:cs typeface="Courier New"/>
              </a:rPr>
              <a:t>acquire(</a:t>
            </a:r>
            <a:r>
              <a:rPr lang="en-US" dirty="0" smtClean="0">
                <a:latin typeface="Courier New"/>
                <a:ea typeface="MS PGothic" charset="0"/>
                <a:cs typeface="Courier New"/>
              </a:rPr>
              <a:t>)</a:t>
            </a:r>
            <a:endParaRPr lang="en-US" dirty="0">
              <a:latin typeface="Courier New"/>
              <a:ea typeface="MS PGothic" charset="0"/>
              <a:cs typeface="Courier New"/>
            </a:endParaRPr>
          </a:p>
        </p:txBody>
      </p:sp>
      <p:sp>
        <p:nvSpPr>
          <p:cNvPr id="26629" name="Content Placeholder 2"/>
          <p:cNvSpPr>
            <a:spLocks noGrp="1"/>
          </p:cNvSpPr>
          <p:nvPr>
            <p:ph idx="1"/>
          </p:nvPr>
        </p:nvSpPr>
        <p:spPr>
          <a:xfrm>
            <a:off x="304800" y="1169988"/>
            <a:ext cx="8610600" cy="5459412"/>
          </a:xfrm>
        </p:spPr>
        <p:txBody>
          <a:bodyPr>
            <a:normAutofit/>
          </a:bodyPr>
          <a:lstStyle/>
          <a:p>
            <a:pPr marL="0" indent="0">
              <a:buNone/>
            </a:pPr>
            <a:r>
              <a:rPr lang="en-US" sz="2800" b="1" dirty="0">
                <a:latin typeface="Courier New" charset="0"/>
                <a:ea typeface="MS PGothic" charset="0"/>
                <a:cs typeface="Courier New" charset="0"/>
              </a:rPr>
              <a:t>   </a:t>
            </a:r>
            <a:r>
              <a:rPr lang="en-US" sz="2800" dirty="0">
                <a:latin typeface="Courier New" charset="0"/>
                <a:ea typeface="MS PGothic" charset="0"/>
                <a:cs typeface="Courier New" charset="0"/>
              </a:rPr>
              <a:t>acquire() {</a:t>
            </a:r>
            <a:br>
              <a:rPr lang="en-US" sz="2800" dirty="0">
                <a:latin typeface="Courier New" charset="0"/>
                <a:ea typeface="MS PGothic" charset="0"/>
                <a:cs typeface="Courier New" charset="0"/>
              </a:rPr>
            </a:br>
            <a:r>
              <a:rPr lang="en-US" sz="2800" dirty="0">
                <a:latin typeface="Courier New" charset="0"/>
                <a:ea typeface="MS PGothic" charset="0"/>
                <a:cs typeface="Courier New" charset="0"/>
              </a:rPr>
              <a:t>       while (</a:t>
            </a:r>
            <a:r>
              <a:rPr lang="en-US" sz="2800" dirty="0">
                <a:solidFill>
                  <a:srgbClr val="FF0000"/>
                </a:solidFill>
                <a:latin typeface="Courier New" charset="0"/>
                <a:ea typeface="MS PGothic" charset="0"/>
                <a:cs typeface="Courier New" charset="0"/>
              </a:rPr>
              <a:t>!available</a:t>
            </a:r>
            <a:r>
              <a:rPr lang="en-US" sz="2800" dirty="0">
                <a:latin typeface="Courier New" charset="0"/>
                <a:ea typeface="MS PGothic" charset="0"/>
                <a:cs typeface="Courier New" charset="0"/>
              </a:rPr>
              <a:t>) </a:t>
            </a:r>
          </a:p>
          <a:p>
            <a:pPr marL="0" indent="0">
              <a:buNone/>
            </a:pPr>
            <a:r>
              <a:rPr lang="en-US" sz="2800" dirty="0">
                <a:latin typeface="Courier New" charset="0"/>
                <a:ea typeface="MS PGothic" charset="0"/>
                <a:cs typeface="Courier New" charset="0"/>
              </a:rPr>
              <a:t>          ; /* busy wait */ </a:t>
            </a:r>
          </a:p>
          <a:p>
            <a:pPr marL="0" indent="0">
              <a:buNone/>
            </a:pPr>
            <a:r>
              <a:rPr lang="en-US" sz="2800" dirty="0">
                <a:latin typeface="Courier New" charset="0"/>
                <a:ea typeface="MS PGothic" charset="0"/>
                <a:cs typeface="Courier New" charset="0"/>
              </a:rPr>
              <a:t>       available = </a:t>
            </a:r>
            <a:r>
              <a:rPr lang="en-US" sz="2800" dirty="0">
                <a:solidFill>
                  <a:srgbClr val="FF0000"/>
                </a:solidFill>
                <a:latin typeface="Courier New" charset="0"/>
                <a:ea typeface="MS PGothic" charset="0"/>
                <a:cs typeface="Courier New" charset="0"/>
              </a:rPr>
              <a:t>false</a:t>
            </a:r>
            <a:r>
              <a:rPr lang="en-US" sz="2800" dirty="0" smtClean="0">
                <a:latin typeface="Courier New" charset="0"/>
                <a:ea typeface="MS PGothic" charset="0"/>
                <a:cs typeface="Courier New" charset="0"/>
              </a:rPr>
              <a:t>;</a:t>
            </a:r>
            <a:endParaRPr lang="en-US" sz="2800" dirty="0">
              <a:latin typeface="Courier New" charset="0"/>
              <a:ea typeface="MS PGothic" charset="0"/>
              <a:cs typeface="Courier New" charset="0"/>
            </a:endParaRPr>
          </a:p>
          <a:p>
            <a:pPr marL="0" indent="0">
              <a:buNone/>
            </a:pPr>
            <a:r>
              <a:rPr lang="en-US" sz="2800" dirty="0">
                <a:latin typeface="Courier New" charset="0"/>
                <a:ea typeface="MS PGothic" charset="0"/>
                <a:cs typeface="Courier New" charset="0"/>
              </a:rPr>
              <a:t>   </a:t>
            </a:r>
            <a:r>
              <a:rPr lang="en-US" sz="2800" dirty="0" smtClean="0">
                <a:latin typeface="Courier New" charset="0"/>
                <a:ea typeface="MS PGothic" charset="0"/>
                <a:cs typeface="Courier New" charset="0"/>
              </a:rPr>
              <a:t>} </a:t>
            </a:r>
            <a:endParaRPr lang="en-US" sz="2800" dirty="0">
              <a:latin typeface="Courier New" charset="0"/>
              <a:ea typeface="MS PGothic" charset="0"/>
              <a:cs typeface="Courier New" charset="0"/>
            </a:endParaRPr>
          </a:p>
          <a:p>
            <a:pPr marL="0" indent="0">
              <a:buNone/>
            </a:pPr>
            <a:r>
              <a:rPr lang="en-US" sz="2200" dirty="0">
                <a:latin typeface="Courier New" charset="0"/>
                <a:ea typeface="MS PGothic" charset="0"/>
                <a:cs typeface="Courier New" charset="0"/>
              </a:rPr>
              <a:t>   </a:t>
            </a:r>
            <a:endParaRPr lang="en-US" sz="2400" dirty="0">
              <a:latin typeface="Courier New" charset="0"/>
              <a:ea typeface="MS PGothic" charset="0"/>
              <a:cs typeface="Courier New" charset="0"/>
            </a:endParaRPr>
          </a:p>
          <a:p>
            <a:pPr marL="0" indent="0">
              <a:buNone/>
            </a:pPr>
            <a:endParaRPr lang="en-US" sz="2400" dirty="0">
              <a:latin typeface="Helvetica" charset="0"/>
              <a:ea typeface="MS PGothic" charset="0"/>
            </a:endParaRPr>
          </a:p>
        </p:txBody>
      </p:sp>
      <p:grpSp>
        <p:nvGrpSpPr>
          <p:cNvPr id="6" name="Group 5"/>
          <p:cNvGrpSpPr/>
          <p:nvPr/>
        </p:nvGrpSpPr>
        <p:grpSpPr>
          <a:xfrm>
            <a:off x="4953000" y="3733800"/>
            <a:ext cx="2286000" cy="609600"/>
            <a:chOff x="5782597" y="3505200"/>
            <a:chExt cx="2400300" cy="609600"/>
          </a:xfrm>
        </p:grpSpPr>
        <p:sp>
          <p:nvSpPr>
            <p:cNvPr id="7" name="Rectangle 3"/>
            <p:cNvSpPr txBox="1">
              <a:spLocks noChangeArrowheads="1"/>
            </p:cNvSpPr>
            <p:nvPr/>
          </p:nvSpPr>
          <p:spPr>
            <a:xfrm>
              <a:off x="5860025" y="3505200"/>
              <a:ext cx="2162851"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Locked </a:t>
              </a:r>
              <a:r>
                <a:rPr lang="en-US" sz="2800" dirty="0" smtClean="0">
                  <a:solidFill>
                    <a:srgbClr val="FF0000"/>
                  </a:solidFill>
                  <a:ea typeface="MS PGothic" charset="0"/>
                </a:rPr>
                <a:t>it!</a:t>
              </a:r>
              <a:endParaRPr lang="en-US" sz="2800" dirty="0">
                <a:solidFill>
                  <a:srgbClr val="FF0000"/>
                </a:solidFill>
                <a:ea typeface="MS PGothic" charset="0"/>
              </a:endParaRPr>
            </a:p>
          </p:txBody>
        </p:sp>
        <p:sp>
          <p:nvSpPr>
            <p:cNvPr id="8" name="Rounded Rectangular Callout 7"/>
            <p:cNvSpPr/>
            <p:nvPr/>
          </p:nvSpPr>
          <p:spPr>
            <a:xfrm>
              <a:off x="5782597" y="3505200"/>
              <a:ext cx="2400300" cy="609600"/>
            </a:xfrm>
            <a:prstGeom prst="wedgeRoundRectCallout">
              <a:avLst>
                <a:gd name="adj1" fmla="val -32980"/>
                <a:gd name="adj2" fmla="val -136822"/>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6400800" y="1371600"/>
            <a:ext cx="2057400" cy="685800"/>
            <a:chOff x="6934200" y="3276600"/>
            <a:chExt cx="2057400" cy="685800"/>
          </a:xfrm>
        </p:grpSpPr>
        <p:sp>
          <p:nvSpPr>
            <p:cNvPr id="10" name="Rectangle 3"/>
            <p:cNvSpPr txBox="1">
              <a:spLocks noChangeArrowheads="1"/>
            </p:cNvSpPr>
            <p:nvPr/>
          </p:nvSpPr>
          <p:spPr>
            <a:xfrm>
              <a:off x="7086600" y="3352800"/>
              <a:ext cx="1905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It is locked!</a:t>
              </a:r>
              <a:endParaRPr lang="en-US" sz="2800" dirty="0">
                <a:solidFill>
                  <a:srgbClr val="FF0000"/>
                </a:solidFill>
                <a:ea typeface="MS PGothic" charset="0"/>
              </a:endParaRPr>
            </a:p>
          </p:txBody>
        </p:sp>
        <p:sp>
          <p:nvSpPr>
            <p:cNvPr id="11" name="Rounded Rectangular Callout 10"/>
            <p:cNvSpPr/>
            <p:nvPr/>
          </p:nvSpPr>
          <p:spPr>
            <a:xfrm>
              <a:off x="6934200" y="3276600"/>
              <a:ext cx="2057400" cy="685800"/>
            </a:xfrm>
            <a:prstGeom prst="wedgeRoundRectCallout">
              <a:avLst>
                <a:gd name="adj1" fmla="val -84120"/>
                <a:gd name="adj2" fmla="val 26963"/>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4"/>
          </p:nvPr>
        </p:nvSpPr>
        <p:spPr/>
        <p:txBody>
          <a:bodyPr/>
          <a:lstStyle/>
          <a:p>
            <a:fld id="{8353CCE1-ED68-4673-B2B8-9A8ACC32B759}" type="slidenum">
              <a:rPr lang="en-US" smtClean="0"/>
              <a:pPr/>
              <a:t>4</a:t>
            </a:fld>
            <a:endParaRPr lang="en-US" dirty="0"/>
          </a:p>
        </p:txBody>
      </p:sp>
      <p:sp>
        <p:nvSpPr>
          <p:cNvPr id="12" name="Rectangle 11"/>
          <p:cNvSpPr/>
          <p:nvPr/>
        </p:nvSpPr>
        <p:spPr>
          <a:xfrm>
            <a:off x="2362200" y="2133600"/>
            <a:ext cx="533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326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a:xfrm>
            <a:off x="457200" y="161925"/>
            <a:ext cx="8229600" cy="828675"/>
          </a:xfrm>
        </p:spPr>
        <p:txBody>
          <a:bodyPr>
            <a:normAutofit/>
          </a:bodyPr>
          <a:lstStyle/>
          <a:p>
            <a:r>
              <a:rPr lang="en-US" dirty="0" smtClean="0">
                <a:latin typeface="Courier New"/>
                <a:ea typeface="MS PGothic" charset="0"/>
                <a:cs typeface="Courier New"/>
              </a:rPr>
              <a:t>release</a:t>
            </a:r>
            <a:r>
              <a:rPr lang="en-US" dirty="0">
                <a:latin typeface="Courier New"/>
                <a:ea typeface="MS PGothic" charset="0"/>
                <a:cs typeface="Courier New"/>
              </a:rPr>
              <a:t>()</a:t>
            </a:r>
          </a:p>
        </p:txBody>
      </p:sp>
      <p:sp>
        <p:nvSpPr>
          <p:cNvPr id="26629" name="Content Placeholder 2"/>
          <p:cNvSpPr>
            <a:spLocks noGrp="1"/>
          </p:cNvSpPr>
          <p:nvPr>
            <p:ph idx="1"/>
          </p:nvPr>
        </p:nvSpPr>
        <p:spPr>
          <a:xfrm>
            <a:off x="1676400" y="1169988"/>
            <a:ext cx="6324600" cy="1725612"/>
          </a:xfrm>
        </p:spPr>
        <p:txBody>
          <a:bodyPr>
            <a:normAutofit/>
          </a:bodyPr>
          <a:lstStyle/>
          <a:p>
            <a:pPr marL="0" indent="0">
              <a:buNone/>
            </a:pPr>
            <a:r>
              <a:rPr lang="en-US" sz="2800" dirty="0" smtClean="0">
                <a:latin typeface="Courier New" charset="0"/>
                <a:ea typeface="MS PGothic" charset="0"/>
                <a:cs typeface="Courier New" charset="0"/>
              </a:rPr>
              <a:t>release</a:t>
            </a:r>
            <a:r>
              <a:rPr lang="en-US" sz="2800" dirty="0">
                <a:latin typeface="Courier New" charset="0"/>
                <a:ea typeface="MS PGothic" charset="0"/>
                <a:cs typeface="Courier New" charset="0"/>
              </a:rPr>
              <a:t>() { </a:t>
            </a:r>
          </a:p>
          <a:p>
            <a:pPr marL="0" indent="0">
              <a:buNone/>
            </a:pPr>
            <a:r>
              <a:rPr lang="en-US" sz="2800" dirty="0">
                <a:latin typeface="Courier New" charset="0"/>
                <a:ea typeface="MS PGothic" charset="0"/>
                <a:cs typeface="Courier New" charset="0"/>
              </a:rPr>
              <a:t>   </a:t>
            </a:r>
            <a:r>
              <a:rPr lang="en-US" sz="2800" dirty="0" smtClean="0">
                <a:solidFill>
                  <a:srgbClr val="FF0000"/>
                </a:solidFill>
                <a:latin typeface="Courier New" charset="0"/>
                <a:ea typeface="MS PGothic" charset="0"/>
                <a:cs typeface="Courier New" charset="0"/>
              </a:rPr>
              <a:t>available </a:t>
            </a:r>
            <a:r>
              <a:rPr lang="en-US" sz="2800" dirty="0">
                <a:solidFill>
                  <a:srgbClr val="FF0000"/>
                </a:solidFill>
                <a:latin typeface="Courier New" charset="0"/>
                <a:ea typeface="MS PGothic" charset="0"/>
                <a:cs typeface="Courier New" charset="0"/>
              </a:rPr>
              <a:t>= true;</a:t>
            </a:r>
            <a:r>
              <a:rPr lang="en-US" sz="2800" dirty="0">
                <a:latin typeface="Courier New" charset="0"/>
                <a:ea typeface="MS PGothic" charset="0"/>
                <a:cs typeface="Courier New" charset="0"/>
              </a:rPr>
              <a:t> </a:t>
            </a:r>
          </a:p>
          <a:p>
            <a:pPr marL="0" indent="0">
              <a:buNone/>
            </a:pPr>
            <a:r>
              <a:rPr lang="en-US" sz="2800" dirty="0" smtClean="0">
                <a:latin typeface="Courier New" charset="0"/>
                <a:ea typeface="MS PGothic" charset="0"/>
                <a:cs typeface="Courier New" charset="0"/>
              </a:rPr>
              <a:t>} </a:t>
            </a:r>
          </a:p>
          <a:p>
            <a:pPr marL="0" indent="0">
              <a:buNone/>
            </a:pPr>
            <a:endParaRPr lang="en-US" sz="2800" dirty="0">
              <a:latin typeface="Courier New" charset="0"/>
              <a:ea typeface="MS PGothic" charset="0"/>
              <a:cs typeface="Courier New" charset="0"/>
            </a:endParaRPr>
          </a:p>
          <a:p>
            <a:pPr marL="0" indent="0">
              <a:buNone/>
            </a:pPr>
            <a:endParaRPr lang="en-US" sz="2800" dirty="0">
              <a:latin typeface="Courier New" charset="0"/>
              <a:ea typeface="MS PGothic" charset="0"/>
              <a:cs typeface="Courier New" charset="0"/>
            </a:endParaRPr>
          </a:p>
          <a:p>
            <a:pPr marL="0" indent="0">
              <a:buNone/>
            </a:pPr>
            <a:endParaRPr lang="en-US" sz="2800" dirty="0">
              <a:latin typeface="Helvetica" charset="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5</a:t>
            </a:fld>
            <a:endParaRPr lang="en-US" dirty="0"/>
          </a:p>
        </p:txBody>
      </p:sp>
      <p:sp>
        <p:nvSpPr>
          <p:cNvPr id="5" name="Content Placeholder 2"/>
          <p:cNvSpPr txBox="1">
            <a:spLocks/>
          </p:cNvSpPr>
          <p:nvPr/>
        </p:nvSpPr>
        <p:spPr>
          <a:xfrm>
            <a:off x="1676400" y="3429000"/>
            <a:ext cx="6324600" cy="28194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000" dirty="0" smtClean="0">
                <a:latin typeface="Courier New" charset="0"/>
                <a:ea typeface="MS PGothic" charset="0"/>
                <a:cs typeface="Courier New" charset="0"/>
              </a:rPr>
              <a:t>do { </a:t>
            </a:r>
          </a:p>
          <a:p>
            <a:pPr marL="0" indent="0">
              <a:buFont typeface="Arial" panose="020B0604020202020204" pitchFamily="34" charset="0"/>
              <a:buNone/>
            </a:pPr>
            <a:r>
              <a:rPr lang="en-US" sz="3000" i="1" dirty="0" smtClean="0">
                <a:latin typeface="Courier New" charset="0"/>
                <a:ea typeface="MS PGothic" charset="0"/>
                <a:cs typeface="Courier New" charset="0"/>
              </a:rPr>
              <a:t>    </a:t>
            </a:r>
            <a:r>
              <a:rPr lang="en-US" sz="3000" i="1" dirty="0" smtClean="0">
                <a:solidFill>
                  <a:srgbClr val="FF0000"/>
                </a:solidFill>
                <a:latin typeface="Courier New" charset="0"/>
                <a:ea typeface="MS PGothic" charset="0"/>
                <a:cs typeface="Courier New" charset="0"/>
              </a:rPr>
              <a:t>acquire lock</a:t>
            </a:r>
          </a:p>
          <a:p>
            <a:pPr marL="0" indent="0">
              <a:buFont typeface="Arial" panose="020B0604020202020204" pitchFamily="34" charset="0"/>
              <a:buNone/>
            </a:pPr>
            <a:r>
              <a:rPr lang="en-US" sz="3000" dirty="0" smtClean="0">
                <a:latin typeface="Courier New" charset="0"/>
                <a:ea typeface="MS PGothic" charset="0"/>
                <a:cs typeface="Courier New" charset="0"/>
              </a:rPr>
              <a:t>        critical section</a:t>
            </a:r>
          </a:p>
          <a:p>
            <a:pPr marL="0" indent="0">
              <a:buFont typeface="Arial" panose="020B0604020202020204" pitchFamily="34" charset="0"/>
              <a:buNone/>
            </a:pPr>
            <a:r>
              <a:rPr lang="en-US" sz="3000" i="1" dirty="0" smtClean="0">
                <a:latin typeface="Courier New" charset="0"/>
                <a:ea typeface="MS PGothic" charset="0"/>
                <a:cs typeface="Courier New" charset="0"/>
              </a:rPr>
              <a:t>    </a:t>
            </a:r>
            <a:r>
              <a:rPr lang="en-US" sz="3000" i="1" dirty="0" smtClean="0">
                <a:solidFill>
                  <a:srgbClr val="FF0000"/>
                </a:solidFill>
                <a:latin typeface="Courier New" charset="0"/>
                <a:ea typeface="MS PGothic" charset="0"/>
                <a:cs typeface="Courier New" charset="0"/>
              </a:rPr>
              <a:t>release lock </a:t>
            </a:r>
          </a:p>
          <a:p>
            <a:pPr marL="0" indent="0">
              <a:buFont typeface="Arial" panose="020B0604020202020204" pitchFamily="34" charset="0"/>
              <a:buNone/>
            </a:pPr>
            <a:r>
              <a:rPr lang="en-US" sz="3000" dirty="0" smtClean="0">
                <a:latin typeface="Courier New" charset="0"/>
                <a:ea typeface="MS PGothic" charset="0"/>
                <a:cs typeface="Courier New" charset="0"/>
              </a:rPr>
              <a:t>        remainder section </a:t>
            </a:r>
          </a:p>
          <a:p>
            <a:pPr marL="0" indent="0">
              <a:buFont typeface="Arial" panose="020B0604020202020204" pitchFamily="34" charset="0"/>
              <a:buNone/>
            </a:pPr>
            <a:r>
              <a:rPr lang="en-US" sz="3000" dirty="0" smtClean="0">
                <a:latin typeface="Courier New" charset="0"/>
                <a:ea typeface="MS PGothic" charset="0"/>
                <a:cs typeface="Courier New" charset="0"/>
              </a:rPr>
              <a:t>} while (true); </a:t>
            </a:r>
          </a:p>
          <a:p>
            <a:pPr marL="0" indent="0">
              <a:buFont typeface="Arial" panose="020B0604020202020204" pitchFamily="34" charset="0"/>
              <a:buNone/>
            </a:pPr>
            <a:endParaRPr lang="en-US" sz="3000" dirty="0" smtClean="0">
              <a:latin typeface="Courier New" charset="0"/>
              <a:ea typeface="MS PGothic" charset="0"/>
              <a:cs typeface="Courier New" charset="0"/>
            </a:endParaRPr>
          </a:p>
          <a:p>
            <a:pPr marL="0" indent="0">
              <a:buFont typeface="Arial" panose="020B0604020202020204" pitchFamily="34" charset="0"/>
              <a:buNone/>
            </a:pPr>
            <a:endParaRPr lang="en-US" sz="2800" dirty="0">
              <a:latin typeface="Helvetica" charset="0"/>
              <a:ea typeface="MS PGothic" charset="0"/>
            </a:endParaRPr>
          </a:p>
        </p:txBody>
      </p:sp>
    </p:spTree>
    <p:extLst>
      <p:ext uri="{BB962C8B-B14F-4D97-AF65-F5344CB8AC3E}">
        <p14:creationId xmlns:p14="http://schemas.microsoft.com/office/powerpoint/2010/main" val="199873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4648200" cy="1142999"/>
          </a:xfrm>
        </p:spPr>
        <p:txBody>
          <a:bodyPr>
            <a:normAutofit/>
          </a:bodyPr>
          <a:lstStyle/>
          <a:p>
            <a:r>
              <a:rPr lang="en-NZ" spc="200" dirty="0" smtClean="0">
                <a:ln w="1905"/>
                <a:solidFill>
                  <a:schemeClr val="bg2">
                    <a:lumMod val="10000"/>
                  </a:schemeClr>
                </a:solidFill>
                <a:effectLst>
                  <a:innerShdw blurRad="69850" dist="43180" dir="5400000">
                    <a:srgbClr val="000000">
                      <a:alpha val="65000"/>
                    </a:srgbClr>
                  </a:innerShdw>
                </a:effectLst>
              </a:rPr>
              <a:t>Semaphore</a:t>
            </a:r>
            <a:endParaRPr lang="en-NZ" spc="200" dirty="0">
              <a:ln w="1905"/>
              <a:solidFill>
                <a:schemeClr val="bg2">
                  <a:lumMod val="10000"/>
                </a:schemeClr>
              </a:soli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3"/>
          <a:stretch>
            <a:fillRect/>
          </a:stretch>
        </p:blipFill>
        <p:spPr>
          <a:xfrm>
            <a:off x="381000" y="1600200"/>
            <a:ext cx="8305800" cy="4837082"/>
          </a:xfrm>
          <a:prstGeom prst="rect">
            <a:avLst/>
          </a:prstGeom>
        </p:spPr>
      </p:pic>
      <p:sp>
        <p:nvSpPr>
          <p:cNvPr id="8" name="Slide Number Placeholder 7"/>
          <p:cNvSpPr>
            <a:spLocks noGrp="1"/>
          </p:cNvSpPr>
          <p:nvPr>
            <p:ph type="sldNum" sz="quarter" idx="12"/>
          </p:nvPr>
        </p:nvSpPr>
        <p:spPr/>
        <p:txBody>
          <a:bodyPr/>
          <a:lstStyle/>
          <a:p>
            <a:fld id="{8353CCE1-ED68-4673-B2B8-9A8ACC32B759}" type="slidenum">
              <a:rPr lang="en-US" smtClean="0"/>
              <a:pPr/>
              <a:t>6</a:t>
            </a:fld>
            <a:endParaRPr lang="en-US"/>
          </a:p>
        </p:txBody>
      </p:sp>
    </p:spTree>
    <p:extLst>
      <p:ext uri="{BB962C8B-B14F-4D97-AF65-F5344CB8AC3E}">
        <p14:creationId xmlns:p14="http://schemas.microsoft.com/office/powerpoint/2010/main" val="179134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47638"/>
            <a:ext cx="8229600" cy="842962"/>
          </a:xfrm>
        </p:spPr>
        <p:txBody>
          <a:bodyPr>
            <a:noAutofit/>
          </a:bodyPr>
          <a:lstStyle/>
          <a:p>
            <a:pPr eaLnBrk="1" hangingPunct="1"/>
            <a:r>
              <a:rPr lang="en-US" dirty="0">
                <a:latin typeface="+mn-lt"/>
                <a:ea typeface="MS PGothic" charset="0"/>
              </a:rPr>
              <a:t>Semaphore</a:t>
            </a:r>
          </a:p>
        </p:txBody>
      </p:sp>
      <p:sp>
        <p:nvSpPr>
          <p:cNvPr id="27651" name="Rectangle 3"/>
          <p:cNvSpPr>
            <a:spLocks noGrp="1" noChangeArrowheads="1"/>
          </p:cNvSpPr>
          <p:nvPr>
            <p:ph idx="1"/>
          </p:nvPr>
        </p:nvSpPr>
        <p:spPr>
          <a:xfrm>
            <a:off x="609600" y="1066800"/>
            <a:ext cx="7921625" cy="5181600"/>
          </a:xfrm>
        </p:spPr>
        <p:txBody>
          <a:bodyPr>
            <a:noAutofit/>
          </a:bodyPr>
          <a:lstStyle/>
          <a:p>
            <a:pPr>
              <a:lnSpc>
                <a:spcPct val="90000"/>
              </a:lnSpc>
            </a:pPr>
            <a:r>
              <a:rPr lang="en-US" sz="2800" dirty="0" smtClean="0">
                <a:ea typeface="MS PGothic" charset="0"/>
              </a:rPr>
              <a:t>Semaphore </a:t>
            </a:r>
            <a:r>
              <a:rPr lang="en-US" sz="2800" b="1" i="1" dirty="0" smtClean="0">
                <a:ea typeface="MS PGothic" charset="0"/>
              </a:rPr>
              <a:t>S:</a:t>
            </a:r>
            <a:r>
              <a:rPr lang="en-US" sz="2800" dirty="0" smtClean="0">
                <a:ea typeface="MS PGothic" charset="0"/>
              </a:rPr>
              <a:t> integer variable</a:t>
            </a:r>
          </a:p>
          <a:p>
            <a:pPr marL="0" indent="0">
              <a:lnSpc>
                <a:spcPct val="90000"/>
              </a:lnSpc>
              <a:buNone/>
            </a:pPr>
            <a:endParaRPr lang="en-US" sz="2800" dirty="0" smtClean="0">
              <a:ea typeface="MS PGothic" charset="0"/>
            </a:endParaRPr>
          </a:p>
          <a:p>
            <a:pPr>
              <a:lnSpc>
                <a:spcPct val="90000"/>
              </a:lnSpc>
            </a:pPr>
            <a:r>
              <a:rPr lang="en-US" sz="2800" dirty="0" smtClean="0">
                <a:ea typeface="MS PGothic" charset="0"/>
              </a:rPr>
              <a:t>Two </a:t>
            </a:r>
            <a:r>
              <a:rPr lang="en-US" sz="2800" dirty="0" smtClean="0">
                <a:solidFill>
                  <a:srgbClr val="FF0000"/>
                </a:solidFill>
                <a:ea typeface="MS PGothic" charset="0"/>
              </a:rPr>
              <a:t>atomic</a:t>
            </a:r>
            <a:r>
              <a:rPr lang="en-US" sz="2800" dirty="0" smtClean="0">
                <a:ea typeface="MS PGothic" charset="0"/>
              </a:rPr>
              <a:t> </a:t>
            </a:r>
            <a:r>
              <a:rPr lang="en-US" sz="2800" dirty="0">
                <a:ea typeface="MS PGothic" charset="0"/>
              </a:rPr>
              <a:t>operations</a:t>
            </a:r>
          </a:p>
          <a:p>
            <a:pPr lvl="1">
              <a:lnSpc>
                <a:spcPct val="90000"/>
              </a:lnSpc>
            </a:pPr>
            <a:r>
              <a:rPr lang="en-US" b="1" dirty="0">
                <a:solidFill>
                  <a:srgbClr val="000000"/>
                </a:solidFill>
                <a:ea typeface="MS PGothic" charset="0"/>
              </a:rPr>
              <a:t>wait()</a:t>
            </a:r>
            <a:r>
              <a:rPr lang="en-US" dirty="0">
                <a:solidFill>
                  <a:srgbClr val="000000"/>
                </a:solidFill>
                <a:ea typeface="MS PGothic" charset="0"/>
              </a:rPr>
              <a:t> and </a:t>
            </a:r>
            <a:r>
              <a:rPr lang="en-US" b="1" dirty="0">
                <a:solidFill>
                  <a:srgbClr val="000000"/>
                </a:solidFill>
                <a:ea typeface="MS PGothic" charset="0"/>
              </a:rPr>
              <a:t>signal()</a:t>
            </a:r>
          </a:p>
          <a:p>
            <a:pPr lvl="1">
              <a:lnSpc>
                <a:spcPct val="90000"/>
              </a:lnSpc>
            </a:pPr>
            <a:r>
              <a:rPr lang="en-US" dirty="0" smtClean="0">
                <a:ea typeface="MS PGothic" charset="0"/>
              </a:rPr>
              <a:t>Also called </a:t>
            </a:r>
            <a:r>
              <a:rPr lang="en-US" b="1" dirty="0" smtClean="0">
                <a:solidFill>
                  <a:srgbClr val="000000"/>
                </a:solidFill>
                <a:ea typeface="MS PGothic" charset="0"/>
              </a:rPr>
              <a:t>P</a:t>
            </a:r>
            <a:r>
              <a:rPr lang="en-US" b="1" dirty="0">
                <a:solidFill>
                  <a:srgbClr val="000000"/>
                </a:solidFill>
                <a:ea typeface="MS PGothic" charset="0"/>
              </a:rPr>
              <a:t>()</a:t>
            </a:r>
            <a:r>
              <a:rPr lang="en-US" dirty="0">
                <a:ea typeface="MS PGothic" charset="0"/>
              </a:rPr>
              <a:t> and </a:t>
            </a:r>
            <a:r>
              <a:rPr lang="en-US" b="1" dirty="0">
                <a:solidFill>
                  <a:srgbClr val="000000"/>
                </a:solidFill>
                <a:ea typeface="MS PGothic" charset="0"/>
              </a:rPr>
              <a:t>V(</a:t>
            </a:r>
            <a:r>
              <a:rPr lang="en-US" b="1" dirty="0" smtClean="0">
                <a:solidFill>
                  <a:srgbClr val="000000"/>
                </a:solidFill>
                <a:ea typeface="MS PGothic" charset="0"/>
              </a:rPr>
              <a:t>)</a:t>
            </a:r>
          </a:p>
          <a:p>
            <a:pPr lvl="1">
              <a:lnSpc>
                <a:spcPct val="90000"/>
              </a:lnSpc>
            </a:pPr>
            <a:endParaRPr lang="en-US" b="1" dirty="0">
              <a:solidFill>
                <a:srgbClr val="000000"/>
              </a:solidFill>
              <a:ea typeface="MS PGothic" charset="0"/>
            </a:endParaRPr>
          </a:p>
          <a:p>
            <a:pPr>
              <a:tabLst>
                <a:tab pos="2001838" algn="ctr"/>
                <a:tab pos="4513263" algn="ctr"/>
              </a:tabLst>
            </a:pPr>
            <a:r>
              <a:rPr lang="en-US" sz="2800" dirty="0">
                <a:solidFill>
                  <a:srgbClr val="FF0000"/>
                </a:solidFill>
                <a:ea typeface="MS PGothic" charset="0"/>
              </a:rPr>
              <a:t>Counting semaphore </a:t>
            </a:r>
            <a:r>
              <a:rPr lang="en-US" sz="2800" dirty="0">
                <a:ea typeface="MS PGothic" charset="0"/>
              </a:rPr>
              <a:t>– integer value can range over an unrestricted domain</a:t>
            </a:r>
          </a:p>
          <a:p>
            <a:pPr>
              <a:tabLst>
                <a:tab pos="2001838" algn="ctr"/>
                <a:tab pos="4513263" algn="ctr"/>
              </a:tabLst>
            </a:pPr>
            <a:r>
              <a:rPr lang="en-US" sz="2800" dirty="0">
                <a:solidFill>
                  <a:srgbClr val="FF0000"/>
                </a:solidFill>
                <a:ea typeface="MS PGothic" charset="0"/>
              </a:rPr>
              <a:t>Binary semaphore </a:t>
            </a:r>
            <a:r>
              <a:rPr lang="en-US" sz="2800" dirty="0">
                <a:ea typeface="MS PGothic" charset="0"/>
              </a:rPr>
              <a:t>– integer value can range only between 0 and 1</a:t>
            </a:r>
          </a:p>
          <a:p>
            <a:pPr lvl="1">
              <a:tabLst>
                <a:tab pos="2001838" algn="ctr"/>
                <a:tab pos="4513263" algn="ctr"/>
              </a:tabLst>
            </a:pPr>
            <a:r>
              <a:rPr lang="en-US" dirty="0">
                <a:ea typeface="MS PGothic" charset="0"/>
                <a:sym typeface="MT Extra" charset="0"/>
              </a:rPr>
              <a:t>Same as a </a:t>
            </a:r>
            <a:r>
              <a:rPr lang="en-US" b="1" dirty="0" err="1">
                <a:solidFill>
                  <a:srgbClr val="3366FF"/>
                </a:solidFill>
                <a:ea typeface="MS PGothic" charset="0"/>
                <a:sym typeface="MT Extra" charset="0"/>
              </a:rPr>
              <a:t>mutex</a:t>
            </a:r>
            <a:r>
              <a:rPr lang="en-US" b="1" dirty="0">
                <a:solidFill>
                  <a:srgbClr val="3366FF"/>
                </a:solidFill>
                <a:ea typeface="MS PGothic" charset="0"/>
                <a:sym typeface="MT Extra" charset="0"/>
              </a:rPr>
              <a:t> </a:t>
            </a:r>
            <a:r>
              <a:rPr lang="en-US" b="1" dirty="0" smtClean="0">
                <a:solidFill>
                  <a:srgbClr val="3366FF"/>
                </a:solidFill>
                <a:ea typeface="MS PGothic" charset="0"/>
                <a:sym typeface="MT Extra" charset="0"/>
              </a:rPr>
              <a:t>lock</a:t>
            </a:r>
            <a:endParaRPr lang="en-US" b="1" dirty="0">
              <a:solidFill>
                <a:srgbClr val="3366FF"/>
              </a:solidFill>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7</a:t>
            </a:fld>
            <a:endParaRPr lang="en-US" dirty="0"/>
          </a:p>
        </p:txBody>
      </p:sp>
    </p:spTree>
    <p:extLst>
      <p:ext uri="{BB962C8B-B14F-4D97-AF65-F5344CB8AC3E}">
        <p14:creationId xmlns:p14="http://schemas.microsoft.com/office/powerpoint/2010/main" val="42220247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47638"/>
            <a:ext cx="8229600" cy="842962"/>
          </a:xfrm>
        </p:spPr>
        <p:txBody>
          <a:bodyPr>
            <a:noAutofit/>
          </a:bodyPr>
          <a:lstStyle/>
          <a:p>
            <a:pPr eaLnBrk="1" hangingPunct="1"/>
            <a:r>
              <a:rPr lang="en-US" dirty="0" smtClean="0">
                <a:latin typeface="+mn-lt"/>
                <a:ea typeface="MS PGothic" charset="0"/>
              </a:rPr>
              <a:t>Counting vs. Binary Semaphore</a:t>
            </a:r>
            <a:endParaRPr lang="en-US" dirty="0">
              <a:latin typeface="+mn-lt"/>
              <a:ea typeface="MS PGothic" charset="0"/>
            </a:endParaRPr>
          </a:p>
        </p:txBody>
      </p:sp>
      <p:sp>
        <p:nvSpPr>
          <p:cNvPr id="27651" name="Rectangle 3"/>
          <p:cNvSpPr>
            <a:spLocks noGrp="1" noChangeArrowheads="1"/>
          </p:cNvSpPr>
          <p:nvPr>
            <p:ph idx="1"/>
          </p:nvPr>
        </p:nvSpPr>
        <p:spPr>
          <a:xfrm>
            <a:off x="609600" y="1066800"/>
            <a:ext cx="7921625" cy="5181600"/>
          </a:xfrm>
        </p:spPr>
        <p:txBody>
          <a:bodyPr>
            <a:noAutofit/>
          </a:bodyPr>
          <a:lstStyle/>
          <a:p>
            <a:pPr>
              <a:tabLst>
                <a:tab pos="2001838" algn="ctr"/>
                <a:tab pos="4513263" algn="ctr"/>
              </a:tabLst>
            </a:pPr>
            <a:r>
              <a:rPr lang="en-US" sz="2800" dirty="0" smtClean="0">
                <a:solidFill>
                  <a:srgbClr val="FF0000"/>
                </a:solidFill>
                <a:ea typeface="MS PGothic" charset="0"/>
              </a:rPr>
              <a:t>Binary </a:t>
            </a:r>
            <a:r>
              <a:rPr lang="en-US" sz="2800" dirty="0">
                <a:solidFill>
                  <a:srgbClr val="FF0000"/>
                </a:solidFill>
                <a:ea typeface="MS PGothic" charset="0"/>
              </a:rPr>
              <a:t>semaphore </a:t>
            </a:r>
            <a:r>
              <a:rPr lang="en-US" sz="2800" dirty="0">
                <a:ea typeface="MS PGothic" charset="0"/>
              </a:rPr>
              <a:t>– integer value can range only between 0 and 1</a:t>
            </a:r>
          </a:p>
          <a:p>
            <a:pPr lvl="1">
              <a:tabLst>
                <a:tab pos="2001838" algn="ctr"/>
                <a:tab pos="4513263" algn="ctr"/>
              </a:tabLst>
            </a:pPr>
            <a:r>
              <a:rPr lang="en-US" sz="2400" dirty="0">
                <a:ea typeface="MS PGothic" charset="0"/>
                <a:sym typeface="MT Extra" charset="0"/>
              </a:rPr>
              <a:t>Same as a </a:t>
            </a:r>
            <a:r>
              <a:rPr lang="en-US" sz="2400" dirty="0" err="1">
                <a:solidFill>
                  <a:srgbClr val="FF0000"/>
                </a:solidFill>
                <a:ea typeface="MS PGothic" charset="0"/>
                <a:sym typeface="MT Extra" charset="0"/>
              </a:rPr>
              <a:t>mutex</a:t>
            </a:r>
            <a:r>
              <a:rPr lang="en-US" sz="2400" dirty="0">
                <a:solidFill>
                  <a:srgbClr val="FF0000"/>
                </a:solidFill>
                <a:ea typeface="MS PGothic" charset="0"/>
                <a:sym typeface="MT Extra" charset="0"/>
              </a:rPr>
              <a:t> </a:t>
            </a:r>
            <a:r>
              <a:rPr lang="en-US" sz="2400" dirty="0" smtClean="0">
                <a:solidFill>
                  <a:srgbClr val="FF0000"/>
                </a:solidFill>
                <a:ea typeface="MS PGothic" charset="0"/>
                <a:sym typeface="MT Extra" charset="0"/>
              </a:rPr>
              <a:t>lock</a:t>
            </a:r>
          </a:p>
          <a:p>
            <a:pPr lvl="1">
              <a:tabLst>
                <a:tab pos="2001838" algn="ctr"/>
                <a:tab pos="4513263" algn="ctr"/>
              </a:tabLst>
            </a:pPr>
            <a:endParaRPr lang="en-US" b="1" dirty="0">
              <a:solidFill>
                <a:srgbClr val="3366FF"/>
              </a:solidFill>
              <a:ea typeface="MS PGothic" charset="0"/>
              <a:sym typeface="MT Extra" charset="0"/>
            </a:endParaRPr>
          </a:p>
          <a:p>
            <a:pPr lvl="1">
              <a:tabLst>
                <a:tab pos="2001838" algn="ctr"/>
                <a:tab pos="4513263" algn="ctr"/>
              </a:tabLst>
            </a:pPr>
            <a:endParaRPr lang="en-US" b="1" dirty="0" smtClean="0">
              <a:solidFill>
                <a:srgbClr val="3366FF"/>
              </a:solidFill>
              <a:ea typeface="MS PGothic" charset="0"/>
              <a:sym typeface="MT Extra" charset="0"/>
            </a:endParaRPr>
          </a:p>
          <a:p>
            <a:pPr>
              <a:tabLst>
                <a:tab pos="2001838" algn="ctr"/>
                <a:tab pos="4513263" algn="ctr"/>
              </a:tabLst>
            </a:pPr>
            <a:r>
              <a:rPr lang="en-US" sz="2800" dirty="0" smtClean="0">
                <a:solidFill>
                  <a:srgbClr val="FF0000"/>
                </a:solidFill>
                <a:ea typeface="MS PGothic" charset="0"/>
              </a:rPr>
              <a:t>Counting </a:t>
            </a:r>
            <a:r>
              <a:rPr lang="en-US" sz="2800" dirty="0">
                <a:solidFill>
                  <a:srgbClr val="FF0000"/>
                </a:solidFill>
                <a:ea typeface="MS PGothic" charset="0"/>
              </a:rPr>
              <a:t>semaphore </a:t>
            </a:r>
            <a:r>
              <a:rPr lang="en-US" sz="2800" dirty="0">
                <a:ea typeface="MS PGothic" charset="0"/>
              </a:rPr>
              <a:t>– integer value can range over an unrestricted </a:t>
            </a:r>
            <a:r>
              <a:rPr lang="en-US" sz="2800" dirty="0" smtClean="0">
                <a:ea typeface="MS PGothic" charset="0"/>
              </a:rPr>
              <a:t>domain</a:t>
            </a:r>
            <a:endParaRPr lang="en-US" sz="2800" dirty="0">
              <a:ea typeface="MS PGothic" charset="0"/>
            </a:endParaRPr>
          </a:p>
        </p:txBody>
      </p:sp>
      <p:sp>
        <p:nvSpPr>
          <p:cNvPr id="2" name="Slide Number Placeholder 1"/>
          <p:cNvSpPr>
            <a:spLocks noGrp="1"/>
          </p:cNvSpPr>
          <p:nvPr>
            <p:ph type="sldNum" sz="quarter" idx="4"/>
          </p:nvPr>
        </p:nvSpPr>
        <p:spPr/>
        <p:txBody>
          <a:bodyPr/>
          <a:lstStyle/>
          <a:p>
            <a:fld id="{8353CCE1-ED68-4673-B2B8-9A8ACC32B759}" type="slidenum">
              <a:rPr lang="en-US" smtClean="0"/>
              <a:pPr/>
              <a:t>8</a:t>
            </a:fld>
            <a:endParaRPr lang="en-US" dirty="0"/>
          </a:p>
        </p:txBody>
      </p:sp>
      <p:pic>
        <p:nvPicPr>
          <p:cNvPr id="3" name="Picture 2"/>
          <p:cNvPicPr>
            <a:picLocks noChangeAspect="1"/>
          </p:cNvPicPr>
          <p:nvPr/>
        </p:nvPicPr>
        <p:blipFill>
          <a:blip r:embed="rId3"/>
          <a:stretch>
            <a:fillRect/>
          </a:stretch>
        </p:blipFill>
        <p:spPr>
          <a:xfrm>
            <a:off x="4114800" y="1524000"/>
            <a:ext cx="3886200" cy="1926005"/>
          </a:xfrm>
          <a:prstGeom prst="rect">
            <a:avLst/>
          </a:prstGeom>
        </p:spPr>
      </p:pic>
      <p:pic>
        <p:nvPicPr>
          <p:cNvPr id="5" name="Picture 4"/>
          <p:cNvPicPr>
            <a:picLocks noChangeAspect="1"/>
          </p:cNvPicPr>
          <p:nvPr/>
        </p:nvPicPr>
        <p:blipFill>
          <a:blip r:embed="rId4"/>
          <a:stretch>
            <a:fillRect/>
          </a:stretch>
        </p:blipFill>
        <p:spPr>
          <a:xfrm>
            <a:off x="4267200" y="4419600"/>
            <a:ext cx="3657600" cy="1943100"/>
          </a:xfrm>
          <a:prstGeom prst="rect">
            <a:avLst/>
          </a:prstGeom>
        </p:spPr>
      </p:pic>
    </p:spTree>
    <p:extLst>
      <p:ext uri="{BB962C8B-B14F-4D97-AF65-F5344CB8AC3E}">
        <p14:creationId xmlns:p14="http://schemas.microsoft.com/office/powerpoint/2010/main" val="1055689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47638"/>
            <a:ext cx="8229600" cy="842962"/>
          </a:xfrm>
        </p:spPr>
        <p:txBody>
          <a:bodyPr>
            <a:noAutofit/>
          </a:bodyPr>
          <a:lstStyle/>
          <a:p>
            <a:r>
              <a:rPr lang="en-US" dirty="0" smtClean="0">
                <a:latin typeface="Courier New"/>
                <a:ea typeface="MS PGothic" charset="0"/>
                <a:cs typeface="Courier New"/>
              </a:rPr>
              <a:t>wait</a:t>
            </a:r>
            <a:r>
              <a:rPr lang="en-US" dirty="0">
                <a:latin typeface="Courier New"/>
                <a:ea typeface="MS PGothic" charset="0"/>
                <a:cs typeface="Courier New"/>
              </a:rPr>
              <a:t>() </a:t>
            </a:r>
            <a:r>
              <a:rPr lang="en-US" dirty="0">
                <a:latin typeface="+mn-lt"/>
                <a:ea typeface="MS PGothic" charset="0"/>
                <a:cs typeface="Courier New"/>
              </a:rPr>
              <a:t>and</a:t>
            </a:r>
            <a:r>
              <a:rPr lang="en-US" dirty="0">
                <a:latin typeface="Courier New"/>
                <a:ea typeface="MS PGothic" charset="0"/>
                <a:cs typeface="Courier New"/>
              </a:rPr>
              <a:t> signal()</a:t>
            </a:r>
          </a:p>
        </p:txBody>
      </p:sp>
      <p:sp>
        <p:nvSpPr>
          <p:cNvPr id="27651" name="Rectangle 3"/>
          <p:cNvSpPr>
            <a:spLocks noGrp="1" noChangeArrowheads="1"/>
          </p:cNvSpPr>
          <p:nvPr>
            <p:ph idx="1"/>
          </p:nvPr>
        </p:nvSpPr>
        <p:spPr>
          <a:xfrm>
            <a:off x="827088" y="1163638"/>
            <a:ext cx="7921625" cy="5254625"/>
          </a:xfrm>
        </p:spPr>
        <p:txBody>
          <a:bodyPr>
            <a:normAutofit/>
          </a:bodyPr>
          <a:lstStyle/>
          <a:p>
            <a:pPr marL="0" indent="0">
              <a:lnSpc>
                <a:spcPct val="90000"/>
              </a:lnSpc>
              <a:buNone/>
            </a:pPr>
            <a:endParaRPr lang="en-US" sz="2800" dirty="0">
              <a:solidFill>
                <a:srgbClr val="000000"/>
              </a:solidFill>
              <a:latin typeface="Courier New"/>
              <a:ea typeface="MS PGothic" charset="0"/>
              <a:cs typeface="Courier New"/>
            </a:endParaRPr>
          </a:p>
          <a:p>
            <a:pPr lvl="1">
              <a:lnSpc>
                <a:spcPct val="90000"/>
              </a:lnSpc>
              <a:buFont typeface="Monotype Sorts" charset="0"/>
              <a:buNone/>
            </a:pPr>
            <a:r>
              <a:rPr lang="en-US" dirty="0">
                <a:latin typeface="Courier New"/>
                <a:ea typeface="MS PGothic" charset="0"/>
                <a:cs typeface="Courier New"/>
                <a:sym typeface="Symbol" charset="0"/>
              </a:rPr>
              <a:t>wait(S) { </a:t>
            </a:r>
          </a:p>
          <a:p>
            <a:pPr lvl="1">
              <a:lnSpc>
                <a:spcPct val="90000"/>
              </a:lnSpc>
              <a:buFont typeface="Monotype Sorts" charset="0"/>
              <a:buNone/>
            </a:pPr>
            <a:r>
              <a:rPr lang="en-US" dirty="0">
                <a:latin typeface="Courier New"/>
                <a:ea typeface="MS PGothic" charset="0"/>
                <a:cs typeface="Courier New"/>
                <a:sym typeface="Symbol" charset="0"/>
              </a:rPr>
              <a:t>    while (S &lt;= 0)</a:t>
            </a:r>
          </a:p>
          <a:p>
            <a:pPr lvl="1">
              <a:lnSpc>
                <a:spcPct val="90000"/>
              </a:lnSpc>
              <a:buFont typeface="Monotype Sorts" charset="0"/>
              <a:buNone/>
            </a:pPr>
            <a:r>
              <a:rPr lang="en-US" dirty="0">
                <a:latin typeface="Courier New"/>
                <a:ea typeface="MS PGothic" charset="0"/>
                <a:cs typeface="Courier New"/>
                <a:sym typeface="Symbol" charset="0"/>
              </a:rPr>
              <a:t>       ; // busy wait</a:t>
            </a:r>
          </a:p>
          <a:p>
            <a:pPr lvl="1">
              <a:lnSpc>
                <a:spcPct val="90000"/>
              </a:lnSpc>
              <a:buFont typeface="Monotype Sorts" charset="0"/>
              <a:buNone/>
            </a:pPr>
            <a:r>
              <a:rPr lang="en-US" dirty="0">
                <a:latin typeface="Courier New"/>
                <a:ea typeface="MS PGothic" charset="0"/>
                <a:cs typeface="Courier New"/>
                <a:sym typeface="Symbol" charset="0"/>
              </a:rPr>
              <a:t>    S--;</a:t>
            </a:r>
          </a:p>
          <a:p>
            <a:pPr lvl="1">
              <a:lnSpc>
                <a:spcPct val="90000"/>
              </a:lnSpc>
              <a:buFont typeface="Monotype Sorts" charset="0"/>
              <a:buNone/>
            </a:pPr>
            <a:r>
              <a:rPr lang="en-US" dirty="0">
                <a:latin typeface="Courier New"/>
                <a:ea typeface="MS PGothic" charset="0"/>
                <a:cs typeface="Courier New"/>
                <a:sym typeface="Symbol" charset="0"/>
              </a:rPr>
              <a:t>}</a:t>
            </a:r>
          </a:p>
          <a:p>
            <a:pPr lvl="1">
              <a:lnSpc>
                <a:spcPct val="90000"/>
              </a:lnSpc>
              <a:buFont typeface="Monotype Sorts" charset="0"/>
              <a:buNone/>
            </a:pPr>
            <a:endParaRPr lang="en-US" dirty="0" smtClean="0">
              <a:latin typeface="Courier New"/>
              <a:ea typeface="MS PGothic" charset="0"/>
              <a:cs typeface="Courier New"/>
              <a:sym typeface="Symbol" charset="0"/>
            </a:endParaRPr>
          </a:p>
          <a:p>
            <a:pPr lvl="1">
              <a:lnSpc>
                <a:spcPct val="90000"/>
              </a:lnSpc>
              <a:buFont typeface="Monotype Sorts" charset="0"/>
              <a:buNone/>
            </a:pPr>
            <a:r>
              <a:rPr lang="en-US" dirty="0" smtClean="0">
                <a:latin typeface="Courier New"/>
                <a:ea typeface="MS PGothic" charset="0"/>
                <a:cs typeface="Courier New"/>
                <a:sym typeface="Symbol" charset="0"/>
              </a:rPr>
              <a:t>signal</a:t>
            </a:r>
            <a:r>
              <a:rPr lang="en-US" dirty="0">
                <a:latin typeface="Courier New"/>
                <a:ea typeface="MS PGothic" charset="0"/>
                <a:cs typeface="Courier New"/>
                <a:sym typeface="Symbol" charset="0"/>
              </a:rPr>
              <a:t>(S) { </a:t>
            </a:r>
          </a:p>
          <a:p>
            <a:pPr lvl="1">
              <a:lnSpc>
                <a:spcPct val="90000"/>
              </a:lnSpc>
              <a:buFont typeface="Monotype Sorts" charset="0"/>
              <a:buNone/>
            </a:pPr>
            <a:r>
              <a:rPr lang="en-US" dirty="0">
                <a:latin typeface="Courier New"/>
                <a:ea typeface="MS PGothic" charset="0"/>
                <a:cs typeface="Courier New"/>
                <a:sym typeface="Symbol" charset="0"/>
              </a:rPr>
              <a:t>    S++;</a:t>
            </a:r>
          </a:p>
          <a:p>
            <a:pPr lvl="1">
              <a:lnSpc>
                <a:spcPct val="90000"/>
              </a:lnSpc>
              <a:buFont typeface="Monotype Sorts" charset="0"/>
              <a:buNone/>
            </a:pPr>
            <a:r>
              <a:rPr lang="en-US" dirty="0">
                <a:latin typeface="Courier New"/>
                <a:ea typeface="MS PGothic" charset="0"/>
                <a:cs typeface="Courier New"/>
                <a:sym typeface="Symbol" charset="0"/>
              </a:rPr>
              <a:t>}</a:t>
            </a:r>
          </a:p>
        </p:txBody>
      </p:sp>
      <p:sp>
        <p:nvSpPr>
          <p:cNvPr id="2" name="Slide Number Placeholder 1"/>
          <p:cNvSpPr>
            <a:spLocks noGrp="1"/>
          </p:cNvSpPr>
          <p:nvPr>
            <p:ph type="sldNum" sz="quarter" idx="4"/>
          </p:nvPr>
        </p:nvSpPr>
        <p:spPr/>
        <p:txBody>
          <a:bodyPr/>
          <a:lstStyle/>
          <a:p>
            <a:fld id="{8353CCE1-ED68-4673-B2B8-9A8ACC32B759}" type="slidenum">
              <a:rPr lang="en-US" smtClean="0"/>
              <a:pPr/>
              <a:t>9</a:t>
            </a:fld>
            <a:endParaRPr lang="en-US" dirty="0"/>
          </a:p>
        </p:txBody>
      </p:sp>
      <p:sp>
        <p:nvSpPr>
          <p:cNvPr id="5" name="Rectangle 3"/>
          <p:cNvSpPr txBox="1">
            <a:spLocks noChangeArrowheads="1"/>
          </p:cNvSpPr>
          <p:nvPr/>
        </p:nvSpPr>
        <p:spPr>
          <a:xfrm>
            <a:off x="1600200" y="990600"/>
            <a:ext cx="64008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800" dirty="0" smtClean="0">
                <a:solidFill>
                  <a:srgbClr val="FF0000"/>
                </a:solidFill>
                <a:ea typeface="MS PGothic" charset="0"/>
              </a:rPr>
              <a:t>Q1: Can you explain these operations?</a:t>
            </a:r>
            <a:endParaRPr lang="en-US" sz="2800" dirty="0">
              <a:solidFill>
                <a:srgbClr val="FF0000"/>
              </a:solidFill>
              <a:ea typeface="MS PGothic" charset="0"/>
            </a:endParaRPr>
          </a:p>
        </p:txBody>
      </p:sp>
    </p:spTree>
    <p:extLst>
      <p:ext uri="{BB962C8B-B14F-4D97-AF65-F5344CB8AC3E}">
        <p14:creationId xmlns:p14="http://schemas.microsoft.com/office/powerpoint/2010/main" val="1874715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3446</TotalTime>
  <Words>1515</Words>
  <Application>Microsoft Macintosh PowerPoint</Application>
  <PresentationFormat>On-screen Show (4:3)</PresentationFormat>
  <Paragraphs>233</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 Design</vt:lpstr>
      <vt:lpstr>COMP 3500  Introduction to Operating Systems  Synchronization: Part 3 Semaphore</vt:lpstr>
      <vt:lpstr>Recap </vt:lpstr>
      <vt:lpstr>Mutex Locks</vt:lpstr>
      <vt:lpstr>acquire()</vt:lpstr>
      <vt:lpstr>release()</vt:lpstr>
      <vt:lpstr>Semaphore</vt:lpstr>
      <vt:lpstr>Semaphore</vt:lpstr>
      <vt:lpstr>Counting vs. Binary Semaphore</vt:lpstr>
      <vt:lpstr>wait() and signal()</vt:lpstr>
      <vt:lpstr>Sample Semaphore Usage</vt:lpstr>
      <vt:lpstr>Semaphore Implementation with no Busy waiting </vt:lpstr>
      <vt:lpstr>Implementation with no Busy waiting (Cont.)</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349</cp:revision>
  <dcterms:created xsi:type="dcterms:W3CDTF">2006-08-16T00:00:00Z</dcterms:created>
  <dcterms:modified xsi:type="dcterms:W3CDTF">2015-09-09T15:54:09Z</dcterms:modified>
</cp:coreProperties>
</file>