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0"/>
  </p:notesMasterIdLst>
  <p:handoutMasterIdLst>
    <p:handoutMasterId r:id="rId21"/>
  </p:handoutMasterIdLst>
  <p:sldIdLst>
    <p:sldId id="309" r:id="rId2"/>
    <p:sldId id="639" r:id="rId3"/>
    <p:sldId id="644" r:id="rId4"/>
    <p:sldId id="645" r:id="rId5"/>
    <p:sldId id="647" r:id="rId6"/>
    <p:sldId id="648" r:id="rId7"/>
    <p:sldId id="649" r:id="rId8"/>
    <p:sldId id="650" r:id="rId9"/>
    <p:sldId id="651" r:id="rId10"/>
    <p:sldId id="667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3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65" autoAdjust="0"/>
  </p:normalViewPr>
  <p:slideViewPr>
    <p:cSldViewPr>
      <p:cViewPr varScale="1">
        <p:scale>
          <a:sx n="138" d="100"/>
          <a:sy n="138" d="100"/>
        </p:scale>
        <p:origin x="-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64E6-A954-E949-8FB5-286ABB9C3224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A22D-AAAA-2248-A5BC-62C709E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C062BE1-9E58-E44B-AEF2-88288090696B}" type="datetimeFigureOut">
              <a:rPr lang="en-US"/>
              <a:pPr>
                <a:defRPr/>
              </a:pPr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125A137-AA7B-6040-BEE2-8CA520FC8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50 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Minutes</a:t>
            </a:r>
            <a:r>
              <a:rPr lang="en-US" altLang="zh-CN" baseline="0" smtClean="0">
                <a:latin typeface="Calibri" charset="0"/>
                <a:ea typeface="SimSun" charset="0"/>
                <a:cs typeface="SimSun" charset="0"/>
              </a:rPr>
              <a:t>: Slides 1-8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386467F-8F42-984C-A5B6-3D5376C3468D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a typeface="MS PGothic" charset="0"/>
              </a:rPr>
              <a:t>Problem is solved on some systems by kernel providing reader-writer 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5A137-AA7B-6040-BEE2-8CA520FC8CE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308FC48-935C-DA43-98E1-B1BE32B226D4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Don’</a:t>
            </a:r>
            <a:r>
              <a:rPr lang="en-US" altLang="ja-JP" sz="2000" dirty="0" smtClean="0">
                <a:ea typeface="MS PGothic" charset="0"/>
              </a:rPr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sz="2000" dirty="0" smtClean="0">
                <a:ea typeface="MS PGothic" charset="0"/>
              </a:rPr>
              <a:t>Semaphore </a:t>
            </a:r>
            <a:r>
              <a:rPr lang="en-US" sz="2000" dirty="0" smtClean="0">
                <a:solidFill>
                  <a:srgbClr val="FF0000"/>
                </a:solidFill>
                <a:ea typeface="MS PGothic" charset="0"/>
              </a:rPr>
              <a:t>chopstick [5]</a:t>
            </a:r>
            <a:r>
              <a:rPr lang="en-US" sz="2000" dirty="0" smtClean="0">
                <a:ea typeface="MS PGothic" charset="0"/>
              </a:rPr>
              <a:t> initialized to 1</a:t>
            </a: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15C3C6C-309A-4147-ACAB-85C8E1CB3451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31A68F1-7016-CE44-A305-9C9EDEC27A4B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Allow at most 4 philosophers to be sitting simultaneously at  the table.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 Allow a philosopher to pick up  the forks only if both are available (picking must be done in a critical section.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 Use an asymmetric solution  -- an odd-numbered  philosopher picks  up first the left chopstick and then the right chopstick. Even-numbered  philosopher picks  up first the right chopstick and then the left chopstick. </a:t>
            </a: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730163B-1A6B-CC48-AC70-E4B848CAA64A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B6CB1C7-419E-E247-8748-E821103126C5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>
                <a:ea typeface="MS PGothic" charset="0"/>
              </a:rPr>
              <a:t>A high-level abstraction that provides a convenient and effective mechanism for process synchronization</a:t>
            </a:r>
          </a:p>
          <a:p>
            <a:pPr>
              <a:lnSpc>
                <a:spcPct val="80000"/>
              </a:lnSpc>
            </a:pPr>
            <a:r>
              <a:rPr lang="en-US" sz="1200" i="1" dirty="0" smtClean="0">
                <a:ea typeface="MS PGothic" charset="0"/>
              </a:rPr>
              <a:t>Abstract data type</a:t>
            </a:r>
            <a:r>
              <a:rPr lang="en-US" sz="1200" dirty="0" smtClean="0">
                <a:ea typeface="MS PGothic" charset="0"/>
              </a:rPr>
              <a:t>, internal variables only accessible by code within the procedure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ea typeface="MS PGothic" charset="0"/>
              </a:rPr>
              <a:t>Only one process may be active within the monitor at a time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ea typeface="MS PGothic" charset="0"/>
              </a:rPr>
              <a:t>But not powerful enough to model some synchronization schemes</a:t>
            </a:r>
            <a:endParaRPr lang="en-US" sz="1200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65849B0-1B69-7143-B54E-0615EBC72474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</a:t>
            </a:r>
            <a:r>
              <a:rPr lang="en-US" smtClean="0"/>
              <a:t>Chapter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23252CE-F617-1A40-B961-96A8E0A39C30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866" indent="-342866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Previous solutions are complicated and generally inaccessible to application programmers</a:t>
            </a:r>
          </a:p>
          <a:p>
            <a:pPr marL="342866" indent="-342866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OS designers build software tools to solve critical section problem</a:t>
            </a:r>
          </a:p>
          <a:p>
            <a:pPr marL="342866" indent="-342866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Simplest is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mutex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lock</a:t>
            </a:r>
          </a:p>
          <a:p>
            <a:pPr marL="342866" indent="-342866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Protect a critical section  by first </a:t>
            </a:r>
            <a:r>
              <a:rPr lang="en-US" sz="2000" b="1" dirty="0" smtClean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 lock then </a:t>
            </a:r>
            <a:r>
              <a:rPr lang="en-US" sz="2000" b="1" dirty="0" smtClean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 lock</a:t>
            </a:r>
          </a:p>
          <a:p>
            <a:pPr marL="742876" lvl="1" indent="-285722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Boolean variable indicating if lock is available or not</a:t>
            </a:r>
          </a:p>
          <a:p>
            <a:pPr marL="342866" indent="-342866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Calls to </a:t>
            </a:r>
            <a:r>
              <a:rPr lang="en-US" sz="2000" b="1" dirty="0" smtClean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and </a:t>
            </a:r>
            <a:r>
              <a:rPr lang="en-US" sz="2000" b="1" dirty="0" smtClean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must be atomic</a:t>
            </a:r>
          </a:p>
          <a:p>
            <a:pPr marL="742876" lvl="1" indent="-285722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Usually implemented via hardware atomic instructions</a:t>
            </a:r>
          </a:p>
          <a:p>
            <a:pPr marL="342866" indent="-342866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But this solution requires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busy waiting</a:t>
            </a:r>
          </a:p>
          <a:p>
            <a:pPr marL="742896" lvl="1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This lock therefore called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spinlock</a:t>
            </a: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83F79DE-FF8D-5A4D-B37E-7EB96A5909BF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BB28CFD-9175-B646-B48F-11C4B2FB0F3F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3366FF"/>
                </a:solidFill>
                <a:ea typeface="MS PGothic" charset="0"/>
              </a:rPr>
              <a:t>Deadlock </a:t>
            </a:r>
            <a:r>
              <a:rPr lang="en-US" sz="2800" dirty="0" smtClean="0">
                <a:ea typeface="MS PGothic" charset="0"/>
              </a:rPr>
              <a:t>– two or more processes are waiting indefinitely 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800" dirty="0" smtClean="0">
                <a:solidFill>
                  <a:srgbClr val="000000"/>
                </a:solidFill>
                <a:ea typeface="MS PGothic" charset="0"/>
              </a:rPr>
              <a:t>Let </a:t>
            </a:r>
            <a:r>
              <a:rPr lang="en-US" sz="2800" b="1" i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ea typeface="MS PGothic" charset="0"/>
              </a:rPr>
              <a:t> and</a:t>
            </a:r>
            <a:r>
              <a:rPr lang="en-US" sz="28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 </a:t>
            </a:r>
            <a:r>
              <a:rPr lang="en-US" sz="2800" b="1" i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Q</a:t>
            </a:r>
            <a:r>
              <a:rPr lang="en-US" sz="28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MS PGothic" charset="0"/>
              </a:rPr>
              <a:t>be </a:t>
            </a:r>
            <a:r>
              <a:rPr lang="en-US" sz="2800" dirty="0" smtClean="0">
                <a:ea typeface="MS PGothic" charset="0"/>
              </a:rPr>
              <a:t>two semaphores initialized to 1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i="1" dirty="0" smtClean="0">
                <a:solidFill>
                  <a:srgbClr val="000000"/>
                </a:solidFill>
                <a:ea typeface="MS PGothic" charset="0"/>
              </a:rPr>
              <a:t>		        P</a:t>
            </a:r>
            <a:r>
              <a:rPr lang="en-US" sz="2800" baseline="-25000" dirty="0" smtClean="0">
                <a:solidFill>
                  <a:srgbClr val="000000"/>
                </a:solidFill>
                <a:ea typeface="MS PGothic" charset="0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ea typeface="MS PGothic" charset="0"/>
              </a:rPr>
              <a:t>	                            </a:t>
            </a:r>
            <a:r>
              <a:rPr lang="en-US" sz="2800" i="1" dirty="0" smtClean="0">
                <a:solidFill>
                  <a:srgbClr val="000000"/>
                </a:solidFill>
                <a:ea typeface="MS PGothic" charset="0"/>
              </a:rPr>
              <a:t>P</a:t>
            </a:r>
            <a:r>
              <a:rPr lang="en-US" sz="2800" baseline="-25000" dirty="0" smtClean="0">
                <a:solidFill>
                  <a:srgbClr val="000000"/>
                </a:solidFill>
                <a:ea typeface="MS PGothic" charset="0"/>
              </a:rPr>
              <a:t>1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	          wait(S); 	              wait(Q);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	           wait(Q); 	              wait(S);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		 ...		     ...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	           signal(S);                 signal(Q);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              signal(Q);                 signal(S);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endParaRPr lang="en-US" sz="2800" b="1" dirty="0" smtClean="0">
              <a:solidFill>
                <a:srgbClr val="000000"/>
              </a:solidFill>
              <a:ea typeface="MS PGothic" charset="0"/>
              <a:cs typeface="Courier New" charset="0"/>
            </a:endParaRP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3366FF"/>
                </a:solidFill>
                <a:ea typeface="MS PGothic" charset="0"/>
                <a:sym typeface="MT Extra" charset="0"/>
              </a:rPr>
              <a:t>Starvation</a:t>
            </a:r>
            <a:r>
              <a:rPr lang="en-US" sz="2800" dirty="0" smtClean="0">
                <a:solidFill>
                  <a:srgbClr val="3366FF"/>
                </a:solidFill>
                <a:ea typeface="MS PGothic" charset="0"/>
                <a:sym typeface="MT Extra" charset="0"/>
              </a:rPr>
              <a:t> </a:t>
            </a:r>
            <a:r>
              <a:rPr lang="en-US" sz="2800" dirty="0" smtClean="0">
                <a:ea typeface="MS PGothic" charset="0"/>
              </a:rPr>
              <a:t>– </a:t>
            </a:r>
            <a:r>
              <a:rPr lang="en-US" sz="2800" b="1" dirty="0" smtClean="0">
                <a:solidFill>
                  <a:srgbClr val="3366FF"/>
                </a:solidFill>
                <a:ea typeface="MS PGothic" charset="0"/>
              </a:rPr>
              <a:t>indefinite blocking  </a:t>
            </a:r>
          </a:p>
          <a:p>
            <a:pPr lvl="1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dirty="0" smtClean="0">
                <a:ea typeface="MS PGothic" charset="0"/>
              </a:rPr>
              <a:t>A process may never be removed from the semaphore queue in which it is suspended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800" b="1" dirty="0" smtClean="0">
                <a:solidFill>
                  <a:srgbClr val="3366FF"/>
                </a:solidFill>
                <a:ea typeface="MS PGothic" charset="0"/>
              </a:rPr>
              <a:t>Priority Inversion</a:t>
            </a:r>
            <a:r>
              <a:rPr lang="en-US" sz="2800" dirty="0" smtClean="0">
                <a:solidFill>
                  <a:srgbClr val="3366FF"/>
                </a:solidFill>
                <a:ea typeface="MS PGothic" charset="0"/>
              </a:rPr>
              <a:t> </a:t>
            </a:r>
            <a:r>
              <a:rPr lang="en-US" sz="2800" dirty="0" smtClean="0">
                <a:ea typeface="MS PGothic" charset="0"/>
              </a:rPr>
              <a:t>– Scheduling problem when lower-priority process holds a lock needed by higher-priority process</a:t>
            </a:r>
          </a:p>
          <a:p>
            <a:pPr lvl="1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dirty="0" smtClean="0">
                <a:ea typeface="MS PGothic" charset="0"/>
              </a:rPr>
              <a:t>Solved via </a:t>
            </a:r>
            <a:r>
              <a:rPr lang="en-US" b="1" dirty="0" smtClean="0">
                <a:solidFill>
                  <a:srgbClr val="3366FF"/>
                </a:solidFill>
                <a:ea typeface="MS PGothic" charset="0"/>
              </a:rPr>
              <a:t>priority-inheritance protocol</a:t>
            </a:r>
          </a:p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F9450A1-FCD5-9040-BF46-47D9AFDB6150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ea typeface="MS PGothic" charset="0"/>
              </a:rPr>
              <a:t>Classical Problems of Synchronization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MS PGothic" charset="0"/>
              </a:rPr>
              <a:t>Classical problems used to test newly-proposed synchronization schemes</a:t>
            </a:r>
          </a:p>
          <a:p>
            <a:pPr marL="514350" indent="-457200"/>
            <a:endParaRPr lang="en-US" dirty="0" smtClean="0">
              <a:latin typeface="+mn-lt"/>
              <a:ea typeface="MS PGothic" charset="0"/>
            </a:endParaRPr>
          </a:p>
          <a:p>
            <a:pPr marL="514350" indent="-457200"/>
            <a:r>
              <a:rPr lang="en-US" dirty="0" smtClean="0">
                <a:latin typeface="Helvetica" charset="0"/>
                <a:ea typeface="MS PGothic" charset="0"/>
              </a:rPr>
              <a:t>Bounded-Buffer Problem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r>
              <a:rPr lang="en-US" dirty="0" smtClean="0">
                <a:latin typeface="Helvetica" charset="0"/>
                <a:ea typeface="MS PGothic" charset="0"/>
              </a:rPr>
              <a:t>Readers and Writers Problem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r>
              <a:rPr lang="en-US" dirty="0" smtClean="0">
                <a:latin typeface="Helvetica" charset="0"/>
                <a:ea typeface="MS PGothic" charset="0"/>
              </a:rPr>
              <a:t>Dining-Philosophers Problem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  <a:p>
            <a:r>
              <a:rPr lang="en-US" sz="1200" dirty="0" smtClean="0">
                <a:ea typeface="MS PGothic" charset="0"/>
              </a:rPr>
              <a:t>Semaphore </a:t>
            </a:r>
            <a:r>
              <a:rPr lang="en-US" sz="1200" b="1" dirty="0" err="1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mutex</a:t>
            </a:r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 i</a:t>
            </a:r>
            <a:r>
              <a:rPr lang="en-US" sz="1200" dirty="0" smtClean="0">
                <a:ea typeface="MS PGothic" charset="0"/>
              </a:rPr>
              <a:t>nitialized to the value 1</a:t>
            </a:r>
          </a:p>
          <a:p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Semaphore </a:t>
            </a:r>
            <a:r>
              <a:rPr lang="en-US" sz="12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full</a:t>
            </a:r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 initialized </a:t>
            </a:r>
            <a:r>
              <a:rPr lang="en-US" sz="1200" dirty="0" smtClean="0">
                <a:ea typeface="MS PGothic" charset="0"/>
              </a:rPr>
              <a:t>to the value 0</a:t>
            </a:r>
          </a:p>
          <a:p>
            <a:r>
              <a:rPr lang="en-US" sz="1200" dirty="0" smtClean="0">
                <a:ea typeface="MS PGothic" charset="0"/>
              </a:rPr>
              <a:t>Semaphore </a:t>
            </a:r>
            <a:r>
              <a:rPr lang="en-US" sz="1200" b="1" dirty="0" smtClean="0">
                <a:solidFill>
                  <a:srgbClr val="000000"/>
                </a:solidFill>
                <a:ea typeface="MS PGothic" charset="0"/>
                <a:cs typeface="Courier New" charset="0"/>
              </a:rPr>
              <a:t>empty </a:t>
            </a:r>
            <a:r>
              <a:rPr lang="en-US" sz="1200" dirty="0" smtClean="0">
                <a:solidFill>
                  <a:srgbClr val="000000"/>
                </a:solidFill>
                <a:ea typeface="MS PGothic" charset="0"/>
              </a:rPr>
              <a:t>initialized </a:t>
            </a:r>
            <a:r>
              <a:rPr lang="en-US" sz="1200" dirty="0" smtClean="0">
                <a:ea typeface="MS PGothic" charset="0"/>
              </a:rPr>
              <a:t>to the value n</a:t>
            </a:r>
          </a:p>
          <a:p>
            <a:pPr marL="514350" indent="-457200"/>
            <a:endParaRPr lang="en-US" dirty="0" smtClean="0">
              <a:latin typeface="Helvetica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D73B6A2-E7EB-A147-861F-1788B56D5AF8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82EE5BF-971C-8346-9B70-4E340E316284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B5E1933-E9B0-784E-9C0D-3F3A84A264C9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3400" dirty="0" smtClean="0">
                <a:ea typeface="MS PGothic" charset="0"/>
              </a:rPr>
              <a:t>A data set is shared among a number of concurrent processes</a:t>
            </a:r>
          </a:p>
          <a:p>
            <a:pPr lvl="1"/>
            <a:r>
              <a:rPr lang="en-US" sz="3400" dirty="0" smtClean="0">
                <a:ea typeface="MS PGothic" charset="0"/>
              </a:rPr>
              <a:t>Readers – only read the data set; they do </a:t>
            </a:r>
            <a:r>
              <a:rPr lang="en-US" sz="3400" b="1" i="1" dirty="0" smtClean="0">
                <a:ea typeface="MS PGothic" charset="0"/>
              </a:rPr>
              <a:t>not</a:t>
            </a:r>
            <a:r>
              <a:rPr lang="en-US" sz="3400" b="1" dirty="0" smtClean="0">
                <a:ea typeface="MS PGothic" charset="0"/>
              </a:rPr>
              <a:t> </a:t>
            </a:r>
            <a:r>
              <a:rPr lang="en-US" sz="3400" dirty="0" smtClean="0">
                <a:ea typeface="MS PGothic" charset="0"/>
              </a:rPr>
              <a:t>perform any updates</a:t>
            </a:r>
          </a:p>
          <a:p>
            <a:pPr lvl="1"/>
            <a:r>
              <a:rPr lang="en-US" sz="3400" dirty="0" smtClean="0">
                <a:ea typeface="MS PGothic" charset="0"/>
              </a:rPr>
              <a:t>Writers   – can both read and write</a:t>
            </a:r>
          </a:p>
          <a:p>
            <a:r>
              <a:rPr lang="en-US" sz="3400" dirty="0" smtClean="0">
                <a:ea typeface="MS PGothic" charset="0"/>
              </a:rPr>
              <a:t>Problem – allow multiple readers to read at the same time</a:t>
            </a:r>
          </a:p>
          <a:p>
            <a:pPr lvl="1"/>
            <a:r>
              <a:rPr lang="en-US" sz="3400" dirty="0" smtClean="0">
                <a:ea typeface="MS PGothic" charset="0"/>
              </a:rPr>
              <a:t>Only one single writer can access the shared data at the same time</a:t>
            </a:r>
          </a:p>
          <a:p>
            <a:r>
              <a:rPr lang="en-US" sz="3400" dirty="0" smtClean="0">
                <a:ea typeface="MS PGothic" charset="0"/>
              </a:rPr>
              <a:t>Several variations of how readers and writers are considered  – all involve some form of priorities</a:t>
            </a:r>
          </a:p>
          <a:p>
            <a:r>
              <a:rPr lang="en-US" sz="3400" dirty="0" smtClean="0">
                <a:ea typeface="MS PGothic" charset="0"/>
              </a:rPr>
              <a:t>Shared Data</a:t>
            </a:r>
          </a:p>
          <a:p>
            <a:pPr lvl="1"/>
            <a:r>
              <a:rPr lang="en-US" sz="3400" dirty="0" smtClean="0">
                <a:ea typeface="MS PGothic" charset="0"/>
              </a:rPr>
              <a:t>Data set</a:t>
            </a:r>
          </a:p>
          <a:p>
            <a:pPr lvl="1"/>
            <a:r>
              <a:rPr lang="en-US" sz="3400" dirty="0" smtClean="0">
                <a:ea typeface="MS PGothic" charset="0"/>
              </a:rPr>
              <a:t>Semaphore</a:t>
            </a:r>
            <a:r>
              <a:rPr lang="en-US" sz="3400" b="1" dirty="0" smtClean="0">
                <a:solidFill>
                  <a:srgbClr val="000000"/>
                </a:solidFill>
                <a:ea typeface="MS PGothic" charset="0"/>
              </a:rPr>
              <a:t> </a:t>
            </a:r>
            <a:r>
              <a:rPr lang="en-US" sz="3400" b="1" dirty="0" err="1" smtClean="0">
                <a:solidFill>
                  <a:srgbClr val="000000"/>
                </a:solidFill>
                <a:ea typeface="MS PGothic" charset="0"/>
              </a:rPr>
              <a:t>rw_mutex</a:t>
            </a:r>
            <a:r>
              <a:rPr lang="en-US" sz="3400" b="1" dirty="0" smtClean="0">
                <a:solidFill>
                  <a:srgbClr val="000000"/>
                </a:solidFill>
                <a:ea typeface="MS PGothic" charset="0"/>
              </a:rPr>
              <a:t> </a:t>
            </a:r>
            <a:r>
              <a:rPr lang="en-US" sz="3400" dirty="0" smtClean="0">
                <a:ea typeface="MS PGothic" charset="0"/>
              </a:rPr>
              <a:t>initialized to 1</a:t>
            </a:r>
          </a:p>
          <a:p>
            <a:pPr lvl="1"/>
            <a:r>
              <a:rPr lang="en-US" sz="3400" dirty="0" smtClean="0">
                <a:ea typeface="MS PGothic" charset="0"/>
              </a:rPr>
              <a:t>Semaphore </a:t>
            </a:r>
            <a:r>
              <a:rPr lang="en-US" sz="3400" b="1" dirty="0" err="1" smtClean="0">
                <a:solidFill>
                  <a:srgbClr val="000000"/>
                </a:solidFill>
                <a:ea typeface="MS PGothic" charset="0"/>
              </a:rPr>
              <a:t>mutex</a:t>
            </a:r>
            <a:r>
              <a:rPr lang="en-US" sz="3400" b="1" dirty="0" smtClean="0">
                <a:solidFill>
                  <a:srgbClr val="000000"/>
                </a:solidFill>
                <a:ea typeface="MS PGothic" charset="0"/>
              </a:rPr>
              <a:t> </a:t>
            </a:r>
            <a:r>
              <a:rPr lang="en-US" sz="3400" dirty="0" smtClean="0">
                <a:ea typeface="MS PGothic" charset="0"/>
              </a:rPr>
              <a:t>initialized to 1</a:t>
            </a:r>
          </a:p>
          <a:p>
            <a:pPr lvl="1"/>
            <a:r>
              <a:rPr lang="en-US" sz="3400" dirty="0" smtClean="0">
                <a:ea typeface="MS PGothic" charset="0"/>
              </a:rPr>
              <a:t>Integer </a:t>
            </a:r>
            <a:r>
              <a:rPr lang="en-US" sz="3400" b="1" dirty="0" err="1" smtClean="0">
                <a:solidFill>
                  <a:srgbClr val="000000"/>
                </a:solidFill>
                <a:ea typeface="MS PGothic" charset="0"/>
              </a:rPr>
              <a:t>read_count</a:t>
            </a:r>
            <a:r>
              <a:rPr lang="en-US" sz="3400" dirty="0" smtClean="0">
                <a:ea typeface="MS PGothic" charset="0"/>
              </a:rPr>
              <a:t> initialized to 0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386467F-8F42-984C-A5B6-3D5376C3468D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50219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CCE1-ED68-4673-B2B8-9A8ACC32B7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SGCOE V 158 289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1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686800" cy="3048000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sz="49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900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sz="3600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sz="3600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3600" dirty="0" smtClean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sz="3600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  <a:t>Synchronization: Part 4</a:t>
            </a:r>
            <a:b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sz="4000" dirty="0">
                <a:ea typeface="MS PGothic" charset="0"/>
              </a:rPr>
              <a:t>Classical </a:t>
            </a:r>
            <a:r>
              <a:rPr lang="en-US" sz="4000" dirty="0" smtClean="0">
                <a:ea typeface="MS PGothic" charset="0"/>
              </a:rPr>
              <a:t>Synchronization Problems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2057400" y="3810000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Calibri" charset="0"/>
                <a:ea typeface="SimSun" charset="0"/>
                <a:cs typeface="SimSun" charset="0"/>
              </a:rPr>
              <a:t>Dr. Xiao </a:t>
            </a: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81000" y="6350000"/>
            <a:ext cx="2133600" cy="365125"/>
          </a:xfrm>
        </p:spPr>
        <p:txBody>
          <a:bodyPr/>
          <a:lstStyle/>
          <a:p>
            <a:fld id="{8353CCE1-ED68-4673-B2B8-9A8ACC32B7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90500"/>
            <a:ext cx="7661275" cy="1257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900" dirty="0" smtClean="0">
                <a:ea typeface="MS PGothic" charset="0"/>
              </a:rPr>
              <a:t>The Reader Process</a:t>
            </a:r>
            <a:r>
              <a:rPr lang="en-US" dirty="0" smtClean="0">
                <a:ea typeface="MS PGothic" charset="0"/>
              </a:rPr>
              <a:t/>
            </a:r>
            <a:br>
              <a:rPr lang="en-US" dirty="0" smtClean="0">
                <a:ea typeface="MS PGothic" charset="0"/>
              </a:rPr>
            </a:br>
            <a:r>
              <a:rPr lang="en-US" sz="3600" dirty="0" smtClean="0">
                <a:solidFill>
                  <a:srgbClr val="FF0000"/>
                </a:solidFill>
                <a:ea typeface="MS PGothic" charset="0"/>
              </a:rPr>
              <a:t>Q6: </a:t>
            </a:r>
            <a:r>
              <a:rPr lang="en-US" sz="3600" dirty="0" smtClean="0">
                <a:ea typeface="MS PGothic" charset="0"/>
              </a:rPr>
              <a:t>Can you explain the following process?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543800" cy="4724400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   </a:t>
            </a:r>
            <a:r>
              <a:rPr lang="en-US" sz="3600" dirty="0" smtClean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     </a:t>
            </a:r>
            <a:endParaRPr lang="en-US" sz="3600" dirty="0">
              <a:solidFill>
                <a:srgbClr val="0000FF"/>
              </a:solidFill>
              <a:latin typeface="Courier New"/>
              <a:ea typeface="MS PGothic" charset="0"/>
              <a:cs typeface="Courier New"/>
            </a:endParaRPr>
          </a:p>
          <a:p>
            <a:pPr>
              <a:buFont typeface="Monotype Sorts" charset="0"/>
              <a:buNone/>
            </a:pPr>
            <a:r>
              <a:rPr lang="en-US" sz="36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do {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wait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err="1" smtClean="0">
                <a:latin typeface="Courier New"/>
                <a:ea typeface="MS PGothic" charset="0"/>
                <a:cs typeface="Courier New"/>
              </a:rPr>
              <a:t>read_count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++;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if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read_count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 == 1)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   wait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rw_mutex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signal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.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..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/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* reading is performed */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.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..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wait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read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count--;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if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read_count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 == 0)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    signal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rw_mutex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   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signal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(</a:t>
            </a:r>
            <a:r>
              <a:rPr lang="en-US" sz="8400" dirty="0" err="1">
                <a:latin typeface="Courier New"/>
                <a:ea typeface="MS PGothic" charset="0"/>
                <a:cs typeface="Courier New"/>
              </a:rPr>
              <a:t>mutex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8400" dirty="0">
                <a:latin typeface="Courier New"/>
                <a:ea typeface="MS PGothic" charset="0"/>
                <a:cs typeface="Courier New"/>
              </a:rPr>
              <a:t>   </a:t>
            </a:r>
            <a:r>
              <a:rPr lang="en-US" sz="8400" dirty="0" smtClean="0">
                <a:latin typeface="Courier New"/>
                <a:ea typeface="MS PGothic" charset="0"/>
                <a:cs typeface="Courier New"/>
              </a:rPr>
              <a:t>} </a:t>
            </a:r>
            <a:r>
              <a:rPr lang="en-US" sz="8400" dirty="0">
                <a:latin typeface="Courier New"/>
                <a:ea typeface="MS PGothic" charset="0"/>
                <a:cs typeface="Courier New"/>
              </a:rPr>
              <a:t>while (true);</a:t>
            </a:r>
            <a:br>
              <a:rPr lang="en-US" sz="8400" dirty="0">
                <a:latin typeface="Courier New"/>
                <a:ea typeface="MS PGothic" charset="0"/>
                <a:cs typeface="Courier New"/>
              </a:rPr>
            </a:br>
            <a:endParaRPr lang="en-US" sz="8400" dirty="0">
              <a:latin typeface="Courier New"/>
              <a:ea typeface="MS PGothic" charset="0"/>
              <a:cs typeface="Courier New"/>
            </a:endParaRPr>
          </a:p>
          <a:p>
            <a:pPr>
              <a:buFont typeface="Monotype Sorts" charset="0"/>
              <a:buNone/>
            </a:pPr>
            <a:endParaRPr lang="en-US" sz="8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sz="80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953780"/>
            <a:ext cx="7010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  <a:ea typeface="MS PGothic" charset="0"/>
              </a:rPr>
              <a:t>    Multiple</a:t>
            </a:r>
            <a:r>
              <a:rPr lang="en-US" sz="2800" dirty="0" smtClean="0">
                <a:latin typeface="+mn-lt"/>
                <a:ea typeface="MS PGothic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  <a:ea typeface="MS PGothic" charset="0"/>
              </a:rPr>
              <a:t>readers</a:t>
            </a:r>
            <a:r>
              <a:rPr lang="en-US" sz="2800" dirty="0" smtClean="0">
                <a:latin typeface="+mn-lt"/>
                <a:ea typeface="MS PGothic" charset="0"/>
              </a:rPr>
              <a:t> </a:t>
            </a:r>
            <a:r>
              <a:rPr lang="en-US" sz="2800" dirty="0">
                <a:latin typeface="+mn-lt"/>
                <a:ea typeface="MS PGothic" charset="0"/>
              </a:rPr>
              <a:t>can access the shared data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9800" y="2362200"/>
            <a:ext cx="2057400" cy="685800"/>
            <a:chOff x="6934200" y="3352800"/>
            <a:chExt cx="2057400" cy="685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7010400" y="3429000"/>
              <a:ext cx="19050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1</a:t>
              </a:r>
              <a:r>
                <a:rPr lang="en-US" sz="2400" baseline="30000" dirty="0" smtClean="0">
                  <a:solidFill>
                    <a:srgbClr val="FF0000"/>
                  </a:solidFill>
                  <a:ea typeface="MS PGothic" charset="0"/>
                </a:rPr>
                <a:t>st</a:t>
              </a: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 waits here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4120"/>
                <a:gd name="adj2" fmla="val 14886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419600" y="1447800"/>
            <a:ext cx="4572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a typeface="MS PGothic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writer </a:t>
            </a:r>
            <a:r>
              <a:rPr lang="en-US" sz="2400" dirty="0" smtClean="0">
                <a:ea typeface="MS PGothic" charset="0"/>
              </a:rPr>
              <a:t>is in the critical section,  </a:t>
            </a: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n readers</a:t>
            </a:r>
            <a:r>
              <a:rPr lang="en-US" sz="2400" dirty="0" smtClean="0">
                <a:ea typeface="MS PGothic" charset="0"/>
              </a:rPr>
              <a:t> are waiting. Then …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3000" y="1447800"/>
            <a:ext cx="2133600" cy="685800"/>
            <a:chOff x="6934200" y="3352800"/>
            <a:chExt cx="2133600" cy="68580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7010400" y="3429000"/>
              <a:ext cx="20574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n-1 wait here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4120"/>
                <a:gd name="adj2" fmla="val 14886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3810000"/>
            <a:ext cx="2362200" cy="685800"/>
            <a:chOff x="6934200" y="3352800"/>
            <a:chExt cx="2057400" cy="685800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7010400" y="3429000"/>
              <a:ext cx="19050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Critical section?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4120"/>
                <a:gd name="adj2" fmla="val 14886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0800" y="4724400"/>
            <a:ext cx="2590800" cy="685800"/>
            <a:chOff x="6934200" y="3352800"/>
            <a:chExt cx="2057400" cy="685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6934201" y="3429000"/>
              <a:ext cx="2051544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sz="2400" dirty="0" smtClean="0">
                  <a:solidFill>
                    <a:srgbClr val="FF0000"/>
                  </a:solidFill>
                  <a:ea typeface="MS PGothic" charset="0"/>
                </a:rPr>
                <a:t>Let a writer access</a:t>
              </a:r>
              <a:endParaRPr lang="en-US" sz="2400" dirty="0">
                <a:solidFill>
                  <a:srgbClr val="FF0000"/>
                </a:solidFill>
                <a:ea typeface="MS PGothic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6934200" y="3352800"/>
              <a:ext cx="2057400" cy="685800"/>
            </a:xfrm>
            <a:prstGeom prst="wedgeRoundRectCallout">
              <a:avLst>
                <a:gd name="adj1" fmla="val -80568"/>
                <a:gd name="adj2" fmla="val 9519"/>
                <a:gd name="adj3" fmla="val 16667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35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94663" cy="7667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  <a:ea typeface="MS PGothic" charset="0"/>
              </a:rPr>
              <a:t>Other Readers</a:t>
            </a:r>
            <a:r>
              <a:rPr lang="en-US" dirty="0">
                <a:latin typeface="+mn-lt"/>
                <a:ea typeface="MS PGothic" charset="0"/>
              </a:rPr>
              <a:t>-Writers </a:t>
            </a:r>
            <a:r>
              <a:rPr lang="en-US" dirty="0" smtClean="0">
                <a:latin typeface="+mn-lt"/>
                <a:ea typeface="MS PGothic" charset="0"/>
              </a:rPr>
              <a:t>Problems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1116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a typeface="MS PGothic" charset="0"/>
              </a:rPr>
              <a:t>Problem 1:</a:t>
            </a:r>
            <a:r>
              <a:rPr lang="en-US" sz="2800" dirty="0" smtClean="0">
                <a:ea typeface="MS PGothic" charset="0"/>
              </a:rPr>
              <a:t> no </a:t>
            </a:r>
            <a:r>
              <a:rPr lang="en-US" sz="2800" dirty="0">
                <a:ea typeface="MS PGothic" charset="0"/>
              </a:rPr>
              <a:t>reader kept waiting unless writer has permission to use shared object</a:t>
            </a:r>
          </a:p>
          <a:p>
            <a:r>
              <a:rPr lang="en-US" sz="2800" b="1" dirty="0" smtClean="0">
                <a:ea typeface="MS PGothic" charset="0"/>
              </a:rPr>
              <a:t>Problem 2:</a:t>
            </a:r>
            <a:r>
              <a:rPr lang="en-US" sz="2800" dirty="0" smtClean="0"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once writer is ready, it performs the write </a:t>
            </a:r>
            <a:r>
              <a:rPr lang="en-US" sz="2800" dirty="0" smtClean="0">
                <a:ea typeface="MS PGothic" charset="0"/>
              </a:rPr>
              <a:t>ASAP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Both may have </a:t>
            </a:r>
            <a:r>
              <a:rPr lang="en-US" sz="2800" dirty="0" smtClean="0">
                <a:solidFill>
                  <a:srgbClr val="FF0000"/>
                </a:solidFill>
                <a:ea typeface="MS PGothic" charset="0"/>
              </a:rPr>
              <a:t>starvation</a:t>
            </a:r>
            <a:endParaRPr lang="en-US" sz="2800" dirty="0">
              <a:solidFill>
                <a:srgbClr val="FF0000"/>
              </a:solidFill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9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+mn-lt"/>
                <a:ea typeface="MS PGothic" charset="0"/>
              </a:rPr>
              <a:t>The Dining</a:t>
            </a:r>
            <a:r>
              <a:rPr lang="en-US" dirty="0">
                <a:latin typeface="+mn-lt"/>
                <a:ea typeface="MS PGothic" charset="0"/>
              </a:rPr>
              <a:t>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733800"/>
            <a:ext cx="8001000" cy="2819400"/>
          </a:xfrm>
        </p:spPr>
        <p:txBody>
          <a:bodyPr>
            <a:noAutofit/>
          </a:bodyPr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sz="2800" dirty="0">
                <a:ea typeface="MS PGothic" charset="0"/>
              </a:rPr>
              <a:t>Philosophers spend their lives </a:t>
            </a:r>
            <a:r>
              <a:rPr lang="en-US" sz="2800" dirty="0" smtClean="0">
                <a:ea typeface="MS PGothic" charset="0"/>
              </a:rPr>
              <a:t>thinking </a:t>
            </a:r>
            <a:r>
              <a:rPr lang="en-US" sz="2800" dirty="0">
                <a:ea typeface="MS PGothic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800" dirty="0" smtClean="0">
                <a:ea typeface="MS PGothic" charset="0"/>
              </a:rPr>
              <a:t>O</a:t>
            </a:r>
            <a:r>
              <a:rPr lang="en-US" altLang="ja-JP" sz="2800" dirty="0" smtClean="0">
                <a:ea typeface="MS PGothic" charset="0"/>
              </a:rPr>
              <a:t>ccasionally </a:t>
            </a:r>
            <a:r>
              <a:rPr lang="en-US" altLang="ja-JP" sz="2800" dirty="0">
                <a:ea typeface="MS PGothic" charset="0"/>
              </a:rPr>
              <a:t>try to pick up </a:t>
            </a:r>
            <a:r>
              <a:rPr lang="en-US" altLang="ja-JP" sz="2800" dirty="0">
                <a:solidFill>
                  <a:srgbClr val="FF0000"/>
                </a:solidFill>
                <a:ea typeface="MS PGothic" charset="0"/>
              </a:rPr>
              <a:t>2 chopsticks</a:t>
            </a:r>
            <a:r>
              <a:rPr lang="en-US" altLang="ja-JP" sz="2800" dirty="0">
                <a:ea typeface="MS PGothic" charset="0"/>
              </a:rPr>
              <a:t> (one at a time) to eat from bowl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sz="2800" dirty="0" smtClean="0">
                <a:ea typeface="MS PGothic" charset="0"/>
              </a:rPr>
              <a:t>In </a:t>
            </a:r>
            <a:r>
              <a:rPr lang="en-US" sz="2800" dirty="0">
                <a:ea typeface="MS PGothic" charset="0"/>
              </a:rPr>
              <a:t>the case of 5 philosophers: Shared data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400" dirty="0" smtClean="0">
                <a:ea typeface="MS PGothic" charset="0"/>
              </a:rPr>
              <a:t>Bowl </a:t>
            </a:r>
            <a:r>
              <a:rPr lang="en-US" sz="2400" dirty="0">
                <a:ea typeface="MS PGothic" charset="0"/>
              </a:rPr>
              <a:t>of </a:t>
            </a:r>
            <a:r>
              <a:rPr lang="en-US" sz="2400" dirty="0" smtClean="0">
                <a:ea typeface="MS PGothic" charset="0"/>
              </a:rPr>
              <a:t>rice</a:t>
            </a:r>
            <a:endParaRPr lang="en-US" sz="2400" dirty="0">
              <a:ea typeface="MS PGothic" charset="0"/>
            </a:endParaRP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sz="2400" dirty="0">
                <a:ea typeface="MS PGothic" charset="0"/>
              </a:rPr>
              <a:t>Semaphore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chopstick [5]</a:t>
            </a:r>
            <a:r>
              <a:rPr lang="en-US" sz="2400" dirty="0">
                <a:ea typeface="MS PGothic" charset="0"/>
              </a:rPr>
              <a:t> initialized to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990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866063" cy="576263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charset="0"/>
                <a:ea typeface="MS PGothic" charset="0"/>
              </a:rPr>
              <a:t>  </a:t>
            </a:r>
            <a:r>
              <a:rPr lang="en-US" sz="4900" dirty="0">
                <a:latin typeface="+mn-lt"/>
                <a:ea typeface="MS PGothic" charset="0"/>
              </a:rPr>
              <a:t>The structure of Philosopher</a:t>
            </a:r>
            <a:r>
              <a:rPr lang="en-US" sz="4900" i="1" dirty="0">
                <a:solidFill>
                  <a:srgbClr val="0000FF"/>
                </a:solidFill>
                <a:latin typeface="+mn-lt"/>
                <a:ea typeface="MS PGothic" charset="0"/>
              </a:rPr>
              <a:t> </a:t>
            </a:r>
            <a:r>
              <a:rPr lang="en-US" sz="4900" i="1" dirty="0" err="1" smtClean="0">
                <a:solidFill>
                  <a:srgbClr val="0000FF"/>
                </a:solidFill>
                <a:latin typeface="+mn-lt"/>
                <a:ea typeface="MS PGothic" charset="0"/>
              </a:rPr>
              <a:t>i</a:t>
            </a:r>
            <a:endParaRPr lang="en-US" sz="4900" dirty="0">
              <a:latin typeface="+mn-lt"/>
              <a:ea typeface="MS PGothic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707312" cy="47847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sz="2400" dirty="0"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wait (chopstick[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wait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chopStick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[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00"/>
              </a:solidFill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signal (chopstick[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signal (chopstick[ 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00"/>
              </a:solidFill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} while (TRUE)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;</a:t>
            </a:r>
            <a:r>
              <a:rPr lang="en-US" dirty="0" smtClean="0">
                <a:latin typeface="Courier New"/>
                <a:ea typeface="MS PGothic" charset="0"/>
                <a:cs typeface="Courier New"/>
              </a:rPr>
              <a:t> </a:t>
            </a:r>
            <a:endParaRPr lang="en-US" dirty="0">
              <a:latin typeface="Courier New"/>
              <a:ea typeface="MS PGothic" charset="0"/>
              <a:cs typeface="Courier New"/>
            </a:endParaRPr>
          </a:p>
          <a:p>
            <a:pPr marL="1195388" lvl="2" indent="-338138">
              <a:lnSpc>
                <a:spcPct val="90000"/>
              </a:lnSpc>
              <a:buFont typeface="Webdings" charset="0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953780"/>
            <a:ext cx="71628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  <a:ea typeface="MS PGothic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a typeface="MS PGothic" charset="0"/>
              </a:rPr>
              <a:t>Q7: </a:t>
            </a:r>
            <a:r>
              <a:rPr lang="en-US" sz="2800" dirty="0" smtClean="0">
                <a:solidFill>
                  <a:schemeClr val="tx1"/>
                </a:solidFill>
                <a:ea typeface="MS PGothic" charset="0"/>
              </a:rPr>
              <a:t>What </a:t>
            </a:r>
            <a:r>
              <a:rPr lang="en-US" sz="2800" dirty="0">
                <a:solidFill>
                  <a:schemeClr val="tx1"/>
                </a:solidFill>
                <a:ea typeface="MS PGothic" charset="0"/>
              </a:rPr>
              <a:t>is the problem with this algorithm?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9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2588" cy="847725"/>
          </a:xfrm>
        </p:spPr>
        <p:txBody>
          <a:bodyPr>
            <a:noAutofit/>
          </a:bodyPr>
          <a:lstStyle/>
          <a:p>
            <a:r>
              <a:rPr lang="en-US" dirty="0">
                <a:ea typeface="MS PGothic" charset="0"/>
              </a:rPr>
              <a:t>Deadlock </a:t>
            </a:r>
            <a:r>
              <a:rPr lang="en-US" dirty="0" smtClean="0">
                <a:ea typeface="MS PGothic" charset="0"/>
              </a:rPr>
              <a:t>Handling</a:t>
            </a:r>
            <a:endParaRPr lang="en-US" dirty="0">
              <a:ea typeface="MS PGothic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223963"/>
            <a:ext cx="8077200" cy="525303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ea typeface="MS PGothic" charset="0"/>
              </a:rPr>
              <a:t>Allow </a:t>
            </a:r>
            <a:r>
              <a:rPr lang="en-US" sz="2800" dirty="0">
                <a:ea typeface="MS PGothic" charset="0"/>
              </a:rPr>
              <a:t>at most 4 philosophers to be sitting simultaneously at  the table</a:t>
            </a:r>
            <a:r>
              <a:rPr lang="en-US" sz="2800" dirty="0" smtClean="0">
                <a:ea typeface="MS PGothic" charset="0"/>
              </a:rPr>
              <a:t>.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 Allow a philosopher to pick up  the forks only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if both are available</a:t>
            </a:r>
            <a:r>
              <a:rPr lang="en-US" sz="2800" dirty="0">
                <a:ea typeface="MS PGothic" charset="0"/>
              </a:rPr>
              <a:t> (picking must be done in a critical section</a:t>
            </a:r>
            <a:r>
              <a:rPr lang="en-US" sz="2800" dirty="0" smtClean="0">
                <a:ea typeface="MS PGothic" charset="0"/>
              </a:rPr>
              <a:t>.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 Use an asymmetric solution  -- an odd-numbered  philosopher picks  up first the left chopstick and then the right chopstick. Even-numbered  philosopher picks  up first the right chopstick and then the left chopstick</a:t>
            </a:r>
            <a:r>
              <a:rPr lang="en-US" sz="2800" dirty="0" smtClean="0">
                <a:ea typeface="MS PGothic" charset="0"/>
              </a:rPr>
              <a:t>.</a:t>
            </a:r>
            <a:endParaRPr lang="en-US" sz="2800" dirty="0"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9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0500"/>
            <a:ext cx="7762875" cy="9525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MS PGothic" charset="0"/>
              </a:rPr>
              <a:t>Problems with Sema</a:t>
            </a:r>
            <a:r>
              <a:rPr lang="en-US" dirty="0">
                <a:latin typeface="Arial" charset="0"/>
                <a:ea typeface="MS PGothic" charset="0"/>
              </a:rPr>
              <a:t>phores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6959600" cy="486092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  <a:ea typeface="MS PGothic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Incorrect use </a:t>
            </a:r>
            <a:r>
              <a:rPr lang="en-US" dirty="0">
                <a:latin typeface="+mj-lt"/>
                <a:ea typeface="MS PGothic" charset="0"/>
              </a:rPr>
              <a:t>of semaphore operations:</a:t>
            </a:r>
            <a:br>
              <a:rPr lang="en-US" dirty="0">
                <a:latin typeface="+mj-lt"/>
                <a:ea typeface="MS PGothic" charset="0"/>
              </a:rPr>
            </a:br>
            <a:endParaRPr lang="en-US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 signal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 …. 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</a:t>
            </a:r>
            <a:br>
              <a:rPr lang="en-US" dirty="0">
                <a:latin typeface="+mj-lt"/>
                <a:ea typeface="MS PGothic" charset="0"/>
              </a:rPr>
            </a:br>
            <a:endParaRPr lang="en-US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 … 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</a:t>
            </a:r>
          </a:p>
          <a:p>
            <a:pPr lvl="1"/>
            <a:endParaRPr lang="en-US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 Omitting  of wait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or signal (</a:t>
            </a:r>
            <a:r>
              <a:rPr lang="en-US" dirty="0" err="1">
                <a:latin typeface="+mj-lt"/>
                <a:ea typeface="MS PGothic" charset="0"/>
              </a:rPr>
              <a:t>mutex</a:t>
            </a:r>
            <a:r>
              <a:rPr lang="en-US" dirty="0">
                <a:latin typeface="+mj-lt"/>
                <a:ea typeface="MS PGothic" charset="0"/>
              </a:rPr>
              <a:t>) (or both)</a:t>
            </a:r>
          </a:p>
          <a:p>
            <a:pPr lvl="1"/>
            <a:endParaRPr lang="en-US" dirty="0">
              <a:latin typeface="+mj-lt"/>
              <a:ea typeface="MS PGothic" charset="0"/>
            </a:endParaRPr>
          </a:p>
          <a:p>
            <a:r>
              <a:rPr lang="en-US" dirty="0" smtClean="0">
                <a:latin typeface="+mj-lt"/>
                <a:ea typeface="MS PGothic" charset="0"/>
              </a:rPr>
              <a:t>   Deadlock </a:t>
            </a:r>
            <a:r>
              <a:rPr lang="en-US" dirty="0">
                <a:latin typeface="+mj-lt"/>
                <a:ea typeface="MS PGothic" charset="0"/>
              </a:rPr>
              <a:t>and starvation are possible.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229600" cy="81438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ea typeface="MS PGothic" charset="0"/>
              </a:rPr>
              <a:t>Monitors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1"/>
            <a:ext cx="8458199" cy="5410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A high-level abstraction </a:t>
            </a:r>
            <a:r>
              <a:rPr lang="en-US" sz="2400" dirty="0" smtClean="0">
                <a:ea typeface="MS PGothic" charset="0"/>
              </a:rPr>
              <a:t>for </a:t>
            </a:r>
            <a:r>
              <a:rPr lang="en-US" sz="2400" dirty="0">
                <a:ea typeface="MS PGothic" charset="0"/>
              </a:rPr>
              <a:t>process synchronization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Abstract data </a:t>
            </a:r>
            <a:r>
              <a:rPr lang="en-US" sz="2400" dirty="0" smtClean="0">
                <a:ea typeface="MS PGothic" charset="0"/>
              </a:rPr>
              <a:t>type: </a:t>
            </a:r>
            <a:r>
              <a:rPr lang="en-US" sz="2400" dirty="0">
                <a:ea typeface="MS PGothic" charset="0"/>
              </a:rPr>
              <a:t>internal variables only accessible by code within the procedure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Only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one process</a:t>
            </a:r>
            <a:r>
              <a:rPr lang="en-US" sz="2400" dirty="0">
                <a:ea typeface="MS PGothic" charset="0"/>
              </a:rPr>
              <a:t> may be active within the monitor at a time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MS PGothic" charset="0"/>
              </a:rPr>
              <a:t>But not powerful enough to model some synchronization </a:t>
            </a:r>
            <a:r>
              <a:rPr lang="en-US" sz="2400" dirty="0" smtClean="0">
                <a:ea typeface="MS PGothic" charset="0"/>
              </a:rPr>
              <a:t>schemes</a:t>
            </a:r>
            <a:endParaRPr lang="en-US" sz="1400" dirty="0" smtClean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endParaRPr lang="en-US" sz="14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monitor monitor-name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{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 /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/ shared variable declarations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MS PGothic" charset="0"/>
              </a:rPr>
              <a:t>procedure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P1 (…) { …. }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endParaRPr lang="en-US" sz="2000" dirty="0">
              <a:solidFill>
                <a:srgbClr val="FF0000"/>
              </a:solidFill>
              <a:latin typeface="Courier New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MS PGothic" charset="0"/>
              </a:rPr>
              <a:t> procedure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Pn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(…) {……}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endParaRPr lang="en-US" sz="2000" dirty="0">
              <a:solidFill>
                <a:srgbClr val="000000"/>
              </a:solidFill>
              <a:latin typeface="Courier New" charset="0"/>
              <a:ea typeface="MS PGothic" charset="0"/>
            </a:endParaRP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MS PGothic" charset="0"/>
              </a:rPr>
              <a:t>  Initialization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code (…) { … }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	</a:t>
            </a:r>
          </a:p>
          <a:p>
            <a:pPr lvl="2">
              <a:lnSpc>
                <a:spcPct val="80000"/>
              </a:lnSpc>
              <a:buFont typeface="Web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464425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A </a:t>
            </a:r>
            <a:r>
              <a:rPr lang="en-US" dirty="0">
                <a:ea typeface="MS PGothic" charset="0"/>
              </a:rPr>
              <a:t>Monitor</a:t>
            </a:r>
          </a:p>
        </p:txBody>
      </p:sp>
      <p:pic>
        <p:nvPicPr>
          <p:cNvPr id="4710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5638800" cy="536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685800" y="1676400"/>
            <a:ext cx="7494494" cy="43434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MS PGothic" charset="0"/>
              </a:rPr>
              <a:t>The Bounded-Buffer Problem</a:t>
            </a:r>
            <a:endParaRPr lang="en-US" altLang="ja-JP" sz="2800" dirty="0" smtClean="0">
              <a:ea typeface="MS PGothic" charset="0"/>
            </a:endParaRPr>
          </a:p>
          <a:p>
            <a:endParaRPr lang="en-US" sz="2800" dirty="0" smtClean="0"/>
          </a:p>
          <a:p>
            <a:r>
              <a:rPr lang="en-US" sz="2800" dirty="0">
                <a:ea typeface="MS PGothic" charset="0"/>
              </a:rPr>
              <a:t>The Readers-Writers </a:t>
            </a:r>
            <a:r>
              <a:rPr lang="en-US" sz="2800" dirty="0" smtClean="0">
                <a:ea typeface="MS PGothic" charset="0"/>
              </a:rPr>
              <a:t>Problem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>
                <a:ea typeface="MS PGothic" charset="0"/>
              </a:rPr>
              <a:t>The Dining-Philosophers </a:t>
            </a:r>
            <a:r>
              <a:rPr lang="en-US" sz="2800" dirty="0" smtClean="0">
                <a:ea typeface="MS PGothic" charset="0"/>
              </a:rPr>
              <a:t>Problem</a:t>
            </a:r>
          </a:p>
          <a:p>
            <a:endParaRPr lang="en-US" sz="2800" dirty="0">
              <a:ea typeface="MS PGothic" charset="0"/>
            </a:endParaRPr>
          </a:p>
          <a:p>
            <a:r>
              <a:rPr lang="en-US" sz="2800" dirty="0" smtClean="0">
                <a:ea typeface="MS PGothic" charset="0"/>
              </a:rPr>
              <a:t>Introduction to Monitors</a:t>
            </a: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952500"/>
          </a:xfrm>
        </p:spPr>
        <p:txBody>
          <a:bodyPr>
            <a:noAutofit/>
          </a:bodyPr>
          <a:lstStyle/>
          <a:p>
            <a:r>
              <a:rPr lang="en-US" dirty="0" smtClean="0">
                <a:ea typeface="MS PGothic" charset="0"/>
              </a:rPr>
              <a:t>Recap: </a:t>
            </a:r>
            <a:r>
              <a:rPr lang="en-US" dirty="0" err="1" smtClean="0">
                <a:latin typeface="+mn-lt"/>
                <a:ea typeface="MS PGothic" charset="0"/>
              </a:rPr>
              <a:t>Mutex</a:t>
            </a:r>
            <a:r>
              <a:rPr lang="en-US" dirty="0" smtClean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Locks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95400"/>
            <a:ext cx="8012112" cy="5137150"/>
          </a:xfrm>
        </p:spPr>
        <p:txBody>
          <a:bodyPr>
            <a:normAutofit/>
          </a:bodyPr>
          <a:lstStyle/>
          <a:p>
            <a:pPr marL="342866" indent="-342866">
              <a:lnSpc>
                <a:spcPct val="90000"/>
              </a:lnSpc>
              <a:defRPr/>
            </a:pPr>
            <a:r>
              <a:rPr lang="en-US" sz="2800" dirty="0" smtClean="0">
                <a:ea typeface="ＭＳ Ｐゴシック" charset="0"/>
                <a:cs typeface="ＭＳ Ｐゴシック" charset="0"/>
              </a:rPr>
              <a:t>Solve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critical section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problems using OS</a:t>
            </a:r>
          </a:p>
          <a:p>
            <a:pPr marL="342866" indent="-342866">
              <a:lnSpc>
                <a:spcPct val="90000"/>
              </a:lnSpc>
              <a:defRPr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342866" indent="-342866">
              <a:lnSpc>
                <a:spcPct val="90000"/>
              </a:lnSpc>
              <a:defRPr/>
            </a:pPr>
            <a:r>
              <a:rPr lang="en-US" sz="2800" dirty="0" err="1" smtClean="0">
                <a:ea typeface="ＭＳ Ｐゴシック" charset="0"/>
                <a:cs typeface="ＭＳ Ｐゴシック" charset="0"/>
              </a:rPr>
              <a:t>Mutex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 lock: protect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 critical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section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742916" lvl="1" indent="-342866">
              <a:lnSpc>
                <a:spcPct val="90000"/>
              </a:lnSpc>
              <a:defRPr/>
            </a:pPr>
            <a:r>
              <a:rPr lang="en-US" b="1" dirty="0" smtClean="0">
                <a:ea typeface="ＭＳ Ｐゴシック" charset="0"/>
                <a:cs typeface="Courier New"/>
              </a:rPr>
              <a:t>acquire</a:t>
            </a:r>
            <a:r>
              <a:rPr lang="en-US" b="1" dirty="0">
                <a:ea typeface="ＭＳ Ｐゴシック" charset="0"/>
                <a:cs typeface="Courier New"/>
              </a:rPr>
              <a:t>()</a:t>
            </a:r>
            <a:r>
              <a:rPr lang="en-US" dirty="0">
                <a:ea typeface="ＭＳ Ｐゴシック" charset="0"/>
                <a:cs typeface="ＭＳ Ｐゴシック" charset="0"/>
              </a:rPr>
              <a:t> a lock 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742916" lvl="1" indent="-342866">
              <a:lnSpc>
                <a:spcPct val="90000"/>
              </a:lnSpc>
              <a:defRPr/>
            </a:pPr>
            <a:r>
              <a:rPr lang="en-US" b="1" dirty="0" smtClean="0">
                <a:ea typeface="ＭＳ Ｐゴシック" charset="0"/>
                <a:cs typeface="Courier New"/>
              </a:rPr>
              <a:t>release</a:t>
            </a:r>
            <a:r>
              <a:rPr lang="en-US" b="1" dirty="0">
                <a:ea typeface="ＭＳ Ｐゴシック" charset="0"/>
                <a:cs typeface="Courier New"/>
              </a:rPr>
              <a:t>()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 lock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342866" indent="-342866">
              <a:lnSpc>
                <a:spcPct val="90000"/>
              </a:lnSpc>
              <a:defRPr/>
            </a:pPr>
            <a:endParaRPr lang="en-US" sz="2800" b="1" dirty="0" smtClean="0">
              <a:ea typeface="ＭＳ Ｐゴシック" charset="0"/>
              <a:cs typeface="Courier New"/>
            </a:endParaRPr>
          </a:p>
          <a:p>
            <a:pPr marL="342866" indent="-342866">
              <a:lnSpc>
                <a:spcPct val="90000"/>
              </a:lnSpc>
              <a:defRPr/>
            </a:pPr>
            <a:r>
              <a:rPr lang="en-US" sz="2800" b="1" dirty="0" smtClean="0">
                <a:ea typeface="ＭＳ Ｐゴシック" charset="0"/>
                <a:cs typeface="Courier New"/>
              </a:rPr>
              <a:t>acquire</a:t>
            </a:r>
            <a:r>
              <a:rPr lang="en-US" sz="2800" b="1" dirty="0">
                <a:ea typeface="ＭＳ Ｐゴシック" charset="0"/>
                <a:cs typeface="Courier New"/>
              </a:rPr>
              <a:t>()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>
                <a:ea typeface="ＭＳ Ｐゴシック" charset="0"/>
                <a:cs typeface="Courier New"/>
              </a:rPr>
              <a:t>release()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must be atomic</a:t>
            </a:r>
          </a:p>
          <a:p>
            <a:pPr marL="342866" indent="-342866">
              <a:lnSpc>
                <a:spcPct val="90000"/>
              </a:lnSpc>
              <a:defRPr/>
            </a:pPr>
            <a:endParaRPr lang="en-US" sz="2800" dirty="0" smtClean="0">
              <a:ea typeface="ＭＳ Ｐゴシック" charset="0"/>
              <a:cs typeface="ＭＳ Ｐゴシック" charset="0"/>
            </a:endParaRPr>
          </a:p>
          <a:p>
            <a:pPr marL="342866" indent="-342866">
              <a:lnSpc>
                <a:spcPct val="90000"/>
              </a:lnSpc>
              <a:defRPr/>
            </a:pPr>
            <a:r>
              <a:rPr lang="en-US" sz="2800" dirty="0" smtClean="0">
                <a:ea typeface="ＭＳ Ｐゴシック" charset="0"/>
                <a:cs typeface="ＭＳ Ｐゴシック" charset="0"/>
              </a:rPr>
              <a:t>This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solution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requires </a:t>
            </a:r>
            <a:r>
              <a:rPr lang="en-US" sz="2800" b="1" dirty="0">
                <a:solidFill>
                  <a:srgbClr val="FF0000"/>
                </a:solidFill>
                <a:ea typeface="ＭＳ Ｐゴシック" charset="0"/>
                <a:cs typeface="ＭＳ Ｐゴシック" charset="-128"/>
              </a:rPr>
              <a:t>busy </a:t>
            </a:r>
            <a:r>
              <a:rPr lang="en-US" sz="2800" b="1" dirty="0" smtClean="0">
                <a:solidFill>
                  <a:srgbClr val="FF0000"/>
                </a:solidFill>
                <a:ea typeface="ＭＳ Ｐゴシック" charset="0"/>
                <a:cs typeface="ＭＳ Ｐゴシック" charset="-128"/>
              </a:rPr>
              <a:t>waiting</a:t>
            </a:r>
            <a:endParaRPr lang="en-US" sz="2800" b="1" dirty="0">
              <a:solidFill>
                <a:srgbClr val="FF0000"/>
              </a:solidFill>
              <a:ea typeface="ＭＳ Ｐゴシック" charset="0"/>
              <a:cs typeface="ＭＳ Ｐゴシック" charset="-128"/>
            </a:endParaRP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2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657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ea typeface="MS PGothic" charset="0"/>
              </a:rPr>
              <a:t>Recap: Semaphore Implementation</a:t>
            </a:r>
            <a:endParaRPr lang="en-US" sz="32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76200"/>
            <a:ext cx="4572000" cy="14465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55613" eaLnBrk="1" hangingPunct="1">
              <a:buFontTx/>
              <a:buNone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typedef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{   </a:t>
            </a:r>
          </a:p>
          <a:p>
            <a:pPr defTabSz="455613" eaLnBrk="1" hangingPunct="1">
              <a:buFontTx/>
              <a:buNone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value;</a:t>
            </a:r>
            <a:b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process *L;</a:t>
            </a:r>
            <a:b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</a:rPr>
              <a:t>semaphore</a:t>
            </a:r>
            <a:r>
              <a:rPr lang="en-US" sz="220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sz="22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90599" y="1295400"/>
            <a:ext cx="6019801" cy="56515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Monotype Sorts" charset="0"/>
              <a:buNone/>
            </a:pP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wait(semaphore *S) {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S-&gt;value--;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if (S-&gt;value &lt; 0) {</a:t>
            </a:r>
            <a:br>
              <a:rPr lang="en-US" sz="2600" dirty="0">
                <a:latin typeface="Courier New"/>
                <a:ea typeface="MS PGothic" charset="0"/>
                <a:cs typeface="Courier New"/>
              </a:rPr>
            </a:br>
            <a:r>
              <a:rPr lang="en-US" sz="2600" dirty="0">
                <a:latin typeface="Courier New"/>
                <a:ea typeface="MS PGothic" charset="0"/>
                <a:cs typeface="Courier New"/>
              </a:rPr>
              <a:t>      add this process to S-&gt;list;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  block();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}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}</a:t>
            </a:r>
          </a:p>
          <a:p>
            <a:pPr marL="0" indent="0">
              <a:buFont typeface="Monotype Sorts" charset="0"/>
              <a:buNone/>
            </a:pPr>
            <a:endParaRPr lang="en-US" sz="2600" dirty="0">
              <a:latin typeface="Courier New"/>
              <a:ea typeface="MS PGothic" charset="0"/>
              <a:cs typeface="Courier New"/>
            </a:endParaRP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signal(semaphore *S) {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S-&gt;value++;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if (S-&gt;value &lt;= 0) {</a:t>
            </a:r>
            <a:br>
              <a:rPr lang="en-US" sz="2600" dirty="0">
                <a:latin typeface="Courier New"/>
                <a:ea typeface="MS PGothic" charset="0"/>
                <a:cs typeface="Courier New"/>
              </a:rPr>
            </a:br>
            <a:r>
              <a:rPr lang="en-US" sz="2600" dirty="0">
                <a:latin typeface="Courier New"/>
                <a:ea typeface="MS PGothic" charset="0"/>
                <a:cs typeface="Courier New"/>
              </a:rPr>
              <a:t>      remove a process P from S-&gt;list;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   wakeup(P);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   } </a:t>
            </a:r>
          </a:p>
          <a:p>
            <a:pPr marL="0" indent="0">
              <a:buFont typeface="Monotype Sorts" charset="0"/>
              <a:buNone/>
            </a:pPr>
            <a:r>
              <a:rPr lang="en-US" sz="2600" dirty="0">
                <a:latin typeface="Courier New"/>
                <a:ea typeface="MS PGothic" charset="0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666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16837" cy="82867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Deadlock and Starvation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3150"/>
            <a:ext cx="8077200" cy="4906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Deadlock</a:t>
            </a:r>
            <a:r>
              <a:rPr lang="en-US" sz="2800" b="1" dirty="0">
                <a:solidFill>
                  <a:srgbClr val="3366FF"/>
                </a:solidFill>
                <a:ea typeface="MS PGothic" charset="0"/>
              </a:rPr>
              <a:t> </a:t>
            </a:r>
            <a:r>
              <a:rPr lang="en-US" sz="2800" dirty="0">
                <a:ea typeface="MS PGothic" charset="0"/>
              </a:rPr>
              <a:t>– two or more processes are waiting </a:t>
            </a:r>
            <a:r>
              <a:rPr lang="en-US" sz="2800" dirty="0" smtClean="0">
                <a:ea typeface="MS PGothic" charset="0"/>
              </a:rPr>
              <a:t>indefinitely</a:t>
            </a:r>
            <a:endParaRPr lang="en-US" sz="2800" dirty="0"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Let </a:t>
            </a:r>
            <a:r>
              <a:rPr lang="en-US" sz="2800" b="1" i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 and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 </a:t>
            </a:r>
            <a:r>
              <a:rPr lang="en-US" sz="2800" b="1" i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Q</a:t>
            </a: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be </a:t>
            </a:r>
            <a:r>
              <a:rPr lang="en-US" sz="2800" dirty="0">
                <a:ea typeface="MS PGothic" charset="0"/>
              </a:rPr>
              <a:t>two semaphores initialized to 1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i="1" dirty="0">
                <a:solidFill>
                  <a:srgbClr val="000000"/>
                </a:solidFill>
                <a:ea typeface="MS PGothic" charset="0"/>
              </a:rPr>
              <a:t>		        P</a:t>
            </a:r>
            <a:r>
              <a:rPr lang="en-US" sz="2800" baseline="-25000" dirty="0">
                <a:solidFill>
                  <a:srgbClr val="000000"/>
                </a:solidFill>
                <a:ea typeface="MS PGothic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ea typeface="MS PGothic" charset="0"/>
              </a:rPr>
              <a:t>	                            </a:t>
            </a:r>
            <a:r>
              <a:rPr lang="en-US" sz="2800" i="1" dirty="0">
                <a:solidFill>
                  <a:srgbClr val="000000"/>
                </a:solidFill>
                <a:ea typeface="MS PGothic" charset="0"/>
              </a:rPr>
              <a:t>P</a:t>
            </a:r>
            <a:r>
              <a:rPr lang="en-US" sz="2800" baseline="-25000" dirty="0">
                <a:solidFill>
                  <a:srgbClr val="000000"/>
                </a:solidFill>
                <a:ea typeface="MS PGothic" charset="0"/>
              </a:rPr>
              <a:t>1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800" b="1" dirty="0">
                <a:solidFill>
                  <a:srgbClr val="000000"/>
                </a:solidFill>
                <a:ea typeface="MS PGothic" charset="0"/>
                <a:cs typeface="Courier New" charset="0"/>
              </a:rPr>
              <a:t>	         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wait(S); 	              wait(Q);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wait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(Q); 	          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wait(S);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	 ...		     ...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	 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signal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(S);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        signal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(Q);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882775" algn="ctr"/>
                <a:tab pos="4568825" algn="ctr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signal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(Q);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            signal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MS PGothic" charset="0"/>
                <a:cs typeface="Courier New"/>
              </a:rPr>
              <a:t>(S);</a:t>
            </a:r>
          </a:p>
          <a:p>
            <a:pPr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800" dirty="0" smtClean="0">
                <a:solidFill>
                  <a:srgbClr val="FF0000"/>
                </a:solidFill>
                <a:ea typeface="MS PGothic" charset="0"/>
                <a:sym typeface="MT Extra" charset="0"/>
              </a:rPr>
              <a:t>Starvation </a:t>
            </a:r>
            <a:r>
              <a:rPr lang="en-US" sz="2800" dirty="0">
                <a:solidFill>
                  <a:srgbClr val="FF0000"/>
                </a:solidFill>
                <a:ea typeface="MS PGothic" charset="0"/>
              </a:rPr>
              <a:t>– indefinite blocking  </a:t>
            </a:r>
          </a:p>
          <a:p>
            <a:pPr lvl="1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en-US" sz="2400" dirty="0">
                <a:ea typeface="MS PGothic" charset="0"/>
              </a:rPr>
              <a:t>A process </a:t>
            </a:r>
            <a:r>
              <a:rPr lang="en-US" sz="2400" dirty="0" smtClean="0">
                <a:ea typeface="MS PGothic" charset="0"/>
              </a:rPr>
              <a:t>never </a:t>
            </a:r>
            <a:r>
              <a:rPr lang="en-US" sz="2400" dirty="0">
                <a:ea typeface="MS PGothic" charset="0"/>
              </a:rPr>
              <a:t>be removed from the semaphore </a:t>
            </a:r>
            <a:r>
              <a:rPr lang="en-US" sz="2400" dirty="0" smtClean="0">
                <a:ea typeface="MS PGothic" charset="0"/>
              </a:rPr>
              <a:t>queue</a:t>
            </a:r>
            <a:endParaRPr lang="en-US" sz="24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8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07275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+mn-lt"/>
                <a:ea typeface="MS PGothic" charset="0"/>
              </a:rPr>
              <a:t>The Bounded</a:t>
            </a:r>
            <a:r>
              <a:rPr lang="en-US" dirty="0">
                <a:latin typeface="+mn-lt"/>
                <a:ea typeface="MS PGothic" charset="0"/>
              </a:rPr>
              <a:t>-Buffer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001000" cy="611187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ea typeface="MS PGothic" charset="0"/>
              </a:rPr>
              <a:t>n</a:t>
            </a:r>
            <a:r>
              <a:rPr lang="en-US" sz="2800" dirty="0" smtClean="0">
                <a:ea typeface="MS PGothic" charset="0"/>
              </a:rPr>
              <a:t> buffers, each can hold one item</a:t>
            </a:r>
          </a:p>
          <a:p>
            <a:endParaRPr lang="en-US" sz="2800" dirty="0" smtClean="0">
              <a:ea typeface="MS PGothic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/>
          <a:p>
            <a:endParaRPr kumimoji="1" lang="en-US">
              <a:latin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7315200" cy="467103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293813"/>
            <a:ext cx="8763000" cy="53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Q1: What semaphores do you need to control the shared pool?</a:t>
            </a:r>
            <a:endParaRPr lang="en-US" sz="2400" dirty="0" smtClean="0">
              <a:ea typeface="MS P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0" y="1676400"/>
            <a:ext cx="373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  <a:ea typeface="MS PGothic" charset="0"/>
              </a:rPr>
              <a:t>Semaphore </a:t>
            </a:r>
            <a:r>
              <a:rPr lang="en-US" sz="2000" b="1" dirty="0" err="1" smtClean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mutex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MS PGothic" charset="0"/>
              </a:rPr>
              <a:t> i</a:t>
            </a:r>
            <a:r>
              <a:rPr lang="en-US" sz="2000" dirty="0" smtClean="0">
                <a:latin typeface="+mn-lt"/>
                <a:ea typeface="MS PGothic" charset="0"/>
              </a:rPr>
              <a:t>nitial value </a:t>
            </a:r>
            <a:r>
              <a:rPr lang="en-US" sz="2000" dirty="0">
                <a:latin typeface="+mn-lt"/>
                <a:ea typeface="MS PGothic" charset="0"/>
              </a:rPr>
              <a:t>1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  <a:ea typeface="MS PGothic" charset="0"/>
              </a:rPr>
              <a:t>Semaphore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full: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MS PGothic" charset="0"/>
              </a:rPr>
              <a:t> initial </a:t>
            </a:r>
            <a:r>
              <a:rPr lang="en-US" sz="2000" dirty="0" smtClean="0">
                <a:latin typeface="+mn-lt"/>
                <a:ea typeface="MS PGothic" charset="0"/>
              </a:rPr>
              <a:t>value </a:t>
            </a:r>
            <a:r>
              <a:rPr lang="en-US" sz="2000" dirty="0">
                <a:latin typeface="+mn-lt"/>
                <a:ea typeface="MS PGothic" charset="0"/>
              </a:rPr>
              <a:t>0</a:t>
            </a:r>
          </a:p>
          <a:p>
            <a:r>
              <a:rPr lang="en-US" sz="2000" dirty="0">
                <a:latin typeface="+mn-lt"/>
                <a:ea typeface="MS PGothic" charset="0"/>
              </a:rPr>
              <a:t>Semaphore 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MS PGothic" charset="0"/>
                <a:cs typeface="Courier New" charset="0"/>
              </a:rPr>
              <a:t>empty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MS PGothic" charset="0"/>
              </a:rPr>
              <a:t>initial </a:t>
            </a:r>
            <a:r>
              <a:rPr lang="en-US" sz="2000" dirty="0" smtClean="0">
                <a:latin typeface="+mn-lt"/>
                <a:ea typeface="MS PGothic" charset="0"/>
              </a:rPr>
              <a:t>value </a:t>
            </a:r>
            <a:r>
              <a:rPr lang="en-US" sz="2000" dirty="0">
                <a:latin typeface="+mn-lt"/>
                <a:ea typeface="MS PGothic" charset="0"/>
              </a:rPr>
              <a:t>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5613" y="1676400"/>
            <a:ext cx="4572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05800" y="1981200"/>
            <a:ext cx="4572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2286000"/>
            <a:ext cx="4572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176212"/>
            <a:ext cx="7575550" cy="1119187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The Producer Process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9524"/>
            <a:ext cx="8534400" cy="5121275"/>
          </a:xfrm>
        </p:spPr>
        <p:txBody>
          <a:bodyPr>
            <a:normAutofit fontScale="92500"/>
          </a:bodyPr>
          <a:lstStyle/>
          <a:p>
            <a:pPr>
              <a:buFont typeface="Monotype Sorts" charset="0"/>
              <a:buNone/>
            </a:pP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sz="2400" dirty="0" smtClean="0">
                <a:latin typeface="Courier New" charset="0"/>
                <a:ea typeface="MS PGothic" charset="0"/>
                <a:cs typeface="Courier New" charset="0"/>
              </a:rPr>
              <a:t>do </a:t>
            </a: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{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  ...</a:t>
            </a:r>
            <a:br>
              <a:rPr lang="en-US" sz="24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/* produce an item in </a:t>
            </a:r>
            <a:r>
              <a:rPr lang="en-US" sz="2400" dirty="0" err="1">
                <a:latin typeface="Courier New" charset="0"/>
                <a:ea typeface="MS PGothic" charset="0"/>
                <a:cs typeface="Courier New" charset="0"/>
              </a:rPr>
              <a:t>next_produced</a:t>
            </a: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*/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  ...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wait(empty);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wait(</a:t>
            </a:r>
            <a:r>
              <a:rPr lang="en-US" sz="2400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   ...</a:t>
            </a:r>
            <a:br>
              <a:rPr lang="en-US" sz="24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/* add next produced to the buffer */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   ...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signal(</a:t>
            </a:r>
            <a:r>
              <a:rPr lang="en-US" sz="2400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   signal(full);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Courier New" charset="0"/>
                <a:ea typeface="MS PGothic" charset="0"/>
                <a:cs typeface="Courier New" charset="0"/>
              </a:rPr>
              <a:t>     } while (true);</a:t>
            </a:r>
            <a:br>
              <a:rPr lang="en-US" sz="2400" dirty="0">
                <a:latin typeface="Courier New" charset="0"/>
                <a:ea typeface="MS PGothic" charset="0"/>
                <a:cs typeface="Courier New" charset="0"/>
              </a:rPr>
            </a:br>
            <a:endParaRPr lang="en-US" sz="2400" dirty="0">
              <a:latin typeface="Courier New" charset="0"/>
              <a:ea typeface="MS PGothic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276600"/>
            <a:ext cx="21336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4800600"/>
            <a:ext cx="25146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2819400"/>
            <a:ext cx="23622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5105400"/>
            <a:ext cx="23622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48200" y="2743200"/>
            <a:ext cx="41148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Q2: Where to place the </a:t>
            </a:r>
            <a:r>
              <a:rPr lang="en-US" sz="2400" dirty="0" err="1" smtClean="0">
                <a:solidFill>
                  <a:srgbClr val="FF0000"/>
                </a:solidFill>
                <a:ea typeface="MS PGothic" charset="0"/>
              </a:rPr>
              <a:t>mutex</a:t>
            </a: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 semaphore?</a:t>
            </a:r>
            <a:endParaRPr lang="en-US" sz="2400" dirty="0" smtClean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8" grpId="1" animBg="1"/>
      <p:bldP spid="10" grpId="0" animBg="1"/>
      <p:bldP spid="10" grpId="1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6213"/>
            <a:ext cx="8158163" cy="576262"/>
          </a:xfrm>
        </p:spPr>
        <p:txBody>
          <a:bodyPr>
            <a:noAutofit/>
          </a:bodyPr>
          <a:lstStyle/>
          <a:p>
            <a:pPr marL="0" indent="0"/>
            <a:r>
              <a:rPr lang="en-US" sz="3600" dirty="0">
                <a:solidFill>
                  <a:srgbClr val="FF0000"/>
                </a:solidFill>
                <a:ea typeface="MS PGothic" charset="0"/>
              </a:rPr>
              <a:t>Q3: </a:t>
            </a:r>
            <a:r>
              <a:rPr lang="en-US" sz="3600" dirty="0">
                <a:ea typeface="MS PGothic" charset="0"/>
              </a:rPr>
              <a:t>Can you design the consumer process?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1"/>
            <a:ext cx="8610600" cy="579119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 smtClean="0"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Do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wait(full)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;</a:t>
            </a:r>
            <a:endParaRPr lang="en-US" sz="2200" dirty="0">
              <a:latin typeface="Courier New"/>
              <a:ea typeface="ＭＳ Ｐゴシック" pitchFamily="-84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wait(</a:t>
            </a:r>
            <a:r>
              <a:rPr lang="en-US" sz="2200" dirty="0" err="1" smtClean="0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...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/>
            </a:r>
            <a:b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/*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remove an item from buffer to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     </a:t>
            </a:r>
            <a:r>
              <a:rPr lang="en-US" sz="2200" dirty="0" err="1" smtClean="0">
                <a:latin typeface="Courier New"/>
                <a:ea typeface="ＭＳ Ｐゴシック" pitchFamily="-84" charset="-128"/>
                <a:cs typeface="Courier New"/>
              </a:rPr>
              <a:t>next_consumed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 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...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signal(</a:t>
            </a:r>
            <a:r>
              <a:rPr lang="en-US" sz="2200" dirty="0" err="1" smtClean="0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signal(empty);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 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...</a:t>
            </a:r>
            <a:b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/*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consume the item in next consumed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     </a:t>
            </a: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...</a:t>
            </a:r>
            <a:b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2200" dirty="0" smtClean="0">
                <a:latin typeface="Courier New"/>
                <a:ea typeface="ＭＳ Ｐゴシック" pitchFamily="-84" charset="-128"/>
                <a:cs typeface="Courier New"/>
              </a:rPr>
              <a:t>     } </a:t>
            </a:r>
            <a:r>
              <a:rPr lang="en-US" sz="2200" dirty="0">
                <a:latin typeface="Courier New"/>
                <a:ea typeface="ＭＳ Ｐゴシック" pitchFamily="-84" charset="-128"/>
                <a:cs typeface="Courier New"/>
              </a:rPr>
              <a:t>while (true); </a:t>
            </a:r>
          </a:p>
          <a:p>
            <a:pPr marL="342866" indent="-342866">
              <a:buFont typeface="Monotype Sorts" pitchFamily="-84" charset="2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447800"/>
            <a:ext cx="2286000" cy="83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86200"/>
            <a:ext cx="2667000" cy="83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146050"/>
            <a:ext cx="7566025" cy="84455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The Readers</a:t>
            </a:r>
            <a:r>
              <a:rPr lang="en-US" dirty="0">
                <a:ea typeface="MS PGothic" charset="0"/>
              </a:rPr>
              <a:t>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11250"/>
            <a:ext cx="8269289" cy="3613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MS PGothic" charset="0"/>
              </a:rPr>
              <a:t>Concurrent </a:t>
            </a:r>
            <a:r>
              <a:rPr lang="en-US" sz="2400" dirty="0">
                <a:ea typeface="MS PGothic" charset="0"/>
              </a:rPr>
              <a:t>processes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Readers</a:t>
            </a:r>
            <a:r>
              <a:rPr lang="en-US" sz="2400" dirty="0">
                <a:ea typeface="MS PGothic" charset="0"/>
              </a:rPr>
              <a:t> – only read </a:t>
            </a:r>
            <a:r>
              <a:rPr lang="en-US" sz="2400" dirty="0" smtClean="0">
                <a:ea typeface="MS PGothic" charset="0"/>
              </a:rPr>
              <a:t>data; do </a:t>
            </a:r>
            <a:r>
              <a:rPr lang="en-US" sz="2400" b="1" i="1" dirty="0">
                <a:ea typeface="MS PGothic" charset="0"/>
              </a:rPr>
              <a:t>not</a:t>
            </a:r>
            <a:r>
              <a:rPr lang="en-US" sz="2400" b="1" dirty="0">
                <a:ea typeface="MS PGothic" charset="0"/>
              </a:rPr>
              <a:t> </a:t>
            </a:r>
            <a:r>
              <a:rPr lang="en-US" sz="2400" dirty="0">
                <a:ea typeface="MS PGothic" charset="0"/>
              </a:rPr>
              <a:t>perform </a:t>
            </a:r>
            <a:r>
              <a:rPr lang="en-US" sz="2400" dirty="0" smtClean="0">
                <a:ea typeface="MS PGothic" charset="0"/>
              </a:rPr>
              <a:t>updates</a:t>
            </a:r>
            <a:endParaRPr lang="en-US" sz="2400" dirty="0">
              <a:ea typeface="MS PGothic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Writers</a:t>
            </a:r>
            <a:r>
              <a:rPr lang="en-US" sz="2400" dirty="0">
                <a:ea typeface="MS PGothic" charset="0"/>
              </a:rPr>
              <a:t>   </a:t>
            </a:r>
            <a:r>
              <a:rPr lang="en-US" sz="2400" dirty="0" smtClean="0">
                <a:ea typeface="MS PGothic" charset="0"/>
              </a:rPr>
              <a:t>– both </a:t>
            </a:r>
            <a:r>
              <a:rPr lang="en-US" sz="2400" dirty="0">
                <a:ea typeface="MS PGothic" charset="0"/>
              </a:rPr>
              <a:t>read and write</a:t>
            </a:r>
          </a:p>
          <a:p>
            <a:r>
              <a:rPr lang="en-US" sz="2400" dirty="0" smtClean="0">
                <a:ea typeface="MS PGothic" charset="0"/>
              </a:rPr>
              <a:t>Problem: </a:t>
            </a:r>
          </a:p>
          <a:p>
            <a:pPr lvl="1"/>
            <a:r>
              <a:rPr lang="en-US" sz="2400" dirty="0" smtClean="0">
                <a:ea typeface="MS PGothic" charset="0"/>
              </a:rPr>
              <a:t>Allow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multiple readers</a:t>
            </a:r>
            <a:r>
              <a:rPr lang="en-US" sz="2400" dirty="0">
                <a:ea typeface="MS PGothic" charset="0"/>
              </a:rPr>
              <a:t> to read at the same time</a:t>
            </a:r>
          </a:p>
          <a:p>
            <a:pPr lvl="1"/>
            <a:r>
              <a:rPr lang="en-US" sz="2400" dirty="0">
                <a:ea typeface="MS PGothic" charset="0"/>
              </a:rPr>
              <a:t>Only one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single writer</a:t>
            </a:r>
            <a:r>
              <a:rPr lang="en-US" sz="2400" dirty="0">
                <a:ea typeface="MS PGothic" charset="0"/>
              </a:rPr>
              <a:t> can access the shared </a:t>
            </a:r>
            <a:r>
              <a:rPr lang="en-US" sz="2400" dirty="0" smtClean="0">
                <a:ea typeface="MS PGothic" charset="0"/>
              </a:rPr>
              <a:t>data</a:t>
            </a:r>
          </a:p>
          <a:p>
            <a:pPr lvl="1"/>
            <a:endParaRPr lang="en-US" sz="2400" dirty="0">
              <a:ea typeface="MS PGothic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ea typeface="MS PGothic" charset="0"/>
              </a:rPr>
              <a:t>Q4:</a:t>
            </a:r>
            <a:r>
              <a:rPr lang="en-US" sz="2400" dirty="0" smtClean="0">
                <a:ea typeface="MS PGothic" charset="0"/>
              </a:rPr>
              <a:t> What semaphores do we need? </a:t>
            </a:r>
            <a:endParaRPr lang="en-US" sz="2400" dirty="0"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33800"/>
            <a:ext cx="3505200" cy="31336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4800600"/>
            <a:ext cx="4953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  <a:ea typeface="MS PGothic" charset="0"/>
              </a:rPr>
              <a:t>Semaphore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+mn-lt"/>
                <a:ea typeface="MS PGothic" charset="0"/>
              </a:rPr>
              <a:t>rw_mutex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initialized to 1</a:t>
            </a:r>
          </a:p>
          <a:p>
            <a:r>
              <a:rPr lang="en-US" sz="2400" dirty="0">
                <a:latin typeface="+mn-lt"/>
                <a:ea typeface="MS PGothic" charset="0"/>
              </a:rPr>
              <a:t>Semaphore </a:t>
            </a:r>
            <a:r>
              <a:rPr lang="en-US" sz="2400" dirty="0" err="1">
                <a:solidFill>
                  <a:srgbClr val="FF0000"/>
                </a:solidFill>
                <a:latin typeface="+mn-lt"/>
                <a:ea typeface="MS PGothic" charset="0"/>
              </a:rPr>
              <a:t>mutex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initialized to 1</a:t>
            </a:r>
          </a:p>
          <a:p>
            <a:r>
              <a:rPr lang="en-US" sz="2400" dirty="0">
                <a:latin typeface="+mn-lt"/>
                <a:ea typeface="MS PGothic" charset="0"/>
              </a:rPr>
              <a:t>Integer </a:t>
            </a:r>
            <a:r>
              <a:rPr lang="en-US" sz="2400" dirty="0" err="1">
                <a:solidFill>
                  <a:srgbClr val="FF0000"/>
                </a:solidFill>
                <a:latin typeface="+mn-lt"/>
                <a:ea typeface="MS PGothic" charset="0"/>
              </a:rPr>
              <a:t>read_count</a:t>
            </a:r>
            <a:r>
              <a:rPr lang="en-US" sz="2400" dirty="0">
                <a:latin typeface="+mn-lt"/>
                <a:ea typeface="MS PGothic" charset="0"/>
              </a:rPr>
              <a:t> initialized to 0</a:t>
            </a:r>
          </a:p>
        </p:txBody>
      </p:sp>
    </p:spTree>
    <p:extLst>
      <p:ext uri="{BB962C8B-B14F-4D97-AF65-F5344CB8AC3E}">
        <p14:creationId xmlns:p14="http://schemas.microsoft.com/office/powerpoint/2010/main" val="377678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90500"/>
            <a:ext cx="7661275" cy="1257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900" dirty="0" smtClean="0">
                <a:ea typeface="MS PGothic" charset="0"/>
              </a:rPr>
              <a:t>The Writer Process</a:t>
            </a:r>
            <a:r>
              <a:rPr lang="en-US" dirty="0" smtClean="0">
                <a:ea typeface="MS PGothic" charset="0"/>
              </a:rPr>
              <a:t/>
            </a:r>
            <a:br>
              <a:rPr lang="en-US" dirty="0" smtClean="0">
                <a:ea typeface="MS PGothic" charset="0"/>
              </a:rPr>
            </a:br>
            <a:r>
              <a:rPr lang="en-US" sz="3600" dirty="0" smtClean="0">
                <a:solidFill>
                  <a:srgbClr val="FF0000"/>
                </a:solidFill>
                <a:ea typeface="MS PGothic" charset="0"/>
              </a:rPr>
              <a:t>Q4: </a:t>
            </a:r>
            <a:r>
              <a:rPr lang="en-US" sz="3600" dirty="0" smtClean="0">
                <a:ea typeface="MS PGothic" charset="0"/>
              </a:rPr>
              <a:t>Which semaphore should we use here?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130676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        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do {</a:t>
            </a:r>
            <a:br>
              <a:rPr lang="en-US" sz="30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</a:t>
            </a:r>
            <a:r>
              <a:rPr lang="en-US" sz="3000" dirty="0" smtClean="0">
                <a:latin typeface="Courier New" charset="0"/>
                <a:ea typeface="MS PGothic" charset="0"/>
                <a:cs typeface="Courier New" charset="0"/>
              </a:rPr>
              <a:t>wait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sz="3000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30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/* writing is performed */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     signal(</a:t>
            </a:r>
            <a:r>
              <a:rPr lang="en-US" sz="3000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3000" dirty="0">
                <a:latin typeface="Courier New" charset="0"/>
                <a:ea typeface="MS PGothic" charset="0"/>
                <a:cs typeface="Courier New" charset="0"/>
              </a:rPr>
              <a:t>     } while (true);</a:t>
            </a:r>
            <a:br>
              <a:rPr lang="en-US" sz="3000" dirty="0">
                <a:latin typeface="Courier New" charset="0"/>
                <a:ea typeface="MS PGothic" charset="0"/>
                <a:cs typeface="Courier New" charset="0"/>
              </a:rPr>
            </a:br>
            <a:endParaRPr lang="en-US" sz="3000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53CCE1-ED68-4673-B2B8-9A8ACC32B7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514600"/>
            <a:ext cx="1447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810000"/>
            <a:ext cx="1447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4953000"/>
            <a:ext cx="76962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  <a:ea typeface="MS PGothic" charset="0"/>
              </a:rPr>
              <a:t>   Only </a:t>
            </a:r>
            <a:r>
              <a:rPr lang="en-US" sz="2800" dirty="0">
                <a:latin typeface="+mn-lt"/>
                <a:ea typeface="MS PGothic" charset="0"/>
              </a:rPr>
              <a:t>one 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MS PGothic" charset="0"/>
              </a:rPr>
              <a:t>single writer</a:t>
            </a:r>
            <a:r>
              <a:rPr lang="en-US" sz="2800" dirty="0">
                <a:latin typeface="+mn-lt"/>
                <a:ea typeface="MS PGothic" charset="0"/>
              </a:rPr>
              <a:t> can access the shared data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4478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  <a:ea typeface="MS PGothic" charset="0"/>
              </a:rPr>
              <a:t>Q5: </a:t>
            </a:r>
            <a:r>
              <a:rPr lang="en-US" sz="3200" dirty="0">
                <a:latin typeface="+mn-lt"/>
                <a:ea typeface="MS PGothic" charset="0"/>
              </a:rPr>
              <a:t>Is it a semaphore or </a:t>
            </a:r>
            <a:r>
              <a:rPr lang="en-US" sz="3200" dirty="0" smtClean="0">
                <a:latin typeface="+mn-lt"/>
                <a:ea typeface="MS PGothic" charset="0"/>
              </a:rPr>
              <a:t>lock</a:t>
            </a:r>
            <a:r>
              <a:rPr lang="en-US" sz="3200" dirty="0">
                <a:latin typeface="+mn-lt"/>
                <a:ea typeface="MS PGothic" charset="0"/>
              </a:rPr>
              <a:t>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1105</Words>
  <Application>Microsoft Macintosh PowerPoint</Application>
  <PresentationFormat>On-screen Show (4:3)</PresentationFormat>
  <Paragraphs>282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 Design</vt:lpstr>
      <vt:lpstr>COMP 3500  Introduction to Operating Systems  Synchronization: Part 4 Classical Synchronization Problems</vt:lpstr>
      <vt:lpstr>Recap: Mutex Locks</vt:lpstr>
      <vt:lpstr>Recap: Semaphore Implementation</vt:lpstr>
      <vt:lpstr>Deadlock and Starvation</vt:lpstr>
      <vt:lpstr>The Bounded-Buffer Problem</vt:lpstr>
      <vt:lpstr>The Producer Process</vt:lpstr>
      <vt:lpstr>Q3: Can you design the consumer process?</vt:lpstr>
      <vt:lpstr>The Readers-Writers Problem</vt:lpstr>
      <vt:lpstr>The Writer Process Q4: Which semaphore should we use here?</vt:lpstr>
      <vt:lpstr>The Reader Process Q6: Can you explain the following process?</vt:lpstr>
      <vt:lpstr>Other Readers-Writers Problems</vt:lpstr>
      <vt:lpstr>The Dining-Philosophers Problem</vt:lpstr>
      <vt:lpstr>  The structure of Philosopher i</vt:lpstr>
      <vt:lpstr>Deadlock Handling</vt:lpstr>
      <vt:lpstr>Problems with Semaphores</vt:lpstr>
      <vt:lpstr>Monitors</vt:lpstr>
      <vt:lpstr>A Monitor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Xiao Qin</cp:lastModifiedBy>
  <cp:revision>396</cp:revision>
  <dcterms:created xsi:type="dcterms:W3CDTF">2006-08-16T00:00:00Z</dcterms:created>
  <dcterms:modified xsi:type="dcterms:W3CDTF">2015-09-11T18:48:33Z</dcterms:modified>
</cp:coreProperties>
</file>