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5"/>
  </p:notesMasterIdLst>
  <p:handoutMasterIdLst>
    <p:handoutMasterId r:id="rId16"/>
  </p:handoutMasterIdLst>
  <p:sldIdLst>
    <p:sldId id="309" r:id="rId2"/>
    <p:sldId id="647" r:id="rId3"/>
    <p:sldId id="650" r:id="rId4"/>
    <p:sldId id="651" r:id="rId5"/>
    <p:sldId id="667" r:id="rId6"/>
    <p:sldId id="653" r:id="rId7"/>
    <p:sldId id="654" r:id="rId8"/>
    <p:sldId id="655" r:id="rId9"/>
    <p:sldId id="656" r:id="rId10"/>
    <p:sldId id="657" r:id="rId11"/>
    <p:sldId id="658" r:id="rId12"/>
    <p:sldId id="659" r:id="rId13"/>
    <p:sldId id="63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265" autoAdjust="0"/>
  </p:normalViewPr>
  <p:slideViewPr>
    <p:cSldViewPr>
      <p:cViewPr varScale="1">
        <p:scale>
          <a:sx n="136" d="100"/>
          <a:sy n="136" d="100"/>
        </p:scale>
        <p:origin x="-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E64E6-A954-E949-8FB5-286ABB9C3224}" type="datetimeFigureOut">
              <a:rPr lang="en-US" smtClean="0"/>
              <a:t>9/14/15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9A22D-AAAA-2248-A5BC-62C709E3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925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FC062BE1-9E58-E44B-AEF2-88288090696B}" type="datetimeFigureOut">
              <a:rPr lang="en-US"/>
              <a:pPr>
                <a:defRPr/>
              </a:pPr>
              <a:t>9/14/15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125A137-AA7B-6040-BEE2-8CA520FC8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48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0438" tIns="44425" rIns="90438" bIns="44425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aseline="0" dirty="0" smtClean="0">
                <a:latin typeface="Calibri" charset="0"/>
                <a:ea typeface="SimSun" charset="0"/>
                <a:cs typeface="SimSun" charset="0"/>
              </a:rPr>
              <a:t>50 Minutes: Slides </a:t>
            </a:r>
            <a:r>
              <a:rPr lang="en-US" altLang="zh-CN" baseline="0" dirty="0" smtClean="0">
                <a:latin typeface="Calibri" charset="0"/>
                <a:ea typeface="SimSun" charset="0"/>
                <a:cs typeface="SimSun" charset="0"/>
              </a:rPr>
              <a:t>?</a:t>
            </a:r>
            <a:endParaRPr lang="en-US" altLang="zh-CN" baseline="0" dirty="0" smtClean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7170" name="Rectangle 3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730163B-1A6B-CC48-AC70-E4B848CAA64A}" type="slidenum">
              <a:rPr lang="en-US">
                <a:latin typeface="Times New Roman" charset="0"/>
              </a:rPr>
              <a:pPr/>
              <a:t>10</a:t>
            </a:fld>
            <a:endParaRPr lang="en-US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9B6CB1C7-419E-E247-8748-E821103126C5}" type="slidenum">
              <a:rPr lang="en-US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>
                <a:ea typeface="MS PGothic" charset="0"/>
              </a:rPr>
              <a:t>A high-level abstraction that provides a convenient and effective mechanism for process synchronization</a:t>
            </a:r>
          </a:p>
          <a:p>
            <a:pPr>
              <a:lnSpc>
                <a:spcPct val="80000"/>
              </a:lnSpc>
            </a:pPr>
            <a:r>
              <a:rPr lang="en-US" sz="1200" i="1" dirty="0" smtClean="0">
                <a:ea typeface="MS PGothic" charset="0"/>
              </a:rPr>
              <a:t>Abstract data type</a:t>
            </a:r>
            <a:r>
              <a:rPr lang="en-US" sz="1200" dirty="0" smtClean="0">
                <a:ea typeface="MS PGothic" charset="0"/>
              </a:rPr>
              <a:t>, internal variables only accessible by code within the procedure</a:t>
            </a:r>
          </a:p>
          <a:p>
            <a:pPr>
              <a:lnSpc>
                <a:spcPct val="80000"/>
              </a:lnSpc>
            </a:pPr>
            <a:r>
              <a:rPr lang="en-US" sz="1200" dirty="0" smtClean="0">
                <a:ea typeface="MS PGothic" charset="0"/>
              </a:rPr>
              <a:t>Only one process may be active within the monitor at a time</a:t>
            </a:r>
          </a:p>
          <a:p>
            <a:pPr>
              <a:lnSpc>
                <a:spcPct val="80000"/>
              </a:lnSpc>
            </a:pPr>
            <a:r>
              <a:rPr lang="en-US" sz="1200" dirty="0" smtClean="0">
                <a:ea typeface="MS PGothic" charset="0"/>
              </a:rPr>
              <a:t>But not powerful enough to model some synchronization schemes</a:t>
            </a:r>
            <a:endParaRPr lang="en-US" sz="1200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65849B0-1B69-7143-B54E-0615EBC72474}" type="slidenum">
              <a:rPr lang="en-US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13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F9450A1-FCD5-9040-BF46-47D9AFDB6150}" type="slidenum">
              <a:rPr lang="en-US">
                <a:latin typeface="Times New Roman" charset="0"/>
              </a:rPr>
              <a:pPr/>
              <a:t>2</a:t>
            </a:fld>
            <a:endParaRPr lang="en-US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+mn-lt"/>
                <a:ea typeface="MS PGothic" charset="0"/>
              </a:rPr>
              <a:t>Classical Problems of Synchronization</a:t>
            </a:r>
            <a:endParaRPr lang="en-US" dirty="0" smtClean="0">
              <a:latin typeface="Helvetica" charset="0"/>
              <a:ea typeface="MS PGothic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Helvetica" charset="0"/>
              <a:ea typeface="MS PGothic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MS PGothic" charset="0"/>
              </a:rPr>
              <a:t>Classical problems used to test newly-proposed synchronization schemes</a:t>
            </a:r>
          </a:p>
          <a:p>
            <a:pPr marL="514350" indent="-457200"/>
            <a:endParaRPr lang="en-US" dirty="0" smtClean="0">
              <a:latin typeface="+mn-lt"/>
              <a:ea typeface="MS PGothic" charset="0"/>
            </a:endParaRPr>
          </a:p>
          <a:p>
            <a:pPr marL="514350" indent="-457200"/>
            <a:r>
              <a:rPr lang="en-US" dirty="0" smtClean="0">
                <a:latin typeface="Helvetica" charset="0"/>
                <a:ea typeface="MS PGothic" charset="0"/>
              </a:rPr>
              <a:t>Bounded-Buffer Problem</a:t>
            </a:r>
          </a:p>
          <a:p>
            <a:pPr marL="514350" indent="-457200"/>
            <a:endParaRPr lang="en-US" dirty="0" smtClean="0">
              <a:latin typeface="Helvetica" charset="0"/>
              <a:ea typeface="MS PGothic" charset="0"/>
            </a:endParaRPr>
          </a:p>
          <a:p>
            <a:pPr marL="514350" indent="-457200"/>
            <a:r>
              <a:rPr lang="en-US" dirty="0" smtClean="0">
                <a:latin typeface="Helvetica" charset="0"/>
                <a:ea typeface="MS PGothic" charset="0"/>
              </a:rPr>
              <a:t>Readers and Writers Problem</a:t>
            </a:r>
          </a:p>
          <a:p>
            <a:pPr marL="514350" indent="-457200"/>
            <a:endParaRPr lang="en-US" dirty="0" smtClean="0">
              <a:latin typeface="Helvetica" charset="0"/>
              <a:ea typeface="MS PGothic" charset="0"/>
            </a:endParaRPr>
          </a:p>
          <a:p>
            <a:pPr marL="514350" indent="-457200"/>
            <a:r>
              <a:rPr lang="en-US" dirty="0" smtClean="0">
                <a:latin typeface="Helvetica" charset="0"/>
                <a:ea typeface="MS PGothic" charset="0"/>
              </a:rPr>
              <a:t>Dining-Philosophers Problem</a:t>
            </a:r>
          </a:p>
          <a:p>
            <a:pPr marL="514350" indent="-457200"/>
            <a:endParaRPr lang="en-US" dirty="0" smtClean="0">
              <a:latin typeface="Helvetica" charset="0"/>
              <a:ea typeface="MS PGothic" charset="0"/>
            </a:endParaRPr>
          </a:p>
          <a:p>
            <a:pPr marL="514350" indent="-457200"/>
            <a:endParaRPr lang="en-US" dirty="0" smtClean="0">
              <a:latin typeface="Helvetica" charset="0"/>
              <a:ea typeface="MS PGothic" charset="0"/>
            </a:endParaRPr>
          </a:p>
          <a:p>
            <a:pPr marL="514350" indent="-457200"/>
            <a:endParaRPr lang="en-US" dirty="0" smtClean="0">
              <a:latin typeface="Helvetica" charset="0"/>
              <a:ea typeface="MS PGothic" charset="0"/>
            </a:endParaRPr>
          </a:p>
          <a:p>
            <a:r>
              <a:rPr lang="en-US" sz="1200" dirty="0" smtClean="0">
                <a:ea typeface="MS PGothic" charset="0"/>
              </a:rPr>
              <a:t>Semaphore </a:t>
            </a:r>
            <a:r>
              <a:rPr lang="en-US" sz="1200" b="1" dirty="0" err="1" smtClean="0">
                <a:solidFill>
                  <a:srgbClr val="000000"/>
                </a:solidFill>
                <a:ea typeface="MS PGothic" charset="0"/>
                <a:cs typeface="Courier New" charset="0"/>
              </a:rPr>
              <a:t>mutex</a:t>
            </a:r>
            <a:r>
              <a:rPr lang="en-US" sz="1200" dirty="0" smtClean="0">
                <a:solidFill>
                  <a:srgbClr val="000000"/>
                </a:solidFill>
                <a:ea typeface="MS PGothic" charset="0"/>
              </a:rPr>
              <a:t> i</a:t>
            </a:r>
            <a:r>
              <a:rPr lang="en-US" sz="1200" dirty="0" smtClean="0">
                <a:ea typeface="MS PGothic" charset="0"/>
              </a:rPr>
              <a:t>nitialized to the value 1</a:t>
            </a:r>
          </a:p>
          <a:p>
            <a:r>
              <a:rPr lang="en-US" sz="1200" dirty="0" smtClean="0">
                <a:solidFill>
                  <a:srgbClr val="000000"/>
                </a:solidFill>
                <a:ea typeface="MS PGothic" charset="0"/>
              </a:rPr>
              <a:t>Semaphore </a:t>
            </a:r>
            <a:r>
              <a:rPr lang="en-US" sz="1200" b="1" dirty="0" smtClean="0">
                <a:solidFill>
                  <a:srgbClr val="000000"/>
                </a:solidFill>
                <a:ea typeface="MS PGothic" charset="0"/>
                <a:cs typeface="Courier New" charset="0"/>
              </a:rPr>
              <a:t>full</a:t>
            </a:r>
            <a:r>
              <a:rPr lang="en-US" sz="1200" dirty="0" smtClean="0">
                <a:solidFill>
                  <a:srgbClr val="000000"/>
                </a:solidFill>
                <a:ea typeface="MS PGothic" charset="0"/>
              </a:rPr>
              <a:t> initialized </a:t>
            </a:r>
            <a:r>
              <a:rPr lang="en-US" sz="1200" dirty="0" smtClean="0">
                <a:ea typeface="MS PGothic" charset="0"/>
              </a:rPr>
              <a:t>to the value 0</a:t>
            </a:r>
          </a:p>
          <a:p>
            <a:r>
              <a:rPr lang="en-US" sz="1200" dirty="0" smtClean="0">
                <a:ea typeface="MS PGothic" charset="0"/>
              </a:rPr>
              <a:t>Semaphore </a:t>
            </a:r>
            <a:r>
              <a:rPr lang="en-US" sz="1200" b="1" dirty="0" smtClean="0">
                <a:solidFill>
                  <a:srgbClr val="000000"/>
                </a:solidFill>
                <a:ea typeface="MS PGothic" charset="0"/>
                <a:cs typeface="Courier New" charset="0"/>
              </a:rPr>
              <a:t>empty </a:t>
            </a:r>
            <a:r>
              <a:rPr lang="en-US" sz="1200" dirty="0" smtClean="0">
                <a:solidFill>
                  <a:srgbClr val="000000"/>
                </a:solidFill>
                <a:ea typeface="MS PGothic" charset="0"/>
              </a:rPr>
              <a:t>initialized </a:t>
            </a:r>
            <a:r>
              <a:rPr lang="en-US" sz="1200" dirty="0" smtClean="0">
                <a:ea typeface="MS PGothic" charset="0"/>
              </a:rPr>
              <a:t>to the value n</a:t>
            </a:r>
          </a:p>
          <a:p>
            <a:pPr marL="514350" indent="-457200"/>
            <a:endParaRPr lang="en-US" dirty="0" smtClean="0">
              <a:latin typeface="Helvetica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B5E1933-E9B0-784E-9C0D-3F3A84A264C9}" type="slidenum">
              <a:rPr lang="en-US">
                <a:latin typeface="Times New Roman" charset="0"/>
              </a:rPr>
              <a:pPr/>
              <a:t>3</a:t>
            </a:fld>
            <a:endParaRPr lang="en-US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3400" dirty="0" smtClean="0">
                <a:ea typeface="MS PGothic" charset="0"/>
              </a:rPr>
              <a:t>A data set is shared among a number of concurrent processes</a:t>
            </a:r>
          </a:p>
          <a:p>
            <a:pPr lvl="1"/>
            <a:r>
              <a:rPr lang="en-US" sz="3400" dirty="0" smtClean="0">
                <a:ea typeface="MS PGothic" charset="0"/>
              </a:rPr>
              <a:t>Readers – only read the data set; they do </a:t>
            </a:r>
            <a:r>
              <a:rPr lang="en-US" sz="3400" b="1" i="1" dirty="0" smtClean="0">
                <a:ea typeface="MS PGothic" charset="0"/>
              </a:rPr>
              <a:t>not</a:t>
            </a:r>
            <a:r>
              <a:rPr lang="en-US" sz="3400" b="1" dirty="0" smtClean="0">
                <a:ea typeface="MS PGothic" charset="0"/>
              </a:rPr>
              <a:t> </a:t>
            </a:r>
            <a:r>
              <a:rPr lang="en-US" sz="3400" dirty="0" smtClean="0">
                <a:ea typeface="MS PGothic" charset="0"/>
              </a:rPr>
              <a:t>perform any updates</a:t>
            </a:r>
          </a:p>
          <a:p>
            <a:pPr lvl="1"/>
            <a:r>
              <a:rPr lang="en-US" sz="3400" dirty="0" smtClean="0">
                <a:ea typeface="MS PGothic" charset="0"/>
              </a:rPr>
              <a:t>Writers   – can both read and write</a:t>
            </a:r>
          </a:p>
          <a:p>
            <a:r>
              <a:rPr lang="en-US" sz="3400" dirty="0" smtClean="0">
                <a:ea typeface="MS PGothic" charset="0"/>
              </a:rPr>
              <a:t>Problem – allow multiple readers to read at the same time</a:t>
            </a:r>
          </a:p>
          <a:p>
            <a:pPr lvl="1"/>
            <a:r>
              <a:rPr lang="en-US" sz="3400" dirty="0" smtClean="0">
                <a:ea typeface="MS PGothic" charset="0"/>
              </a:rPr>
              <a:t>Only one single writer can access the shared data at the same time</a:t>
            </a:r>
          </a:p>
          <a:p>
            <a:r>
              <a:rPr lang="en-US" sz="3400" dirty="0" smtClean="0">
                <a:ea typeface="MS PGothic" charset="0"/>
              </a:rPr>
              <a:t>Several variations of how readers and writers are considered  – all involve some form of priorities</a:t>
            </a:r>
          </a:p>
          <a:p>
            <a:r>
              <a:rPr lang="en-US" sz="3400" dirty="0" smtClean="0">
                <a:ea typeface="MS PGothic" charset="0"/>
              </a:rPr>
              <a:t>Shared Data</a:t>
            </a:r>
          </a:p>
          <a:p>
            <a:pPr lvl="1"/>
            <a:r>
              <a:rPr lang="en-US" sz="3400" dirty="0" smtClean="0">
                <a:ea typeface="MS PGothic" charset="0"/>
              </a:rPr>
              <a:t>Data set</a:t>
            </a:r>
          </a:p>
          <a:p>
            <a:pPr lvl="1"/>
            <a:r>
              <a:rPr lang="en-US" sz="3400" dirty="0" smtClean="0">
                <a:ea typeface="MS PGothic" charset="0"/>
              </a:rPr>
              <a:t>Semaphore</a:t>
            </a:r>
            <a:r>
              <a:rPr lang="en-US" sz="3400" b="1" dirty="0" smtClean="0">
                <a:solidFill>
                  <a:srgbClr val="000000"/>
                </a:solidFill>
                <a:ea typeface="MS PGothic" charset="0"/>
              </a:rPr>
              <a:t> </a:t>
            </a:r>
            <a:r>
              <a:rPr lang="en-US" sz="3400" b="1" dirty="0" err="1" smtClean="0">
                <a:solidFill>
                  <a:srgbClr val="000000"/>
                </a:solidFill>
                <a:ea typeface="MS PGothic" charset="0"/>
              </a:rPr>
              <a:t>rw_mutex</a:t>
            </a:r>
            <a:r>
              <a:rPr lang="en-US" sz="3400" b="1" dirty="0" smtClean="0">
                <a:solidFill>
                  <a:srgbClr val="000000"/>
                </a:solidFill>
                <a:ea typeface="MS PGothic" charset="0"/>
              </a:rPr>
              <a:t> </a:t>
            </a:r>
            <a:r>
              <a:rPr lang="en-US" sz="3400" dirty="0" smtClean="0">
                <a:ea typeface="MS PGothic" charset="0"/>
              </a:rPr>
              <a:t>initialized to 1</a:t>
            </a:r>
          </a:p>
          <a:p>
            <a:pPr lvl="1"/>
            <a:r>
              <a:rPr lang="en-US" sz="3400" dirty="0" smtClean="0">
                <a:ea typeface="MS PGothic" charset="0"/>
              </a:rPr>
              <a:t>Semaphore </a:t>
            </a:r>
            <a:r>
              <a:rPr lang="en-US" sz="3400" b="1" dirty="0" err="1" smtClean="0">
                <a:solidFill>
                  <a:srgbClr val="000000"/>
                </a:solidFill>
                <a:ea typeface="MS PGothic" charset="0"/>
              </a:rPr>
              <a:t>mutex</a:t>
            </a:r>
            <a:r>
              <a:rPr lang="en-US" sz="3400" b="1" dirty="0" smtClean="0">
                <a:solidFill>
                  <a:srgbClr val="000000"/>
                </a:solidFill>
                <a:ea typeface="MS PGothic" charset="0"/>
              </a:rPr>
              <a:t> </a:t>
            </a:r>
            <a:r>
              <a:rPr lang="en-US" sz="3400" dirty="0" smtClean="0">
                <a:ea typeface="MS PGothic" charset="0"/>
              </a:rPr>
              <a:t>initialized to 1</a:t>
            </a:r>
          </a:p>
          <a:p>
            <a:pPr lvl="1"/>
            <a:r>
              <a:rPr lang="en-US" sz="3400" dirty="0" smtClean="0">
                <a:ea typeface="MS PGothic" charset="0"/>
              </a:rPr>
              <a:t>Integer </a:t>
            </a:r>
            <a:r>
              <a:rPr lang="en-US" sz="3400" b="1" dirty="0" err="1" smtClean="0">
                <a:solidFill>
                  <a:srgbClr val="000000"/>
                </a:solidFill>
                <a:ea typeface="MS PGothic" charset="0"/>
              </a:rPr>
              <a:t>read_count</a:t>
            </a:r>
            <a:r>
              <a:rPr lang="en-US" sz="3400" dirty="0" smtClean="0">
                <a:ea typeface="MS PGothic" charset="0"/>
              </a:rPr>
              <a:t> initialized to 0</a:t>
            </a:r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386467F-8F42-984C-A5B6-3D5376C3468D}" type="slidenum">
              <a:rPr lang="en-US">
                <a:latin typeface="Times New Roman" charset="0"/>
              </a:rPr>
              <a:pPr/>
              <a:t>4</a:t>
            </a:fld>
            <a:endParaRPr lang="en-US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386467F-8F42-984C-A5B6-3D5376C3468D}" type="slidenum">
              <a:rPr lang="en-US">
                <a:latin typeface="Times New Roman" charset="0"/>
              </a:rPr>
              <a:pPr/>
              <a:t>5</a:t>
            </a:fld>
            <a:endParaRPr lang="en-US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ea typeface="MS PGothic" charset="0"/>
              </a:rPr>
              <a:t>Problem is solved on some systems by kernel providing reader-writer locks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25A137-AA7B-6040-BEE2-8CA520FC8CE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56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308FC48-935C-DA43-98E1-B1BE32B226D4}" type="slidenum">
              <a:rPr lang="en-US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tabLst>
                <a:tab pos="1365250" algn="l"/>
                <a:tab pos="1538288" algn="l"/>
              </a:tabLst>
            </a:pPr>
            <a:r>
              <a:rPr lang="en-US" sz="2000" dirty="0" smtClean="0">
                <a:ea typeface="MS PGothic" charset="0"/>
              </a:rPr>
              <a:t>Philosophers spend their lives alternating thinking and eating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sz="2000" dirty="0" smtClean="0">
                <a:ea typeface="MS PGothic" charset="0"/>
              </a:rPr>
              <a:t>Don’</a:t>
            </a:r>
            <a:r>
              <a:rPr lang="en-US" altLang="ja-JP" sz="2000" dirty="0" smtClean="0">
                <a:ea typeface="MS PGothic" charset="0"/>
              </a:rPr>
              <a:t>t interact with their neighbors, occasionally try to pick up 2 chopsticks (one at a time) to eat from bowl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sz="2000" dirty="0" smtClean="0">
                <a:ea typeface="MS PGothic" charset="0"/>
              </a:rPr>
              <a:t>Need both to eat, then release both when done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sz="2000" dirty="0" smtClean="0">
                <a:ea typeface="MS PGothic" charset="0"/>
              </a:rPr>
              <a:t>In the case of 5 philosophers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sz="2000" dirty="0" smtClean="0">
                <a:ea typeface="MS PGothic" charset="0"/>
              </a:rPr>
              <a:t>Shared data 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sz="2000" dirty="0" smtClean="0">
                <a:ea typeface="MS PGothic" charset="0"/>
              </a:rPr>
              <a:t>Bowl of rice (data set)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sz="2000" dirty="0" smtClean="0">
                <a:ea typeface="MS PGothic" charset="0"/>
              </a:rPr>
              <a:t>Semaphore </a:t>
            </a:r>
            <a:r>
              <a:rPr lang="en-US" sz="2000" dirty="0" smtClean="0">
                <a:solidFill>
                  <a:srgbClr val="FF0000"/>
                </a:solidFill>
                <a:ea typeface="MS PGothic" charset="0"/>
              </a:rPr>
              <a:t>chopstick [5]</a:t>
            </a:r>
            <a:r>
              <a:rPr lang="en-US" sz="2000" dirty="0" smtClean="0">
                <a:ea typeface="MS PGothic" charset="0"/>
              </a:rPr>
              <a:t> initialized to 1</a:t>
            </a:r>
          </a:p>
          <a:p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15C3C6C-309A-4147-ACAB-85C8E1CB3451}" type="slidenum">
              <a:rPr lang="en-US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C31A68F1-7016-CE44-A305-9C9EDEC27A4B}" type="slidenum">
              <a:rPr lang="en-US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latin typeface="Helvetica" charset="0"/>
                <a:ea typeface="MS PGothic" charset="0"/>
              </a:rPr>
              <a:t>Allow at most 4 philosophers to be sitting simultaneously at  the table.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 Allow a philosopher to pick up  the forks only if both are available (picking must be done in a critical section.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 Use an asymmetric solution  -- an odd-numbered  philosopher picks  up first the left chopstick and then the right chopstick. Even-numbered  philosopher picks  up first the right chopstick and then the left chopstick. </a:t>
            </a:r>
          </a:p>
          <a:p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50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3CCE1-ED68-4673-B2B8-9A8ACC32B7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69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4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0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502195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50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3CCE1-ED68-4673-B2B8-9A8ACC32B7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05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98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35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04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5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0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6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70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50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3CCE1-ED68-4673-B2B8-9A8ACC32B7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SGCOE V 158 289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31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1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8686800" cy="3048000"/>
          </a:xfrm>
        </p:spPr>
        <p:txBody>
          <a:bodyPr>
            <a:normAutofit fontScale="90000"/>
          </a:bodyPr>
          <a:lstStyle/>
          <a:p>
            <a:r>
              <a:rPr lang="en-US" altLang="zh-CN" sz="4900" dirty="0">
                <a:latin typeface="Calibri" charset="0"/>
                <a:ea typeface="SimSun" charset="0"/>
                <a:cs typeface="SimSun" charset="0"/>
              </a:rPr>
              <a:t>COMP 3500 </a:t>
            </a:r>
            <a:br>
              <a:rPr lang="en-US" altLang="zh-CN" sz="4900" dirty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sz="4900" dirty="0">
                <a:latin typeface="Calibri" charset="0"/>
                <a:ea typeface="SimSun" charset="0"/>
                <a:cs typeface="SimSun" charset="0"/>
              </a:rPr>
              <a:t>Introduction to Operating Systems</a:t>
            </a:r>
            <a:r>
              <a:rPr lang="en-US" altLang="zh-CN" sz="3600" dirty="0">
                <a:latin typeface="Calibri" charset="0"/>
                <a:ea typeface="SimSun" charset="0"/>
                <a:cs typeface="SimSun" charset="0"/>
              </a:rPr>
              <a:t/>
            </a:r>
            <a:br>
              <a:rPr lang="en-US" altLang="zh-CN" sz="3600" dirty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sz="3600" dirty="0" smtClean="0">
                <a:latin typeface="Calibri" charset="0"/>
                <a:ea typeface="SimSun" charset="0"/>
                <a:cs typeface="SimSun" charset="0"/>
              </a:rPr>
              <a:t/>
            </a:r>
            <a:br>
              <a:rPr lang="en-US" altLang="zh-CN" sz="3600" dirty="0" smtClean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sz="4000" dirty="0" smtClean="0">
                <a:latin typeface="Calibri" charset="0"/>
                <a:ea typeface="SimSun" charset="0"/>
                <a:cs typeface="SimSun" charset="0"/>
              </a:rPr>
              <a:t>Synchronization: Part 4 (cont.)</a:t>
            </a:r>
            <a:br>
              <a:rPr lang="en-US" altLang="zh-CN" sz="4000" dirty="0" smtClean="0">
                <a:latin typeface="Calibri" charset="0"/>
                <a:ea typeface="SimSun" charset="0"/>
                <a:cs typeface="SimSun" charset="0"/>
              </a:rPr>
            </a:br>
            <a:r>
              <a:rPr lang="en-US" sz="4000" dirty="0">
                <a:ea typeface="MS PGothic" charset="0"/>
              </a:rPr>
              <a:t>Classical </a:t>
            </a:r>
            <a:r>
              <a:rPr lang="en-US" sz="4000" dirty="0" smtClean="0">
                <a:ea typeface="MS PGothic" charset="0"/>
              </a:rPr>
              <a:t>Synchronization Problems</a:t>
            </a:r>
            <a:endParaRPr lang="en-US" altLang="zh-CN" sz="4000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2057400" y="3810000"/>
            <a:ext cx="4953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 smtClean="0">
                <a:latin typeface="Calibri" charset="0"/>
                <a:ea typeface="SimSun" charset="0"/>
                <a:cs typeface="SimSun" charset="0"/>
              </a:rPr>
              <a:t>Dr. Xiao </a:t>
            </a:r>
            <a:r>
              <a:rPr lang="en-US" altLang="zh-CN" sz="3200" b="1" dirty="0">
                <a:latin typeface="Calibri" charset="0"/>
                <a:ea typeface="SimSun" charset="0"/>
                <a:cs typeface="SimSun" charset="0"/>
              </a:rPr>
              <a:t>Qin</a:t>
            </a:r>
          </a:p>
          <a:p>
            <a:pPr algn="ctr">
              <a:spcBef>
                <a:spcPct val="50000"/>
              </a:spcBef>
            </a:pPr>
            <a:r>
              <a:rPr kumimoji="1" lang="en-US" i="1" dirty="0">
                <a:latin typeface="Calibri" charset="0"/>
              </a:rPr>
              <a:t>Auburn University</a:t>
            </a:r>
            <a:br>
              <a:rPr kumimoji="1" lang="en-US" i="1" dirty="0">
                <a:latin typeface="Calibri" charset="0"/>
              </a:rPr>
            </a:br>
            <a:r>
              <a:rPr kumimoji="1" lang="en-US" i="1" dirty="0">
                <a:latin typeface="Calibri" charset="0"/>
              </a:rPr>
              <a:t>http://www.eng.auburn.edu/~xqin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kumimoji="1" lang="en-US" i="1" dirty="0">
                <a:latin typeface="Calibri" charset="0"/>
              </a:rPr>
              <a:t>xqin@auburn.edu</a:t>
            </a:r>
            <a:endParaRPr kumimoji="1" lang="en-US" altLang="zh-CN" i="1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81000" y="6350000"/>
            <a:ext cx="2133600" cy="365125"/>
          </a:xfrm>
        </p:spPr>
        <p:txBody>
          <a:bodyPr/>
          <a:lstStyle/>
          <a:p>
            <a:fld id="{8353CCE1-ED68-4673-B2B8-9A8ACC32B75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190500"/>
            <a:ext cx="7762875" cy="9525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ea typeface="MS PGothic" charset="0"/>
              </a:rPr>
              <a:t>Problems with Sema</a:t>
            </a:r>
            <a:r>
              <a:rPr lang="en-US" dirty="0">
                <a:latin typeface="Arial" charset="0"/>
                <a:ea typeface="MS PGothic" charset="0"/>
              </a:rPr>
              <a:t>phores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282700"/>
            <a:ext cx="6959600" cy="4860925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+mj-lt"/>
                <a:ea typeface="MS PGothic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+mj-lt"/>
                <a:ea typeface="MS PGothic" charset="0"/>
              </a:rPr>
              <a:t>Incorrect use </a:t>
            </a:r>
            <a:r>
              <a:rPr lang="en-US" dirty="0">
                <a:latin typeface="+mj-lt"/>
                <a:ea typeface="MS PGothic" charset="0"/>
              </a:rPr>
              <a:t>of semaphore operations:</a:t>
            </a:r>
            <a:br>
              <a:rPr lang="en-US" dirty="0">
                <a:latin typeface="+mj-lt"/>
                <a:ea typeface="MS PGothic" charset="0"/>
              </a:rPr>
            </a:br>
            <a:endParaRPr lang="en-US" dirty="0">
              <a:latin typeface="+mj-lt"/>
              <a:ea typeface="MS PGothic" charset="0"/>
            </a:endParaRPr>
          </a:p>
          <a:p>
            <a:pPr lvl="1"/>
            <a:r>
              <a:rPr lang="en-US" dirty="0">
                <a:latin typeface="+mj-lt"/>
                <a:ea typeface="MS PGothic" charset="0"/>
              </a:rPr>
              <a:t> signal (</a:t>
            </a:r>
            <a:r>
              <a:rPr lang="en-US" dirty="0" err="1">
                <a:latin typeface="+mj-lt"/>
                <a:ea typeface="MS PGothic" charset="0"/>
              </a:rPr>
              <a:t>mutex</a:t>
            </a:r>
            <a:r>
              <a:rPr lang="en-US" dirty="0">
                <a:latin typeface="+mj-lt"/>
                <a:ea typeface="MS PGothic" charset="0"/>
              </a:rPr>
              <a:t>)  ….  wait (</a:t>
            </a:r>
            <a:r>
              <a:rPr lang="en-US" dirty="0" err="1">
                <a:latin typeface="+mj-lt"/>
                <a:ea typeface="MS PGothic" charset="0"/>
              </a:rPr>
              <a:t>mutex</a:t>
            </a:r>
            <a:r>
              <a:rPr lang="en-US" dirty="0">
                <a:latin typeface="+mj-lt"/>
                <a:ea typeface="MS PGothic" charset="0"/>
              </a:rPr>
              <a:t>)</a:t>
            </a:r>
            <a:br>
              <a:rPr lang="en-US" dirty="0">
                <a:latin typeface="+mj-lt"/>
                <a:ea typeface="MS PGothic" charset="0"/>
              </a:rPr>
            </a:br>
            <a:endParaRPr lang="en-US" dirty="0">
              <a:latin typeface="+mj-lt"/>
              <a:ea typeface="MS PGothic" charset="0"/>
            </a:endParaRPr>
          </a:p>
          <a:p>
            <a:pPr lvl="1"/>
            <a:r>
              <a:rPr lang="en-US" dirty="0">
                <a:latin typeface="+mj-lt"/>
                <a:ea typeface="MS PGothic" charset="0"/>
              </a:rPr>
              <a:t> wait (</a:t>
            </a:r>
            <a:r>
              <a:rPr lang="en-US" dirty="0" err="1">
                <a:latin typeface="+mj-lt"/>
                <a:ea typeface="MS PGothic" charset="0"/>
              </a:rPr>
              <a:t>mutex</a:t>
            </a:r>
            <a:r>
              <a:rPr lang="en-US" dirty="0">
                <a:latin typeface="+mj-lt"/>
                <a:ea typeface="MS PGothic" charset="0"/>
              </a:rPr>
              <a:t>)  …  wait (</a:t>
            </a:r>
            <a:r>
              <a:rPr lang="en-US" dirty="0" err="1">
                <a:latin typeface="+mj-lt"/>
                <a:ea typeface="MS PGothic" charset="0"/>
              </a:rPr>
              <a:t>mutex</a:t>
            </a:r>
            <a:r>
              <a:rPr lang="en-US" dirty="0">
                <a:latin typeface="+mj-lt"/>
                <a:ea typeface="MS PGothic" charset="0"/>
              </a:rPr>
              <a:t>)</a:t>
            </a:r>
          </a:p>
          <a:p>
            <a:pPr lvl="1"/>
            <a:endParaRPr lang="en-US" dirty="0">
              <a:latin typeface="+mj-lt"/>
              <a:ea typeface="MS PGothic" charset="0"/>
            </a:endParaRPr>
          </a:p>
          <a:p>
            <a:pPr lvl="1"/>
            <a:r>
              <a:rPr lang="en-US" dirty="0">
                <a:latin typeface="+mj-lt"/>
                <a:ea typeface="MS PGothic" charset="0"/>
              </a:rPr>
              <a:t> Omitting  of wait (</a:t>
            </a:r>
            <a:r>
              <a:rPr lang="en-US" dirty="0" err="1">
                <a:latin typeface="+mj-lt"/>
                <a:ea typeface="MS PGothic" charset="0"/>
              </a:rPr>
              <a:t>mutex</a:t>
            </a:r>
            <a:r>
              <a:rPr lang="en-US" dirty="0">
                <a:latin typeface="+mj-lt"/>
                <a:ea typeface="MS PGothic" charset="0"/>
              </a:rPr>
              <a:t>) or signal (</a:t>
            </a:r>
            <a:r>
              <a:rPr lang="en-US" dirty="0" err="1">
                <a:latin typeface="+mj-lt"/>
                <a:ea typeface="MS PGothic" charset="0"/>
              </a:rPr>
              <a:t>mutex</a:t>
            </a:r>
            <a:r>
              <a:rPr lang="en-US" dirty="0">
                <a:latin typeface="+mj-lt"/>
                <a:ea typeface="MS PGothic" charset="0"/>
              </a:rPr>
              <a:t>) (or both)</a:t>
            </a:r>
          </a:p>
          <a:p>
            <a:pPr lvl="1"/>
            <a:endParaRPr lang="en-US" dirty="0">
              <a:latin typeface="+mj-lt"/>
              <a:ea typeface="MS PGothic" charset="0"/>
            </a:endParaRPr>
          </a:p>
          <a:p>
            <a:r>
              <a:rPr lang="en-US" dirty="0" smtClean="0">
                <a:latin typeface="+mj-lt"/>
                <a:ea typeface="MS PGothic" charset="0"/>
              </a:rPr>
              <a:t>   Deadlock </a:t>
            </a:r>
            <a:r>
              <a:rPr lang="en-US" dirty="0">
                <a:latin typeface="+mj-lt"/>
                <a:ea typeface="MS PGothic" charset="0"/>
              </a:rPr>
              <a:t>and starvation are possible.</a:t>
            </a: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1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2"/>
            <a:ext cx="8229600" cy="814387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>
                <a:ea typeface="MS PGothic" charset="0"/>
              </a:rPr>
              <a:t>Monitors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1"/>
            <a:ext cx="8458199" cy="54101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ea typeface="MS PGothic" charset="0"/>
              </a:rPr>
              <a:t>A high-level abstraction </a:t>
            </a:r>
            <a:r>
              <a:rPr lang="en-US" sz="2400" dirty="0" smtClean="0">
                <a:ea typeface="MS PGothic" charset="0"/>
              </a:rPr>
              <a:t>for </a:t>
            </a:r>
            <a:r>
              <a:rPr lang="en-US" sz="2400" dirty="0">
                <a:ea typeface="MS PGothic" charset="0"/>
              </a:rPr>
              <a:t>process synchronization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ea typeface="MS PGothic" charset="0"/>
              </a:rPr>
              <a:t>Abstract data </a:t>
            </a:r>
            <a:r>
              <a:rPr lang="en-US" sz="2400" dirty="0" smtClean="0">
                <a:ea typeface="MS PGothic" charset="0"/>
              </a:rPr>
              <a:t>type: </a:t>
            </a:r>
            <a:r>
              <a:rPr lang="en-US" sz="2400" dirty="0">
                <a:ea typeface="MS PGothic" charset="0"/>
              </a:rPr>
              <a:t>internal variables only accessible by code within the procedure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ea typeface="MS PGothic" charset="0"/>
              </a:rPr>
              <a:t>Only </a:t>
            </a:r>
            <a:r>
              <a:rPr lang="en-US" sz="2400" dirty="0">
                <a:solidFill>
                  <a:srgbClr val="FF0000"/>
                </a:solidFill>
                <a:ea typeface="MS PGothic" charset="0"/>
              </a:rPr>
              <a:t>one process</a:t>
            </a:r>
            <a:r>
              <a:rPr lang="en-US" sz="2400" dirty="0">
                <a:ea typeface="MS PGothic" charset="0"/>
              </a:rPr>
              <a:t> may be active within the monitor at a time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ea typeface="MS PGothic" charset="0"/>
              </a:rPr>
              <a:t>But not powerful enough to model some synchronization </a:t>
            </a:r>
            <a:r>
              <a:rPr lang="en-US" sz="2400" dirty="0" smtClean="0">
                <a:ea typeface="MS PGothic" charset="0"/>
              </a:rPr>
              <a:t>schemes</a:t>
            </a:r>
            <a:endParaRPr lang="en-US" sz="1400" dirty="0" smtClean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 lvl="2">
              <a:lnSpc>
                <a:spcPct val="80000"/>
              </a:lnSpc>
              <a:buFont typeface="Webdings" charset="0"/>
              <a:buNone/>
            </a:pPr>
            <a:endParaRPr lang="en-US" sz="14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 lvl="2">
              <a:lnSpc>
                <a:spcPct val="80000"/>
              </a:lnSpc>
              <a:buFont typeface="Web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monitor monitor-name</a:t>
            </a:r>
          </a:p>
          <a:p>
            <a:pPr lvl="2">
              <a:lnSpc>
                <a:spcPct val="80000"/>
              </a:lnSpc>
              <a:buFont typeface="Web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{</a:t>
            </a:r>
          </a:p>
          <a:p>
            <a:pPr lvl="2">
              <a:lnSpc>
                <a:spcPct val="80000"/>
              </a:lnSpc>
              <a:buFont typeface="Web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  <a:ea typeface="MS PGothic" charset="0"/>
              </a:rPr>
              <a:t> /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/ shared variable declarations</a:t>
            </a:r>
          </a:p>
          <a:p>
            <a:pPr lvl="2">
              <a:lnSpc>
                <a:spcPct val="80000"/>
              </a:lnSpc>
              <a:buFont typeface="Web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  <a:ea typeface="MS PGothic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 New" charset="0"/>
                <a:ea typeface="MS PGothic" charset="0"/>
              </a:rPr>
              <a:t>procedure 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P1 (…) { …. }</a:t>
            </a:r>
          </a:p>
          <a:p>
            <a:pPr lvl="2">
              <a:lnSpc>
                <a:spcPct val="80000"/>
              </a:lnSpc>
              <a:buFont typeface="Webdings" charset="0"/>
              <a:buNone/>
            </a:pPr>
            <a:endParaRPr lang="en-US" sz="2000" dirty="0">
              <a:solidFill>
                <a:srgbClr val="FF0000"/>
              </a:solidFill>
              <a:latin typeface="Courier New" charset="0"/>
              <a:ea typeface="MS PGothic" charset="0"/>
            </a:endParaRPr>
          </a:p>
          <a:p>
            <a:pPr lvl="2">
              <a:lnSpc>
                <a:spcPct val="80000"/>
              </a:lnSpc>
              <a:buFont typeface="Webdings" charset="0"/>
              <a:buNone/>
            </a:pPr>
            <a:r>
              <a:rPr lang="en-US" sz="2000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charset="0"/>
                <a:ea typeface="MS PGothic" charset="0"/>
              </a:rPr>
              <a:t> procedure </a:t>
            </a:r>
            <a:r>
              <a:rPr lang="en-US" sz="2000" dirty="0" err="1">
                <a:solidFill>
                  <a:srgbClr val="FF0000"/>
                </a:solidFill>
                <a:latin typeface="Courier New" charset="0"/>
                <a:ea typeface="MS PGothic" charset="0"/>
              </a:rPr>
              <a:t>Pn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 (…) {……}</a:t>
            </a:r>
          </a:p>
          <a:p>
            <a:pPr lvl="2">
              <a:lnSpc>
                <a:spcPct val="80000"/>
              </a:lnSpc>
              <a:buFont typeface="Webdings" charset="0"/>
              <a:buNone/>
            </a:pPr>
            <a:endParaRPr lang="en-US" sz="2000" dirty="0">
              <a:solidFill>
                <a:srgbClr val="000000"/>
              </a:solidFill>
              <a:latin typeface="Courier New" charset="0"/>
              <a:ea typeface="MS PGothic" charset="0"/>
            </a:endParaRPr>
          </a:p>
          <a:p>
            <a:pPr lvl="2">
              <a:lnSpc>
                <a:spcPct val="80000"/>
              </a:lnSpc>
              <a:buFont typeface="Webdings" charset="0"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  <a:ea typeface="MS PGothic" charset="0"/>
              </a:rPr>
              <a:t>  Initialization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code (…) { … }</a:t>
            </a:r>
          </a:p>
          <a:p>
            <a:pPr lvl="2">
              <a:lnSpc>
                <a:spcPct val="80000"/>
              </a:lnSpc>
              <a:buFont typeface="Web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	</a:t>
            </a:r>
          </a:p>
          <a:p>
            <a:pPr lvl="2">
              <a:lnSpc>
                <a:spcPct val="80000"/>
              </a:lnSpc>
              <a:buFont typeface="Web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9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1"/>
            <a:ext cx="7464425" cy="8382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>
                <a:ea typeface="MS PGothic" charset="0"/>
              </a:rPr>
              <a:t>A </a:t>
            </a:r>
            <a:r>
              <a:rPr lang="en-US" dirty="0">
                <a:ea typeface="MS PGothic" charset="0"/>
              </a:rPr>
              <a:t>Monitor</a:t>
            </a:r>
          </a:p>
        </p:txBody>
      </p:sp>
      <p:pic>
        <p:nvPicPr>
          <p:cNvPr id="47107" name="Picture 4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5638800" cy="536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23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Summary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14"/>
          </p:nvPr>
        </p:nvSpPr>
        <p:spPr>
          <a:xfrm>
            <a:off x="685800" y="1676400"/>
            <a:ext cx="7494494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>
                <a:ea typeface="MS PGothic" charset="0"/>
              </a:rPr>
              <a:t>The Readers-Writers </a:t>
            </a:r>
            <a:r>
              <a:rPr lang="en-US" sz="2800" dirty="0" smtClean="0">
                <a:ea typeface="MS PGothic" charset="0"/>
              </a:rPr>
              <a:t>Problem</a:t>
            </a:r>
          </a:p>
          <a:p>
            <a:endParaRPr lang="en-US" sz="2800" dirty="0">
              <a:ea typeface="MS PGothic" charset="0"/>
            </a:endParaRPr>
          </a:p>
          <a:p>
            <a:r>
              <a:rPr lang="en-US" sz="2800" dirty="0">
                <a:ea typeface="MS PGothic" charset="0"/>
              </a:rPr>
              <a:t>The Dining-Philosophers </a:t>
            </a:r>
            <a:r>
              <a:rPr lang="en-US" sz="2800" dirty="0" smtClean="0">
                <a:ea typeface="MS PGothic" charset="0"/>
              </a:rPr>
              <a:t>Problem</a:t>
            </a:r>
          </a:p>
          <a:p>
            <a:endParaRPr lang="en-US" sz="2800" dirty="0">
              <a:ea typeface="MS PGothic" charset="0"/>
            </a:endParaRPr>
          </a:p>
          <a:p>
            <a:r>
              <a:rPr lang="en-US" sz="2800" dirty="0" smtClean="0">
                <a:ea typeface="MS PGothic" charset="0"/>
              </a:rPr>
              <a:t>Introduction to Monitors</a:t>
            </a:r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8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>
                <a:latin typeface="+mn-lt"/>
                <a:ea typeface="MS PGothic" charset="0"/>
              </a:rPr>
              <a:t>Recap: The Bounded</a:t>
            </a:r>
            <a:r>
              <a:rPr lang="en-US" dirty="0">
                <a:latin typeface="+mn-lt"/>
                <a:ea typeface="MS PGothic" charset="0"/>
              </a:rPr>
              <a:t>-Buffer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001000" cy="611187"/>
          </a:xfrm>
        </p:spPr>
        <p:txBody>
          <a:bodyPr>
            <a:normAutofit/>
          </a:bodyPr>
          <a:lstStyle/>
          <a:p>
            <a:r>
              <a:rPr lang="en-US" sz="2800" b="1" i="1" dirty="0" smtClean="0">
                <a:ea typeface="MS PGothic" charset="0"/>
              </a:rPr>
              <a:t>n</a:t>
            </a:r>
            <a:r>
              <a:rPr lang="en-US" sz="2800" dirty="0" smtClean="0">
                <a:ea typeface="MS PGothic" charset="0"/>
              </a:rPr>
              <a:t> buffers, each can hold one item</a:t>
            </a:r>
          </a:p>
          <a:p>
            <a:endParaRPr lang="en-US" sz="2800" dirty="0" smtClean="0">
              <a:ea typeface="MS PGothic" charset="0"/>
            </a:endParaRP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2492375" y="32464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6" tIns="45714" rIns="91426" bIns="45714">
            <a:spAutoFit/>
          </a:bodyPr>
          <a:lstStyle/>
          <a:p>
            <a:endParaRPr kumimoji="1" lang="en-US">
              <a:latin typeface="Helvetic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05000"/>
            <a:ext cx="7315200" cy="467103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34000" y="1676400"/>
            <a:ext cx="3733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n-lt"/>
                <a:ea typeface="MS PGothic" charset="0"/>
              </a:rPr>
              <a:t>Semaphore </a:t>
            </a:r>
            <a:r>
              <a:rPr lang="en-US" sz="2000" b="1" dirty="0" err="1" smtClean="0">
                <a:solidFill>
                  <a:srgbClr val="000000"/>
                </a:solidFill>
                <a:latin typeface="+mn-lt"/>
                <a:ea typeface="MS PGothic" charset="0"/>
                <a:cs typeface="Courier New" charset="0"/>
              </a:rPr>
              <a:t>mutex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  <a:ea typeface="MS PGothic" charset="0"/>
                <a:cs typeface="Courier New" charset="0"/>
              </a:rPr>
              <a:t>:</a:t>
            </a:r>
            <a:r>
              <a:rPr lang="en-US" sz="2000" dirty="0" smtClean="0">
                <a:solidFill>
                  <a:srgbClr val="000000"/>
                </a:solidFill>
                <a:latin typeface="+mn-lt"/>
                <a:ea typeface="MS PGothic" charset="0"/>
              </a:rPr>
              <a:t> i</a:t>
            </a:r>
            <a:r>
              <a:rPr lang="en-US" sz="2000" dirty="0" smtClean="0">
                <a:latin typeface="+mn-lt"/>
                <a:ea typeface="MS PGothic" charset="0"/>
              </a:rPr>
              <a:t>nitial value </a:t>
            </a:r>
            <a:r>
              <a:rPr lang="en-US" sz="2000" dirty="0">
                <a:latin typeface="+mn-lt"/>
                <a:ea typeface="MS PGothic" charset="0"/>
              </a:rPr>
              <a:t>1</a:t>
            </a:r>
          </a:p>
          <a:p>
            <a:r>
              <a:rPr lang="en-US" sz="2000" dirty="0">
                <a:solidFill>
                  <a:srgbClr val="000000"/>
                </a:solidFill>
                <a:latin typeface="+mn-lt"/>
                <a:ea typeface="MS PGothic" charset="0"/>
              </a:rPr>
              <a:t>Semaphore 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  <a:ea typeface="MS PGothic" charset="0"/>
                <a:cs typeface="Courier New" charset="0"/>
              </a:rPr>
              <a:t>full:</a:t>
            </a:r>
            <a:r>
              <a:rPr lang="en-US" sz="2000" dirty="0" smtClean="0">
                <a:solidFill>
                  <a:srgbClr val="000000"/>
                </a:solidFill>
                <a:latin typeface="+mn-lt"/>
                <a:ea typeface="MS PGothic" charset="0"/>
              </a:rPr>
              <a:t> initial </a:t>
            </a:r>
            <a:r>
              <a:rPr lang="en-US" sz="2000" dirty="0" smtClean="0">
                <a:latin typeface="+mn-lt"/>
                <a:ea typeface="MS PGothic" charset="0"/>
              </a:rPr>
              <a:t>value </a:t>
            </a:r>
            <a:r>
              <a:rPr lang="en-US" sz="2000" dirty="0">
                <a:latin typeface="+mn-lt"/>
                <a:ea typeface="MS PGothic" charset="0"/>
              </a:rPr>
              <a:t>0</a:t>
            </a:r>
          </a:p>
          <a:p>
            <a:r>
              <a:rPr lang="en-US" sz="2000" dirty="0">
                <a:latin typeface="+mn-lt"/>
                <a:ea typeface="MS PGothic" charset="0"/>
              </a:rPr>
              <a:t>Semaphore </a:t>
            </a:r>
            <a:r>
              <a:rPr lang="en-US" sz="2000" b="1" dirty="0">
                <a:solidFill>
                  <a:srgbClr val="000000"/>
                </a:solidFill>
                <a:latin typeface="+mn-lt"/>
                <a:ea typeface="MS PGothic" charset="0"/>
                <a:cs typeface="Courier New" charset="0"/>
              </a:rPr>
              <a:t>empty </a:t>
            </a:r>
            <a:r>
              <a:rPr lang="en-US" sz="2000" dirty="0" smtClean="0">
                <a:solidFill>
                  <a:srgbClr val="000000"/>
                </a:solidFill>
                <a:latin typeface="+mn-lt"/>
                <a:ea typeface="MS PGothic" charset="0"/>
              </a:rPr>
              <a:t>initial </a:t>
            </a:r>
            <a:r>
              <a:rPr lang="en-US" sz="2000" dirty="0" smtClean="0">
                <a:latin typeface="+mn-lt"/>
                <a:ea typeface="MS PGothic" charset="0"/>
              </a:rPr>
              <a:t>value </a:t>
            </a:r>
            <a:r>
              <a:rPr lang="en-US" sz="2000" dirty="0">
                <a:latin typeface="+mn-lt"/>
                <a:ea typeface="MS PGothic" charset="0"/>
              </a:rPr>
              <a:t>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675613" y="1676400"/>
            <a:ext cx="4572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05800" y="1981200"/>
            <a:ext cx="4572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10600" y="2286000"/>
            <a:ext cx="4572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3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20775" y="146050"/>
            <a:ext cx="7566025" cy="84455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>
                <a:ea typeface="MS PGothic" charset="0"/>
              </a:rPr>
              <a:t>The Readers</a:t>
            </a:r>
            <a:r>
              <a:rPr lang="en-US" dirty="0">
                <a:ea typeface="MS PGothic" charset="0"/>
              </a:rPr>
              <a:t>-Writers Problem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111250"/>
            <a:ext cx="8269289" cy="36131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ea typeface="MS PGothic" charset="0"/>
              </a:rPr>
              <a:t>Concurrent </a:t>
            </a:r>
            <a:r>
              <a:rPr lang="en-US" sz="2400" dirty="0">
                <a:ea typeface="MS PGothic" charset="0"/>
              </a:rPr>
              <a:t>processes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ea typeface="MS PGothic" charset="0"/>
              </a:rPr>
              <a:t>Readers</a:t>
            </a:r>
            <a:r>
              <a:rPr lang="en-US" sz="2400" dirty="0">
                <a:ea typeface="MS PGothic" charset="0"/>
              </a:rPr>
              <a:t> – only read </a:t>
            </a:r>
            <a:r>
              <a:rPr lang="en-US" sz="2400" dirty="0" smtClean="0">
                <a:ea typeface="MS PGothic" charset="0"/>
              </a:rPr>
              <a:t>data; do </a:t>
            </a:r>
            <a:r>
              <a:rPr lang="en-US" sz="2400" b="1" i="1" dirty="0">
                <a:ea typeface="MS PGothic" charset="0"/>
              </a:rPr>
              <a:t>not</a:t>
            </a:r>
            <a:r>
              <a:rPr lang="en-US" sz="2400" b="1" dirty="0">
                <a:ea typeface="MS PGothic" charset="0"/>
              </a:rPr>
              <a:t> </a:t>
            </a:r>
            <a:r>
              <a:rPr lang="en-US" sz="2400" dirty="0">
                <a:ea typeface="MS PGothic" charset="0"/>
              </a:rPr>
              <a:t>perform </a:t>
            </a:r>
            <a:r>
              <a:rPr lang="en-US" sz="2400" dirty="0" smtClean="0">
                <a:ea typeface="MS PGothic" charset="0"/>
              </a:rPr>
              <a:t>updates</a:t>
            </a:r>
            <a:endParaRPr lang="en-US" sz="2400" dirty="0">
              <a:ea typeface="MS PGothic" charset="0"/>
            </a:endParaRPr>
          </a:p>
          <a:p>
            <a:pPr lvl="1"/>
            <a:r>
              <a:rPr lang="en-US" sz="2400" dirty="0">
                <a:solidFill>
                  <a:srgbClr val="FF0000"/>
                </a:solidFill>
                <a:ea typeface="MS PGothic" charset="0"/>
              </a:rPr>
              <a:t>Writers</a:t>
            </a:r>
            <a:r>
              <a:rPr lang="en-US" sz="2400" dirty="0">
                <a:ea typeface="MS PGothic" charset="0"/>
              </a:rPr>
              <a:t>   </a:t>
            </a:r>
            <a:r>
              <a:rPr lang="en-US" sz="2400" dirty="0" smtClean="0">
                <a:ea typeface="MS PGothic" charset="0"/>
              </a:rPr>
              <a:t>– both </a:t>
            </a:r>
            <a:r>
              <a:rPr lang="en-US" sz="2400" dirty="0">
                <a:ea typeface="MS PGothic" charset="0"/>
              </a:rPr>
              <a:t>read and write</a:t>
            </a:r>
          </a:p>
          <a:p>
            <a:r>
              <a:rPr lang="en-US" sz="2400" dirty="0" smtClean="0">
                <a:ea typeface="MS PGothic" charset="0"/>
              </a:rPr>
              <a:t>Problem: </a:t>
            </a:r>
          </a:p>
          <a:p>
            <a:pPr lvl="1"/>
            <a:r>
              <a:rPr lang="en-US" sz="2400" dirty="0" smtClean="0">
                <a:ea typeface="MS PGothic" charset="0"/>
              </a:rPr>
              <a:t>Allow </a:t>
            </a:r>
            <a:r>
              <a:rPr lang="en-US" sz="2400" dirty="0">
                <a:solidFill>
                  <a:srgbClr val="FF0000"/>
                </a:solidFill>
                <a:ea typeface="MS PGothic" charset="0"/>
              </a:rPr>
              <a:t>multiple readers</a:t>
            </a:r>
            <a:r>
              <a:rPr lang="en-US" sz="2400" dirty="0">
                <a:ea typeface="MS PGothic" charset="0"/>
              </a:rPr>
              <a:t> to read at the same time</a:t>
            </a:r>
          </a:p>
          <a:p>
            <a:pPr lvl="1"/>
            <a:r>
              <a:rPr lang="en-US" sz="2400" dirty="0">
                <a:ea typeface="MS PGothic" charset="0"/>
              </a:rPr>
              <a:t>Only one </a:t>
            </a:r>
            <a:r>
              <a:rPr lang="en-US" sz="2400" dirty="0">
                <a:solidFill>
                  <a:srgbClr val="FF0000"/>
                </a:solidFill>
                <a:ea typeface="MS PGothic" charset="0"/>
              </a:rPr>
              <a:t>single writer</a:t>
            </a:r>
            <a:r>
              <a:rPr lang="en-US" sz="2400" dirty="0">
                <a:ea typeface="MS PGothic" charset="0"/>
              </a:rPr>
              <a:t> can access the shared </a:t>
            </a:r>
            <a:r>
              <a:rPr lang="en-US" sz="2400" dirty="0" smtClean="0">
                <a:ea typeface="MS PGothic" charset="0"/>
              </a:rPr>
              <a:t>data</a:t>
            </a:r>
          </a:p>
          <a:p>
            <a:pPr lvl="1"/>
            <a:endParaRPr lang="en-US" sz="2400" dirty="0">
              <a:ea typeface="MS PGothic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ea typeface="MS PGothic" charset="0"/>
              </a:rPr>
              <a:t>Q1:</a:t>
            </a:r>
            <a:r>
              <a:rPr lang="en-US" sz="2400" dirty="0" smtClean="0">
                <a:ea typeface="MS PGothic" charset="0"/>
              </a:rPr>
              <a:t> </a:t>
            </a:r>
            <a:r>
              <a:rPr lang="en-US" sz="2400" dirty="0" smtClean="0">
                <a:ea typeface="MS PGothic" charset="0"/>
              </a:rPr>
              <a:t>What semaphores do we need? </a:t>
            </a:r>
            <a:endParaRPr lang="en-US" sz="2400" dirty="0">
              <a:ea typeface="MS PGothic" charset="0"/>
            </a:endParaRP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733800"/>
            <a:ext cx="3505200" cy="31336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3400" y="4800600"/>
            <a:ext cx="4953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n-lt"/>
                <a:ea typeface="MS PGothic" charset="0"/>
              </a:rPr>
              <a:t>Semaphore</a:t>
            </a:r>
            <a:r>
              <a:rPr lang="en-US" sz="2400" b="1" dirty="0" smtClean="0">
                <a:solidFill>
                  <a:srgbClr val="000000"/>
                </a:solidFill>
                <a:latin typeface="+mn-lt"/>
                <a:ea typeface="MS PGothic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+mn-lt"/>
                <a:ea typeface="MS PGothic" charset="0"/>
              </a:rPr>
              <a:t>rw_mutex</a:t>
            </a:r>
            <a:r>
              <a:rPr lang="en-US" sz="2400" b="1" dirty="0">
                <a:solidFill>
                  <a:srgbClr val="000000"/>
                </a:solidFill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initialized to 1</a:t>
            </a:r>
          </a:p>
          <a:p>
            <a:r>
              <a:rPr lang="en-US" sz="2400" dirty="0">
                <a:latin typeface="+mn-lt"/>
                <a:ea typeface="MS PGothic" charset="0"/>
              </a:rPr>
              <a:t>Semaphore 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  <a:ea typeface="MS PGothic" charset="0"/>
              </a:rPr>
              <a:t>r_mutex</a:t>
            </a:r>
            <a:r>
              <a:rPr lang="en-US" sz="2400" b="1" dirty="0" smtClean="0">
                <a:solidFill>
                  <a:srgbClr val="000000"/>
                </a:solidFill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initialized to 1</a:t>
            </a:r>
          </a:p>
          <a:p>
            <a:r>
              <a:rPr lang="en-US" sz="2400" dirty="0">
                <a:latin typeface="+mn-lt"/>
                <a:ea typeface="MS PGothic" charset="0"/>
              </a:rPr>
              <a:t>Integer 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  <a:ea typeface="MS PGothic" charset="0"/>
              </a:rPr>
              <a:t>reader_count</a:t>
            </a:r>
            <a:r>
              <a:rPr lang="en-US" sz="2400" dirty="0" smtClean="0"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initialized to 0</a:t>
            </a:r>
          </a:p>
        </p:txBody>
      </p:sp>
    </p:spTree>
    <p:extLst>
      <p:ext uri="{BB962C8B-B14F-4D97-AF65-F5344CB8AC3E}">
        <p14:creationId xmlns:p14="http://schemas.microsoft.com/office/powerpoint/2010/main" val="3776788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5525" y="190500"/>
            <a:ext cx="7661275" cy="12573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900" dirty="0" smtClean="0">
                <a:ea typeface="MS PGothic" charset="0"/>
              </a:rPr>
              <a:t>The Writer Process</a:t>
            </a:r>
            <a:r>
              <a:rPr lang="en-US" dirty="0" smtClean="0">
                <a:ea typeface="MS PGothic" charset="0"/>
              </a:rPr>
              <a:t/>
            </a:r>
            <a:br>
              <a:rPr lang="en-US" dirty="0" smtClean="0">
                <a:ea typeface="MS PGothic" charset="0"/>
              </a:rPr>
            </a:br>
            <a:r>
              <a:rPr lang="en-US" sz="3600" dirty="0" smtClean="0">
                <a:solidFill>
                  <a:srgbClr val="FF0000"/>
                </a:solidFill>
                <a:ea typeface="MS PGothic" charset="0"/>
              </a:rPr>
              <a:t>Q2: </a:t>
            </a:r>
            <a:r>
              <a:rPr lang="en-US" sz="3600" dirty="0" smtClean="0">
                <a:ea typeface="MS PGothic" charset="0"/>
              </a:rPr>
              <a:t>Which semaphore should we use here?</a:t>
            </a:r>
            <a:endParaRPr lang="en-US" sz="3600" dirty="0">
              <a:ea typeface="MS PGothic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57400"/>
            <a:ext cx="8458200" cy="4130676"/>
          </a:xfrm>
        </p:spPr>
        <p:txBody>
          <a:bodyPr>
            <a:normAutofit fontScale="77500" lnSpcReduction="20000"/>
          </a:bodyPr>
          <a:lstStyle/>
          <a:p>
            <a:pPr>
              <a:buFont typeface="Monotype Sorts" charset="0"/>
              <a:buNone/>
            </a:pPr>
            <a:r>
              <a:rPr lang="en-US" sz="1600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        </a:t>
            </a:r>
            <a:endParaRPr lang="en-US" sz="16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</a:t>
            </a:r>
            <a:r>
              <a:rPr lang="en-US" sz="3000" dirty="0">
                <a:latin typeface="Courier New" charset="0"/>
                <a:ea typeface="MS PGothic" charset="0"/>
                <a:cs typeface="Courier New" charset="0"/>
              </a:rPr>
              <a:t>do {</a:t>
            </a:r>
            <a:br>
              <a:rPr lang="en-US" sz="30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3000" dirty="0">
                <a:latin typeface="Courier New" charset="0"/>
                <a:ea typeface="MS PGothic" charset="0"/>
                <a:cs typeface="Courier New" charset="0"/>
              </a:rPr>
              <a:t>        </a:t>
            </a:r>
            <a:r>
              <a:rPr lang="en-US" sz="3000" dirty="0" smtClean="0">
                <a:latin typeface="Courier New" charset="0"/>
                <a:ea typeface="MS PGothic" charset="0"/>
                <a:cs typeface="Courier New" charset="0"/>
              </a:rPr>
              <a:t>wait</a:t>
            </a:r>
            <a:r>
              <a:rPr lang="en-US" sz="3000" dirty="0">
                <a:latin typeface="Courier New" charset="0"/>
                <a:ea typeface="MS PGothic" charset="0"/>
                <a:cs typeface="Courier New" charset="0"/>
              </a:rPr>
              <a:t>(</a:t>
            </a:r>
            <a:r>
              <a:rPr lang="en-US" sz="3000" dirty="0" err="1">
                <a:latin typeface="Courier New" charset="0"/>
                <a:ea typeface="MS PGothic" charset="0"/>
                <a:cs typeface="Courier New" charset="0"/>
              </a:rPr>
              <a:t>rw_mutex</a:t>
            </a:r>
            <a:r>
              <a:rPr lang="en-US" sz="3000" dirty="0"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3000" dirty="0">
                <a:latin typeface="Courier New" charset="0"/>
                <a:ea typeface="MS PGothic" charset="0"/>
                <a:cs typeface="Courier New" charset="0"/>
              </a:rPr>
              <a:t>               ...</a:t>
            </a:r>
            <a:br>
              <a:rPr lang="en-US" sz="30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3000" dirty="0">
                <a:latin typeface="Courier New" charset="0"/>
                <a:ea typeface="MS PGothic" charset="0"/>
                <a:cs typeface="Courier New" charset="0"/>
              </a:rPr>
              <a:t>          /* writing is performed */ </a:t>
            </a:r>
          </a:p>
          <a:p>
            <a:pPr>
              <a:buFont typeface="Monotype Sorts" charset="0"/>
              <a:buNone/>
            </a:pPr>
            <a:r>
              <a:rPr lang="en-US" sz="3000" dirty="0">
                <a:latin typeface="Courier New" charset="0"/>
                <a:ea typeface="MS PGothic" charset="0"/>
                <a:cs typeface="Courier New" charset="0"/>
              </a:rPr>
              <a:t>               ... </a:t>
            </a:r>
          </a:p>
          <a:p>
            <a:pPr>
              <a:buFont typeface="Monotype Sorts" charset="0"/>
              <a:buNone/>
            </a:pPr>
            <a:r>
              <a:rPr lang="en-US" sz="3000" dirty="0">
                <a:latin typeface="Courier New" charset="0"/>
                <a:ea typeface="MS PGothic" charset="0"/>
                <a:cs typeface="Courier New" charset="0"/>
              </a:rPr>
              <a:t>          signal(</a:t>
            </a:r>
            <a:r>
              <a:rPr lang="en-US" sz="3000" dirty="0" err="1">
                <a:latin typeface="Courier New" charset="0"/>
                <a:ea typeface="MS PGothic" charset="0"/>
                <a:cs typeface="Courier New" charset="0"/>
              </a:rPr>
              <a:t>rw_mutex</a:t>
            </a:r>
            <a:r>
              <a:rPr lang="en-US" sz="3000" dirty="0"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3000" dirty="0">
                <a:latin typeface="Courier New" charset="0"/>
                <a:ea typeface="MS PGothic" charset="0"/>
                <a:cs typeface="Courier New" charset="0"/>
              </a:rPr>
              <a:t>     } while (true);</a:t>
            </a:r>
            <a:br>
              <a:rPr lang="en-US" sz="3000" dirty="0">
                <a:latin typeface="Courier New" charset="0"/>
                <a:ea typeface="MS PGothic" charset="0"/>
                <a:cs typeface="Courier New" charset="0"/>
              </a:rPr>
            </a:br>
            <a:endParaRPr lang="en-US" sz="3000" dirty="0">
              <a:latin typeface="Courier New" charset="0"/>
              <a:ea typeface="MS PGothic" charset="0"/>
              <a:cs typeface="Courier New" charset="0"/>
            </a:endParaRPr>
          </a:p>
          <a:p>
            <a:pPr>
              <a:buFont typeface="Monotype Sorts" charset="0"/>
              <a:buNone/>
            </a:pPr>
            <a:endParaRPr lang="en-US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endParaRPr lang="en-US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  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2514600"/>
            <a:ext cx="14478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3810000"/>
            <a:ext cx="14478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200" y="4953000"/>
            <a:ext cx="76962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>
                <a:latin typeface="+mn-lt"/>
                <a:ea typeface="MS PGothic" charset="0"/>
              </a:rPr>
              <a:t>   Only </a:t>
            </a:r>
            <a:r>
              <a:rPr lang="en-US" sz="2800" dirty="0">
                <a:latin typeface="+mn-lt"/>
                <a:ea typeface="MS PGothic" charset="0"/>
              </a:rPr>
              <a:t>one </a:t>
            </a:r>
            <a:r>
              <a:rPr lang="en-US" sz="2800" dirty="0">
                <a:solidFill>
                  <a:srgbClr val="FF0000"/>
                </a:solidFill>
                <a:latin typeface="+mn-lt"/>
                <a:ea typeface="MS PGothic" charset="0"/>
              </a:rPr>
              <a:t>single writer</a:t>
            </a:r>
            <a:r>
              <a:rPr lang="en-US" sz="2800" dirty="0">
                <a:latin typeface="+mn-lt"/>
                <a:ea typeface="MS PGothic" charset="0"/>
              </a:rPr>
              <a:t> can access the shared data</a:t>
            </a:r>
            <a:endParaRPr lang="en-US" sz="28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1447800"/>
            <a:ext cx="7239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n-lt"/>
                <a:ea typeface="MS PGothic" charset="0"/>
              </a:rPr>
              <a:t>Q3: </a:t>
            </a:r>
            <a:r>
              <a:rPr lang="en-US" sz="3200" dirty="0">
                <a:latin typeface="+mn-lt"/>
                <a:ea typeface="MS PGothic" charset="0"/>
              </a:rPr>
              <a:t>Is it a semaphore or </a:t>
            </a:r>
            <a:r>
              <a:rPr lang="en-US" sz="3200" dirty="0" smtClean="0">
                <a:latin typeface="+mn-lt"/>
                <a:ea typeface="MS PGothic" charset="0"/>
              </a:rPr>
              <a:t>lock</a:t>
            </a:r>
            <a:r>
              <a:rPr lang="en-US" sz="3200" dirty="0">
                <a:latin typeface="+mn-lt"/>
                <a:ea typeface="MS PGothic" charset="0"/>
              </a:rPr>
              <a:t>?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71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5525" y="190500"/>
            <a:ext cx="7661275" cy="12573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900" dirty="0" smtClean="0">
                <a:ea typeface="MS PGothic" charset="0"/>
              </a:rPr>
              <a:t>The Reader Process</a:t>
            </a:r>
            <a:r>
              <a:rPr lang="en-US" dirty="0" smtClean="0">
                <a:ea typeface="MS PGothic" charset="0"/>
              </a:rPr>
              <a:t/>
            </a:r>
            <a:br>
              <a:rPr lang="en-US" dirty="0" smtClean="0">
                <a:ea typeface="MS PGothic" charset="0"/>
              </a:rPr>
            </a:br>
            <a:r>
              <a:rPr lang="en-US" sz="3600" dirty="0" smtClean="0">
                <a:solidFill>
                  <a:srgbClr val="FF0000"/>
                </a:solidFill>
                <a:ea typeface="MS PGothic" charset="0"/>
              </a:rPr>
              <a:t>Q6: </a:t>
            </a:r>
            <a:r>
              <a:rPr lang="en-US" sz="3600" dirty="0" smtClean="0">
                <a:ea typeface="MS PGothic" charset="0"/>
              </a:rPr>
              <a:t>Can you explain the following process?</a:t>
            </a:r>
            <a:endParaRPr lang="en-US" sz="3600" dirty="0">
              <a:ea typeface="MS PGothic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543800" cy="4724400"/>
          </a:xfrm>
        </p:spPr>
        <p:txBody>
          <a:bodyPr>
            <a:normAutofit fontScale="25000" lnSpcReduction="20000"/>
          </a:bodyPr>
          <a:lstStyle/>
          <a:p>
            <a:pPr>
              <a:buFont typeface="Monotype Sorts" charset="0"/>
              <a:buNone/>
            </a:pPr>
            <a:r>
              <a:rPr lang="en-US" sz="1600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   </a:t>
            </a:r>
            <a:r>
              <a:rPr lang="en-US" sz="3600" dirty="0" smtClean="0">
                <a:solidFill>
                  <a:srgbClr val="0000FF"/>
                </a:solidFill>
                <a:latin typeface="Courier New"/>
                <a:ea typeface="MS PGothic" charset="0"/>
                <a:cs typeface="Courier New"/>
              </a:rPr>
              <a:t>     </a:t>
            </a:r>
            <a:endParaRPr lang="en-US" sz="3600" dirty="0">
              <a:solidFill>
                <a:srgbClr val="0000FF"/>
              </a:solidFill>
              <a:latin typeface="Courier New"/>
              <a:ea typeface="MS PGothic" charset="0"/>
              <a:cs typeface="Courier New"/>
            </a:endParaRPr>
          </a:p>
          <a:p>
            <a:pPr>
              <a:buFont typeface="Monotype Sorts" charset="0"/>
              <a:buNone/>
            </a:pPr>
            <a:r>
              <a:rPr lang="en-US" sz="3600" dirty="0">
                <a:latin typeface="Courier New"/>
                <a:ea typeface="MS PGothic" charset="0"/>
                <a:cs typeface="Courier New"/>
              </a:rPr>
              <a:t>       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do {</a:t>
            </a:r>
            <a:br>
              <a:rPr lang="en-US" sz="8400" dirty="0">
                <a:latin typeface="Courier New"/>
                <a:ea typeface="MS PGothic" charset="0"/>
                <a:cs typeface="Courier New"/>
              </a:rPr>
            </a:br>
            <a:r>
              <a:rPr lang="en-US" sz="8400" dirty="0">
                <a:latin typeface="Courier New"/>
                <a:ea typeface="MS PGothic" charset="0"/>
                <a:cs typeface="Courier New"/>
              </a:rPr>
              <a:t>       </a:t>
            </a:r>
            <a:r>
              <a:rPr lang="en-US" sz="8400" dirty="0" smtClean="0">
                <a:latin typeface="Courier New"/>
                <a:ea typeface="MS PGothic" charset="0"/>
                <a:cs typeface="Courier New"/>
              </a:rPr>
              <a:t>wait</a:t>
            </a:r>
            <a:r>
              <a:rPr lang="en-US" sz="8400" dirty="0" smtClean="0">
                <a:latin typeface="Courier New"/>
                <a:ea typeface="MS PGothic" charset="0"/>
                <a:cs typeface="Courier New"/>
              </a:rPr>
              <a:t>(</a:t>
            </a:r>
            <a:r>
              <a:rPr lang="en-US" sz="8400" dirty="0" err="1" smtClean="0">
                <a:latin typeface="Courier New"/>
                <a:ea typeface="MS PGothic" charset="0"/>
                <a:cs typeface="Courier New"/>
              </a:rPr>
              <a:t>r_mutex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);</a:t>
            </a:r>
            <a:br>
              <a:rPr lang="en-US" sz="8400" dirty="0">
                <a:latin typeface="Courier New"/>
                <a:ea typeface="MS PGothic" charset="0"/>
                <a:cs typeface="Courier New"/>
              </a:rPr>
            </a:br>
            <a:r>
              <a:rPr lang="en-US" sz="8400" dirty="0">
                <a:latin typeface="Courier New"/>
                <a:ea typeface="MS PGothic" charset="0"/>
                <a:cs typeface="Courier New"/>
              </a:rPr>
              <a:t>       </a:t>
            </a:r>
            <a:r>
              <a:rPr lang="en-US" sz="8400" dirty="0" err="1" smtClean="0">
                <a:latin typeface="Courier New"/>
                <a:ea typeface="MS PGothic" charset="0"/>
                <a:cs typeface="Courier New"/>
              </a:rPr>
              <a:t>read_count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++;</a:t>
            </a:r>
            <a:br>
              <a:rPr lang="en-US" sz="8400" dirty="0">
                <a:latin typeface="Courier New"/>
                <a:ea typeface="MS PGothic" charset="0"/>
                <a:cs typeface="Courier New"/>
              </a:rPr>
            </a:br>
            <a:r>
              <a:rPr lang="en-US" sz="8400" dirty="0">
                <a:latin typeface="Courier New"/>
                <a:ea typeface="MS PGothic" charset="0"/>
                <a:cs typeface="Courier New"/>
              </a:rPr>
              <a:t>       </a:t>
            </a:r>
            <a:r>
              <a:rPr lang="en-US" sz="8400" dirty="0" smtClean="0">
                <a:latin typeface="Courier New"/>
                <a:ea typeface="MS PGothic" charset="0"/>
                <a:cs typeface="Courier New"/>
              </a:rPr>
              <a:t>if 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(</a:t>
            </a:r>
            <a:r>
              <a:rPr lang="en-US" sz="8400" dirty="0" err="1" smtClean="0">
                <a:latin typeface="Courier New"/>
                <a:ea typeface="MS PGothic" charset="0"/>
                <a:cs typeface="Courier New"/>
              </a:rPr>
              <a:t>reader_count</a:t>
            </a:r>
            <a:r>
              <a:rPr lang="en-US" sz="8400" dirty="0" smtClean="0">
                <a:latin typeface="Courier New"/>
                <a:ea typeface="MS PGothic" charset="0"/>
                <a:cs typeface="Courier New"/>
              </a:rPr>
              <a:t> 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== 1) </a:t>
            </a:r>
          </a:p>
          <a:p>
            <a:pPr>
              <a:buFont typeface="Monotype Sorts" charset="0"/>
              <a:buNone/>
            </a:pPr>
            <a:r>
              <a:rPr lang="en-US" sz="8400" dirty="0">
                <a:latin typeface="Courier New"/>
                <a:ea typeface="MS PGothic" charset="0"/>
                <a:cs typeface="Courier New"/>
              </a:rPr>
              <a:t>          </a:t>
            </a:r>
            <a:r>
              <a:rPr lang="en-US" sz="8400" dirty="0" smtClean="0">
                <a:latin typeface="Courier New"/>
                <a:ea typeface="MS PGothic" charset="0"/>
                <a:cs typeface="Courier New"/>
              </a:rPr>
              <a:t>   wait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(</a:t>
            </a:r>
            <a:r>
              <a:rPr lang="en-US" sz="8400" dirty="0" err="1">
                <a:latin typeface="Courier New"/>
                <a:ea typeface="MS PGothic" charset="0"/>
                <a:cs typeface="Courier New"/>
              </a:rPr>
              <a:t>rw_mutex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8400" dirty="0">
                <a:latin typeface="Courier New"/>
                <a:ea typeface="MS PGothic" charset="0"/>
                <a:cs typeface="Courier New"/>
              </a:rPr>
              <a:t>         </a:t>
            </a:r>
            <a:r>
              <a:rPr lang="en-US" sz="8400" dirty="0" smtClean="0">
                <a:latin typeface="Courier New"/>
                <a:ea typeface="MS PGothic" charset="0"/>
                <a:cs typeface="Courier New"/>
              </a:rPr>
              <a:t>signal</a:t>
            </a:r>
            <a:r>
              <a:rPr lang="en-US" sz="8400" dirty="0" smtClean="0">
                <a:latin typeface="Courier New"/>
                <a:ea typeface="MS PGothic" charset="0"/>
                <a:cs typeface="Courier New"/>
              </a:rPr>
              <a:t>(</a:t>
            </a:r>
            <a:r>
              <a:rPr lang="en-US" sz="8400" dirty="0" err="1" smtClean="0">
                <a:latin typeface="Courier New"/>
                <a:ea typeface="MS PGothic" charset="0"/>
                <a:cs typeface="Courier New"/>
              </a:rPr>
              <a:t>r_</a:t>
            </a:r>
            <a:r>
              <a:rPr lang="en-US" sz="8400" dirty="0" err="1" smtClean="0">
                <a:latin typeface="Courier New"/>
                <a:ea typeface="MS PGothic" charset="0"/>
                <a:cs typeface="Courier New"/>
              </a:rPr>
              <a:t>mutex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8400" dirty="0">
                <a:latin typeface="Courier New"/>
                <a:ea typeface="MS PGothic" charset="0"/>
                <a:cs typeface="Courier New"/>
              </a:rPr>
              <a:t>           </a:t>
            </a:r>
            <a:r>
              <a:rPr lang="en-US" sz="8400" dirty="0" smtClean="0">
                <a:latin typeface="Courier New"/>
                <a:ea typeface="MS PGothic" charset="0"/>
                <a:cs typeface="Courier New"/>
              </a:rPr>
              <a:t>.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..</a:t>
            </a:r>
            <a:br>
              <a:rPr lang="en-US" sz="8400" dirty="0">
                <a:latin typeface="Courier New"/>
                <a:ea typeface="MS PGothic" charset="0"/>
                <a:cs typeface="Courier New"/>
              </a:rPr>
            </a:br>
            <a:r>
              <a:rPr lang="en-US" sz="8400" dirty="0">
                <a:latin typeface="Courier New"/>
                <a:ea typeface="MS PGothic" charset="0"/>
                <a:cs typeface="Courier New"/>
              </a:rPr>
              <a:t>       </a:t>
            </a:r>
            <a:r>
              <a:rPr lang="en-US" sz="8400" dirty="0" smtClean="0">
                <a:latin typeface="Courier New"/>
                <a:ea typeface="MS PGothic" charset="0"/>
                <a:cs typeface="Courier New"/>
              </a:rPr>
              <a:t>/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* reading is performed */ </a:t>
            </a:r>
          </a:p>
          <a:p>
            <a:pPr>
              <a:buFont typeface="Monotype Sorts" charset="0"/>
              <a:buNone/>
            </a:pPr>
            <a:r>
              <a:rPr lang="en-US" sz="8400" dirty="0">
                <a:latin typeface="Courier New"/>
                <a:ea typeface="MS PGothic" charset="0"/>
                <a:cs typeface="Courier New"/>
              </a:rPr>
              <a:t>           </a:t>
            </a:r>
            <a:r>
              <a:rPr lang="en-US" sz="8400" dirty="0" smtClean="0">
                <a:latin typeface="Courier New"/>
                <a:ea typeface="MS PGothic" charset="0"/>
                <a:cs typeface="Courier New"/>
              </a:rPr>
              <a:t>.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.. </a:t>
            </a:r>
          </a:p>
          <a:p>
            <a:pPr>
              <a:buFont typeface="Monotype Sorts" charset="0"/>
              <a:buNone/>
            </a:pPr>
            <a:r>
              <a:rPr lang="en-US" sz="8400" dirty="0">
                <a:latin typeface="Courier New"/>
                <a:ea typeface="MS PGothic" charset="0"/>
                <a:cs typeface="Courier New"/>
              </a:rPr>
              <a:t>         </a:t>
            </a:r>
            <a:r>
              <a:rPr lang="en-US" sz="8400" dirty="0" smtClean="0">
                <a:latin typeface="Courier New"/>
                <a:ea typeface="MS PGothic" charset="0"/>
                <a:cs typeface="Courier New"/>
              </a:rPr>
              <a:t>wait</a:t>
            </a:r>
            <a:r>
              <a:rPr lang="en-US" sz="8400" dirty="0" smtClean="0">
                <a:latin typeface="Courier New"/>
                <a:ea typeface="MS PGothic" charset="0"/>
                <a:cs typeface="Courier New"/>
              </a:rPr>
              <a:t>(</a:t>
            </a:r>
            <a:r>
              <a:rPr lang="en-US" sz="8400" dirty="0" err="1" smtClean="0">
                <a:latin typeface="Courier New"/>
                <a:ea typeface="MS PGothic" charset="0"/>
                <a:cs typeface="Courier New"/>
              </a:rPr>
              <a:t>r_mutex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);</a:t>
            </a:r>
            <a:br>
              <a:rPr lang="en-US" sz="8400" dirty="0">
                <a:latin typeface="Courier New"/>
                <a:ea typeface="MS PGothic" charset="0"/>
                <a:cs typeface="Courier New"/>
              </a:rPr>
            </a:br>
            <a:r>
              <a:rPr lang="en-US" sz="8400" dirty="0">
                <a:latin typeface="Courier New"/>
                <a:ea typeface="MS PGothic" charset="0"/>
                <a:cs typeface="Courier New"/>
              </a:rPr>
              <a:t>       </a:t>
            </a:r>
            <a:r>
              <a:rPr lang="en-US" sz="8400" dirty="0" err="1" smtClean="0">
                <a:latin typeface="Courier New"/>
                <a:ea typeface="MS PGothic" charset="0"/>
                <a:cs typeface="Courier New"/>
              </a:rPr>
              <a:t>reader_count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--;</a:t>
            </a:r>
            <a:br>
              <a:rPr lang="en-US" sz="8400" dirty="0">
                <a:latin typeface="Courier New"/>
                <a:ea typeface="MS PGothic" charset="0"/>
                <a:cs typeface="Courier New"/>
              </a:rPr>
            </a:br>
            <a:r>
              <a:rPr lang="en-US" sz="8400" dirty="0">
                <a:latin typeface="Courier New"/>
                <a:ea typeface="MS PGothic" charset="0"/>
                <a:cs typeface="Courier New"/>
              </a:rPr>
              <a:t>       </a:t>
            </a:r>
            <a:r>
              <a:rPr lang="en-US" sz="8400" dirty="0" smtClean="0">
                <a:latin typeface="Courier New"/>
                <a:ea typeface="MS PGothic" charset="0"/>
                <a:cs typeface="Courier New"/>
              </a:rPr>
              <a:t>if 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(</a:t>
            </a:r>
            <a:r>
              <a:rPr lang="en-US" sz="8400" dirty="0" err="1" smtClean="0">
                <a:latin typeface="Courier New"/>
                <a:ea typeface="MS PGothic" charset="0"/>
                <a:cs typeface="Courier New"/>
              </a:rPr>
              <a:t>reader_count</a:t>
            </a:r>
            <a:r>
              <a:rPr lang="en-US" sz="8400" dirty="0" smtClean="0">
                <a:latin typeface="Courier New"/>
                <a:ea typeface="MS PGothic" charset="0"/>
                <a:cs typeface="Courier New"/>
              </a:rPr>
              <a:t> 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== 0) </a:t>
            </a:r>
          </a:p>
          <a:p>
            <a:pPr>
              <a:buFont typeface="Monotype Sorts" charset="0"/>
              <a:buNone/>
            </a:pPr>
            <a:r>
              <a:rPr lang="en-US" sz="8400" dirty="0">
                <a:latin typeface="Courier New"/>
                <a:ea typeface="MS PGothic" charset="0"/>
                <a:cs typeface="Courier New"/>
              </a:rPr>
              <a:t>         </a:t>
            </a:r>
            <a:r>
              <a:rPr lang="en-US" sz="8400" dirty="0" smtClean="0">
                <a:latin typeface="Courier New"/>
                <a:ea typeface="MS PGothic" charset="0"/>
                <a:cs typeface="Courier New"/>
              </a:rPr>
              <a:t>    signal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(</a:t>
            </a:r>
            <a:r>
              <a:rPr lang="en-US" sz="8400" dirty="0" err="1">
                <a:latin typeface="Courier New"/>
                <a:ea typeface="MS PGothic" charset="0"/>
                <a:cs typeface="Courier New"/>
              </a:rPr>
              <a:t>rw_mutex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8400" dirty="0">
                <a:latin typeface="Courier New"/>
                <a:ea typeface="MS PGothic" charset="0"/>
                <a:cs typeface="Courier New"/>
              </a:rPr>
              <a:t>         </a:t>
            </a:r>
            <a:r>
              <a:rPr lang="en-US" sz="8400" dirty="0" smtClean="0">
                <a:latin typeface="Courier New"/>
                <a:ea typeface="MS PGothic" charset="0"/>
                <a:cs typeface="Courier New"/>
              </a:rPr>
              <a:t>signal</a:t>
            </a:r>
            <a:r>
              <a:rPr lang="en-US" sz="8400" dirty="0" smtClean="0">
                <a:latin typeface="Courier New"/>
                <a:ea typeface="MS PGothic" charset="0"/>
                <a:cs typeface="Courier New"/>
              </a:rPr>
              <a:t>(</a:t>
            </a:r>
            <a:r>
              <a:rPr lang="en-US" sz="8400" dirty="0" err="1" smtClean="0">
                <a:latin typeface="Courier New"/>
                <a:ea typeface="MS PGothic" charset="0"/>
                <a:cs typeface="Courier New"/>
              </a:rPr>
              <a:t>r_mutex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8400" dirty="0">
                <a:latin typeface="Courier New"/>
                <a:ea typeface="MS PGothic" charset="0"/>
                <a:cs typeface="Courier New"/>
              </a:rPr>
              <a:t>   </a:t>
            </a:r>
            <a:r>
              <a:rPr lang="en-US" sz="8400" dirty="0" smtClean="0">
                <a:latin typeface="Courier New"/>
                <a:ea typeface="MS PGothic" charset="0"/>
                <a:cs typeface="Courier New"/>
              </a:rPr>
              <a:t>} 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while (true);</a:t>
            </a:r>
            <a:br>
              <a:rPr lang="en-US" sz="8400" dirty="0">
                <a:latin typeface="Courier New"/>
                <a:ea typeface="MS PGothic" charset="0"/>
                <a:cs typeface="Courier New"/>
              </a:rPr>
            </a:br>
            <a:endParaRPr lang="en-US" sz="8400" dirty="0">
              <a:latin typeface="Courier New"/>
              <a:ea typeface="MS PGothic" charset="0"/>
              <a:cs typeface="Courier New"/>
            </a:endParaRPr>
          </a:p>
          <a:p>
            <a:pPr>
              <a:buFont typeface="Monotype Sorts" charset="0"/>
              <a:buNone/>
            </a:pPr>
            <a:endParaRPr lang="en-US" sz="80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endParaRPr lang="en-US" sz="80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  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1000" y="6248400"/>
            <a:ext cx="2133600" cy="365125"/>
          </a:xfrm>
        </p:spPr>
        <p:txBody>
          <a:bodyPr/>
          <a:lstStyle/>
          <a:p>
            <a:fld id="{8353CCE1-ED68-4673-B2B8-9A8ACC32B7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5953780"/>
            <a:ext cx="73152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  <a:ea typeface="MS PGothic" charset="0"/>
              </a:rPr>
              <a:t>Why readers have 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  <a:ea typeface="MS PGothic" charset="0"/>
              </a:rPr>
              <a:t>r_mutex</a:t>
            </a:r>
            <a:r>
              <a:rPr lang="en-US" sz="2400" dirty="0" smtClean="0">
                <a:solidFill>
                  <a:srgbClr val="FF0000"/>
                </a:solidFill>
                <a:latin typeface="+mn-lt"/>
                <a:ea typeface="MS PGothic" charset="0"/>
              </a:rPr>
              <a:t>, writers have NO 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  <a:ea typeface="MS PGothic" charset="0"/>
              </a:rPr>
              <a:t>w_mutex</a:t>
            </a:r>
            <a:r>
              <a:rPr lang="en-US" sz="2400" dirty="0" smtClean="0">
                <a:solidFill>
                  <a:srgbClr val="FF0000"/>
                </a:solidFill>
                <a:latin typeface="+mn-lt"/>
                <a:ea typeface="MS PGothic" charset="0"/>
              </a:rPr>
              <a:t>?</a:t>
            </a:r>
            <a:endParaRPr lang="en-US" sz="2400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019800" y="2362200"/>
            <a:ext cx="2057400" cy="685800"/>
            <a:chOff x="6934200" y="3352800"/>
            <a:chExt cx="2057400" cy="6858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>
            <a:xfrm>
              <a:off x="7010400" y="3429000"/>
              <a:ext cx="1905000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en-US" sz="2400" dirty="0" smtClean="0">
                  <a:solidFill>
                    <a:srgbClr val="FF0000"/>
                  </a:solidFill>
                  <a:ea typeface="MS PGothic" charset="0"/>
                </a:rPr>
                <a:t>1</a:t>
              </a:r>
              <a:r>
                <a:rPr lang="en-US" sz="2400" baseline="30000" dirty="0" smtClean="0">
                  <a:solidFill>
                    <a:srgbClr val="FF0000"/>
                  </a:solidFill>
                  <a:ea typeface="MS PGothic" charset="0"/>
                </a:rPr>
                <a:t>st</a:t>
              </a:r>
              <a:r>
                <a:rPr lang="en-US" sz="2400" dirty="0" smtClean="0">
                  <a:solidFill>
                    <a:srgbClr val="FF0000"/>
                  </a:solidFill>
                  <a:ea typeface="MS PGothic" charset="0"/>
                </a:rPr>
                <a:t> waits here</a:t>
              </a:r>
              <a:endParaRPr lang="en-US" sz="2400" dirty="0">
                <a:solidFill>
                  <a:srgbClr val="FF0000"/>
                </a:solidFill>
                <a:ea typeface="MS PGothic" charset="0"/>
              </a:endParaRPr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6934200" y="3352800"/>
              <a:ext cx="2057400" cy="685800"/>
            </a:xfrm>
            <a:prstGeom prst="wedgeRoundRectCallout">
              <a:avLst>
                <a:gd name="adj1" fmla="val -84120"/>
                <a:gd name="adj2" fmla="val 14886"/>
                <a:gd name="adj3" fmla="val 16667"/>
              </a:avLst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572000" y="1447800"/>
            <a:ext cx="44958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ea typeface="MS PGothic" charset="0"/>
              </a:rPr>
              <a:t>A </a:t>
            </a:r>
            <a:r>
              <a:rPr lang="en-US" sz="2400" dirty="0" smtClean="0">
                <a:solidFill>
                  <a:srgbClr val="FF0000"/>
                </a:solidFill>
                <a:ea typeface="MS PGothic" charset="0"/>
              </a:rPr>
              <a:t>writer </a:t>
            </a:r>
            <a:r>
              <a:rPr lang="en-US" sz="2400" dirty="0" smtClean="0">
                <a:ea typeface="MS PGothic" charset="0"/>
              </a:rPr>
              <a:t>is in the critical section,  </a:t>
            </a:r>
            <a:r>
              <a:rPr lang="en-US" sz="2400" dirty="0" smtClean="0">
                <a:solidFill>
                  <a:srgbClr val="FF0000"/>
                </a:solidFill>
                <a:ea typeface="MS PGothic" charset="0"/>
              </a:rPr>
              <a:t>n readers</a:t>
            </a:r>
            <a:r>
              <a:rPr lang="en-US" sz="2400" dirty="0" smtClean="0">
                <a:ea typeface="MS PGothic" charset="0"/>
              </a:rPr>
              <a:t> are waiting. Then …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953000" y="1447800"/>
            <a:ext cx="2133600" cy="685800"/>
            <a:chOff x="6934200" y="3352800"/>
            <a:chExt cx="2133600" cy="685800"/>
          </a:xfrm>
        </p:grpSpPr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7010400" y="3429000"/>
              <a:ext cx="2057400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en-US" sz="2400" dirty="0" smtClean="0">
                  <a:solidFill>
                    <a:srgbClr val="FF0000"/>
                  </a:solidFill>
                  <a:ea typeface="MS PGothic" charset="0"/>
                </a:rPr>
                <a:t>n-1 wait here</a:t>
              </a:r>
              <a:endParaRPr lang="en-US" sz="2400" dirty="0">
                <a:solidFill>
                  <a:srgbClr val="FF0000"/>
                </a:solidFill>
                <a:ea typeface="MS PGothic" charset="0"/>
              </a:endParaRPr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6934200" y="3352800"/>
              <a:ext cx="2057400" cy="685800"/>
            </a:xfrm>
            <a:prstGeom prst="wedgeRoundRectCallout">
              <a:avLst>
                <a:gd name="adj1" fmla="val -73227"/>
                <a:gd name="adj2" fmla="val 17609"/>
                <a:gd name="adj3" fmla="val 16667"/>
              </a:avLst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29200" y="3810000"/>
            <a:ext cx="2362200" cy="685800"/>
            <a:chOff x="6934200" y="3352800"/>
            <a:chExt cx="2057400" cy="685800"/>
          </a:xfrm>
        </p:grpSpPr>
        <p:sp>
          <p:nvSpPr>
            <p:cNvPr id="17" name="Rectangle 3"/>
            <p:cNvSpPr txBox="1">
              <a:spLocks noChangeArrowheads="1"/>
            </p:cNvSpPr>
            <p:nvPr/>
          </p:nvSpPr>
          <p:spPr>
            <a:xfrm>
              <a:off x="7010400" y="3429000"/>
              <a:ext cx="1905000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en-US" sz="2400" dirty="0" smtClean="0">
                  <a:solidFill>
                    <a:srgbClr val="FF0000"/>
                  </a:solidFill>
                  <a:ea typeface="MS PGothic" charset="0"/>
                </a:rPr>
                <a:t>Critical section?</a:t>
              </a:r>
              <a:endParaRPr lang="en-US" sz="2400" dirty="0">
                <a:solidFill>
                  <a:srgbClr val="FF0000"/>
                </a:solidFill>
                <a:ea typeface="MS PGothic" charset="0"/>
              </a:endParaRPr>
            </a:p>
          </p:txBody>
        </p:sp>
        <p:sp>
          <p:nvSpPr>
            <p:cNvPr id="18" name="Rounded Rectangular Callout 17"/>
            <p:cNvSpPr/>
            <p:nvPr/>
          </p:nvSpPr>
          <p:spPr>
            <a:xfrm>
              <a:off x="6934200" y="3352800"/>
              <a:ext cx="2057400" cy="685800"/>
            </a:xfrm>
            <a:prstGeom prst="wedgeRoundRectCallout">
              <a:avLst>
                <a:gd name="adj1" fmla="val -84120"/>
                <a:gd name="adj2" fmla="val 14886"/>
                <a:gd name="adj3" fmla="val 16667"/>
              </a:avLst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00800" y="4724400"/>
            <a:ext cx="2590800" cy="685800"/>
            <a:chOff x="6934200" y="3352800"/>
            <a:chExt cx="2057400" cy="685800"/>
          </a:xfrm>
        </p:grpSpPr>
        <p:sp>
          <p:nvSpPr>
            <p:cNvPr id="20" name="Rectangle 3"/>
            <p:cNvSpPr txBox="1">
              <a:spLocks noChangeArrowheads="1"/>
            </p:cNvSpPr>
            <p:nvPr/>
          </p:nvSpPr>
          <p:spPr>
            <a:xfrm>
              <a:off x="6934201" y="3429000"/>
              <a:ext cx="2051544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en-US" sz="2400" dirty="0" smtClean="0">
                  <a:solidFill>
                    <a:srgbClr val="FF0000"/>
                  </a:solidFill>
                  <a:ea typeface="MS PGothic" charset="0"/>
                </a:rPr>
                <a:t>Let a writer access</a:t>
              </a:r>
              <a:endParaRPr lang="en-US" sz="2400" dirty="0">
                <a:solidFill>
                  <a:srgbClr val="FF0000"/>
                </a:solidFill>
                <a:ea typeface="MS PGothic" charset="0"/>
              </a:endParaRPr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6934200" y="3352800"/>
              <a:ext cx="2057400" cy="685800"/>
            </a:xfrm>
            <a:prstGeom prst="wedgeRoundRectCallout">
              <a:avLst>
                <a:gd name="adj1" fmla="val -80568"/>
                <a:gd name="adj2" fmla="val 9519"/>
                <a:gd name="adj3" fmla="val 16667"/>
              </a:avLst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53200" y="4419600"/>
            <a:ext cx="2133600" cy="685800"/>
            <a:chOff x="6934200" y="3352800"/>
            <a:chExt cx="2057400" cy="685800"/>
          </a:xfrm>
        </p:grpSpPr>
        <p:sp>
          <p:nvSpPr>
            <p:cNvPr id="23" name="Rectangle 3"/>
            <p:cNvSpPr txBox="1">
              <a:spLocks noChangeArrowheads="1"/>
            </p:cNvSpPr>
            <p:nvPr/>
          </p:nvSpPr>
          <p:spPr>
            <a:xfrm>
              <a:off x="6934201" y="3429000"/>
              <a:ext cx="2051544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en-US" sz="2400" dirty="0" smtClean="0">
                  <a:solidFill>
                    <a:srgbClr val="FF0000"/>
                  </a:solidFill>
                  <a:ea typeface="MS PGothic" charset="0"/>
                </a:rPr>
                <a:t>The last reader</a:t>
              </a:r>
              <a:endParaRPr lang="en-US" sz="2400" dirty="0">
                <a:solidFill>
                  <a:srgbClr val="FF0000"/>
                </a:solidFill>
                <a:ea typeface="MS PGothic" charset="0"/>
              </a:endParaRPr>
            </a:p>
          </p:txBody>
        </p:sp>
        <p:sp>
          <p:nvSpPr>
            <p:cNvPr id="24" name="Rounded Rectangular Callout 23"/>
            <p:cNvSpPr/>
            <p:nvPr/>
          </p:nvSpPr>
          <p:spPr>
            <a:xfrm>
              <a:off x="6934200" y="3352800"/>
              <a:ext cx="2057400" cy="685800"/>
            </a:xfrm>
            <a:prstGeom prst="wedgeRoundRectCallout">
              <a:avLst>
                <a:gd name="adj1" fmla="val -87133"/>
                <a:gd name="adj2" fmla="val 5434"/>
                <a:gd name="adj3" fmla="val 16667"/>
              </a:avLst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33400" y="5943600"/>
            <a:ext cx="73914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  <a:ea typeface="MS PGothic" charset="0"/>
              </a:rPr>
              <a:t>(1) Readers</a:t>
            </a:r>
            <a:r>
              <a:rPr lang="en-US" sz="2400" dirty="0" smtClean="0">
                <a:latin typeface="+mn-lt"/>
                <a:ea typeface="MS PGothic" charset="0"/>
              </a:rPr>
              <a:t> compete against writers for the reading room</a:t>
            </a:r>
            <a:endParaRPr lang="en-US" sz="2400" dirty="0"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1000" y="5943600"/>
            <a:ext cx="76200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  <a:ea typeface="MS PGothic" charset="0"/>
              </a:rPr>
              <a:t>(2) Readers</a:t>
            </a:r>
            <a:r>
              <a:rPr lang="en-US" sz="2400" dirty="0" smtClean="0">
                <a:latin typeface="+mn-lt"/>
                <a:ea typeface="MS PGothic" charset="0"/>
              </a:rPr>
              <a:t> don’t compete against each other for the room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5357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2" grpId="1" animBg="1"/>
      <p:bldP spid="25" grpId="0" animBg="1"/>
      <p:bldP spid="25" grpId="1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94663" cy="76676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n-lt"/>
                <a:ea typeface="MS PGothic" charset="0"/>
              </a:rPr>
              <a:t>Other Readers</a:t>
            </a:r>
            <a:r>
              <a:rPr lang="en-US" dirty="0">
                <a:latin typeface="+mn-lt"/>
                <a:ea typeface="MS PGothic" charset="0"/>
              </a:rPr>
              <a:t>-Writers </a:t>
            </a:r>
            <a:r>
              <a:rPr lang="en-US" dirty="0" smtClean="0">
                <a:latin typeface="+mn-lt"/>
                <a:ea typeface="MS PGothic" charset="0"/>
              </a:rPr>
              <a:t>Problems</a:t>
            </a:r>
            <a:endParaRPr lang="en-US" dirty="0">
              <a:latin typeface="+mn-lt"/>
              <a:ea typeface="MS PGothic" charset="0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305800" cy="411162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ea typeface="MS PGothic" charset="0"/>
              </a:rPr>
              <a:t>Problem 1:</a:t>
            </a:r>
            <a:r>
              <a:rPr lang="en-US" sz="2800" dirty="0" smtClean="0">
                <a:ea typeface="MS PGothic" charset="0"/>
              </a:rPr>
              <a:t> no </a:t>
            </a:r>
            <a:r>
              <a:rPr lang="en-US" sz="2800" dirty="0">
                <a:ea typeface="MS PGothic" charset="0"/>
              </a:rPr>
              <a:t>reader kept waiting unless writer has permission to use shared object</a:t>
            </a:r>
          </a:p>
          <a:p>
            <a:r>
              <a:rPr lang="en-US" sz="2800" b="1" dirty="0" smtClean="0">
                <a:ea typeface="MS PGothic" charset="0"/>
              </a:rPr>
              <a:t>Problem 2:</a:t>
            </a:r>
            <a:r>
              <a:rPr lang="en-US" sz="2800" dirty="0" smtClean="0">
                <a:ea typeface="MS PGothic" charset="0"/>
              </a:rPr>
              <a:t> </a:t>
            </a:r>
            <a:r>
              <a:rPr lang="en-US" sz="2800" dirty="0">
                <a:ea typeface="MS PGothic" charset="0"/>
              </a:rPr>
              <a:t>once writer is ready, it performs the write </a:t>
            </a:r>
            <a:r>
              <a:rPr lang="en-US" sz="2800" dirty="0" smtClean="0">
                <a:ea typeface="MS PGothic" charset="0"/>
              </a:rPr>
              <a:t>ASAP</a:t>
            </a:r>
          </a:p>
          <a:p>
            <a:endParaRPr lang="en-US" sz="2800" dirty="0">
              <a:ea typeface="MS PGothic" charset="0"/>
            </a:endParaRPr>
          </a:p>
          <a:p>
            <a:r>
              <a:rPr lang="en-US" sz="2800" dirty="0">
                <a:ea typeface="MS PGothic" charset="0"/>
              </a:rPr>
              <a:t>Both may have </a:t>
            </a:r>
            <a:r>
              <a:rPr lang="en-US" sz="2800" dirty="0" smtClean="0">
                <a:solidFill>
                  <a:srgbClr val="FF0000"/>
                </a:solidFill>
                <a:ea typeface="MS PGothic" charset="0"/>
              </a:rPr>
              <a:t>starvation</a:t>
            </a:r>
            <a:endParaRPr lang="en-US" sz="2800" dirty="0">
              <a:solidFill>
                <a:srgbClr val="FF0000"/>
              </a:solidFill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90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820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>
                <a:latin typeface="+mn-lt"/>
                <a:ea typeface="MS PGothic" charset="0"/>
              </a:rPr>
              <a:t>The Dining</a:t>
            </a:r>
            <a:r>
              <a:rPr lang="en-US" dirty="0">
                <a:latin typeface="+mn-lt"/>
                <a:ea typeface="MS PGothic" charset="0"/>
              </a:rPr>
              <a:t>-Philosophers Problem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3733800"/>
            <a:ext cx="8001000" cy="2819400"/>
          </a:xfrm>
        </p:spPr>
        <p:txBody>
          <a:bodyPr>
            <a:noAutofit/>
          </a:bodyPr>
          <a:lstStyle/>
          <a:p>
            <a:pPr>
              <a:tabLst>
                <a:tab pos="1365250" algn="l"/>
                <a:tab pos="1538288" algn="l"/>
              </a:tabLst>
            </a:pPr>
            <a:r>
              <a:rPr lang="en-US" sz="2800" dirty="0">
                <a:ea typeface="MS PGothic" charset="0"/>
              </a:rPr>
              <a:t>Philosophers spend their lives </a:t>
            </a:r>
            <a:r>
              <a:rPr lang="en-US" sz="2800" dirty="0" smtClean="0">
                <a:ea typeface="MS PGothic" charset="0"/>
              </a:rPr>
              <a:t>thinking </a:t>
            </a:r>
            <a:r>
              <a:rPr lang="en-US" sz="2800" dirty="0">
                <a:ea typeface="MS PGothic" charset="0"/>
              </a:rPr>
              <a:t>and </a:t>
            </a:r>
            <a:r>
              <a:rPr lang="en-US" sz="2800" dirty="0">
                <a:solidFill>
                  <a:srgbClr val="FF0000"/>
                </a:solidFill>
                <a:ea typeface="MS PGothic" charset="0"/>
              </a:rPr>
              <a:t>eating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sz="2800" dirty="0" smtClean="0">
                <a:ea typeface="MS PGothic" charset="0"/>
              </a:rPr>
              <a:t>O</a:t>
            </a:r>
            <a:r>
              <a:rPr lang="en-US" altLang="ja-JP" sz="2800" dirty="0" smtClean="0">
                <a:ea typeface="MS PGothic" charset="0"/>
              </a:rPr>
              <a:t>ccasionally </a:t>
            </a:r>
            <a:r>
              <a:rPr lang="en-US" altLang="ja-JP" sz="2800" dirty="0">
                <a:ea typeface="MS PGothic" charset="0"/>
              </a:rPr>
              <a:t>try to pick up </a:t>
            </a:r>
            <a:r>
              <a:rPr lang="en-US" altLang="ja-JP" sz="2800" dirty="0">
                <a:solidFill>
                  <a:srgbClr val="FF0000"/>
                </a:solidFill>
                <a:ea typeface="MS PGothic" charset="0"/>
              </a:rPr>
              <a:t>2 chopsticks</a:t>
            </a:r>
            <a:r>
              <a:rPr lang="en-US" altLang="ja-JP" sz="2800" dirty="0">
                <a:ea typeface="MS PGothic" charset="0"/>
              </a:rPr>
              <a:t> (one at a time) to eat from bowl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sz="2800" dirty="0" smtClean="0">
                <a:ea typeface="MS PGothic" charset="0"/>
              </a:rPr>
              <a:t>In </a:t>
            </a:r>
            <a:r>
              <a:rPr lang="en-US" sz="2800" dirty="0">
                <a:ea typeface="MS PGothic" charset="0"/>
              </a:rPr>
              <a:t>the case of 5 philosophers: Shared data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sz="2400" dirty="0" smtClean="0">
                <a:ea typeface="MS PGothic" charset="0"/>
              </a:rPr>
              <a:t>Bowl </a:t>
            </a:r>
            <a:r>
              <a:rPr lang="en-US" sz="2400" dirty="0">
                <a:ea typeface="MS PGothic" charset="0"/>
              </a:rPr>
              <a:t>of </a:t>
            </a:r>
            <a:r>
              <a:rPr lang="en-US" sz="2400" dirty="0" smtClean="0">
                <a:ea typeface="MS PGothic" charset="0"/>
              </a:rPr>
              <a:t>rice</a:t>
            </a:r>
            <a:endParaRPr lang="en-US" sz="2400" dirty="0">
              <a:ea typeface="MS PGothic" charset="0"/>
            </a:endParaRP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sz="2400" dirty="0">
                <a:ea typeface="MS PGothic" charset="0"/>
              </a:rPr>
              <a:t>Semaphore </a:t>
            </a:r>
            <a:r>
              <a:rPr lang="en-US" sz="2400" dirty="0">
                <a:solidFill>
                  <a:srgbClr val="FF0000"/>
                </a:solidFill>
                <a:ea typeface="MS PGothic" charset="0"/>
              </a:rPr>
              <a:t>chopstick [5]</a:t>
            </a:r>
            <a:r>
              <a:rPr lang="en-US" sz="2400" dirty="0">
                <a:ea typeface="MS PGothic" charset="0"/>
              </a:rPr>
              <a:t> initialized to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990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6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866063" cy="576263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Arial" charset="0"/>
                <a:ea typeface="MS PGothic" charset="0"/>
              </a:rPr>
              <a:t>  </a:t>
            </a:r>
            <a:r>
              <a:rPr lang="en-US" sz="4900" dirty="0">
                <a:latin typeface="+mn-lt"/>
                <a:ea typeface="MS PGothic" charset="0"/>
              </a:rPr>
              <a:t>The structure of Philosopher</a:t>
            </a:r>
            <a:r>
              <a:rPr lang="en-US" sz="4900" i="1" dirty="0">
                <a:solidFill>
                  <a:srgbClr val="0000FF"/>
                </a:solidFill>
                <a:latin typeface="+mn-lt"/>
                <a:ea typeface="MS PGothic" charset="0"/>
              </a:rPr>
              <a:t> </a:t>
            </a:r>
            <a:r>
              <a:rPr lang="en-US" sz="4900" i="1" dirty="0" err="1" smtClean="0">
                <a:solidFill>
                  <a:srgbClr val="0000FF"/>
                </a:solidFill>
                <a:latin typeface="+mn-lt"/>
                <a:ea typeface="MS PGothic" charset="0"/>
              </a:rPr>
              <a:t>i</a:t>
            </a:r>
            <a:endParaRPr lang="en-US" sz="4900" dirty="0">
              <a:latin typeface="+mn-lt"/>
              <a:ea typeface="MS PGothic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119188"/>
            <a:ext cx="7707312" cy="478472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sz="2400" dirty="0">
              <a:latin typeface="Courier New"/>
              <a:ea typeface="MS PGothic" charset="0"/>
              <a:cs typeface="Courier New"/>
            </a:endParaRP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do { 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    wait (chopstick[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] );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	  wait 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chopStick</a:t>
            </a:r>
            <a:r>
              <a:rPr lang="en-US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[ 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 + 1) % 5] );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	             //  eat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dirty="0">
              <a:solidFill>
                <a:srgbClr val="000000"/>
              </a:solidFill>
              <a:latin typeface="Courier New"/>
              <a:ea typeface="MS PGothic" charset="0"/>
              <a:cs typeface="Courier New"/>
            </a:endParaRP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	  signal (chopstick[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] );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	  signal (chopstick[ 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 + 1) % 5] );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                 //  think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dirty="0">
              <a:solidFill>
                <a:srgbClr val="000000"/>
              </a:solidFill>
              <a:latin typeface="Courier New"/>
              <a:ea typeface="MS PGothic" charset="0"/>
              <a:cs typeface="Courier New"/>
            </a:endParaRP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} while (TRUE)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;</a:t>
            </a:r>
            <a:r>
              <a:rPr lang="en-US" dirty="0" smtClean="0">
                <a:latin typeface="Courier New"/>
                <a:ea typeface="MS PGothic" charset="0"/>
                <a:cs typeface="Courier New"/>
              </a:rPr>
              <a:t> </a:t>
            </a:r>
            <a:endParaRPr lang="en-US" dirty="0">
              <a:latin typeface="Courier New"/>
              <a:ea typeface="MS PGothic" charset="0"/>
              <a:cs typeface="Courier New"/>
            </a:endParaRP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dirty="0">
              <a:solidFill>
                <a:srgbClr val="0000FF"/>
              </a:solidFill>
              <a:latin typeface="Helvetica" charset="0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5953780"/>
            <a:ext cx="71628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+mn-lt"/>
                <a:ea typeface="MS PGothic" charset="0"/>
              </a:rPr>
              <a:t>   </a:t>
            </a:r>
            <a:r>
              <a:rPr lang="en-US" sz="2800" dirty="0">
                <a:solidFill>
                  <a:srgbClr val="FF0000"/>
                </a:solidFill>
                <a:ea typeface="MS PGothic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ea typeface="MS PGothic" charset="0"/>
              </a:rPr>
              <a:t>Q7: </a:t>
            </a:r>
            <a:r>
              <a:rPr lang="en-US" sz="2800" dirty="0" smtClean="0">
                <a:solidFill>
                  <a:schemeClr val="tx1"/>
                </a:solidFill>
                <a:ea typeface="MS PGothic" charset="0"/>
              </a:rPr>
              <a:t>What </a:t>
            </a:r>
            <a:r>
              <a:rPr lang="en-US" sz="2800" dirty="0">
                <a:solidFill>
                  <a:schemeClr val="tx1"/>
                </a:solidFill>
                <a:ea typeface="MS PGothic" charset="0"/>
              </a:rPr>
              <a:t>is the problem with this algorithm?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1600" y="2133600"/>
            <a:ext cx="2286000" cy="3810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86400" y="3810000"/>
            <a:ext cx="2286000" cy="3810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91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2588" cy="847725"/>
          </a:xfrm>
        </p:spPr>
        <p:txBody>
          <a:bodyPr>
            <a:noAutofit/>
          </a:bodyPr>
          <a:lstStyle/>
          <a:p>
            <a:r>
              <a:rPr lang="en-US" dirty="0">
                <a:ea typeface="MS PGothic" charset="0"/>
              </a:rPr>
              <a:t>Deadlock </a:t>
            </a:r>
            <a:r>
              <a:rPr lang="en-US" dirty="0" smtClean="0">
                <a:ea typeface="MS PGothic" charset="0"/>
              </a:rPr>
              <a:t>Handling</a:t>
            </a:r>
            <a:endParaRPr lang="en-US" dirty="0">
              <a:ea typeface="MS PGothic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09601" y="1223963"/>
            <a:ext cx="8077200" cy="5253037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ea typeface="MS PGothic" charset="0"/>
              </a:rPr>
              <a:t>Allow </a:t>
            </a:r>
            <a:r>
              <a:rPr lang="en-US" sz="2800" dirty="0">
                <a:ea typeface="MS PGothic" charset="0"/>
              </a:rPr>
              <a:t>at most 4 philosophers to be sitting simultaneously at  the table</a:t>
            </a:r>
            <a:r>
              <a:rPr lang="en-US" sz="2800" dirty="0" smtClean="0">
                <a:ea typeface="MS PGothic" charset="0"/>
              </a:rPr>
              <a:t>.</a:t>
            </a:r>
          </a:p>
          <a:p>
            <a:endParaRPr lang="en-US" sz="2800" dirty="0">
              <a:ea typeface="MS PGothic" charset="0"/>
            </a:endParaRPr>
          </a:p>
          <a:p>
            <a:r>
              <a:rPr lang="en-US" sz="2800" dirty="0">
                <a:ea typeface="MS PGothic" charset="0"/>
              </a:rPr>
              <a:t> Allow a philosopher to pick up  the forks only </a:t>
            </a:r>
            <a:r>
              <a:rPr lang="en-US" sz="2800" dirty="0">
                <a:solidFill>
                  <a:srgbClr val="FF0000"/>
                </a:solidFill>
                <a:ea typeface="MS PGothic" charset="0"/>
              </a:rPr>
              <a:t>if both are available</a:t>
            </a:r>
            <a:r>
              <a:rPr lang="en-US" sz="2800" dirty="0">
                <a:ea typeface="MS PGothic" charset="0"/>
              </a:rPr>
              <a:t> (picking must be done in a critical section</a:t>
            </a:r>
            <a:r>
              <a:rPr lang="en-US" sz="2800" dirty="0" smtClean="0">
                <a:ea typeface="MS PGothic" charset="0"/>
              </a:rPr>
              <a:t>.</a:t>
            </a:r>
          </a:p>
          <a:p>
            <a:endParaRPr lang="en-US" sz="2800" dirty="0">
              <a:ea typeface="MS PGothic" charset="0"/>
            </a:endParaRPr>
          </a:p>
          <a:p>
            <a:r>
              <a:rPr lang="en-US" sz="2800" dirty="0">
                <a:ea typeface="MS PGothic" charset="0"/>
              </a:rPr>
              <a:t> Use an asymmetric solution  -- an odd-numbered  philosopher picks  up first the left chopstick and then the right chopstick. Even-numbered  philosopher picks  up first the right chopstick and then the left chopstick</a:t>
            </a:r>
            <a:r>
              <a:rPr lang="en-US" sz="2800" dirty="0" smtClean="0">
                <a:ea typeface="MS PGothic" charset="0"/>
              </a:rPr>
              <a:t>.</a:t>
            </a:r>
            <a:endParaRPr lang="en-US" sz="2800" dirty="0">
              <a:ea typeface="MS PGothic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93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3930</TotalTime>
  <Words>843</Words>
  <Application>Microsoft Macintosh PowerPoint</Application>
  <PresentationFormat>On-screen Show (4:3)</PresentationFormat>
  <Paragraphs>189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 Design</vt:lpstr>
      <vt:lpstr>COMP 3500  Introduction to Operating Systems  Synchronization: Part 4 (cont.) Classical Synchronization Problems</vt:lpstr>
      <vt:lpstr>Recap: The Bounded-Buffer Problem</vt:lpstr>
      <vt:lpstr>The Readers-Writers Problem</vt:lpstr>
      <vt:lpstr>The Writer Process Q2: Which semaphore should we use here?</vt:lpstr>
      <vt:lpstr>The Reader Process Q6: Can you explain the following process?</vt:lpstr>
      <vt:lpstr>Other Readers-Writers Problems</vt:lpstr>
      <vt:lpstr>The Dining-Philosophers Problem</vt:lpstr>
      <vt:lpstr>  The structure of Philosopher i</vt:lpstr>
      <vt:lpstr>Deadlock Handling</vt:lpstr>
      <vt:lpstr>Problems with Semaphores</vt:lpstr>
      <vt:lpstr>Monitors</vt:lpstr>
      <vt:lpstr>A Monitor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Xiao Qin</cp:lastModifiedBy>
  <cp:revision>407</cp:revision>
  <dcterms:created xsi:type="dcterms:W3CDTF">2006-08-16T00:00:00Z</dcterms:created>
  <dcterms:modified xsi:type="dcterms:W3CDTF">2015-09-14T15:49:53Z</dcterms:modified>
</cp:coreProperties>
</file>