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80" r:id="rId2"/>
    <p:sldId id="256" r:id="rId3"/>
    <p:sldId id="259" r:id="rId4"/>
    <p:sldId id="260" r:id="rId5"/>
    <p:sldId id="286" r:id="rId6"/>
    <p:sldId id="281" r:id="rId7"/>
    <p:sldId id="282" r:id="rId8"/>
    <p:sldId id="283" r:id="rId9"/>
    <p:sldId id="284" r:id="rId10"/>
    <p:sldId id="285" r:id="rId11"/>
  </p:sldIdLst>
  <p:sldSz cx="9144000" cy="6858000" type="screen4x3"/>
  <p:notesSz cx="6934200" cy="9118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72880" autoAdjust="0"/>
  </p:normalViewPr>
  <p:slideViewPr>
    <p:cSldViewPr>
      <p:cViewPr varScale="1">
        <p:scale>
          <a:sx n="125" d="100"/>
          <a:sy n="125" d="100"/>
        </p:scale>
        <p:origin x="-60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87450" y="684213"/>
            <a:ext cx="45593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2670956-A3D1-4B5A-8C9F-027BAF4498EE}" type="slidenum">
              <a:rPr lang="en-US"/>
              <a:pPr>
                <a:defRPr/>
              </a:pPr>
              <a:t>‹#›</a:t>
            </a:fld>
            <a:endParaRPr lang="en-US"/>
          </a:p>
        </p:txBody>
      </p:sp>
    </p:spTree>
    <p:extLst>
      <p:ext uri="{BB962C8B-B14F-4D97-AF65-F5344CB8AC3E}">
        <p14:creationId xmlns:p14="http://schemas.microsoft.com/office/powerpoint/2010/main" val="1527842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1</a:t>
            </a:fld>
            <a:endParaRPr lang="en-US"/>
          </a:p>
        </p:txBody>
      </p:sp>
    </p:spTree>
    <p:extLst>
      <p:ext uri="{BB962C8B-B14F-4D97-AF65-F5344CB8AC3E}">
        <p14:creationId xmlns:p14="http://schemas.microsoft.com/office/powerpoint/2010/main" val="90025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FBC22F7-2709-4620-8948-B96EFF166D61}" type="slidenum">
              <a:rPr lang="en-US" altLang="en-US" smtClean="0"/>
              <a:pPr eaLnBrk="1" hangingPunct="1">
                <a:spcBef>
                  <a:spcPct val="0"/>
                </a:spcBef>
              </a:pPr>
              <a:t>2</a:t>
            </a:fld>
            <a:endParaRPr lang="en-US" altLang="en-US" smtClean="0"/>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38" tIns="44425" rIns="90438" bIns="44425"/>
          <a:lstStyle/>
          <a:p>
            <a:pPr eaLnBrk="1" hangingPunct="1"/>
            <a:r>
              <a:rPr lang="en-US" altLang="zh-CN" smtClean="0"/>
              <a:t>Reference: semaphores.html</a:t>
            </a:r>
            <a:endParaRPr lang="en-US" altLang="zh-CN" dirty="0" smtClean="0"/>
          </a:p>
        </p:txBody>
      </p:sp>
      <p:sp>
        <p:nvSpPr>
          <p:cNvPr id="32772" name="Rectangle 3"/>
          <p:cNvSpPr>
            <a:spLocks noGrp="1" noRot="1" noChangeAspect="1" noChangeArrowheads="1" noTextEdit="1"/>
          </p:cNvSpPr>
          <p:nvPr>
            <p:ph type="sldImg"/>
          </p:nvPr>
        </p:nvSpPr>
        <p:spPr>
          <a:xfrm>
            <a:off x="1189038" y="684213"/>
            <a:ext cx="4559300" cy="3419475"/>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Within each process the statements are executed sequentially, but statements from different processes can be interleaved in any order that's consistent with the constraints imposed by the semaphores. When answering the questions below assume that once execution begins, the processes will be allowed to run until all 3 processes are stuck in a wait() statement, at which point execution is halted.</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Exactly 3. Each time Process 1 executes the "wait(U)" statement, the value of semaphore U is decremented by 1. Since there are no "signal(U)" statements, the loop in Process 1 will execute only 3 times (</a:t>
            </a:r>
            <a:r>
              <a:rPr lang="en-US" sz="1200" b="0" i="0" kern="1200" dirty="0" err="1" smtClean="0">
                <a:solidFill>
                  <a:schemeClr val="tx1"/>
                </a:solidFill>
                <a:effectLst/>
                <a:latin typeface="Times New Roman" pitchFamily="18" charset="0"/>
                <a:ea typeface="+mn-ea"/>
                <a:cs typeface="+mn-cs"/>
              </a:rPr>
              <a:t>ie</a:t>
            </a:r>
            <a:r>
              <a:rPr lang="en-US" sz="1200" b="0" i="0" kern="1200" dirty="0" smtClean="0">
                <a:solidFill>
                  <a:schemeClr val="tx1"/>
                </a:solidFill>
                <a:effectLst/>
                <a:latin typeface="Times New Roman" pitchFamily="18" charset="0"/>
                <a:ea typeface="+mn-ea"/>
                <a:cs typeface="+mn-cs"/>
              </a:rPr>
              <a:t>, the initial value of U) and then stall the fourth time "wait(U)" is executed.</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6</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Exactly 3. Process 1 will execute its loop three times (see the answer to the previous question), incrementing "signal(V)" each time through the loop. This will permit "wait(V)" to complete three times. For every "wait(V)" Process 2 executes, it also executes a "signal(V)" so there is no net change in the value of semaphore V caused by Process 2. Process 3 does decrement the value of semaphore V, typing out "D" each time it does so. So Process 3 will eventually loop as many times as Process 1.</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7</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0. If Process 3 is scheduled immediately after Process 1 executes "signal(V)", then Process 2 might continue being stalled at its "wait(V)" statement and hence never execute its "type" statements.</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8</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No. Here are the events implied by the sequence </a:t>
            </a:r>
            <a:r>
              <a:rPr lang="en-US" sz="1200" b="0" i="0" kern="1200" dirty="0" err="1" smtClean="0">
                <a:solidFill>
                  <a:schemeClr val="tx1"/>
                </a:solidFill>
                <a:effectLst/>
                <a:latin typeface="Times New Roman" pitchFamily="18" charset="0"/>
                <a:ea typeface="+mn-ea"/>
                <a:cs typeface="+mn-cs"/>
              </a:rPr>
              <a:t>above:</a:t>
            </a:r>
            <a:r>
              <a:rPr lang="en-US" dirty="0" err="1" smtClean="0"/>
              <a:t>start</a:t>
            </a:r>
            <a:r>
              <a:rPr lang="en-US" dirty="0" smtClean="0"/>
              <a:t>: U=3 V=0 type C: U=2 V=1 type A: U=2 V=0 type B: U=2 V=1 type A: U=2 V=0 type B: U=2 V=1 type D: U=2 V=0 type D: oops, impossible since V=0</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9</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There are four possible values for X. Here are the possible ways in which statements from A and B can be interleaved.</a:t>
            </a:r>
          </a:p>
          <a:p>
            <a:r>
              <a:rPr lang="en-US" dirty="0" smtClean="0"/>
              <a:t>A1 A2 B1 B2: X = 11 </a:t>
            </a:r>
          </a:p>
          <a:p>
            <a:r>
              <a:rPr lang="en-US" dirty="0" smtClean="0"/>
              <a:t>A1 B1 A2 B2: X = 6 </a:t>
            </a:r>
          </a:p>
          <a:p>
            <a:r>
              <a:rPr lang="en-US" dirty="0" smtClean="0"/>
              <a:t>A1 B1 B2 A2: X = 10 </a:t>
            </a:r>
          </a:p>
          <a:p>
            <a:r>
              <a:rPr lang="en-US" dirty="0" smtClean="0"/>
              <a:t>B1 A1 B2 A2: X = 10 </a:t>
            </a:r>
          </a:p>
          <a:p>
            <a:r>
              <a:rPr lang="en-US" dirty="0" smtClean="0"/>
              <a:t>B1 A1 A2 B2: X = 6 </a:t>
            </a:r>
          </a:p>
          <a:p>
            <a:r>
              <a:rPr lang="en-US" dirty="0" smtClean="0"/>
              <a:t>B1 B2 A1 A2: X = 12</a:t>
            </a:r>
          </a:p>
          <a:p>
            <a:endParaRPr lang="en-US" dirty="0" smtClean="0"/>
          </a:p>
          <a:p>
            <a:r>
              <a:rPr lang="en-US" dirty="0" smtClean="0"/>
              <a:t>Use graphs</a:t>
            </a:r>
          </a:p>
          <a:p>
            <a:endParaRPr lang="en-US" dirty="0" smtClean="0"/>
          </a:p>
          <a:p>
            <a:r>
              <a:rPr lang="en-US" dirty="0" smtClean="0"/>
              <a:t>Y</a:t>
            </a:r>
            <a:r>
              <a:rPr lang="en-US" baseline="0" dirty="0" smtClean="0"/>
              <a:t> = X*2</a:t>
            </a:r>
          </a:p>
          <a:p>
            <a:r>
              <a:rPr lang="en-US" baseline="0" dirty="0" smtClean="0"/>
              <a:t> |</a:t>
            </a:r>
          </a:p>
          <a:p>
            <a:r>
              <a:rPr lang="en-US" baseline="0" dirty="0" smtClean="0"/>
              <a:t> V</a:t>
            </a:r>
          </a:p>
          <a:p>
            <a:r>
              <a:rPr lang="en-US" baseline="0" dirty="0" smtClean="0"/>
              <a:t>X= Y -</a:t>
            </a:r>
            <a:r>
              <a:rPr lang="en-US" baseline="0" dirty="0" smtClean="0">
                <a:sym typeface="Wingdings" panose="05000000000000000000" pitchFamily="2" charset="2"/>
              </a:rPr>
              <a:t> Z= X+1</a:t>
            </a:r>
          </a:p>
          <a:p>
            <a:r>
              <a:rPr lang="en-US" baseline="0" dirty="0" smtClean="0">
                <a:sym typeface="Wingdings" panose="05000000000000000000" pitchFamily="2" charset="2"/>
              </a:rPr>
              <a:t>                  |</a:t>
            </a:r>
          </a:p>
          <a:p>
            <a:r>
              <a:rPr lang="en-US" baseline="0" dirty="0" smtClean="0">
                <a:sym typeface="Wingdings" panose="05000000000000000000" pitchFamily="2" charset="2"/>
              </a:rPr>
              <a:t>                  V</a:t>
            </a:r>
          </a:p>
          <a:p>
            <a:r>
              <a:rPr lang="en-US" baseline="0" dirty="0" smtClean="0">
                <a:sym typeface="Wingdings" panose="05000000000000000000" pitchFamily="2" charset="2"/>
              </a:rPr>
              <a:t>               X= Z</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a:p>
            <a:r>
              <a:rPr lang="en-US" dirty="0" smtClean="0"/>
              <a:t>Z</a:t>
            </a:r>
            <a:r>
              <a:rPr lang="en-US" baseline="0" dirty="0" smtClean="0"/>
              <a:t> = X + 1</a:t>
            </a:r>
          </a:p>
          <a:p>
            <a:r>
              <a:rPr lang="en-US" baseline="0" dirty="0" smtClean="0"/>
              <a:t> |</a:t>
            </a:r>
          </a:p>
          <a:p>
            <a:r>
              <a:rPr lang="en-US" baseline="0" dirty="0" smtClean="0"/>
              <a:t> V</a:t>
            </a:r>
          </a:p>
          <a:p>
            <a:r>
              <a:rPr lang="en-US" baseline="0" dirty="0" smtClean="0"/>
              <a:t>X= Z -</a:t>
            </a:r>
            <a:r>
              <a:rPr lang="en-US" baseline="0" dirty="0" smtClean="0">
                <a:sym typeface="Wingdings" panose="05000000000000000000" pitchFamily="2" charset="2"/>
              </a:rPr>
              <a:t> Y= X*2</a:t>
            </a:r>
          </a:p>
          <a:p>
            <a:r>
              <a:rPr lang="en-US" baseline="0" dirty="0" smtClean="0">
                <a:sym typeface="Wingdings" panose="05000000000000000000" pitchFamily="2" charset="2"/>
              </a:rPr>
              <a:t>                  |</a:t>
            </a:r>
          </a:p>
          <a:p>
            <a:r>
              <a:rPr lang="en-US" baseline="0" dirty="0" smtClean="0">
                <a:sym typeface="Wingdings" panose="05000000000000000000" pitchFamily="2" charset="2"/>
              </a:rPr>
              <a:t>                  V</a:t>
            </a:r>
          </a:p>
          <a:p>
            <a:r>
              <a:rPr lang="en-US" baseline="0" dirty="0" smtClean="0">
                <a:sym typeface="Wingdings" panose="05000000000000000000" pitchFamily="2" charset="2"/>
              </a:rPr>
              <a:t>               X= Y</a:t>
            </a:r>
          </a:p>
          <a:p>
            <a:endParaRPr lang="en-US" baseline="0" dirty="0" smtClean="0">
              <a:sym typeface="Wingdings" panose="05000000000000000000" pitchFamily="2" charset="2"/>
            </a:endParaRPr>
          </a:p>
          <a:p>
            <a:endParaRPr lang="en-US" dirty="0" smtClean="0"/>
          </a:p>
          <a:p>
            <a:r>
              <a:rPr lang="en-US" dirty="0" smtClean="0"/>
              <a:t>Y</a:t>
            </a:r>
            <a:r>
              <a:rPr lang="en-US" baseline="0" dirty="0" smtClean="0"/>
              <a:t> = X*2</a:t>
            </a:r>
          </a:p>
          <a:p>
            <a:r>
              <a:rPr lang="en-US" baseline="0" dirty="0" smtClean="0"/>
              <a:t> |</a:t>
            </a:r>
          </a:p>
          <a:p>
            <a:r>
              <a:rPr lang="en-US" baseline="0" dirty="0" smtClean="0"/>
              <a:t> V</a:t>
            </a:r>
          </a:p>
          <a:p>
            <a:r>
              <a:rPr lang="en-US" baseline="0" dirty="0" smtClean="0"/>
              <a:t>X= Y</a:t>
            </a:r>
          </a:p>
          <a:p>
            <a:endParaRPr lang="en-US" baseline="0" dirty="0" smtClean="0"/>
          </a:p>
          <a:p>
            <a:r>
              <a:rPr lang="en-US" dirty="0" smtClean="0"/>
              <a:t>Z</a:t>
            </a:r>
            <a:r>
              <a:rPr lang="en-US" baseline="0" dirty="0" smtClean="0"/>
              <a:t> = X + 1</a:t>
            </a:r>
          </a:p>
          <a:p>
            <a:r>
              <a:rPr lang="en-US" baseline="0" dirty="0" smtClean="0"/>
              <a:t> |</a:t>
            </a:r>
          </a:p>
          <a:p>
            <a:r>
              <a:rPr lang="en-US" baseline="0" dirty="0" smtClean="0"/>
              <a:t> V</a:t>
            </a:r>
          </a:p>
          <a:p>
            <a:r>
              <a:rPr lang="en-US" baseline="0" dirty="0" smtClean="0"/>
              <a:t>X= Z</a:t>
            </a:r>
            <a:endParaRPr lang="en-US" dirty="0" smtClean="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10</a:t>
            </a:fld>
            <a:endParaRPr lang="en-US"/>
          </a:p>
        </p:txBody>
      </p:sp>
    </p:spTree>
    <p:extLst>
      <p:ext uri="{BB962C8B-B14F-4D97-AF65-F5344CB8AC3E}">
        <p14:creationId xmlns:p14="http://schemas.microsoft.com/office/powerpoint/2010/main" val="41010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E885EDA8-48A3-48F3-9D16-3D59CBA05FE9}" type="slidenum">
              <a:rPr lang="en-US"/>
              <a:pPr>
                <a:defRPr/>
              </a:pPr>
              <a:t>‹#›</a:t>
            </a:fld>
            <a:endParaRPr lang="en-US"/>
          </a:p>
        </p:txBody>
      </p:sp>
    </p:spTree>
    <p:extLst>
      <p:ext uri="{BB962C8B-B14F-4D97-AF65-F5344CB8AC3E}">
        <p14:creationId xmlns:p14="http://schemas.microsoft.com/office/powerpoint/2010/main" val="298677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7F08FE47-A689-437A-B775-1854524F6036}" type="slidenum">
              <a:rPr lang="en-US"/>
              <a:pPr>
                <a:defRPr/>
              </a:pPr>
              <a:t>‹#›</a:t>
            </a:fld>
            <a:endParaRPr lang="en-US"/>
          </a:p>
        </p:txBody>
      </p:sp>
    </p:spTree>
    <p:extLst>
      <p:ext uri="{BB962C8B-B14F-4D97-AF65-F5344CB8AC3E}">
        <p14:creationId xmlns:p14="http://schemas.microsoft.com/office/powerpoint/2010/main" val="252661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AE3AB5B7-8BD3-4343-B6D4-C58881E97E20}" type="slidenum">
              <a:rPr lang="en-US"/>
              <a:pPr>
                <a:defRPr/>
              </a:pPr>
              <a:t>‹#›</a:t>
            </a:fld>
            <a:endParaRPr lang="en-US"/>
          </a:p>
        </p:txBody>
      </p:sp>
    </p:spTree>
    <p:extLst>
      <p:ext uri="{BB962C8B-B14F-4D97-AF65-F5344CB8AC3E}">
        <p14:creationId xmlns:p14="http://schemas.microsoft.com/office/powerpoint/2010/main" val="265474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FB834C2B-BB11-4D12-87A6-F1F6FAEBF7CB}" type="slidenum">
              <a:rPr lang="en-US"/>
              <a:pPr>
                <a:defRPr/>
              </a:pPr>
              <a:t>‹#›</a:t>
            </a:fld>
            <a:endParaRPr lang="en-US"/>
          </a:p>
        </p:txBody>
      </p:sp>
    </p:spTree>
    <p:extLst>
      <p:ext uri="{BB962C8B-B14F-4D97-AF65-F5344CB8AC3E}">
        <p14:creationId xmlns:p14="http://schemas.microsoft.com/office/powerpoint/2010/main" val="24950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D150CB32-CA19-44CA-B166-CE8E0D385789}" type="slidenum">
              <a:rPr lang="en-US"/>
              <a:pPr>
                <a:defRPr/>
              </a:pPr>
              <a:t>‹#›</a:t>
            </a:fld>
            <a:endParaRPr lang="en-US"/>
          </a:p>
        </p:txBody>
      </p:sp>
    </p:spTree>
    <p:extLst>
      <p:ext uri="{BB962C8B-B14F-4D97-AF65-F5344CB8AC3E}">
        <p14:creationId xmlns:p14="http://schemas.microsoft.com/office/powerpoint/2010/main" val="140320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6A0BF978-D2FB-4D22-A2E2-D4B4A862555D}" type="slidenum">
              <a:rPr lang="en-US"/>
              <a:pPr>
                <a:defRPr/>
              </a:pPr>
              <a:t>‹#›</a:t>
            </a:fld>
            <a:endParaRPr lang="en-US"/>
          </a:p>
        </p:txBody>
      </p:sp>
    </p:spTree>
    <p:extLst>
      <p:ext uri="{BB962C8B-B14F-4D97-AF65-F5344CB8AC3E}">
        <p14:creationId xmlns:p14="http://schemas.microsoft.com/office/powerpoint/2010/main" val="382553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fld id="{A36D401E-4ABD-41B4-AD60-F286D30D4C66}" type="slidenum">
              <a:rPr lang="en-US"/>
              <a:pPr>
                <a:defRPr/>
              </a:pPr>
              <a:t>‹#›</a:t>
            </a:fld>
            <a:endParaRPr lang="en-US"/>
          </a:p>
        </p:txBody>
      </p:sp>
    </p:spTree>
    <p:extLst>
      <p:ext uri="{BB962C8B-B14F-4D97-AF65-F5344CB8AC3E}">
        <p14:creationId xmlns:p14="http://schemas.microsoft.com/office/powerpoint/2010/main" val="163301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pPr>
              <a:defRPr/>
            </a:pPr>
            <a:fld id="{155B7450-58EC-4620-B5AC-E0A76A040E4E}" type="slidenum">
              <a:rPr lang="en-US"/>
              <a:pPr>
                <a:defRPr/>
              </a:pPr>
              <a:t>‹#›</a:t>
            </a:fld>
            <a:endParaRPr lang="en-US"/>
          </a:p>
        </p:txBody>
      </p:sp>
    </p:spTree>
    <p:extLst>
      <p:ext uri="{BB962C8B-B14F-4D97-AF65-F5344CB8AC3E}">
        <p14:creationId xmlns:p14="http://schemas.microsoft.com/office/powerpoint/2010/main" val="160131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pPr>
              <a:defRPr/>
            </a:pPr>
            <a:fld id="{4DA62AE9-15BC-4933-9E39-6409895EA0FE}" type="slidenum">
              <a:rPr lang="en-US"/>
              <a:pPr>
                <a:defRPr/>
              </a:pPr>
              <a:t>‹#›</a:t>
            </a:fld>
            <a:endParaRPr lang="en-US"/>
          </a:p>
        </p:txBody>
      </p:sp>
    </p:spTree>
    <p:extLst>
      <p:ext uri="{BB962C8B-B14F-4D97-AF65-F5344CB8AC3E}">
        <p14:creationId xmlns:p14="http://schemas.microsoft.com/office/powerpoint/2010/main" val="1187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D44A9385-709F-4784-AB5D-48818E6D88BE}" type="slidenum">
              <a:rPr lang="en-US"/>
              <a:pPr>
                <a:defRPr/>
              </a:pPr>
              <a:t>‹#›</a:t>
            </a:fld>
            <a:endParaRPr lang="en-US"/>
          </a:p>
        </p:txBody>
      </p:sp>
    </p:spTree>
    <p:extLst>
      <p:ext uri="{BB962C8B-B14F-4D97-AF65-F5344CB8AC3E}">
        <p14:creationId xmlns:p14="http://schemas.microsoft.com/office/powerpoint/2010/main" val="157854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93D19D1B-1587-43BF-8668-56EB303F112E}" type="slidenum">
              <a:rPr lang="en-US"/>
              <a:pPr>
                <a:defRPr/>
              </a:pPr>
              <a:t>‹#›</a:t>
            </a:fld>
            <a:endParaRPr lang="en-US"/>
          </a:p>
        </p:txBody>
      </p:sp>
    </p:spTree>
    <p:extLst>
      <p:ext uri="{BB962C8B-B14F-4D97-AF65-F5344CB8AC3E}">
        <p14:creationId xmlns:p14="http://schemas.microsoft.com/office/powerpoint/2010/main" val="1599303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89095" name="Rectangle 7"/>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C9933227-4DAB-4BE4-B96B-00802BCFE3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mj-ea"/>
          <a:cs typeface="+mj-cs"/>
        </a:defRPr>
      </a:lvl1pPr>
      <a:lvl2pPr algn="ctr" rtl="0" eaLnBrk="0" fontAlgn="base" hangingPunct="0">
        <a:spcBef>
          <a:spcPct val="0"/>
        </a:spcBef>
        <a:spcAft>
          <a:spcPct val="0"/>
        </a:spcAft>
        <a:defRPr sz="4400">
          <a:solidFill>
            <a:srgbClr val="000681"/>
          </a:solidFill>
          <a:latin typeface="Arial" charset="0"/>
        </a:defRPr>
      </a:lvl2pPr>
      <a:lvl3pPr algn="ctr" rtl="0" eaLnBrk="0" fontAlgn="base" hangingPunct="0">
        <a:spcBef>
          <a:spcPct val="0"/>
        </a:spcBef>
        <a:spcAft>
          <a:spcPct val="0"/>
        </a:spcAft>
        <a:defRPr sz="4400">
          <a:solidFill>
            <a:srgbClr val="000681"/>
          </a:solidFill>
          <a:latin typeface="Arial" charset="0"/>
        </a:defRPr>
      </a:lvl3pPr>
      <a:lvl4pPr algn="ctr" rtl="0" eaLnBrk="0" fontAlgn="base" hangingPunct="0">
        <a:spcBef>
          <a:spcPct val="0"/>
        </a:spcBef>
        <a:spcAft>
          <a:spcPct val="0"/>
        </a:spcAft>
        <a:defRPr sz="4400">
          <a:solidFill>
            <a:srgbClr val="000681"/>
          </a:solidFill>
          <a:latin typeface="Arial" charset="0"/>
        </a:defRPr>
      </a:lvl4pPr>
      <a:lvl5pPr algn="ctr" rtl="0" eaLnBrk="0" fontAlgn="base" hangingPunct="0">
        <a:spcBef>
          <a:spcPct val="0"/>
        </a:spcBef>
        <a:spcAft>
          <a:spcPct val="0"/>
        </a:spcAft>
        <a:defRPr sz="4400">
          <a:solidFill>
            <a:srgbClr val="000681"/>
          </a:solidFill>
          <a:latin typeface="Arial"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mn-ea"/>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1470025"/>
          </a:xfrm>
        </p:spPr>
        <p:txBody>
          <a:bodyPr/>
          <a:lstStyle/>
          <a:p>
            <a:r>
              <a:rPr lang="en-US" dirty="0" smtClean="0"/>
              <a:t>Homework 1</a:t>
            </a:r>
            <a:endParaRPr lang="en-US" dirty="0"/>
          </a:p>
        </p:txBody>
      </p:sp>
      <p:sp>
        <p:nvSpPr>
          <p:cNvPr id="3" name="Subtitle 2"/>
          <p:cNvSpPr>
            <a:spLocks noGrp="1"/>
          </p:cNvSpPr>
          <p:nvPr>
            <p:ph type="subTitle" idx="1"/>
          </p:nvPr>
        </p:nvSpPr>
        <p:spPr>
          <a:xfrm>
            <a:off x="1447800" y="2057400"/>
            <a:ext cx="6400800" cy="1752600"/>
          </a:xfrm>
        </p:spPr>
        <p:txBody>
          <a:bodyPr/>
          <a:lstStyle/>
          <a:p>
            <a:r>
              <a:rPr lang="en-US" dirty="0" smtClean="0"/>
              <a:t>Due: Sept </a:t>
            </a:r>
            <a:r>
              <a:rPr lang="en-US" dirty="0" smtClean="0"/>
              <a:t>18th</a:t>
            </a:r>
            <a:r>
              <a:rPr lang="en-US" dirty="0" smtClean="0"/>
              <a:t>, Friday at 11:55pm</a:t>
            </a:r>
            <a:endParaRPr lang="en-US" dirty="0"/>
          </a:p>
        </p:txBody>
      </p:sp>
      <p:sp>
        <p:nvSpPr>
          <p:cNvPr id="4" name="Slide Number Placeholder 3"/>
          <p:cNvSpPr>
            <a:spLocks noGrp="1"/>
          </p:cNvSpPr>
          <p:nvPr>
            <p:ph type="sldNum" sz="quarter" idx="11"/>
          </p:nvPr>
        </p:nvSpPr>
        <p:spPr/>
        <p:txBody>
          <a:bodyPr/>
          <a:lstStyle/>
          <a:p>
            <a:pPr>
              <a:defRPr/>
            </a:pPr>
            <a:fld id="{E885EDA8-48A3-48F3-9D16-3D59CBA05FE9}" type="slidenum">
              <a:rPr lang="en-US" smtClean="0"/>
              <a:pPr>
                <a:defRPr/>
              </a:pPr>
              <a:t>1</a:t>
            </a:fld>
            <a:endParaRPr lang="en-US"/>
          </a:p>
        </p:txBody>
      </p:sp>
      <p:sp>
        <p:nvSpPr>
          <p:cNvPr id="5" name="Title 1"/>
          <p:cNvSpPr txBox="1">
            <a:spLocks/>
          </p:cNvSpPr>
          <p:nvPr/>
        </p:nvSpPr>
        <p:spPr bwMode="auto">
          <a:xfrm>
            <a:off x="914400" y="28194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mj-ea"/>
                <a:cs typeface="+mj-cs"/>
              </a:defRPr>
            </a:lvl1pPr>
            <a:lvl2pPr algn="ctr" rtl="0" eaLnBrk="0" fontAlgn="base" hangingPunct="0">
              <a:spcBef>
                <a:spcPct val="0"/>
              </a:spcBef>
              <a:spcAft>
                <a:spcPct val="0"/>
              </a:spcAft>
              <a:defRPr sz="4400">
                <a:solidFill>
                  <a:srgbClr val="000681"/>
                </a:solidFill>
                <a:latin typeface="Arial" charset="0"/>
              </a:defRPr>
            </a:lvl2pPr>
            <a:lvl3pPr algn="ctr" rtl="0" eaLnBrk="0" fontAlgn="base" hangingPunct="0">
              <a:spcBef>
                <a:spcPct val="0"/>
              </a:spcBef>
              <a:spcAft>
                <a:spcPct val="0"/>
              </a:spcAft>
              <a:defRPr sz="4400">
                <a:solidFill>
                  <a:srgbClr val="000681"/>
                </a:solidFill>
                <a:latin typeface="Arial" charset="0"/>
              </a:defRPr>
            </a:lvl3pPr>
            <a:lvl4pPr algn="ctr" rtl="0" eaLnBrk="0" fontAlgn="base" hangingPunct="0">
              <a:spcBef>
                <a:spcPct val="0"/>
              </a:spcBef>
              <a:spcAft>
                <a:spcPct val="0"/>
              </a:spcAft>
              <a:defRPr sz="4400">
                <a:solidFill>
                  <a:srgbClr val="000681"/>
                </a:solidFill>
                <a:latin typeface="Arial" charset="0"/>
              </a:defRPr>
            </a:lvl4pPr>
            <a:lvl5pPr algn="ctr" rtl="0" eaLnBrk="0" fontAlgn="base" hangingPunct="0">
              <a:spcBef>
                <a:spcPct val="0"/>
              </a:spcBef>
              <a:spcAft>
                <a:spcPct val="0"/>
              </a:spcAft>
              <a:defRPr sz="4400">
                <a:solidFill>
                  <a:srgbClr val="000681"/>
                </a:solidFill>
                <a:latin typeface="Arial"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r>
              <a:rPr lang="en-US" kern="0" dirty="0" smtClean="0"/>
              <a:t>Midterm Exam 1</a:t>
            </a:r>
            <a:endParaRPr lang="en-US" kern="0" dirty="0"/>
          </a:p>
        </p:txBody>
      </p:sp>
      <p:sp>
        <p:nvSpPr>
          <p:cNvPr id="6" name="Subtitle 2"/>
          <p:cNvSpPr txBox="1">
            <a:spLocks/>
          </p:cNvSpPr>
          <p:nvPr/>
        </p:nvSpPr>
        <p:spPr bwMode="auto">
          <a:xfrm>
            <a:off x="1600200" y="41910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FF581D"/>
              </a:buClr>
              <a:buNone/>
              <a:defRPr sz="3200">
                <a:solidFill>
                  <a:srgbClr val="000681"/>
                </a:solidFill>
                <a:latin typeface="+mn-lt"/>
                <a:ea typeface="+mn-ea"/>
                <a:cs typeface="+mn-cs"/>
              </a:defRPr>
            </a:lvl1pPr>
            <a:lvl2pPr marL="457200" indent="0" algn="ctr" rtl="0" eaLnBrk="0" fontAlgn="base" hangingPunct="0">
              <a:spcBef>
                <a:spcPct val="20000"/>
              </a:spcBef>
              <a:spcAft>
                <a:spcPct val="0"/>
              </a:spcAft>
              <a:buClr>
                <a:srgbClr val="FF581D"/>
              </a:buClr>
              <a:buNone/>
              <a:defRPr sz="2800">
                <a:solidFill>
                  <a:srgbClr val="000681"/>
                </a:solidFill>
                <a:latin typeface="+mn-lt"/>
              </a:defRPr>
            </a:lvl2pPr>
            <a:lvl3pPr marL="914400" indent="0" algn="ctr" rtl="0" eaLnBrk="0" fontAlgn="base" hangingPunct="0">
              <a:spcBef>
                <a:spcPct val="20000"/>
              </a:spcBef>
              <a:spcAft>
                <a:spcPct val="0"/>
              </a:spcAft>
              <a:buClr>
                <a:srgbClr val="FF581D"/>
              </a:buClr>
              <a:buNone/>
              <a:defRPr sz="2400">
                <a:solidFill>
                  <a:srgbClr val="000681"/>
                </a:solidFill>
                <a:latin typeface="+mn-lt"/>
              </a:defRPr>
            </a:lvl3pPr>
            <a:lvl4pPr marL="1371600" indent="0" algn="ctr" rtl="0" eaLnBrk="0" fontAlgn="base" hangingPunct="0">
              <a:spcBef>
                <a:spcPct val="20000"/>
              </a:spcBef>
              <a:spcAft>
                <a:spcPct val="0"/>
              </a:spcAft>
              <a:buClr>
                <a:srgbClr val="FF581D"/>
              </a:buClr>
              <a:buNone/>
              <a:defRPr sz="2000">
                <a:solidFill>
                  <a:srgbClr val="000681"/>
                </a:solidFill>
                <a:latin typeface="+mn-lt"/>
              </a:defRPr>
            </a:lvl4pPr>
            <a:lvl5pPr marL="1828800" indent="0" algn="ctr" rtl="0" eaLnBrk="0" fontAlgn="base" hangingPunct="0">
              <a:spcBef>
                <a:spcPct val="20000"/>
              </a:spcBef>
              <a:spcAft>
                <a:spcPct val="0"/>
              </a:spcAft>
              <a:buClr>
                <a:srgbClr val="FF581D"/>
              </a:buClr>
              <a:buNone/>
              <a:defRPr sz="2000">
                <a:solidFill>
                  <a:srgbClr val="000681"/>
                </a:solidFill>
                <a:latin typeface="+mn-lt"/>
              </a:defRPr>
            </a:lvl5pPr>
            <a:lvl6pPr marL="2286000" indent="0" algn="ctr" rtl="0" fontAlgn="base">
              <a:spcBef>
                <a:spcPct val="20000"/>
              </a:spcBef>
              <a:spcAft>
                <a:spcPct val="0"/>
              </a:spcAft>
              <a:buClr>
                <a:srgbClr val="FF581D"/>
              </a:buClr>
              <a:buNone/>
              <a:defRPr sz="2000">
                <a:solidFill>
                  <a:srgbClr val="000681"/>
                </a:solidFill>
                <a:latin typeface="+mn-lt"/>
              </a:defRPr>
            </a:lvl6pPr>
            <a:lvl7pPr marL="2743200" indent="0" algn="ctr" rtl="0" fontAlgn="base">
              <a:spcBef>
                <a:spcPct val="20000"/>
              </a:spcBef>
              <a:spcAft>
                <a:spcPct val="0"/>
              </a:spcAft>
              <a:buClr>
                <a:srgbClr val="FF581D"/>
              </a:buClr>
              <a:buNone/>
              <a:defRPr sz="2000">
                <a:solidFill>
                  <a:srgbClr val="000681"/>
                </a:solidFill>
                <a:latin typeface="+mn-lt"/>
              </a:defRPr>
            </a:lvl7pPr>
            <a:lvl8pPr marL="3200400" indent="0" algn="ctr" rtl="0" fontAlgn="base">
              <a:spcBef>
                <a:spcPct val="20000"/>
              </a:spcBef>
              <a:spcAft>
                <a:spcPct val="0"/>
              </a:spcAft>
              <a:buClr>
                <a:srgbClr val="FF581D"/>
              </a:buClr>
              <a:buNone/>
              <a:defRPr sz="2000">
                <a:solidFill>
                  <a:srgbClr val="000681"/>
                </a:solidFill>
                <a:latin typeface="+mn-lt"/>
              </a:defRPr>
            </a:lvl8pPr>
            <a:lvl9pPr marL="3657600" indent="0" algn="ctr" rtl="0" fontAlgn="base">
              <a:spcBef>
                <a:spcPct val="20000"/>
              </a:spcBef>
              <a:spcAft>
                <a:spcPct val="0"/>
              </a:spcAft>
              <a:buClr>
                <a:srgbClr val="FF581D"/>
              </a:buClr>
              <a:buNone/>
              <a:defRPr sz="2000">
                <a:solidFill>
                  <a:srgbClr val="000681"/>
                </a:solidFill>
                <a:latin typeface="+mn-lt"/>
              </a:defRPr>
            </a:lvl9pPr>
          </a:lstStyle>
          <a:p>
            <a:r>
              <a:rPr lang="en-US" kern="0" dirty="0" smtClean="0"/>
              <a:t>Sept </a:t>
            </a:r>
            <a:r>
              <a:rPr lang="en-US" kern="0" dirty="0" smtClean="0"/>
              <a:t>23, </a:t>
            </a:r>
            <a:r>
              <a:rPr lang="en-US" kern="0" dirty="0" smtClean="0"/>
              <a:t>Next Wednesday</a:t>
            </a:r>
            <a:endParaRPr lang="en-US" kern="0" dirty="0"/>
          </a:p>
        </p:txBody>
      </p:sp>
    </p:spTree>
    <p:extLst>
      <p:ext uri="{BB962C8B-B14F-4D97-AF65-F5344CB8AC3E}">
        <p14:creationId xmlns:p14="http://schemas.microsoft.com/office/powerpoint/2010/main" val="3668636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25" y="427038"/>
            <a:ext cx="8229600" cy="868362"/>
          </a:xfrm>
        </p:spPr>
        <p:txBody>
          <a:bodyPr/>
          <a:lstStyle/>
          <a:p>
            <a:r>
              <a:rPr lang="en-US" sz="3600" dirty="0" smtClean="0">
                <a:solidFill>
                  <a:srgbClr val="FF0000"/>
                </a:solidFill>
              </a:rPr>
              <a:t>Exercise 3 </a:t>
            </a:r>
            <a:r>
              <a:rPr lang="en-US" sz="3600" dirty="0" smtClean="0"/>
              <a:t>Two processes </a:t>
            </a:r>
            <a:r>
              <a:rPr lang="en-US" sz="3600" dirty="0"/>
              <a:t>share a common variable X:</a:t>
            </a:r>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10</a:t>
            </a:fld>
            <a:endParaRPr lang="en-US" dirty="0"/>
          </a:p>
        </p:txBody>
      </p:sp>
      <p:sp>
        <p:nvSpPr>
          <p:cNvPr id="5" name="Rectangle 4"/>
          <p:cNvSpPr/>
          <p:nvPr/>
        </p:nvSpPr>
        <p:spPr>
          <a:xfrm>
            <a:off x="838200" y="5257800"/>
            <a:ext cx="7543800" cy="830997"/>
          </a:xfrm>
          <a:prstGeom prst="rect">
            <a:avLst/>
          </a:prstGeom>
        </p:spPr>
        <p:txBody>
          <a:bodyPr wrap="square">
            <a:spAutoFit/>
          </a:bodyPr>
          <a:lstStyle/>
          <a:p>
            <a:r>
              <a:rPr lang="en-US" dirty="0" smtClean="0">
                <a:solidFill>
                  <a:srgbClr val="FF0000"/>
                </a:solidFill>
                <a:latin typeface="+mn-lt"/>
              </a:rPr>
              <a:t>How many different values of X are possible after both processes finish executing?</a:t>
            </a:r>
            <a:endParaRPr lang="en-US" dirty="0">
              <a:solidFill>
                <a:srgbClr val="FF0000"/>
              </a:solidFill>
              <a:latin typeface="+mn-lt"/>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667000"/>
            <a:ext cx="7426251" cy="23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74624" y="1759803"/>
            <a:ext cx="8001000" cy="830997"/>
          </a:xfrm>
          <a:prstGeom prst="rect">
            <a:avLst/>
          </a:prstGeom>
        </p:spPr>
        <p:txBody>
          <a:bodyPr wrap="square">
            <a:spAutoFit/>
          </a:bodyPr>
          <a:lstStyle/>
          <a:p>
            <a:r>
              <a:rPr lang="en-US" dirty="0" smtClean="0">
                <a:latin typeface="+mn-lt"/>
              </a:rPr>
              <a:t>X is set to 5 before either process begins execution. Statements within a process are executed sequentially. </a:t>
            </a:r>
            <a:endParaRPr lang="en-US" dirty="0">
              <a:latin typeface="+mn-lt"/>
            </a:endParaRPr>
          </a:p>
        </p:txBody>
      </p:sp>
    </p:spTree>
    <p:extLst>
      <p:ext uri="{BB962C8B-B14F-4D97-AF65-F5344CB8AC3E}">
        <p14:creationId xmlns:p14="http://schemas.microsoft.com/office/powerpoint/2010/main" val="25633849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13D98D-C835-4554-B2B1-34715807D9EC}" type="slidenum">
              <a:rPr lang="en-US"/>
              <a:pPr>
                <a:defRPr/>
              </a:pPr>
              <a:t>2</a:t>
            </a:fld>
            <a:endParaRPr lang="en-US"/>
          </a:p>
        </p:txBody>
      </p:sp>
      <p:sp>
        <p:nvSpPr>
          <p:cNvPr id="2051" name="Rectangle 2"/>
          <p:cNvSpPr>
            <a:spLocks noGrp="1" noChangeArrowheads="1"/>
          </p:cNvSpPr>
          <p:nvPr>
            <p:ph type="ctrTitle"/>
          </p:nvPr>
        </p:nvSpPr>
        <p:spPr>
          <a:xfrm>
            <a:off x="533400" y="990600"/>
            <a:ext cx="8077200" cy="1981200"/>
          </a:xfrm>
        </p:spPr>
        <p:txBody>
          <a:bodyPr/>
          <a:lstStyle/>
          <a:p>
            <a:pPr eaLnBrk="1" hangingPunct="1"/>
            <a:r>
              <a:rPr lang="en-US" altLang="zh-CN" sz="4100" dirty="0" smtClean="0">
                <a:solidFill>
                  <a:schemeClr val="accent2"/>
                </a:solidFill>
                <a:latin typeface="Calibri" pitchFamily="34" charset="0"/>
                <a:ea typeface="SimSun" pitchFamily="2" charset="-122"/>
              </a:rPr>
              <a:t>COMP 3500 </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Solving Synchronization Problems</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Part 1</a:t>
            </a:r>
          </a:p>
        </p:txBody>
      </p:sp>
      <p:sp>
        <p:nvSpPr>
          <p:cNvPr id="2052" name="Text Box 3"/>
          <p:cNvSpPr txBox="1">
            <a:spLocks noChangeArrowheads="1"/>
          </p:cNvSpPr>
          <p:nvPr/>
        </p:nvSpPr>
        <p:spPr bwMode="auto">
          <a:xfrm>
            <a:off x="2057400" y="3910013"/>
            <a:ext cx="4953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lr>
                <a:srgbClr val="FF581D"/>
              </a:buClr>
              <a:buChar char="•"/>
              <a:defRPr sz="3200">
                <a:solidFill>
                  <a:srgbClr val="000681"/>
                </a:solidFill>
                <a:latin typeface="Arial" charset="0"/>
              </a:defRPr>
            </a:lvl1pPr>
            <a:lvl2pPr marL="742950" indent="-285750" eaLnBrk="0" hangingPunct="0">
              <a:spcBef>
                <a:spcPct val="20000"/>
              </a:spcBef>
              <a:buClr>
                <a:srgbClr val="FF581D"/>
              </a:buClr>
              <a:buChar char="–"/>
              <a:defRPr sz="2800">
                <a:solidFill>
                  <a:srgbClr val="000681"/>
                </a:solidFill>
                <a:latin typeface="Arial" charset="0"/>
              </a:defRPr>
            </a:lvl2pPr>
            <a:lvl3pPr marL="1143000" indent="-228600" eaLnBrk="0" hangingPunct="0">
              <a:spcBef>
                <a:spcPct val="20000"/>
              </a:spcBef>
              <a:buClr>
                <a:srgbClr val="FF581D"/>
              </a:buClr>
              <a:buChar char="•"/>
              <a:defRPr sz="2400">
                <a:solidFill>
                  <a:srgbClr val="000681"/>
                </a:solidFill>
                <a:latin typeface="Arial" charset="0"/>
              </a:defRPr>
            </a:lvl3pPr>
            <a:lvl4pPr marL="1600200" indent="-228600" eaLnBrk="0" hangingPunct="0">
              <a:spcBef>
                <a:spcPct val="20000"/>
              </a:spcBef>
              <a:buClr>
                <a:srgbClr val="FF581D"/>
              </a:buClr>
              <a:buChar char="–"/>
              <a:defRPr sz="2000">
                <a:solidFill>
                  <a:srgbClr val="000681"/>
                </a:solidFill>
                <a:latin typeface="Arial" charset="0"/>
              </a:defRPr>
            </a:lvl4pPr>
            <a:lvl5pPr marL="2057400" indent="-228600" eaLnBrk="0" hangingPunct="0">
              <a:spcBef>
                <a:spcPct val="20000"/>
              </a:spcBef>
              <a:buClr>
                <a:srgbClr val="FF581D"/>
              </a:buClr>
              <a:buChar char="»"/>
              <a:defRPr sz="2000">
                <a:solidFill>
                  <a:srgbClr val="000681"/>
                </a:solidFill>
                <a:latin typeface="Arial" charset="0"/>
              </a:defRPr>
            </a:lvl5pPr>
            <a:lvl6pPr marL="2514600" indent="-228600" eaLnBrk="0" fontAlgn="base" hangingPunct="0">
              <a:spcBef>
                <a:spcPct val="20000"/>
              </a:spcBef>
              <a:spcAft>
                <a:spcPct val="0"/>
              </a:spcAft>
              <a:buClr>
                <a:srgbClr val="FF581D"/>
              </a:buClr>
              <a:buChar char="»"/>
              <a:defRPr sz="2000">
                <a:solidFill>
                  <a:srgbClr val="000681"/>
                </a:solidFill>
                <a:latin typeface="Arial" charset="0"/>
              </a:defRPr>
            </a:lvl6pPr>
            <a:lvl7pPr marL="2971800" indent="-228600" eaLnBrk="0" fontAlgn="base" hangingPunct="0">
              <a:spcBef>
                <a:spcPct val="20000"/>
              </a:spcBef>
              <a:spcAft>
                <a:spcPct val="0"/>
              </a:spcAft>
              <a:buClr>
                <a:srgbClr val="FF581D"/>
              </a:buClr>
              <a:buChar char="»"/>
              <a:defRPr sz="2000">
                <a:solidFill>
                  <a:srgbClr val="000681"/>
                </a:solidFill>
                <a:latin typeface="Arial" charset="0"/>
              </a:defRPr>
            </a:lvl7pPr>
            <a:lvl8pPr marL="3429000" indent="-228600" eaLnBrk="0" fontAlgn="base" hangingPunct="0">
              <a:spcBef>
                <a:spcPct val="20000"/>
              </a:spcBef>
              <a:spcAft>
                <a:spcPct val="0"/>
              </a:spcAft>
              <a:buClr>
                <a:srgbClr val="FF581D"/>
              </a:buClr>
              <a:buChar char="»"/>
              <a:defRPr sz="2000">
                <a:solidFill>
                  <a:srgbClr val="000681"/>
                </a:solidFill>
                <a:latin typeface="Arial" charset="0"/>
              </a:defRPr>
            </a:lvl8pPr>
            <a:lvl9pPr marL="3886200" indent="-228600" eaLnBrk="0" fontAlgn="base" hangingPunct="0">
              <a:spcBef>
                <a:spcPct val="20000"/>
              </a:spcBef>
              <a:spcAft>
                <a:spcPct val="0"/>
              </a:spcAft>
              <a:buClr>
                <a:srgbClr val="FF581D"/>
              </a:buClr>
              <a:buChar char="»"/>
              <a:defRPr sz="2000">
                <a:solidFill>
                  <a:srgbClr val="000681"/>
                </a:solidFill>
                <a:latin typeface="Arial" charset="0"/>
              </a:defRPr>
            </a:lvl9pPr>
          </a:lstStyle>
          <a:p>
            <a:pPr algn="ctr">
              <a:spcBef>
                <a:spcPct val="50000"/>
              </a:spcBef>
              <a:buClrTx/>
              <a:buFontTx/>
              <a:buNone/>
            </a:pPr>
            <a:r>
              <a:rPr lang="en-US" altLang="zh-CN" b="1" dirty="0">
                <a:solidFill>
                  <a:schemeClr val="tx1"/>
                </a:solidFill>
                <a:latin typeface="Calibri" pitchFamily="34" charset="0"/>
                <a:ea typeface="SimSun" pitchFamily="2" charset="-122"/>
              </a:rPr>
              <a:t>Dr. Xiao Qin</a:t>
            </a:r>
          </a:p>
          <a:p>
            <a:pPr algn="ctr">
              <a:spcBef>
                <a:spcPct val="50000"/>
              </a:spcBef>
              <a:buClrTx/>
              <a:buFontTx/>
              <a:buNone/>
            </a:pPr>
            <a:r>
              <a:rPr kumimoji="1" lang="en-US" altLang="en-US" sz="2400" i="1" dirty="0">
                <a:solidFill>
                  <a:schemeClr val="tx2"/>
                </a:solidFill>
                <a:latin typeface="Calibri" pitchFamily="34" charset="0"/>
              </a:rPr>
              <a:t>Auburn University</a:t>
            </a:r>
            <a:br>
              <a:rPr kumimoji="1" lang="en-US" altLang="en-US" sz="2400" i="1" dirty="0">
                <a:solidFill>
                  <a:schemeClr val="tx2"/>
                </a:solidFill>
                <a:latin typeface="Calibri" pitchFamily="34" charset="0"/>
              </a:rPr>
            </a:br>
            <a:r>
              <a:rPr kumimoji="1" lang="en-US" altLang="en-US" sz="2400" i="1" dirty="0">
                <a:solidFill>
                  <a:schemeClr val="tx2"/>
                </a:solidFill>
                <a:latin typeface="Calibri" pitchFamily="34" charset="0"/>
              </a:rPr>
              <a:t>http://www.eng.auburn.edu/~xqin</a:t>
            </a:r>
          </a:p>
          <a:p>
            <a:pPr algn="ctr">
              <a:lnSpc>
                <a:spcPct val="50000"/>
              </a:lnSpc>
              <a:spcBef>
                <a:spcPct val="50000"/>
              </a:spcBef>
              <a:buClrTx/>
              <a:buFontTx/>
              <a:buNone/>
            </a:pPr>
            <a:r>
              <a:rPr kumimoji="1" lang="en-US" altLang="en-US" sz="2400" i="1" dirty="0">
                <a:solidFill>
                  <a:schemeClr val="tx2"/>
                </a:solidFill>
                <a:latin typeface="Calibri" pitchFamily="34" charset="0"/>
              </a:rPr>
              <a:t>xqin@auburn.edu</a:t>
            </a:r>
            <a:endParaRPr kumimoji="1" lang="en-US" altLang="zh-CN" sz="2400" i="1" dirty="0">
              <a:solidFill>
                <a:schemeClr val="tx2"/>
              </a:solidFill>
              <a:latin typeface="Calibri" pitchFamily="34" charset="0"/>
              <a:ea typeface="SimSun"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457200" y="274638"/>
            <a:ext cx="8229600" cy="792162"/>
          </a:xfrm>
        </p:spPr>
        <p:txBody>
          <a:bodyPr/>
          <a:lstStyle/>
          <a:p>
            <a:r>
              <a:rPr lang="en-US" altLang="en-US" dirty="0"/>
              <a:t>Sharing Two Variables</a:t>
            </a:r>
          </a:p>
        </p:txBody>
      </p:sp>
      <p:sp>
        <p:nvSpPr>
          <p:cNvPr id="535555" name="Text Box 3"/>
          <p:cNvSpPr txBox="1">
            <a:spLocks noChangeArrowheads="1"/>
          </p:cNvSpPr>
          <p:nvPr/>
        </p:nvSpPr>
        <p:spPr bwMode="auto">
          <a:xfrm>
            <a:off x="457200" y="1066800"/>
            <a:ext cx="399415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latin typeface="Courier New" pitchFamily="49" charset="0"/>
              </a:rPr>
              <a:t>proc_A</a:t>
            </a:r>
            <a:r>
              <a:rPr lang="en-US" altLang="en-US" sz="2000" dirty="0">
                <a:latin typeface="Courier New" pitchFamily="49" charset="0"/>
              </a:rPr>
              <a:t>() {</a:t>
            </a:r>
          </a:p>
          <a:p>
            <a:pPr eaLnBrk="0" hangingPunct="0"/>
            <a:r>
              <a:rPr lang="en-US" altLang="en-US" sz="2000" dirty="0">
                <a:latin typeface="Courier New" pitchFamily="49" charset="0"/>
              </a:rPr>
              <a:t>  while(TRUE) {</a:t>
            </a:r>
          </a:p>
          <a:p>
            <a:pPr eaLnBrk="0" hangingPunct="0"/>
            <a:r>
              <a:rPr lang="en-US" altLang="en-US" sz="2000" dirty="0">
                <a:latin typeface="Courier New" pitchFamily="49" charset="0"/>
              </a:rPr>
              <a:t>    &lt;compute section A1&gt;;</a:t>
            </a:r>
          </a:p>
          <a:p>
            <a:pPr eaLnBrk="0" hangingPunct="0"/>
            <a:r>
              <a:rPr lang="en-US" altLang="en-US" sz="2000" dirty="0">
                <a:latin typeface="Courier New" pitchFamily="49" charset="0"/>
              </a:rPr>
              <a:t>    update(x);</a:t>
            </a:r>
          </a:p>
          <a:p>
            <a:pPr eaLnBrk="0" hangingPunct="0"/>
            <a:r>
              <a:rPr lang="en-US" altLang="en-US" sz="2000" dirty="0">
                <a:latin typeface="Courier New" pitchFamily="49" charset="0"/>
              </a:rPr>
              <a:t>  /* Signal </a:t>
            </a:r>
            <a:r>
              <a:rPr lang="en-US" altLang="en-US" sz="2000" dirty="0" err="1">
                <a:latin typeface="Courier New" pitchFamily="49" charset="0"/>
              </a:rPr>
              <a:t>proc_B</a:t>
            </a:r>
            <a:r>
              <a:rPr lang="en-US" altLang="en-US" sz="2000" dirty="0">
                <a:latin typeface="Courier New" pitchFamily="49" charset="0"/>
              </a:rPr>
              <a:t> */</a:t>
            </a:r>
          </a:p>
          <a:p>
            <a:pPr eaLnBrk="0" hangingPunct="0"/>
            <a:r>
              <a:rPr lang="en-US" altLang="en-US" sz="2000" dirty="0">
                <a:latin typeface="Courier New" pitchFamily="49" charset="0"/>
              </a:rPr>
              <a:t>    </a:t>
            </a:r>
            <a:r>
              <a:rPr lang="en-US" altLang="en-US" sz="2000" b="1" dirty="0">
                <a:solidFill>
                  <a:schemeClr val="accent2"/>
                </a:solidFill>
                <a:latin typeface="Courier New" pitchFamily="49" charset="0"/>
              </a:rPr>
              <a:t>V(s1);</a:t>
            </a:r>
          </a:p>
          <a:p>
            <a:pPr eaLnBrk="0" hangingPunct="0"/>
            <a:r>
              <a:rPr lang="en-US" altLang="en-US" sz="2000" dirty="0">
                <a:latin typeface="Courier New" pitchFamily="49" charset="0"/>
              </a:rPr>
              <a:t>    &lt;compute section A2&gt;;</a:t>
            </a:r>
          </a:p>
          <a:p>
            <a:pPr eaLnBrk="0" hangingPunct="0"/>
            <a:r>
              <a:rPr lang="en-US" altLang="en-US" sz="2000" dirty="0">
                <a:latin typeface="Courier New" pitchFamily="49" charset="0"/>
              </a:rPr>
              <a:t>  /* Wait for </a:t>
            </a:r>
            <a:r>
              <a:rPr lang="en-US" altLang="en-US" sz="2000" dirty="0" err="1">
                <a:latin typeface="Courier New" pitchFamily="49" charset="0"/>
              </a:rPr>
              <a:t>proc_B</a:t>
            </a:r>
            <a:r>
              <a:rPr lang="en-US" altLang="en-US" sz="2000" dirty="0">
                <a:latin typeface="Courier New" pitchFamily="49" charset="0"/>
              </a:rPr>
              <a:t> */</a:t>
            </a:r>
          </a:p>
          <a:p>
            <a:pPr eaLnBrk="0" hangingPunct="0"/>
            <a:r>
              <a:rPr lang="en-US" altLang="en-US" sz="2000" dirty="0">
                <a:latin typeface="Courier New" pitchFamily="49" charset="0"/>
              </a:rPr>
              <a:t>    </a:t>
            </a:r>
            <a:r>
              <a:rPr lang="en-US" altLang="en-US" sz="2000" b="1" dirty="0">
                <a:solidFill>
                  <a:schemeClr val="accent2"/>
                </a:solidFill>
                <a:latin typeface="Courier New" pitchFamily="49" charset="0"/>
              </a:rPr>
              <a:t>P(s2);</a:t>
            </a:r>
          </a:p>
          <a:p>
            <a:pPr eaLnBrk="0" hangingPunct="0"/>
            <a:r>
              <a:rPr lang="en-US" altLang="en-US" sz="2000" dirty="0">
                <a:latin typeface="Courier New" pitchFamily="49" charset="0"/>
              </a:rPr>
              <a:t>    retrieve(y);</a:t>
            </a:r>
          </a:p>
          <a:p>
            <a:pPr eaLnBrk="0" hangingPunct="0"/>
            <a:r>
              <a:rPr lang="en-US" altLang="en-US" sz="2000" dirty="0">
                <a:latin typeface="Courier New" pitchFamily="49" charset="0"/>
              </a:rPr>
              <a:t>  }</a:t>
            </a:r>
          </a:p>
          <a:p>
            <a:pPr eaLnBrk="0" hangingPunct="0"/>
            <a:r>
              <a:rPr lang="en-US" altLang="en-US" sz="2000" dirty="0">
                <a:latin typeface="Courier New" pitchFamily="49" charset="0"/>
              </a:rPr>
              <a:t>}</a:t>
            </a:r>
          </a:p>
          <a:p>
            <a:pPr eaLnBrk="0" hangingPunct="0"/>
            <a:endParaRPr lang="en-US" altLang="en-US" sz="2000" dirty="0">
              <a:latin typeface="Courier New" pitchFamily="49" charset="0"/>
            </a:endParaRPr>
          </a:p>
          <a:p>
            <a:pPr eaLnBrk="0" hangingPunct="0"/>
            <a:r>
              <a:rPr lang="en-US" altLang="en-US" sz="2000" b="1" dirty="0">
                <a:solidFill>
                  <a:schemeClr val="accent2"/>
                </a:solidFill>
                <a:latin typeface="Courier New" pitchFamily="49" charset="0"/>
              </a:rPr>
              <a:t>semaphore s1 = 0;</a:t>
            </a:r>
          </a:p>
          <a:p>
            <a:pPr eaLnBrk="0" hangingPunct="0"/>
            <a:r>
              <a:rPr lang="en-US" altLang="en-US" sz="2000" b="1" dirty="0">
                <a:solidFill>
                  <a:schemeClr val="accent2"/>
                </a:solidFill>
                <a:latin typeface="Courier New" pitchFamily="49" charset="0"/>
              </a:rPr>
              <a:t>semaphore s2 = 0;</a:t>
            </a:r>
          </a:p>
          <a:p>
            <a:pPr eaLnBrk="0" hangingPunct="0"/>
            <a:endParaRPr lang="en-US" altLang="en-US" sz="2000" dirty="0">
              <a:latin typeface="Courier New" pitchFamily="49" charset="0"/>
            </a:endParaRPr>
          </a:p>
          <a:p>
            <a:pPr eaLnBrk="0" hangingPunct="0"/>
            <a:r>
              <a:rPr lang="en-US" altLang="en-US" sz="2000" dirty="0">
                <a:latin typeface="Courier New" pitchFamily="49" charset="0"/>
              </a:rPr>
              <a:t>fork(</a:t>
            </a:r>
            <a:r>
              <a:rPr lang="en-US" altLang="en-US" sz="2000" dirty="0" err="1">
                <a:latin typeface="Courier New" pitchFamily="49" charset="0"/>
              </a:rPr>
              <a:t>proc_A</a:t>
            </a:r>
            <a:r>
              <a:rPr lang="en-US" altLang="en-US" sz="2000" dirty="0">
                <a:latin typeface="Courier New" pitchFamily="49" charset="0"/>
              </a:rPr>
              <a:t>, 0);</a:t>
            </a:r>
          </a:p>
          <a:p>
            <a:pPr eaLnBrk="0" hangingPunct="0"/>
            <a:r>
              <a:rPr lang="en-US" altLang="en-US" sz="2000" dirty="0">
                <a:latin typeface="Courier New" pitchFamily="49" charset="0"/>
              </a:rPr>
              <a:t>fork(</a:t>
            </a:r>
            <a:r>
              <a:rPr lang="en-US" altLang="en-US" sz="2000" dirty="0" err="1">
                <a:latin typeface="Courier New" pitchFamily="49" charset="0"/>
              </a:rPr>
              <a:t>proc_B</a:t>
            </a:r>
            <a:r>
              <a:rPr lang="en-US" altLang="en-US" sz="2000" dirty="0">
                <a:latin typeface="Courier New" pitchFamily="49" charset="0"/>
              </a:rPr>
              <a:t>, 0);</a:t>
            </a:r>
          </a:p>
        </p:txBody>
      </p:sp>
      <p:sp>
        <p:nvSpPr>
          <p:cNvPr id="535556" name="Text Box 4"/>
          <p:cNvSpPr txBox="1">
            <a:spLocks noChangeArrowheads="1"/>
          </p:cNvSpPr>
          <p:nvPr/>
        </p:nvSpPr>
        <p:spPr bwMode="auto">
          <a:xfrm>
            <a:off x="4724400" y="1066800"/>
            <a:ext cx="39941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latin typeface="Courier New" pitchFamily="49" charset="0"/>
              </a:rPr>
              <a:t>proc_B</a:t>
            </a:r>
            <a:r>
              <a:rPr lang="en-US" altLang="en-US" sz="2000" dirty="0">
                <a:latin typeface="Courier New" pitchFamily="49" charset="0"/>
              </a:rPr>
              <a:t>() {</a:t>
            </a:r>
          </a:p>
          <a:p>
            <a:pPr eaLnBrk="0" hangingPunct="0"/>
            <a:r>
              <a:rPr lang="en-US" altLang="en-US" sz="2000" dirty="0">
                <a:latin typeface="Courier New" pitchFamily="49" charset="0"/>
              </a:rPr>
              <a:t>  while(TRUE) {</a:t>
            </a:r>
          </a:p>
          <a:p>
            <a:pPr eaLnBrk="0" hangingPunct="0"/>
            <a:r>
              <a:rPr lang="en-US" altLang="en-US" sz="2000" dirty="0">
                <a:latin typeface="Courier New" pitchFamily="49" charset="0"/>
              </a:rPr>
              <a:t>  /* Wait for </a:t>
            </a:r>
            <a:r>
              <a:rPr lang="en-US" altLang="en-US" sz="2000" dirty="0" err="1">
                <a:latin typeface="Courier New" pitchFamily="49" charset="0"/>
              </a:rPr>
              <a:t>proc_A</a:t>
            </a:r>
            <a:r>
              <a:rPr lang="en-US" altLang="en-US" sz="2000" dirty="0">
                <a:latin typeface="Courier New" pitchFamily="49" charset="0"/>
              </a:rPr>
              <a:t> */</a:t>
            </a:r>
          </a:p>
          <a:p>
            <a:pPr eaLnBrk="0" hangingPunct="0"/>
            <a:r>
              <a:rPr lang="en-US" altLang="en-US" sz="2000" dirty="0">
                <a:latin typeface="Courier New" pitchFamily="49" charset="0"/>
              </a:rPr>
              <a:t>    </a:t>
            </a:r>
            <a:r>
              <a:rPr lang="en-US" altLang="en-US" sz="2000" b="1" dirty="0">
                <a:solidFill>
                  <a:schemeClr val="accent2"/>
                </a:solidFill>
                <a:latin typeface="Courier New" pitchFamily="49" charset="0"/>
              </a:rPr>
              <a:t>P(s1);</a:t>
            </a:r>
          </a:p>
          <a:p>
            <a:pPr eaLnBrk="0" hangingPunct="0"/>
            <a:r>
              <a:rPr lang="en-US" altLang="en-US" sz="2000" dirty="0">
                <a:latin typeface="Courier New" pitchFamily="49" charset="0"/>
              </a:rPr>
              <a:t>    retrieve(x);</a:t>
            </a:r>
          </a:p>
          <a:p>
            <a:pPr eaLnBrk="0" hangingPunct="0"/>
            <a:r>
              <a:rPr lang="en-US" altLang="en-US" sz="2000" dirty="0">
                <a:latin typeface="Courier New" pitchFamily="49" charset="0"/>
              </a:rPr>
              <a:t>    &lt;compute section B1&gt;;</a:t>
            </a:r>
          </a:p>
          <a:p>
            <a:pPr eaLnBrk="0" hangingPunct="0"/>
            <a:r>
              <a:rPr lang="en-US" altLang="en-US" sz="2000" dirty="0">
                <a:latin typeface="Courier New" pitchFamily="49" charset="0"/>
              </a:rPr>
              <a:t>    update(y);</a:t>
            </a:r>
          </a:p>
          <a:p>
            <a:pPr eaLnBrk="0" hangingPunct="0"/>
            <a:r>
              <a:rPr lang="en-US" altLang="en-US" sz="2000" dirty="0">
                <a:latin typeface="Courier New" pitchFamily="49" charset="0"/>
              </a:rPr>
              <a:t>  /* Signal </a:t>
            </a:r>
            <a:r>
              <a:rPr lang="en-US" altLang="en-US" sz="2000" dirty="0" err="1">
                <a:latin typeface="Courier New" pitchFamily="49" charset="0"/>
              </a:rPr>
              <a:t>proc_A</a:t>
            </a:r>
            <a:r>
              <a:rPr lang="en-US" altLang="en-US" sz="2000" dirty="0">
                <a:latin typeface="Courier New" pitchFamily="49" charset="0"/>
              </a:rPr>
              <a:t> */</a:t>
            </a:r>
          </a:p>
          <a:p>
            <a:pPr eaLnBrk="0" hangingPunct="0"/>
            <a:r>
              <a:rPr lang="en-US" altLang="en-US" sz="2000" dirty="0">
                <a:latin typeface="Courier New" pitchFamily="49" charset="0"/>
              </a:rPr>
              <a:t>    </a:t>
            </a:r>
            <a:r>
              <a:rPr lang="en-US" altLang="en-US" sz="2000" b="1" dirty="0">
                <a:solidFill>
                  <a:schemeClr val="accent2"/>
                </a:solidFill>
                <a:latin typeface="Courier New" pitchFamily="49" charset="0"/>
              </a:rPr>
              <a:t>V(s2);</a:t>
            </a:r>
          </a:p>
          <a:p>
            <a:pPr eaLnBrk="0" hangingPunct="0"/>
            <a:r>
              <a:rPr lang="en-US" altLang="en-US" sz="2000" dirty="0">
                <a:latin typeface="Courier New" pitchFamily="49" charset="0"/>
              </a:rPr>
              <a:t>    &lt;compute section B2&gt;;</a:t>
            </a:r>
          </a:p>
          <a:p>
            <a:pPr eaLnBrk="0" hangingPunct="0"/>
            <a:r>
              <a:rPr lang="en-US" altLang="en-US" sz="2000" dirty="0">
                <a:latin typeface="Courier New" pitchFamily="49" charset="0"/>
              </a:rPr>
              <a:t>  }</a:t>
            </a:r>
          </a:p>
          <a:p>
            <a:pPr eaLnBrk="0" hangingPunct="0"/>
            <a:r>
              <a:rPr lang="en-US" altLang="en-US" sz="2000" dirty="0">
                <a:latin typeface="Courier New" pitchFamily="49" charset="0"/>
              </a:rPr>
              <a:t>}</a:t>
            </a:r>
          </a:p>
        </p:txBody>
      </p:sp>
      <p:sp>
        <p:nvSpPr>
          <p:cNvPr id="535557" name="Text Box 5"/>
          <p:cNvSpPr txBox="1">
            <a:spLocks noChangeArrowheads="1"/>
          </p:cNvSpPr>
          <p:nvPr/>
        </p:nvSpPr>
        <p:spPr bwMode="auto">
          <a:xfrm>
            <a:off x="4267200" y="4800600"/>
            <a:ext cx="472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n-lt"/>
              </a:rPr>
              <a:t>Semaphores: </a:t>
            </a:r>
            <a:r>
              <a:rPr lang="en-US" altLang="en-US" dirty="0" smtClean="0">
                <a:latin typeface="+mn-lt"/>
              </a:rPr>
              <a:t>P=wait; V=signal</a:t>
            </a:r>
            <a:endParaRPr lang="en-US" altLang="en-US" dirty="0">
              <a:latin typeface="+mn-lt"/>
            </a:endParaRPr>
          </a:p>
          <a:p>
            <a:pPr>
              <a:spcBef>
                <a:spcPct val="50000"/>
              </a:spcBef>
            </a:pPr>
            <a:r>
              <a:rPr lang="en-US" altLang="en-US" dirty="0">
                <a:solidFill>
                  <a:srgbClr val="FF0000"/>
                </a:solidFill>
                <a:latin typeface="+mn-lt"/>
              </a:rPr>
              <a:t>    Critical Sections</a:t>
            </a:r>
          </a:p>
          <a:p>
            <a:pPr>
              <a:spcBef>
                <a:spcPct val="50000"/>
              </a:spcBef>
            </a:pPr>
            <a:r>
              <a:rPr lang="en-US" altLang="en-US" dirty="0">
                <a:solidFill>
                  <a:srgbClr val="FF0000"/>
                </a:solidFill>
                <a:latin typeface="+mn-lt"/>
              </a:rPr>
              <a:t>    Synchronizations</a:t>
            </a:r>
          </a:p>
        </p:txBody>
      </p:sp>
      <p:sp>
        <p:nvSpPr>
          <p:cNvPr id="2" name="Rectangle 1"/>
          <p:cNvSpPr/>
          <p:nvPr/>
        </p:nvSpPr>
        <p:spPr>
          <a:xfrm>
            <a:off x="228600" y="5029200"/>
            <a:ext cx="3276600" cy="167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373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457200" y="228600"/>
            <a:ext cx="8077200" cy="1219200"/>
          </a:xfrm>
        </p:spPr>
        <p:txBody>
          <a:bodyPr/>
          <a:lstStyle/>
          <a:p>
            <a:r>
              <a:rPr lang="en-US" altLang="en-US" dirty="0"/>
              <a:t>Device Controller Synchronization</a:t>
            </a:r>
          </a:p>
        </p:txBody>
      </p:sp>
      <p:sp>
        <p:nvSpPr>
          <p:cNvPr id="536579" name="Rectangle 3"/>
          <p:cNvSpPr>
            <a:spLocks noGrp="1" noChangeArrowheads="1"/>
          </p:cNvSpPr>
          <p:nvPr>
            <p:ph type="body" idx="1"/>
          </p:nvPr>
        </p:nvSpPr>
        <p:spPr>
          <a:xfrm>
            <a:off x="685800" y="1676400"/>
            <a:ext cx="7772400" cy="4114800"/>
          </a:xfrm>
        </p:spPr>
        <p:txBody>
          <a:bodyPr/>
          <a:lstStyle/>
          <a:p>
            <a:r>
              <a:rPr lang="en-US" altLang="en-US" dirty="0"/>
              <a:t>The semaphore principle is logically used with the </a:t>
            </a:r>
            <a:r>
              <a:rPr lang="en-US" altLang="en-US" sz="2800" dirty="0">
                <a:latin typeface="Courier New" pitchFamily="49" charset="0"/>
              </a:rPr>
              <a:t>busy</a:t>
            </a:r>
            <a:r>
              <a:rPr lang="en-US" altLang="en-US" dirty="0"/>
              <a:t> and </a:t>
            </a:r>
            <a:r>
              <a:rPr lang="en-US" altLang="en-US" sz="2800" dirty="0">
                <a:latin typeface="Courier New" pitchFamily="49" charset="0"/>
              </a:rPr>
              <a:t>done</a:t>
            </a:r>
            <a:r>
              <a:rPr lang="en-US" altLang="en-US" dirty="0"/>
              <a:t> flags in a controller</a:t>
            </a:r>
          </a:p>
          <a:p>
            <a:r>
              <a:rPr lang="en-US" altLang="en-US" dirty="0"/>
              <a:t>Driver signals controller with a </a:t>
            </a:r>
            <a:r>
              <a:rPr lang="en-US" altLang="en-US" sz="2800" dirty="0">
                <a:latin typeface="Courier New" pitchFamily="49" charset="0"/>
              </a:rPr>
              <a:t>V(busy),</a:t>
            </a:r>
            <a:r>
              <a:rPr lang="en-US" altLang="en-US" dirty="0"/>
              <a:t> then waits for completion with </a:t>
            </a:r>
            <a:r>
              <a:rPr lang="en-US" altLang="en-US" sz="2800" dirty="0">
                <a:latin typeface="Courier New" pitchFamily="49" charset="0"/>
              </a:rPr>
              <a:t>P(done)</a:t>
            </a:r>
            <a:endParaRPr lang="en-US" altLang="en-US" dirty="0"/>
          </a:p>
          <a:p>
            <a:r>
              <a:rPr lang="en-US" altLang="en-US" dirty="0"/>
              <a:t>Controller waits for work with </a:t>
            </a:r>
            <a:r>
              <a:rPr lang="en-US" altLang="en-US" sz="2800" dirty="0">
                <a:latin typeface="Courier New" pitchFamily="49" charset="0"/>
              </a:rPr>
              <a:t>P(busy),</a:t>
            </a:r>
            <a:r>
              <a:rPr lang="en-US" altLang="en-US" dirty="0"/>
              <a:t> then announces completion with </a:t>
            </a:r>
            <a:r>
              <a:rPr lang="en-US" altLang="en-US" sz="2800" dirty="0">
                <a:latin typeface="Courier New" pitchFamily="49" charset="0"/>
              </a:rPr>
              <a:t>V(done)</a:t>
            </a:r>
            <a:endParaRPr lang="en-US" altLang="en-US" dirty="0"/>
          </a:p>
        </p:txBody>
      </p:sp>
    </p:spTree>
    <p:extLst>
      <p:ext uri="{BB962C8B-B14F-4D97-AF65-F5344CB8AC3E}">
        <p14:creationId xmlns:p14="http://schemas.microsoft.com/office/powerpoint/2010/main" val="3060865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685800" y="381000"/>
            <a:ext cx="7696200" cy="1295400"/>
          </a:xfrm>
        </p:spPr>
        <p:txBody>
          <a:bodyPr/>
          <a:lstStyle/>
          <a:p>
            <a:r>
              <a:rPr lang="en-US" altLang="en-US" sz="4000" dirty="0" smtClean="0">
                <a:solidFill>
                  <a:srgbClr val="FF0000"/>
                </a:solidFill>
              </a:rPr>
              <a:t>Exercise 1:</a:t>
            </a:r>
            <a:r>
              <a:rPr lang="en-US" altLang="en-US" sz="4000" dirty="0" smtClean="0"/>
              <a:t> Semaphore </a:t>
            </a:r>
            <a:r>
              <a:rPr lang="en-US" altLang="en-US" sz="4000" dirty="0"/>
              <a:t>as a General Synchronization Tool</a:t>
            </a:r>
          </a:p>
        </p:txBody>
      </p:sp>
      <p:sp>
        <p:nvSpPr>
          <p:cNvPr id="566275" name="Rectangle 3"/>
          <p:cNvSpPr>
            <a:spLocks noGrp="1" noChangeArrowheads="1"/>
          </p:cNvSpPr>
          <p:nvPr>
            <p:ph type="body" sz="half" idx="1"/>
          </p:nvPr>
        </p:nvSpPr>
        <p:spPr>
          <a:xfrm>
            <a:off x="457200" y="1752600"/>
            <a:ext cx="5334000" cy="4724400"/>
          </a:xfrm>
        </p:spPr>
        <p:txBody>
          <a:bodyPr/>
          <a:lstStyle/>
          <a:p>
            <a:pPr>
              <a:lnSpc>
                <a:spcPct val="80000"/>
              </a:lnSpc>
              <a:tabLst>
                <a:tab pos="2005013" algn="ctr"/>
                <a:tab pos="4518025" algn="ctr"/>
              </a:tabLst>
            </a:pPr>
            <a:r>
              <a:rPr lang="en-US" altLang="en-US" sz="2400" dirty="0" smtClean="0"/>
              <a:t>Use </a:t>
            </a:r>
            <a:r>
              <a:rPr lang="en-US" altLang="en-US" sz="2400" dirty="0"/>
              <a:t>semaphore </a:t>
            </a:r>
            <a:r>
              <a:rPr lang="en-US" altLang="en-US" sz="2400" i="1" dirty="0"/>
              <a:t>flag</a:t>
            </a:r>
            <a:r>
              <a:rPr lang="en-US" altLang="en-US" sz="2400" dirty="0"/>
              <a:t> </a:t>
            </a:r>
            <a:r>
              <a:rPr lang="en-US" altLang="en-US" sz="2400" dirty="0">
                <a:solidFill>
                  <a:srgbClr val="FF0000"/>
                </a:solidFill>
              </a:rPr>
              <a:t>initialized to 0</a:t>
            </a:r>
          </a:p>
          <a:p>
            <a:pPr>
              <a:lnSpc>
                <a:spcPct val="80000"/>
              </a:lnSpc>
              <a:tabLst>
                <a:tab pos="2005013" algn="ctr"/>
                <a:tab pos="4518025" algn="ctr"/>
              </a:tabLst>
            </a:pPr>
            <a:r>
              <a:rPr lang="en-US" altLang="en-US" sz="2400" dirty="0"/>
              <a:t>Code:</a:t>
            </a:r>
          </a:p>
          <a:p>
            <a:pPr>
              <a:lnSpc>
                <a:spcPct val="80000"/>
              </a:lnSpc>
              <a:buFontTx/>
              <a:buNone/>
              <a:tabLst>
                <a:tab pos="2005013" algn="ctr"/>
                <a:tab pos="4518025" algn="ctr"/>
              </a:tabLst>
            </a:pPr>
            <a:r>
              <a:rPr lang="en-US" altLang="en-US" sz="2400" i="1" dirty="0"/>
              <a:t>		</a:t>
            </a:r>
            <a:r>
              <a:rPr lang="en-US" altLang="en-US" sz="2400" i="1" dirty="0" err="1" smtClean="0"/>
              <a:t>Proc</a:t>
            </a:r>
            <a:r>
              <a:rPr lang="en-US" altLang="en-US" sz="2400" i="1" baseline="-25000" dirty="0" err="1" smtClean="0"/>
              <a:t>i</a:t>
            </a:r>
            <a:r>
              <a:rPr lang="en-US" altLang="en-US" sz="2400" i="1" dirty="0"/>
              <a:t>	</a:t>
            </a:r>
            <a:r>
              <a:rPr lang="en-US" altLang="en-US" sz="2400" i="1" dirty="0" err="1" smtClean="0"/>
              <a:t>Proc</a:t>
            </a:r>
            <a:r>
              <a:rPr lang="en-US" altLang="en-US" sz="2400" i="1" baseline="-25000" dirty="0" err="1" smtClean="0"/>
              <a:t>j</a:t>
            </a:r>
            <a:endParaRPr lang="en-US" altLang="en-US" sz="2400" i="1" dirty="0"/>
          </a:p>
          <a:p>
            <a:pPr>
              <a:lnSpc>
                <a:spcPct val="80000"/>
              </a:lnSpc>
              <a:buFontTx/>
              <a:buNone/>
              <a:tabLst>
                <a:tab pos="2005013" algn="ctr"/>
                <a:tab pos="4518025" algn="ctr"/>
              </a:tabLst>
            </a:pPr>
            <a:r>
              <a:rPr lang="en-US" altLang="en-US" sz="2400" dirty="0"/>
              <a:t>		 </a:t>
            </a:r>
            <a:r>
              <a:rPr lang="en-US" altLang="en-US" sz="2400" dirty="0">
                <a:sym typeface="MT Extra" pitchFamily="18" charset="2"/>
              </a:rPr>
              <a:t></a:t>
            </a:r>
            <a:r>
              <a:rPr lang="en-US" altLang="en-US" sz="2400" dirty="0"/>
              <a:t> </a:t>
            </a:r>
            <a:r>
              <a:rPr lang="en-US" altLang="en-US" sz="2400" dirty="0">
                <a:sym typeface="MT Extra" pitchFamily="18" charset="2"/>
              </a:rPr>
              <a:t>	 </a:t>
            </a:r>
          </a:p>
          <a:p>
            <a:pPr>
              <a:lnSpc>
                <a:spcPct val="80000"/>
              </a:lnSpc>
              <a:buFontTx/>
              <a:buNone/>
              <a:tabLst>
                <a:tab pos="2005013" algn="ctr"/>
                <a:tab pos="4518025" algn="ctr"/>
              </a:tabLst>
            </a:pPr>
            <a:r>
              <a:rPr lang="en-US" altLang="en-US" sz="2400" dirty="0">
                <a:sym typeface="MT Extra" pitchFamily="18" charset="2"/>
              </a:rPr>
              <a:t>		</a:t>
            </a:r>
            <a:r>
              <a:rPr lang="en-US" altLang="en-US" sz="2400" i="1" dirty="0" smtClean="0">
                <a:sym typeface="MT Extra" pitchFamily="18" charset="2"/>
              </a:rPr>
              <a:t>B</a:t>
            </a:r>
            <a:r>
              <a:rPr lang="en-US" altLang="en-US" sz="2400" dirty="0">
                <a:sym typeface="MT Extra" pitchFamily="18" charset="2"/>
              </a:rPr>
              <a:t>	</a:t>
            </a:r>
            <a:r>
              <a:rPr lang="en-US" altLang="en-US" sz="2400" i="1" dirty="0">
                <a:solidFill>
                  <a:srgbClr val="FF0000"/>
                </a:solidFill>
                <a:sym typeface="MT Extra" pitchFamily="18" charset="2"/>
              </a:rPr>
              <a:t>P</a:t>
            </a:r>
            <a:r>
              <a:rPr lang="en-US" altLang="en-US" sz="2400" dirty="0">
                <a:solidFill>
                  <a:srgbClr val="FF0000"/>
                </a:solidFill>
                <a:sym typeface="MT Extra" pitchFamily="18" charset="2"/>
              </a:rPr>
              <a:t>(</a:t>
            </a:r>
            <a:r>
              <a:rPr lang="en-US" altLang="en-US" sz="2400" i="1" dirty="0">
                <a:solidFill>
                  <a:srgbClr val="FF0000"/>
                </a:solidFill>
                <a:sym typeface="MT Extra" pitchFamily="18" charset="2"/>
              </a:rPr>
              <a:t>flag</a:t>
            </a:r>
            <a:r>
              <a:rPr lang="en-US" altLang="en-US" sz="2400" dirty="0">
                <a:solidFill>
                  <a:srgbClr val="FF0000"/>
                </a:solidFill>
                <a:sym typeface="MT Extra" pitchFamily="18" charset="2"/>
              </a:rPr>
              <a:t>)</a:t>
            </a:r>
          </a:p>
          <a:p>
            <a:pPr>
              <a:lnSpc>
                <a:spcPct val="80000"/>
              </a:lnSpc>
              <a:buFontTx/>
              <a:buNone/>
              <a:tabLst>
                <a:tab pos="2005013" algn="ctr"/>
                <a:tab pos="4518025" algn="ctr"/>
              </a:tabLst>
            </a:pPr>
            <a:r>
              <a:rPr lang="en-US" altLang="en-US" sz="2400" dirty="0">
                <a:sym typeface="MT Extra" pitchFamily="18" charset="2"/>
              </a:rPr>
              <a:t>		</a:t>
            </a:r>
            <a:r>
              <a:rPr lang="en-US" altLang="en-US" sz="2400" i="1" dirty="0">
                <a:solidFill>
                  <a:srgbClr val="FF0000"/>
                </a:solidFill>
                <a:sym typeface="MT Extra" pitchFamily="18" charset="2"/>
              </a:rPr>
              <a:t>V</a:t>
            </a:r>
            <a:r>
              <a:rPr lang="en-US" altLang="en-US" sz="2400" dirty="0">
                <a:solidFill>
                  <a:srgbClr val="FF0000"/>
                </a:solidFill>
                <a:sym typeface="MT Extra" pitchFamily="18" charset="2"/>
              </a:rPr>
              <a:t>(</a:t>
            </a:r>
            <a:r>
              <a:rPr lang="en-US" altLang="en-US" sz="2400" i="1" dirty="0">
                <a:solidFill>
                  <a:srgbClr val="FF0000"/>
                </a:solidFill>
                <a:sym typeface="MT Extra" pitchFamily="18" charset="2"/>
              </a:rPr>
              <a:t>flag</a:t>
            </a:r>
            <a:r>
              <a:rPr lang="en-US" altLang="en-US" sz="2400" dirty="0">
                <a:solidFill>
                  <a:srgbClr val="FF0000"/>
                </a:solidFill>
                <a:sym typeface="MT Extra" pitchFamily="18" charset="2"/>
              </a:rPr>
              <a:t>)</a:t>
            </a:r>
            <a:r>
              <a:rPr lang="en-US" altLang="en-US" sz="2400" dirty="0">
                <a:sym typeface="MT Extra" pitchFamily="18" charset="2"/>
              </a:rPr>
              <a:t>	</a:t>
            </a:r>
            <a:r>
              <a:rPr lang="en-US" altLang="en-US" sz="2400" i="1" dirty="0" smtClean="0">
                <a:sym typeface="MT Extra" pitchFamily="18" charset="2"/>
              </a:rPr>
              <a:t>A</a:t>
            </a:r>
          </a:p>
          <a:p>
            <a:pPr>
              <a:lnSpc>
                <a:spcPct val="80000"/>
              </a:lnSpc>
              <a:buFontTx/>
              <a:buNone/>
              <a:tabLst>
                <a:tab pos="2005013" algn="ctr"/>
                <a:tab pos="4518025" algn="ctr"/>
              </a:tabLst>
            </a:pPr>
            <a:endParaRPr lang="en-US" altLang="en-US" sz="2400" i="1" dirty="0">
              <a:sym typeface="MT Extra" pitchFamily="18" charset="2"/>
            </a:endParaRPr>
          </a:p>
          <a:p>
            <a:pPr>
              <a:lnSpc>
                <a:spcPct val="80000"/>
              </a:lnSpc>
              <a:buFontTx/>
              <a:buNone/>
              <a:tabLst>
                <a:tab pos="2005013" algn="ctr"/>
                <a:tab pos="4518025" algn="ctr"/>
              </a:tabLst>
            </a:pPr>
            <a:r>
              <a:rPr lang="en-US" altLang="en-US" sz="2400" i="1" dirty="0" smtClean="0">
                <a:solidFill>
                  <a:srgbClr val="FF0000"/>
                </a:solidFill>
                <a:sym typeface="MT Extra" pitchFamily="18" charset="2"/>
              </a:rPr>
              <a:t>What is the sequence of A and B?</a:t>
            </a:r>
            <a:endParaRPr lang="en-US" altLang="en-US" sz="2400" dirty="0">
              <a:solidFill>
                <a:srgbClr val="FF0000"/>
              </a:solidFill>
              <a:sym typeface="MT Extra" pitchFamily="18" charset="2"/>
            </a:endParaRPr>
          </a:p>
        </p:txBody>
      </p:sp>
      <p:sp>
        <p:nvSpPr>
          <p:cNvPr id="566278" name="Rectangle 6"/>
          <p:cNvSpPr>
            <a:spLocks noGrp="1" noChangeArrowheads="1"/>
          </p:cNvSpPr>
          <p:nvPr>
            <p:ph type="body" sz="half" idx="2"/>
          </p:nvPr>
        </p:nvSpPr>
        <p:spPr>
          <a:xfrm>
            <a:off x="5486400" y="2362200"/>
            <a:ext cx="3657600" cy="3048000"/>
          </a:xfrm>
        </p:spPr>
        <p:txBody>
          <a:bodyPr/>
          <a:lstStyle/>
          <a:p>
            <a:pPr>
              <a:lnSpc>
                <a:spcPct val="80000"/>
              </a:lnSpc>
              <a:buFontTx/>
              <a:buNone/>
            </a:pPr>
            <a:r>
              <a:rPr lang="en-US" altLang="en-US" sz="1400" i="1" dirty="0"/>
              <a:t>	 P</a:t>
            </a:r>
            <a:r>
              <a:rPr lang="en-US" altLang="en-US" sz="1400" dirty="0"/>
              <a:t>(</a:t>
            </a:r>
            <a:r>
              <a:rPr lang="en-US" altLang="en-US" sz="1400" i="1" dirty="0"/>
              <a:t>S</a:t>
            </a:r>
            <a:r>
              <a:rPr lang="en-US" altLang="en-US" sz="1400" dirty="0"/>
              <a:t>):	</a:t>
            </a:r>
            <a:br>
              <a:rPr lang="en-US" altLang="en-US" sz="1400" dirty="0"/>
            </a:br>
            <a:r>
              <a:rPr lang="en-US" altLang="en-US" sz="1400" dirty="0"/>
              <a:t>	</a:t>
            </a:r>
            <a:r>
              <a:rPr lang="en-US" altLang="en-US" sz="1400" b="1" dirty="0" err="1"/>
              <a:t>S.value</a:t>
            </a:r>
            <a:r>
              <a:rPr lang="en-US" altLang="en-US" sz="1400" b="1" dirty="0"/>
              <a:t>--;</a:t>
            </a:r>
            <a:endParaRPr lang="en-US" altLang="en-US" sz="1400" b="1" dirty="0">
              <a:sym typeface="Symbol" pitchFamily="18" charset="2"/>
            </a:endParaRPr>
          </a:p>
          <a:p>
            <a:pPr>
              <a:lnSpc>
                <a:spcPct val="80000"/>
              </a:lnSpc>
              <a:buFontTx/>
              <a:buNone/>
            </a:pPr>
            <a:r>
              <a:rPr lang="en-US" altLang="en-US" sz="1400" b="1" dirty="0">
                <a:sym typeface="Symbol" pitchFamily="18" charset="2"/>
              </a:rPr>
              <a:t>		if (</a:t>
            </a:r>
            <a:r>
              <a:rPr lang="en-US" altLang="en-US" sz="1400" b="1" dirty="0" err="1">
                <a:sym typeface="Symbol" pitchFamily="18" charset="2"/>
              </a:rPr>
              <a:t>S.value</a:t>
            </a:r>
            <a:r>
              <a:rPr lang="en-US" altLang="en-US" sz="1400" b="1" dirty="0">
                <a:sym typeface="Symbol" pitchFamily="18" charset="2"/>
              </a:rPr>
              <a:t> &lt; 0) { </a:t>
            </a:r>
          </a:p>
          <a:p>
            <a:pPr>
              <a:lnSpc>
                <a:spcPct val="80000"/>
              </a:lnSpc>
              <a:buFontTx/>
              <a:buNone/>
            </a:pPr>
            <a:r>
              <a:rPr lang="en-US" altLang="en-US" sz="1400" b="1" dirty="0">
                <a:sym typeface="Symbol" pitchFamily="18" charset="2"/>
              </a:rPr>
              <a:t>		    </a:t>
            </a:r>
            <a:r>
              <a:rPr lang="en-US" altLang="en-US" sz="1400" dirty="0">
                <a:sym typeface="Symbol" pitchFamily="18" charset="2"/>
              </a:rPr>
              <a:t>add this process to</a:t>
            </a:r>
            <a:r>
              <a:rPr lang="en-US" altLang="en-US" sz="1400" b="1" dirty="0">
                <a:sym typeface="Symbol" pitchFamily="18" charset="2"/>
              </a:rPr>
              <a:t> S.L;</a:t>
            </a:r>
            <a:br>
              <a:rPr lang="en-US" altLang="en-US" sz="1400" b="1" dirty="0">
                <a:sym typeface="Symbol" pitchFamily="18" charset="2"/>
              </a:rPr>
            </a:br>
            <a:r>
              <a:rPr lang="en-US" altLang="en-US" sz="1400" b="1" dirty="0">
                <a:sym typeface="Symbol" pitchFamily="18" charset="2"/>
              </a:rPr>
              <a:t>	    block;</a:t>
            </a:r>
          </a:p>
          <a:p>
            <a:pPr>
              <a:lnSpc>
                <a:spcPct val="80000"/>
              </a:lnSpc>
              <a:buFontTx/>
              <a:buNone/>
            </a:pPr>
            <a:r>
              <a:rPr lang="en-US" altLang="en-US" sz="1400" b="1" dirty="0">
                <a:sym typeface="Symbol" pitchFamily="18" charset="2"/>
              </a:rPr>
              <a:t>		}</a:t>
            </a:r>
            <a:r>
              <a:rPr lang="en-US" altLang="en-US" sz="1400" dirty="0">
                <a:sym typeface="Symbol" pitchFamily="18" charset="2"/>
              </a:rPr>
              <a:t/>
            </a:r>
            <a:br>
              <a:rPr lang="en-US" altLang="en-US" sz="1400" dirty="0">
                <a:sym typeface="Symbol" pitchFamily="18" charset="2"/>
              </a:rPr>
            </a:br>
            <a:endParaRPr lang="en-US" altLang="en-US" sz="1400" dirty="0">
              <a:sym typeface="Symbol" pitchFamily="18" charset="2"/>
            </a:endParaRPr>
          </a:p>
          <a:p>
            <a:pPr>
              <a:lnSpc>
                <a:spcPct val="80000"/>
              </a:lnSpc>
              <a:buFontTx/>
              <a:buNone/>
            </a:pPr>
            <a:r>
              <a:rPr lang="en-US" altLang="en-US" sz="1400" dirty="0">
                <a:sym typeface="Symbol" pitchFamily="18" charset="2"/>
              </a:rPr>
              <a:t>	  </a:t>
            </a:r>
            <a:r>
              <a:rPr lang="en-US" altLang="en-US" sz="1400" i="1" dirty="0">
                <a:sym typeface="Symbol" pitchFamily="18" charset="2"/>
              </a:rPr>
              <a:t>V</a:t>
            </a:r>
            <a:r>
              <a:rPr lang="en-US" altLang="en-US" sz="1400" dirty="0">
                <a:sym typeface="Symbol" pitchFamily="18" charset="2"/>
              </a:rPr>
              <a:t>(</a:t>
            </a:r>
            <a:r>
              <a:rPr lang="en-US" altLang="en-US" sz="1400" i="1" dirty="0">
                <a:sym typeface="Symbol" pitchFamily="18" charset="2"/>
              </a:rPr>
              <a:t>S</a:t>
            </a:r>
            <a:r>
              <a:rPr lang="en-US" altLang="en-US" sz="1400" dirty="0">
                <a:sym typeface="Symbol" pitchFamily="18" charset="2"/>
              </a:rPr>
              <a:t>): </a:t>
            </a:r>
            <a:br>
              <a:rPr lang="en-US" altLang="en-US" sz="1400" dirty="0">
                <a:sym typeface="Symbol" pitchFamily="18" charset="2"/>
              </a:rPr>
            </a:br>
            <a:r>
              <a:rPr lang="en-US" altLang="en-US" sz="1400" dirty="0">
                <a:sym typeface="Symbol" pitchFamily="18" charset="2"/>
              </a:rPr>
              <a:t>	</a:t>
            </a:r>
            <a:r>
              <a:rPr lang="en-US" altLang="en-US" sz="1400" b="1" dirty="0" err="1">
                <a:sym typeface="Symbol" pitchFamily="18" charset="2"/>
              </a:rPr>
              <a:t>S.value</a:t>
            </a:r>
            <a:r>
              <a:rPr lang="en-US" altLang="en-US" sz="1400" b="1" dirty="0">
                <a:sym typeface="Symbol" pitchFamily="18" charset="2"/>
              </a:rPr>
              <a:t>++;</a:t>
            </a:r>
          </a:p>
          <a:p>
            <a:pPr>
              <a:lnSpc>
                <a:spcPct val="80000"/>
              </a:lnSpc>
              <a:buFontTx/>
              <a:buNone/>
            </a:pPr>
            <a:r>
              <a:rPr lang="en-US" altLang="en-US" sz="1400" b="1" dirty="0">
                <a:sym typeface="Symbol" pitchFamily="18" charset="2"/>
              </a:rPr>
              <a:t>		if (</a:t>
            </a:r>
            <a:r>
              <a:rPr lang="en-US" altLang="en-US" sz="1400" b="1" dirty="0" err="1">
                <a:sym typeface="Symbol" pitchFamily="18" charset="2"/>
              </a:rPr>
              <a:t>S.value</a:t>
            </a:r>
            <a:r>
              <a:rPr lang="en-US" altLang="en-US" sz="1400" b="1" dirty="0">
                <a:sym typeface="Symbol" pitchFamily="18" charset="2"/>
              </a:rPr>
              <a:t> &lt;= 0) {</a:t>
            </a:r>
          </a:p>
          <a:p>
            <a:pPr>
              <a:lnSpc>
                <a:spcPct val="80000"/>
              </a:lnSpc>
              <a:buFontTx/>
              <a:buNone/>
            </a:pPr>
            <a:r>
              <a:rPr lang="en-US" altLang="en-US" sz="1400" b="1" dirty="0">
                <a:sym typeface="Symbol" pitchFamily="18" charset="2"/>
              </a:rPr>
              <a:t>	   	     </a:t>
            </a:r>
            <a:r>
              <a:rPr lang="en-US" altLang="en-US" sz="1400" dirty="0">
                <a:sym typeface="Symbol" pitchFamily="18" charset="2"/>
              </a:rPr>
              <a:t>remove a process</a:t>
            </a:r>
            <a:r>
              <a:rPr lang="en-US" altLang="en-US" sz="1400" b="1" dirty="0">
                <a:sym typeface="Symbol" pitchFamily="18" charset="2"/>
              </a:rPr>
              <a:t> P </a:t>
            </a:r>
            <a:r>
              <a:rPr lang="en-US" altLang="en-US" sz="1400" dirty="0">
                <a:sym typeface="Symbol" pitchFamily="18" charset="2"/>
              </a:rPr>
              <a:t>from</a:t>
            </a:r>
            <a:r>
              <a:rPr lang="en-US" altLang="en-US" sz="1400" b="1" dirty="0">
                <a:sym typeface="Symbol" pitchFamily="18" charset="2"/>
              </a:rPr>
              <a:t> S.L;</a:t>
            </a:r>
            <a:br>
              <a:rPr lang="en-US" altLang="en-US" sz="1400" b="1" dirty="0">
                <a:sym typeface="Symbol" pitchFamily="18" charset="2"/>
              </a:rPr>
            </a:br>
            <a:r>
              <a:rPr lang="en-US" altLang="en-US" sz="1400" b="1" dirty="0">
                <a:sym typeface="Symbol" pitchFamily="18" charset="2"/>
              </a:rPr>
              <a:t>	     wakeup(P);</a:t>
            </a:r>
          </a:p>
          <a:p>
            <a:pPr>
              <a:lnSpc>
                <a:spcPct val="80000"/>
              </a:lnSpc>
              <a:buFontTx/>
              <a:buNone/>
            </a:pPr>
            <a:r>
              <a:rPr lang="en-US" altLang="en-US" sz="1400" b="1" dirty="0">
                <a:sym typeface="Symbol" pitchFamily="18" charset="2"/>
              </a:rPr>
              <a:t>		}</a:t>
            </a:r>
          </a:p>
          <a:p>
            <a:pPr>
              <a:lnSpc>
                <a:spcPct val="80000"/>
              </a:lnSpc>
            </a:pPr>
            <a:endParaRPr lang="en-US" altLang="en-US" sz="1400" dirty="0"/>
          </a:p>
        </p:txBody>
      </p:sp>
      <p:sp>
        <p:nvSpPr>
          <p:cNvPr id="2" name="Rectangle 1"/>
          <p:cNvSpPr/>
          <p:nvPr/>
        </p:nvSpPr>
        <p:spPr>
          <a:xfrm>
            <a:off x="1371600" y="5791200"/>
            <a:ext cx="4572000" cy="695575"/>
          </a:xfrm>
          <a:prstGeom prst="rect">
            <a:avLst/>
          </a:prstGeom>
        </p:spPr>
        <p:txBody>
          <a:bodyPr>
            <a:spAutoFit/>
          </a:bodyPr>
          <a:lstStyle/>
          <a:p>
            <a:pPr>
              <a:lnSpc>
                <a:spcPct val="80000"/>
              </a:lnSpc>
              <a:tabLst>
                <a:tab pos="2005013" algn="ctr"/>
                <a:tab pos="4518025" algn="ctr"/>
              </a:tabLst>
            </a:pPr>
            <a:r>
              <a:rPr lang="en-US" altLang="en-US" dirty="0">
                <a:latin typeface="+mn-lt"/>
              </a:rPr>
              <a:t>Execute </a:t>
            </a:r>
            <a:r>
              <a:rPr lang="en-US" altLang="en-US" i="1" dirty="0" smtClean="0">
                <a:latin typeface="+mn-lt"/>
              </a:rPr>
              <a:t>A</a:t>
            </a:r>
            <a:r>
              <a:rPr lang="en-US" altLang="en-US" dirty="0" smtClean="0">
                <a:latin typeface="+mn-lt"/>
              </a:rPr>
              <a:t> </a:t>
            </a:r>
            <a:r>
              <a:rPr lang="en-US" altLang="en-US" dirty="0">
                <a:latin typeface="+mn-lt"/>
              </a:rPr>
              <a:t>in </a:t>
            </a:r>
            <a:r>
              <a:rPr lang="en-US" altLang="en-US" i="1" dirty="0" err="1">
                <a:latin typeface="+mn-lt"/>
              </a:rPr>
              <a:t>P</a:t>
            </a:r>
            <a:r>
              <a:rPr lang="en-US" altLang="en-US" baseline="-25000" dirty="0" err="1">
                <a:latin typeface="+mn-lt"/>
              </a:rPr>
              <a:t>j</a:t>
            </a:r>
            <a:r>
              <a:rPr lang="en-US" altLang="en-US" dirty="0">
                <a:latin typeface="+mn-lt"/>
              </a:rPr>
              <a:t> only after </a:t>
            </a:r>
            <a:r>
              <a:rPr lang="en-US" altLang="en-US" i="1" dirty="0" smtClean="0">
                <a:latin typeface="+mn-lt"/>
              </a:rPr>
              <a:t>B</a:t>
            </a:r>
            <a:r>
              <a:rPr lang="en-US" altLang="en-US" dirty="0" smtClean="0">
                <a:latin typeface="+mn-lt"/>
              </a:rPr>
              <a:t> </a:t>
            </a:r>
            <a:r>
              <a:rPr lang="en-US" altLang="en-US" dirty="0">
                <a:latin typeface="+mn-lt"/>
              </a:rPr>
              <a:t>executed in </a:t>
            </a:r>
            <a:r>
              <a:rPr lang="en-US" altLang="en-US" i="1" dirty="0">
                <a:latin typeface="+mn-lt"/>
              </a:rPr>
              <a:t>P</a:t>
            </a:r>
            <a:r>
              <a:rPr lang="en-US" altLang="en-US" i="1" baseline="-25000" dirty="0">
                <a:latin typeface="+mn-lt"/>
              </a:rPr>
              <a:t>i</a:t>
            </a:r>
            <a:endParaRPr lang="en-US" altLang="en-US" i="1" dirty="0">
              <a:latin typeface="+mn-lt"/>
            </a:endParaRPr>
          </a:p>
        </p:txBody>
      </p:sp>
    </p:spTree>
    <p:extLst>
      <p:ext uri="{BB962C8B-B14F-4D97-AF65-F5344CB8AC3E}">
        <p14:creationId xmlns:p14="http://schemas.microsoft.com/office/powerpoint/2010/main" val="1666864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2.1:</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6</a:t>
            </a:fld>
            <a:endParaRPr lang="en-US"/>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Assuming execution is eventually halted, how many C's are printed when the set of processes runs?</a:t>
            </a:r>
            <a:endParaRPr lang="en-US" dirty="0">
              <a:solidFill>
                <a:srgbClr val="FF0000"/>
              </a:solidFill>
              <a:latin typeface="+mn-lt"/>
            </a:endParaRPr>
          </a:p>
        </p:txBody>
      </p:sp>
    </p:spTree>
    <p:extLst>
      <p:ext uri="{BB962C8B-B14F-4D97-AF65-F5344CB8AC3E}">
        <p14:creationId xmlns:p14="http://schemas.microsoft.com/office/powerpoint/2010/main" val="39028798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2.2:</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7</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Assuming execution is eventually halted, how many D's are printed when this set of processes runs?</a:t>
            </a:r>
            <a:endParaRPr lang="en-US" dirty="0">
              <a:solidFill>
                <a:srgbClr val="FF0000"/>
              </a:solidFill>
              <a:latin typeface="+mn-lt"/>
            </a:endParaRPr>
          </a:p>
        </p:txBody>
      </p:sp>
    </p:spTree>
    <p:extLst>
      <p:ext uri="{BB962C8B-B14F-4D97-AF65-F5344CB8AC3E}">
        <p14:creationId xmlns:p14="http://schemas.microsoft.com/office/powerpoint/2010/main" val="2278032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2.3:</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8</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What is the smallest number of A's that might be printed when this set of processes runs?</a:t>
            </a:r>
            <a:endParaRPr lang="en-US" dirty="0">
              <a:solidFill>
                <a:srgbClr val="FF0000"/>
              </a:solidFill>
              <a:latin typeface="+mn-lt"/>
            </a:endParaRPr>
          </a:p>
        </p:txBody>
      </p:sp>
    </p:spTree>
    <p:extLst>
      <p:ext uri="{BB962C8B-B14F-4D97-AF65-F5344CB8AC3E}">
        <p14:creationId xmlns:p14="http://schemas.microsoft.com/office/powerpoint/2010/main" val="19709456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2.4:</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9</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Is CABABDDCABCABD a possible output sequence when this set of processes runs?</a:t>
            </a:r>
            <a:endParaRPr lang="en-US" dirty="0">
              <a:solidFill>
                <a:srgbClr val="FF0000"/>
              </a:solidFill>
              <a:latin typeface="+mn-lt"/>
            </a:endParaRPr>
          </a:p>
        </p:txBody>
      </p:sp>
    </p:spTree>
    <p:extLst>
      <p:ext uri="{BB962C8B-B14F-4D97-AF65-F5344CB8AC3E}">
        <p14:creationId xmlns:p14="http://schemas.microsoft.com/office/powerpoint/2010/main" val="6312964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TotalTime>
  <Words>975</Words>
  <Application>Microsoft Macintosh PowerPoint</Application>
  <PresentationFormat>On-screen Show (4:3)</PresentationFormat>
  <Paragraphs>133</Paragraphs>
  <Slides>10</Slides>
  <Notes>7</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1_Default Design</vt:lpstr>
      <vt:lpstr>Homework 1</vt:lpstr>
      <vt:lpstr>COMP 3500   Solving Synchronization Problems Part 1</vt:lpstr>
      <vt:lpstr>Sharing Two Variables</vt:lpstr>
      <vt:lpstr>Device Controller Synchronization</vt:lpstr>
      <vt:lpstr>Exercise 1: Semaphore as a General Synchronization Tool</vt:lpstr>
      <vt:lpstr>Exercise 2.1: Three interacting processes</vt:lpstr>
      <vt:lpstr>Exercise 2.2: Three interacting processes</vt:lpstr>
      <vt:lpstr>Exercise 2.3: Three interacting processes</vt:lpstr>
      <vt:lpstr>Exercise 2.4: Three interacting processes</vt:lpstr>
      <vt:lpstr>Exercise 3 Two processes share a common variable X:</vt:lpstr>
    </vt:vector>
  </TitlesOfParts>
  <Company>New Mexico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219</cp:revision>
  <dcterms:created xsi:type="dcterms:W3CDTF">2006-08-22T22:53:10Z</dcterms:created>
  <dcterms:modified xsi:type="dcterms:W3CDTF">2015-09-10T20:15:54Z</dcterms:modified>
</cp:coreProperties>
</file>