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360" r:id="rId3"/>
    <p:sldId id="370" r:id="rId4"/>
    <p:sldId id="375" r:id="rId5"/>
    <p:sldId id="376" r:id="rId6"/>
    <p:sldId id="378" r:id="rId7"/>
    <p:sldId id="377" r:id="rId8"/>
    <p:sldId id="379" r:id="rId9"/>
    <p:sldId id="380" r:id="rId10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2880" autoAdjust="0"/>
  </p:normalViewPr>
  <p:slideViewPr>
    <p:cSldViewPr>
      <p:cViewPr varScale="1">
        <p:scale>
          <a:sx n="147" d="100"/>
          <a:sy n="147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MS PGothic" charset="0"/>
                <a:cs typeface="MS PGothic" charset="0"/>
              </a:rPr>
              <a:t>Synchronizations Among Cats and Mice</a:t>
            </a:r>
            <a:endParaRPr lang="en-US" sz="4000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3962399"/>
          </a:xfrm>
        </p:spPr>
        <p:txBody>
          <a:bodyPr/>
          <a:lstStyle/>
          <a:p>
            <a:r>
              <a:rPr lang="en-US" dirty="0"/>
              <a:t>Your task is to synchronize the eating habits of cats and mice, such that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mouse ever gets eaten, and</a:t>
            </a:r>
          </a:p>
          <a:p>
            <a:pPr lvl="1"/>
            <a:r>
              <a:rPr lang="en-US" dirty="0" smtClean="0"/>
              <a:t>Neither </a:t>
            </a:r>
            <a:r>
              <a:rPr lang="en-US" dirty="0"/>
              <a:t>the cats or the mice starve.</a:t>
            </a:r>
          </a:p>
          <a:p>
            <a:pPr marL="0" indent="0">
              <a:buNone/>
            </a:pP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Specifications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43875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/>
                <a:cs typeface="Calibri"/>
              </a:rPr>
              <a:t>Two </a:t>
            </a:r>
            <a:r>
              <a:rPr lang="en-US" dirty="0">
                <a:latin typeface="Calibri"/>
                <a:cs typeface="Calibri"/>
              </a:rPr>
              <a:t>cat food </a:t>
            </a:r>
            <a:r>
              <a:rPr lang="en-US" dirty="0" smtClean="0">
                <a:latin typeface="Calibri"/>
                <a:cs typeface="Calibri"/>
              </a:rPr>
              <a:t>dishes</a:t>
            </a:r>
          </a:p>
          <a:p>
            <a:pPr lvl="0"/>
            <a:r>
              <a:rPr lang="en-US" dirty="0" smtClean="0">
                <a:latin typeface="Calibri"/>
                <a:cs typeface="Calibri"/>
              </a:rPr>
              <a:t>6 cats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smtClean="0">
                <a:latin typeface="Calibri"/>
                <a:cs typeface="Calibri"/>
              </a:rPr>
              <a:t>2 mice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Only 1 </a:t>
            </a:r>
            <a:r>
              <a:rPr lang="en-US" dirty="0">
                <a:latin typeface="Calibri"/>
                <a:cs typeface="Calibri"/>
              </a:rPr>
              <a:t>mouse or cat may eat at a given dish at any one </a:t>
            </a:r>
            <a:r>
              <a:rPr lang="en-US" dirty="0" smtClean="0">
                <a:latin typeface="Calibri"/>
                <a:cs typeface="Calibri"/>
              </a:rPr>
              <a:t>time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If </a:t>
            </a:r>
            <a:r>
              <a:rPr lang="en-US" dirty="0">
                <a:latin typeface="Calibri"/>
                <a:cs typeface="Calibri"/>
              </a:rPr>
              <a:t>a cat is eating at either dish, a mouse attempting to eat from the other dish will be seen and therefore </a:t>
            </a:r>
            <a:r>
              <a:rPr lang="en-US" dirty="0" smtClean="0">
                <a:latin typeface="Calibri"/>
                <a:cs typeface="Calibri"/>
              </a:rPr>
              <a:t>eaten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When </a:t>
            </a:r>
            <a:r>
              <a:rPr lang="en-US" dirty="0">
                <a:latin typeface="Calibri"/>
                <a:cs typeface="Calibri"/>
              </a:rPr>
              <a:t>cats aren't eating, they will not see mice eating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Understand the Problem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/>
                <a:cs typeface="Calibri"/>
              </a:rPr>
              <a:t>Dish 1</a:t>
            </a:r>
          </a:p>
          <a:p>
            <a:r>
              <a:rPr lang="en-US" dirty="0" smtClean="0">
                <a:latin typeface="Calibri"/>
                <a:cs typeface="Calibri"/>
              </a:rPr>
              <a:t>Dish 2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If a cat “eats” dish 1 or dish 2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Then no mice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a mouse </a:t>
            </a:r>
            <a:r>
              <a:rPr lang="en-US" sz="2800" dirty="0">
                <a:latin typeface="Courier New"/>
                <a:cs typeface="Courier New"/>
              </a:rPr>
              <a:t>“</a:t>
            </a:r>
            <a:r>
              <a:rPr lang="en-US" sz="2800" dirty="0" smtClean="0">
                <a:latin typeface="Courier New"/>
                <a:cs typeface="Courier New"/>
              </a:rPr>
              <a:t>eats” </a:t>
            </a:r>
            <a:r>
              <a:rPr lang="en-US" sz="2800" dirty="0">
                <a:latin typeface="Courier New"/>
                <a:cs typeface="Courier New"/>
              </a:rPr>
              <a:t>dish 1 or dish 2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Then no </a:t>
            </a:r>
            <a:r>
              <a:rPr lang="en-US" sz="2800" dirty="0" smtClean="0">
                <a:latin typeface="Courier New"/>
                <a:cs typeface="Courier New"/>
              </a:rPr>
              <a:t>cat</a:t>
            </a:r>
            <a:endParaRPr lang="en-US" sz="2800" dirty="0">
              <a:latin typeface="Courier New"/>
              <a:cs typeface="Courier New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64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How many possible cases?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43875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sz="2400" dirty="0" smtClean="0">
                <a:latin typeface="Calibri"/>
                <a:cs typeface="Calibri"/>
              </a:rPr>
              <a:t>Case 1: Dish 1: No Cat/Mouse  Dish2: No Cat/Mouse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 smtClean="0">
                <a:latin typeface="Calibri"/>
                <a:cs typeface="Calibri"/>
              </a:rPr>
              <a:t>Case </a:t>
            </a:r>
            <a:r>
              <a:rPr lang="en-US" sz="2400" dirty="0">
                <a:latin typeface="Calibri"/>
                <a:cs typeface="Calibri"/>
              </a:rPr>
              <a:t>2:Dish1: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No Cat</a:t>
            </a:r>
            <a:endParaRPr lang="en-US" sz="2400" dirty="0" smtClean="0">
              <a:latin typeface="Calibri"/>
              <a:cs typeface="Calibri"/>
            </a:endParaRP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 smtClean="0">
                <a:latin typeface="Calibri"/>
                <a:cs typeface="Calibri"/>
              </a:rPr>
              <a:t>Case 3: </a:t>
            </a:r>
            <a:r>
              <a:rPr lang="en-US" sz="2400" dirty="0">
                <a:latin typeface="Calibri"/>
                <a:cs typeface="Calibri"/>
              </a:rPr>
              <a:t>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j</a:t>
            </a:r>
            <a:endParaRPr lang="en-US" sz="2400" dirty="0" smtClean="0">
              <a:latin typeface="Calibri"/>
              <a:cs typeface="Calibri"/>
            </a:endParaRP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 smtClean="0">
                <a:latin typeface="Calibri"/>
                <a:cs typeface="Calibri"/>
              </a:rPr>
              <a:t>Case </a:t>
            </a:r>
            <a:r>
              <a:rPr lang="en-US" sz="2400" dirty="0">
                <a:latin typeface="Calibri"/>
                <a:cs typeface="Calibri"/>
              </a:rPr>
              <a:t>4: 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</a:t>
            </a:r>
            <a:r>
              <a:rPr lang="en-US" sz="2400" dirty="0" smtClean="0">
                <a:latin typeface="Calibri"/>
                <a:cs typeface="Calibri"/>
              </a:rPr>
              <a:t>j      Cat k waits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 smtClean="0">
                <a:latin typeface="Calibri"/>
                <a:cs typeface="Calibri"/>
              </a:rPr>
              <a:t>Case </a:t>
            </a:r>
            <a:r>
              <a:rPr lang="en-US" sz="2400" dirty="0">
                <a:latin typeface="Calibri"/>
                <a:cs typeface="Calibri"/>
              </a:rPr>
              <a:t>5: Dish1: </a:t>
            </a:r>
            <a:r>
              <a:rPr lang="en-US" sz="2400" dirty="0" smtClean="0">
                <a:latin typeface="Calibri"/>
                <a:cs typeface="Calibri"/>
              </a:rPr>
              <a:t>Mouse 1       </a:t>
            </a:r>
            <a:r>
              <a:rPr lang="en-US" sz="2400" dirty="0">
                <a:latin typeface="Calibri"/>
                <a:cs typeface="Calibri"/>
              </a:rPr>
              <a:t>Dish2: </a:t>
            </a:r>
            <a:r>
              <a:rPr lang="en-US" sz="2400" dirty="0" smtClean="0">
                <a:latin typeface="Calibri"/>
                <a:cs typeface="Calibri"/>
              </a:rPr>
              <a:t>No Mouse</a:t>
            </a:r>
          </a:p>
          <a:p>
            <a:pPr lvl="0"/>
            <a:endParaRPr lang="en-US" sz="2400" dirty="0" smtClean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</a:t>
            </a:r>
            <a:r>
              <a:rPr lang="en-US" sz="2400" dirty="0" smtClean="0">
                <a:latin typeface="Calibri"/>
                <a:cs typeface="Calibri"/>
              </a:rPr>
              <a:t>6: </a:t>
            </a:r>
            <a:r>
              <a:rPr lang="en-US" sz="2400" dirty="0">
                <a:latin typeface="Calibri"/>
                <a:cs typeface="Calibri"/>
              </a:rPr>
              <a:t>Dish1: Mouse 1       Dish2: </a:t>
            </a:r>
            <a:r>
              <a:rPr lang="en-US" sz="2400" dirty="0" smtClean="0">
                <a:latin typeface="Calibri"/>
                <a:cs typeface="Calibri"/>
              </a:rPr>
              <a:t>Mouse 2</a:t>
            </a:r>
          </a:p>
          <a:p>
            <a:pPr lvl="0"/>
            <a:endParaRPr lang="en-US" altLang="zh-CN" sz="2400" dirty="0">
              <a:latin typeface="Calibri"/>
              <a:ea typeface="宋体" charset="0"/>
              <a:cs typeface="Calibri"/>
            </a:endParaRPr>
          </a:p>
          <a:p>
            <a:pPr lvl="0"/>
            <a:r>
              <a:rPr lang="en-US" altLang="zh-CN" sz="2400" dirty="0" smtClean="0">
                <a:latin typeface="Calibri"/>
                <a:ea typeface="宋体" charset="0"/>
                <a:cs typeface="Calibri"/>
              </a:rPr>
              <a:t>Case 7: </a:t>
            </a:r>
            <a:r>
              <a:rPr lang="en-US" sz="2400" dirty="0">
                <a:latin typeface="Calibri"/>
                <a:cs typeface="Calibri"/>
              </a:rPr>
              <a:t>Dish1: Mouse 1       Dish2: Mouse </a:t>
            </a:r>
            <a:r>
              <a:rPr lang="en-US" sz="2400" dirty="0" smtClean="0">
                <a:latin typeface="Calibri"/>
                <a:cs typeface="Calibri"/>
              </a:rPr>
              <a:t>2   Cat </a:t>
            </a:r>
            <a:r>
              <a:rPr lang="en-US" sz="2400" dirty="0" err="1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 waits</a:t>
            </a:r>
            <a:endParaRPr lang="en-US" altLang="zh-CN" sz="2400" dirty="0"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225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/>
                <a:cs typeface="Calibri"/>
              </a:rPr>
              <a:t>How many semaphores?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all_dishes_available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semaphore done = 0;</a:t>
            </a:r>
            <a:endParaRPr lang="en-US" altLang="zh-CN" sz="2400" dirty="0" smtClean="0">
              <a:latin typeface="Courier New"/>
              <a:ea typeface="宋体" charset="0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</a:t>
            </a: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emaphore </a:t>
            </a:r>
            <a:r>
              <a:rPr lang="en-US" altLang="zh-CN" sz="2400" dirty="0" err="1" smtClean="0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 smtClean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1;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emaphore 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0; 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olatile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cats_wait_count</a:t>
            </a:r>
            <a:r>
              <a:rPr lang="en-US" sz="2400" dirty="0" smtClean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olatile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 true; /*first cat*/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 smtClean="0">
                <a:latin typeface="Courier New"/>
                <a:cs typeface="Courier New"/>
              </a:rPr>
              <a:t>mice_queue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mice_wait_count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no_mouse_eat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610600" cy="5943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</a:t>
            </a:r>
            <a:r>
              <a:rPr lang="en-US" sz="2400" dirty="0" err="1" smtClean="0">
                <a:latin typeface="Courier New"/>
                <a:cs typeface="Courier New"/>
              </a:rPr>
              <a:t>all_dishes_available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all_dishes_availalbe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flase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signal(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cats_wait_count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ait(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no_cat_eat</a:t>
            </a:r>
            <a:r>
              <a:rPr lang="en-US" sz="2400" dirty="0" smtClean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true;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Else 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 = false;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/>
          <a:lstStyle/>
          <a:p>
            <a:r>
              <a:rPr lang="en-US" sz="2800" dirty="0" smtClean="0"/>
              <a:t>First Cat and No Mouse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</a:t>
            </a:r>
            <a:r>
              <a:rPr lang="en-US" sz="2400" dirty="0" err="1" smtClean="0">
                <a:latin typeface="Courier New"/>
                <a:cs typeface="Courier New"/>
              </a:rPr>
              <a:t>first_cat_eat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wait(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if (</a:t>
            </a:r>
            <a:r>
              <a:rPr lang="en-US" sz="2400" dirty="0" err="1" smtClean="0">
                <a:latin typeface="Courier New"/>
                <a:cs typeface="Courier New"/>
              </a:rPr>
              <a:t>cat_wait_count</a:t>
            </a:r>
            <a:r>
              <a:rPr lang="en-US" sz="2400" dirty="0" smtClean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another_cat_each</a:t>
            </a:r>
            <a:r>
              <a:rPr lang="en-US" sz="2400" dirty="0" smtClean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signal(</a:t>
            </a:r>
            <a:r>
              <a:rPr lang="en-US" sz="2400" dirty="0" err="1" smtClean="0">
                <a:latin typeface="Courier New"/>
                <a:cs typeface="Courier New"/>
              </a:rPr>
              <a:t>cats_queue</a:t>
            </a:r>
            <a:r>
              <a:rPr lang="en-US" sz="2400" dirty="0" smtClean="0">
                <a:latin typeface="Courier New"/>
                <a:cs typeface="Courier New"/>
              </a:rPr>
              <a:t>); </a:t>
            </a:r>
            <a:r>
              <a:rPr lang="en-US" sz="2400" dirty="0">
                <a:latin typeface="Courier New"/>
                <a:cs typeface="Courier New"/>
              </a:rPr>
              <a:t>/*let another </a:t>
            </a:r>
            <a:r>
              <a:rPr lang="en-US" sz="2400" dirty="0" smtClean="0">
                <a:latin typeface="Courier New"/>
                <a:cs typeface="Courier New"/>
              </a:rPr>
              <a:t>cat in</a:t>
            </a:r>
            <a:r>
              <a:rPr lang="en-US" sz="2400" dirty="0">
                <a:latin typeface="Courier New"/>
                <a:cs typeface="Courier New"/>
              </a:rPr>
              <a:t>*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signal(</a:t>
            </a:r>
            <a:r>
              <a:rPr lang="en-US" sz="2400" dirty="0" err="1" smtClean="0">
                <a:latin typeface="Courier New"/>
                <a:cs typeface="Courier New"/>
              </a:rPr>
              <a:t>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kprintf</a:t>
            </a:r>
            <a:r>
              <a:rPr lang="en-US" sz="2400" dirty="0" smtClean="0">
                <a:latin typeface="Courier New"/>
                <a:cs typeface="Courier New"/>
              </a:rPr>
              <a:t>(“Cat in the </a:t>
            </a:r>
            <a:r>
              <a:rPr lang="en-US" sz="2400" dirty="0" err="1" smtClean="0">
                <a:latin typeface="Courier New"/>
                <a:cs typeface="Courier New"/>
              </a:rPr>
              <a:t>kitch</a:t>
            </a:r>
            <a:r>
              <a:rPr lang="en-US" sz="2400" dirty="0" smtClean="0">
                <a:latin typeface="Courier New"/>
                <a:cs typeface="Courier New"/>
              </a:rPr>
              <a:t> \n”); /* cat name */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2800" dirty="0" smtClean="0"/>
              <a:t>The first cat controls two dishes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181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wait(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mydish</a:t>
            </a:r>
            <a:r>
              <a:rPr lang="en-US" sz="24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mydish</a:t>
            </a:r>
            <a:r>
              <a:rPr lang="en-US" sz="2400" dirty="0" smtClean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signal(</a:t>
            </a:r>
            <a:r>
              <a:rPr lang="en-US" sz="2400" dirty="0" err="1" smtClean="0">
                <a:latin typeface="Courier New"/>
                <a:cs typeface="Courier New"/>
              </a:rPr>
              <a:t>dish_mutex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2800" dirty="0" smtClean="0"/>
              <a:t>All cats in the kitchen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895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822</Words>
  <Application>Microsoft Macintosh PowerPoint</Application>
  <PresentationFormat>On-screen Show (4:3)</PresentationFormat>
  <Paragraphs>122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1_Default Design</vt:lpstr>
      <vt:lpstr>COMP 3500  Introduction to Operating Systems  Project 3 – Synchronization  Cats and Mice</vt:lpstr>
      <vt:lpstr>Synchronizations Among Cats and Mice</vt:lpstr>
      <vt:lpstr>Specifications</vt:lpstr>
      <vt:lpstr>Understand the Problem</vt:lpstr>
      <vt:lpstr>How many possible cases?</vt:lpstr>
      <vt:lpstr>How many semaphores?</vt:lpstr>
      <vt:lpstr>First Cat and No Mouse</vt:lpstr>
      <vt:lpstr>The first cat controls two dishes</vt:lpstr>
      <vt:lpstr>All cats in the kitchen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243</cp:revision>
  <dcterms:created xsi:type="dcterms:W3CDTF">2006-08-22T22:53:10Z</dcterms:created>
  <dcterms:modified xsi:type="dcterms:W3CDTF">2015-09-16T15:53:54Z</dcterms:modified>
</cp:coreProperties>
</file>