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
  </p:notesMasterIdLst>
  <p:sldIdLst>
    <p:sldId id="256" r:id="rId2"/>
    <p:sldId id="282" r:id="rId3"/>
    <p:sldId id="283" r:id="rId4"/>
    <p:sldId id="284" r:id="rId5"/>
    <p:sldId id="285" r:id="rId6"/>
  </p:sldIdLst>
  <p:sldSz cx="9144000" cy="6858000" type="screen4x3"/>
  <p:notesSz cx="6934200" cy="91186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72880" autoAdjust="0"/>
  </p:normalViewPr>
  <p:slideViewPr>
    <p:cSldViewPr>
      <p:cViewPr varScale="1">
        <p:scale>
          <a:sx n="147" d="100"/>
          <a:sy n="147" d="100"/>
        </p:scale>
        <p:origin x="-192"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05138"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929063" y="0"/>
            <a:ext cx="3005137"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1748" name="Rectangle 4"/>
          <p:cNvSpPr>
            <a:spLocks noGrp="1" noRot="1" noChangeAspect="1" noChangeArrowheads="1" noTextEdit="1"/>
          </p:cNvSpPr>
          <p:nvPr>
            <p:ph type="sldImg" idx="2"/>
          </p:nvPr>
        </p:nvSpPr>
        <p:spPr bwMode="auto">
          <a:xfrm>
            <a:off x="1187450" y="684213"/>
            <a:ext cx="4559300" cy="34194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23925" y="4330700"/>
            <a:ext cx="5086350" cy="4103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62988"/>
            <a:ext cx="3005138"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929063" y="8662988"/>
            <a:ext cx="3005137"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2670956-A3D1-4B5A-8C9F-027BAF4498EE}" type="slidenum">
              <a:rPr lang="en-US"/>
              <a:pPr>
                <a:defRPr/>
              </a:pPr>
              <a:t>‹#›</a:t>
            </a:fld>
            <a:endParaRPr lang="en-US"/>
          </a:p>
        </p:txBody>
      </p:sp>
    </p:spTree>
    <p:extLst>
      <p:ext uri="{BB962C8B-B14F-4D97-AF65-F5344CB8AC3E}">
        <p14:creationId xmlns:p14="http://schemas.microsoft.com/office/powerpoint/2010/main" val="15278423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8FBC22F7-2709-4620-8948-B96EFF166D61}" type="slidenum">
              <a:rPr lang="en-US" altLang="en-US" smtClean="0"/>
              <a:pPr eaLnBrk="1" hangingPunct="1">
                <a:spcBef>
                  <a:spcPct val="0"/>
                </a:spcBef>
              </a:pPr>
              <a:t>1</a:t>
            </a:fld>
            <a:endParaRPr lang="en-US" altLang="en-US" smtClean="0"/>
          </a:p>
        </p:txBody>
      </p:sp>
      <p:sp>
        <p:nvSpPr>
          <p:cNvPr id="3277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38" tIns="44425" rIns="90438" bIns="44425"/>
          <a:lstStyle/>
          <a:p>
            <a:pPr eaLnBrk="1" hangingPunct="1"/>
            <a:r>
              <a:rPr lang="en-US" altLang="zh-CN" smtClean="0"/>
              <a:t>Reference: semaphores.html</a:t>
            </a:r>
            <a:endParaRPr lang="en-US" altLang="zh-CN" dirty="0" smtClean="0"/>
          </a:p>
        </p:txBody>
      </p:sp>
      <p:sp>
        <p:nvSpPr>
          <p:cNvPr id="32772" name="Rectangle 3"/>
          <p:cNvSpPr>
            <a:spLocks noGrp="1" noRot="1" noChangeAspect="1" noChangeArrowheads="1" noTextEdit="1"/>
          </p:cNvSpPr>
          <p:nvPr>
            <p:ph type="sldImg"/>
          </p:nvPr>
        </p:nvSpPr>
        <p:spPr>
          <a:xfrm>
            <a:off x="1189038" y="684213"/>
            <a:ext cx="4559300" cy="3419475"/>
          </a:xfrm>
          <a:ln w="12700"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Exactly 3. Process 1 will execute its loop three times (see the answer to the previous question), incrementing "signal(V)" each time through the loop. This will permit "wait(V)" to complete three times. For every "wait(V)" Process 2 executes, it also executes a "signal(V)" so there is no net change in the value of semaphore V caused by Process 2. Process 3 does decrement the value of semaphore V, typing out "D" each time it does so. So Process 3 will eventually loop as many times as Process 1.</a:t>
            </a:r>
            <a:endParaRPr lang="en-US" dirty="0"/>
          </a:p>
        </p:txBody>
      </p:sp>
      <p:sp>
        <p:nvSpPr>
          <p:cNvPr id="4" name="Slide Number Placeholder 3"/>
          <p:cNvSpPr>
            <a:spLocks noGrp="1"/>
          </p:cNvSpPr>
          <p:nvPr>
            <p:ph type="sldNum" sz="quarter" idx="10"/>
          </p:nvPr>
        </p:nvSpPr>
        <p:spPr/>
        <p:txBody>
          <a:bodyPr/>
          <a:lstStyle/>
          <a:p>
            <a:pPr>
              <a:defRPr/>
            </a:pPr>
            <a:fld id="{B2670956-A3D1-4B5A-8C9F-027BAF4498EE}" type="slidenum">
              <a:rPr lang="en-US" smtClean="0"/>
              <a:pPr>
                <a:defRPr/>
              </a:pPr>
              <a:t>2</a:t>
            </a:fld>
            <a:endParaRPr lang="en-US"/>
          </a:p>
        </p:txBody>
      </p:sp>
    </p:spTree>
    <p:extLst>
      <p:ext uri="{BB962C8B-B14F-4D97-AF65-F5344CB8AC3E}">
        <p14:creationId xmlns:p14="http://schemas.microsoft.com/office/powerpoint/2010/main" val="410108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0. If Process 3 is scheduled immediately after Process 1 executes "signal(V)", then Process 2 might continue being stalled at its "wait(V)" statement and hence never execute its "type" statements.</a:t>
            </a:r>
            <a:endParaRPr lang="en-US" dirty="0"/>
          </a:p>
        </p:txBody>
      </p:sp>
      <p:sp>
        <p:nvSpPr>
          <p:cNvPr id="4" name="Slide Number Placeholder 3"/>
          <p:cNvSpPr>
            <a:spLocks noGrp="1"/>
          </p:cNvSpPr>
          <p:nvPr>
            <p:ph type="sldNum" sz="quarter" idx="10"/>
          </p:nvPr>
        </p:nvSpPr>
        <p:spPr/>
        <p:txBody>
          <a:bodyPr/>
          <a:lstStyle/>
          <a:p>
            <a:pPr>
              <a:defRPr/>
            </a:pPr>
            <a:fld id="{B2670956-A3D1-4B5A-8C9F-027BAF4498EE}" type="slidenum">
              <a:rPr lang="en-US" smtClean="0"/>
              <a:pPr>
                <a:defRPr/>
              </a:pPr>
              <a:t>3</a:t>
            </a:fld>
            <a:endParaRPr lang="en-US"/>
          </a:p>
        </p:txBody>
      </p:sp>
    </p:spTree>
    <p:extLst>
      <p:ext uri="{BB962C8B-B14F-4D97-AF65-F5344CB8AC3E}">
        <p14:creationId xmlns:p14="http://schemas.microsoft.com/office/powerpoint/2010/main" val="410108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No. Here are the events implied by the sequence </a:t>
            </a:r>
            <a:r>
              <a:rPr lang="en-US" sz="1200" b="0" i="0" kern="1200" dirty="0" err="1" smtClean="0">
                <a:solidFill>
                  <a:schemeClr val="tx1"/>
                </a:solidFill>
                <a:effectLst/>
                <a:latin typeface="Times New Roman" pitchFamily="18" charset="0"/>
                <a:ea typeface="+mn-ea"/>
                <a:cs typeface="+mn-cs"/>
              </a:rPr>
              <a:t>above:</a:t>
            </a:r>
            <a:r>
              <a:rPr lang="en-US" dirty="0" err="1" smtClean="0"/>
              <a:t>start</a:t>
            </a:r>
            <a:r>
              <a:rPr lang="en-US" dirty="0" smtClean="0"/>
              <a:t>: U=3 V=0 type C: U=2 V=1 type A: U=2 V=0 type B: U=2 V=1 type A: U=2 V=0 type B: U=2 V=1 type D: U=2 V=0 type D: oops, impossible since V=0</a:t>
            </a:r>
            <a:endParaRPr lang="en-US" dirty="0"/>
          </a:p>
        </p:txBody>
      </p:sp>
      <p:sp>
        <p:nvSpPr>
          <p:cNvPr id="4" name="Slide Number Placeholder 3"/>
          <p:cNvSpPr>
            <a:spLocks noGrp="1"/>
          </p:cNvSpPr>
          <p:nvPr>
            <p:ph type="sldNum" sz="quarter" idx="10"/>
          </p:nvPr>
        </p:nvSpPr>
        <p:spPr/>
        <p:txBody>
          <a:bodyPr/>
          <a:lstStyle/>
          <a:p>
            <a:pPr>
              <a:defRPr/>
            </a:pPr>
            <a:fld id="{B2670956-A3D1-4B5A-8C9F-027BAF4498EE}" type="slidenum">
              <a:rPr lang="en-US" smtClean="0"/>
              <a:pPr>
                <a:defRPr/>
              </a:pPr>
              <a:t>4</a:t>
            </a:fld>
            <a:endParaRPr lang="en-US"/>
          </a:p>
        </p:txBody>
      </p:sp>
    </p:spTree>
    <p:extLst>
      <p:ext uri="{BB962C8B-B14F-4D97-AF65-F5344CB8AC3E}">
        <p14:creationId xmlns:p14="http://schemas.microsoft.com/office/powerpoint/2010/main" val="410108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There are four possible values for X. Here are the possible ways in which statements from A and B can be interleaved.</a:t>
            </a:r>
          </a:p>
          <a:p>
            <a:r>
              <a:rPr lang="en-US" dirty="0" smtClean="0"/>
              <a:t>A1 A2 B1 B2: X = 11 </a:t>
            </a:r>
          </a:p>
          <a:p>
            <a:r>
              <a:rPr lang="en-US" dirty="0" smtClean="0"/>
              <a:t>A1 B1 A2 B2: X = 6 </a:t>
            </a:r>
          </a:p>
          <a:p>
            <a:r>
              <a:rPr lang="en-US" dirty="0" smtClean="0"/>
              <a:t>A1 B1 B2 A2: X = 10 </a:t>
            </a:r>
          </a:p>
          <a:p>
            <a:r>
              <a:rPr lang="en-US" dirty="0" smtClean="0"/>
              <a:t>B1 A1 B2 A2: X = 10 </a:t>
            </a:r>
          </a:p>
          <a:p>
            <a:r>
              <a:rPr lang="en-US" dirty="0" smtClean="0"/>
              <a:t>B1 A1 A2 B2: X = 6 </a:t>
            </a:r>
          </a:p>
          <a:p>
            <a:r>
              <a:rPr lang="en-US" dirty="0" smtClean="0"/>
              <a:t>B1 B2 A1 A2: X = 12</a:t>
            </a:r>
          </a:p>
          <a:p>
            <a:endParaRPr lang="en-US" dirty="0" smtClean="0"/>
          </a:p>
          <a:p>
            <a:r>
              <a:rPr lang="en-US" dirty="0" smtClean="0"/>
              <a:t>Use graphs</a:t>
            </a:r>
          </a:p>
          <a:p>
            <a:endParaRPr lang="en-US" dirty="0" smtClean="0"/>
          </a:p>
          <a:p>
            <a:r>
              <a:rPr lang="en-US" dirty="0" smtClean="0"/>
              <a:t>Y</a:t>
            </a:r>
            <a:r>
              <a:rPr lang="en-US" baseline="0" dirty="0" smtClean="0"/>
              <a:t> = X*2</a:t>
            </a:r>
          </a:p>
          <a:p>
            <a:r>
              <a:rPr lang="en-US" baseline="0" dirty="0" smtClean="0"/>
              <a:t> |</a:t>
            </a:r>
          </a:p>
          <a:p>
            <a:r>
              <a:rPr lang="en-US" baseline="0" dirty="0" smtClean="0"/>
              <a:t> V</a:t>
            </a:r>
          </a:p>
          <a:p>
            <a:r>
              <a:rPr lang="en-US" baseline="0" dirty="0" smtClean="0"/>
              <a:t>X= Y -</a:t>
            </a:r>
            <a:r>
              <a:rPr lang="en-US" baseline="0" dirty="0" smtClean="0">
                <a:sym typeface="Wingdings" panose="05000000000000000000" pitchFamily="2" charset="2"/>
              </a:rPr>
              <a:t> Z= X+1</a:t>
            </a:r>
          </a:p>
          <a:p>
            <a:r>
              <a:rPr lang="en-US" baseline="0" dirty="0" smtClean="0">
                <a:sym typeface="Wingdings" panose="05000000000000000000" pitchFamily="2" charset="2"/>
              </a:rPr>
              <a:t>                  |</a:t>
            </a:r>
          </a:p>
          <a:p>
            <a:r>
              <a:rPr lang="en-US" baseline="0" dirty="0" smtClean="0">
                <a:sym typeface="Wingdings" panose="05000000000000000000" pitchFamily="2" charset="2"/>
              </a:rPr>
              <a:t>                  V</a:t>
            </a:r>
          </a:p>
          <a:p>
            <a:r>
              <a:rPr lang="en-US" baseline="0" dirty="0" smtClean="0">
                <a:sym typeface="Wingdings" panose="05000000000000000000" pitchFamily="2" charset="2"/>
              </a:rPr>
              <a:t>               X= Z</a:t>
            </a:r>
          </a:p>
          <a:p>
            <a:endParaRPr lang="en-US" baseline="0" dirty="0" smtClean="0">
              <a:sym typeface="Wingdings" panose="05000000000000000000" pitchFamily="2" charset="2"/>
            </a:endParaRPr>
          </a:p>
          <a:p>
            <a:endParaRPr lang="en-US" baseline="0" dirty="0" smtClean="0">
              <a:sym typeface="Wingdings" panose="05000000000000000000" pitchFamily="2" charset="2"/>
            </a:endParaRPr>
          </a:p>
          <a:p>
            <a:r>
              <a:rPr lang="en-US" dirty="0" smtClean="0"/>
              <a:t>Z</a:t>
            </a:r>
            <a:r>
              <a:rPr lang="en-US" baseline="0" dirty="0" smtClean="0"/>
              <a:t> = X + 1</a:t>
            </a:r>
          </a:p>
          <a:p>
            <a:r>
              <a:rPr lang="en-US" baseline="0" dirty="0" smtClean="0"/>
              <a:t> |</a:t>
            </a:r>
          </a:p>
          <a:p>
            <a:r>
              <a:rPr lang="en-US" baseline="0" dirty="0" smtClean="0"/>
              <a:t> V</a:t>
            </a:r>
          </a:p>
          <a:p>
            <a:r>
              <a:rPr lang="en-US" baseline="0" dirty="0" smtClean="0"/>
              <a:t>X= Z -</a:t>
            </a:r>
            <a:r>
              <a:rPr lang="en-US" baseline="0" dirty="0" smtClean="0">
                <a:sym typeface="Wingdings" panose="05000000000000000000" pitchFamily="2" charset="2"/>
              </a:rPr>
              <a:t> Y= X*2</a:t>
            </a:r>
          </a:p>
          <a:p>
            <a:r>
              <a:rPr lang="en-US" baseline="0" dirty="0" smtClean="0">
                <a:sym typeface="Wingdings" panose="05000000000000000000" pitchFamily="2" charset="2"/>
              </a:rPr>
              <a:t>                  |</a:t>
            </a:r>
          </a:p>
          <a:p>
            <a:r>
              <a:rPr lang="en-US" baseline="0" dirty="0" smtClean="0">
                <a:sym typeface="Wingdings" panose="05000000000000000000" pitchFamily="2" charset="2"/>
              </a:rPr>
              <a:t>                  V</a:t>
            </a:r>
          </a:p>
          <a:p>
            <a:r>
              <a:rPr lang="en-US" baseline="0" dirty="0" smtClean="0">
                <a:sym typeface="Wingdings" panose="05000000000000000000" pitchFamily="2" charset="2"/>
              </a:rPr>
              <a:t>               X= Y</a:t>
            </a:r>
          </a:p>
          <a:p>
            <a:endParaRPr lang="en-US" baseline="0" dirty="0" smtClean="0">
              <a:sym typeface="Wingdings" panose="05000000000000000000" pitchFamily="2" charset="2"/>
            </a:endParaRPr>
          </a:p>
          <a:p>
            <a:endParaRPr lang="en-US" dirty="0" smtClean="0"/>
          </a:p>
          <a:p>
            <a:r>
              <a:rPr lang="en-US" dirty="0" smtClean="0"/>
              <a:t>Y</a:t>
            </a:r>
            <a:r>
              <a:rPr lang="en-US" baseline="0" dirty="0" smtClean="0"/>
              <a:t> = X*2</a:t>
            </a:r>
          </a:p>
          <a:p>
            <a:r>
              <a:rPr lang="en-US" baseline="0" dirty="0" smtClean="0"/>
              <a:t> |</a:t>
            </a:r>
          </a:p>
          <a:p>
            <a:r>
              <a:rPr lang="en-US" baseline="0" dirty="0" smtClean="0"/>
              <a:t> V</a:t>
            </a:r>
          </a:p>
          <a:p>
            <a:r>
              <a:rPr lang="en-US" baseline="0" dirty="0" smtClean="0"/>
              <a:t>X= Y</a:t>
            </a:r>
          </a:p>
          <a:p>
            <a:endParaRPr lang="en-US" baseline="0" dirty="0" smtClean="0"/>
          </a:p>
          <a:p>
            <a:r>
              <a:rPr lang="en-US" dirty="0" smtClean="0"/>
              <a:t>Z</a:t>
            </a:r>
            <a:r>
              <a:rPr lang="en-US" baseline="0" dirty="0" smtClean="0"/>
              <a:t> = X + 1</a:t>
            </a:r>
          </a:p>
          <a:p>
            <a:r>
              <a:rPr lang="en-US" baseline="0" dirty="0" smtClean="0"/>
              <a:t> |</a:t>
            </a:r>
          </a:p>
          <a:p>
            <a:r>
              <a:rPr lang="en-US" baseline="0" dirty="0" smtClean="0"/>
              <a:t> V</a:t>
            </a:r>
          </a:p>
          <a:p>
            <a:r>
              <a:rPr lang="en-US" baseline="0" dirty="0" smtClean="0"/>
              <a:t>X= Z</a:t>
            </a:r>
            <a:endParaRPr lang="en-US" dirty="0" smtClean="0"/>
          </a:p>
        </p:txBody>
      </p:sp>
      <p:sp>
        <p:nvSpPr>
          <p:cNvPr id="4" name="Slide Number Placeholder 3"/>
          <p:cNvSpPr>
            <a:spLocks noGrp="1"/>
          </p:cNvSpPr>
          <p:nvPr>
            <p:ph type="sldNum" sz="quarter" idx="10"/>
          </p:nvPr>
        </p:nvSpPr>
        <p:spPr/>
        <p:txBody>
          <a:bodyPr/>
          <a:lstStyle/>
          <a:p>
            <a:pPr>
              <a:defRPr/>
            </a:pPr>
            <a:fld id="{B2670956-A3D1-4B5A-8C9F-027BAF4498EE}" type="slidenum">
              <a:rPr lang="en-US" smtClean="0"/>
              <a:pPr>
                <a:defRPr/>
              </a:pPr>
              <a:t>5</a:t>
            </a:fld>
            <a:endParaRPr lang="en-US"/>
          </a:p>
        </p:txBody>
      </p:sp>
    </p:spTree>
    <p:extLst>
      <p:ext uri="{BB962C8B-B14F-4D97-AF65-F5344CB8AC3E}">
        <p14:creationId xmlns:p14="http://schemas.microsoft.com/office/powerpoint/2010/main" val="410108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endParaRPr lang="en-US"/>
          </a:p>
        </p:txBody>
      </p:sp>
      <p:sp>
        <p:nvSpPr>
          <p:cNvPr id="5" name="Rectangle 7"/>
          <p:cNvSpPr>
            <a:spLocks noGrp="1" noChangeArrowheads="1"/>
          </p:cNvSpPr>
          <p:nvPr>
            <p:ph type="sldNum" sz="quarter" idx="11"/>
          </p:nvPr>
        </p:nvSpPr>
        <p:spPr>
          <a:ln/>
        </p:spPr>
        <p:txBody>
          <a:bodyPr/>
          <a:lstStyle>
            <a:lvl1pPr>
              <a:defRPr/>
            </a:lvl1pPr>
          </a:lstStyle>
          <a:p>
            <a:pPr>
              <a:defRPr/>
            </a:pPr>
            <a:fld id="{E885EDA8-48A3-48F3-9D16-3D59CBA05FE9}" type="slidenum">
              <a:rPr lang="en-US"/>
              <a:pPr>
                <a:defRPr/>
              </a:pPr>
              <a:t>‹#›</a:t>
            </a:fld>
            <a:endParaRPr lang="en-US"/>
          </a:p>
        </p:txBody>
      </p:sp>
    </p:spTree>
    <p:extLst>
      <p:ext uri="{BB962C8B-B14F-4D97-AF65-F5344CB8AC3E}">
        <p14:creationId xmlns:p14="http://schemas.microsoft.com/office/powerpoint/2010/main" val="2986771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endParaRPr lang="en-US"/>
          </a:p>
        </p:txBody>
      </p:sp>
      <p:sp>
        <p:nvSpPr>
          <p:cNvPr id="5" name="Rectangle 7"/>
          <p:cNvSpPr>
            <a:spLocks noGrp="1" noChangeArrowheads="1"/>
          </p:cNvSpPr>
          <p:nvPr>
            <p:ph type="sldNum" sz="quarter" idx="11"/>
          </p:nvPr>
        </p:nvSpPr>
        <p:spPr>
          <a:ln/>
        </p:spPr>
        <p:txBody>
          <a:bodyPr/>
          <a:lstStyle>
            <a:lvl1pPr>
              <a:defRPr/>
            </a:lvl1pPr>
          </a:lstStyle>
          <a:p>
            <a:pPr>
              <a:defRPr/>
            </a:pPr>
            <a:fld id="{7F08FE47-A689-437A-B775-1854524F6036}" type="slidenum">
              <a:rPr lang="en-US"/>
              <a:pPr>
                <a:defRPr/>
              </a:pPr>
              <a:t>‹#›</a:t>
            </a:fld>
            <a:endParaRPr lang="en-US"/>
          </a:p>
        </p:txBody>
      </p:sp>
    </p:spTree>
    <p:extLst>
      <p:ext uri="{BB962C8B-B14F-4D97-AF65-F5344CB8AC3E}">
        <p14:creationId xmlns:p14="http://schemas.microsoft.com/office/powerpoint/2010/main" val="2526611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endParaRPr lang="en-US"/>
          </a:p>
        </p:txBody>
      </p:sp>
      <p:sp>
        <p:nvSpPr>
          <p:cNvPr id="5" name="Rectangle 7"/>
          <p:cNvSpPr>
            <a:spLocks noGrp="1" noChangeArrowheads="1"/>
          </p:cNvSpPr>
          <p:nvPr>
            <p:ph type="sldNum" sz="quarter" idx="11"/>
          </p:nvPr>
        </p:nvSpPr>
        <p:spPr>
          <a:ln/>
        </p:spPr>
        <p:txBody>
          <a:bodyPr/>
          <a:lstStyle>
            <a:lvl1pPr>
              <a:defRPr/>
            </a:lvl1pPr>
          </a:lstStyle>
          <a:p>
            <a:pPr>
              <a:defRPr/>
            </a:pPr>
            <a:fld id="{AE3AB5B7-8BD3-4343-B6D4-C58881E97E20}" type="slidenum">
              <a:rPr lang="en-US"/>
              <a:pPr>
                <a:defRPr/>
              </a:pPr>
              <a:t>‹#›</a:t>
            </a:fld>
            <a:endParaRPr lang="en-US"/>
          </a:p>
        </p:txBody>
      </p:sp>
    </p:spTree>
    <p:extLst>
      <p:ext uri="{BB962C8B-B14F-4D97-AF65-F5344CB8AC3E}">
        <p14:creationId xmlns:p14="http://schemas.microsoft.com/office/powerpoint/2010/main" val="2654746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endParaRPr lang="en-US"/>
          </a:p>
        </p:txBody>
      </p:sp>
      <p:sp>
        <p:nvSpPr>
          <p:cNvPr id="5" name="Rectangle 7"/>
          <p:cNvSpPr>
            <a:spLocks noGrp="1" noChangeArrowheads="1"/>
          </p:cNvSpPr>
          <p:nvPr>
            <p:ph type="sldNum" sz="quarter" idx="11"/>
          </p:nvPr>
        </p:nvSpPr>
        <p:spPr>
          <a:ln/>
        </p:spPr>
        <p:txBody>
          <a:bodyPr/>
          <a:lstStyle>
            <a:lvl1pPr>
              <a:defRPr/>
            </a:lvl1pPr>
          </a:lstStyle>
          <a:p>
            <a:pPr>
              <a:defRPr/>
            </a:pPr>
            <a:fld id="{FB834C2B-BB11-4D12-87A6-F1F6FAEBF7CB}" type="slidenum">
              <a:rPr lang="en-US"/>
              <a:pPr>
                <a:defRPr/>
              </a:pPr>
              <a:t>‹#›</a:t>
            </a:fld>
            <a:endParaRPr lang="en-US"/>
          </a:p>
        </p:txBody>
      </p:sp>
    </p:spTree>
    <p:extLst>
      <p:ext uri="{BB962C8B-B14F-4D97-AF65-F5344CB8AC3E}">
        <p14:creationId xmlns:p14="http://schemas.microsoft.com/office/powerpoint/2010/main" val="2495096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ftr" sz="quarter" idx="10"/>
          </p:nvPr>
        </p:nvSpPr>
        <p:spPr>
          <a:ln/>
        </p:spPr>
        <p:txBody>
          <a:bodyPr/>
          <a:lstStyle>
            <a:lvl1pPr>
              <a:defRPr/>
            </a:lvl1pPr>
          </a:lstStyle>
          <a:p>
            <a:pPr>
              <a:defRPr/>
            </a:pPr>
            <a:endParaRPr lang="en-US"/>
          </a:p>
        </p:txBody>
      </p:sp>
      <p:sp>
        <p:nvSpPr>
          <p:cNvPr id="5" name="Rectangle 7"/>
          <p:cNvSpPr>
            <a:spLocks noGrp="1" noChangeArrowheads="1"/>
          </p:cNvSpPr>
          <p:nvPr>
            <p:ph type="sldNum" sz="quarter" idx="11"/>
          </p:nvPr>
        </p:nvSpPr>
        <p:spPr>
          <a:ln/>
        </p:spPr>
        <p:txBody>
          <a:bodyPr/>
          <a:lstStyle>
            <a:lvl1pPr>
              <a:defRPr/>
            </a:lvl1pPr>
          </a:lstStyle>
          <a:p>
            <a:pPr>
              <a:defRPr/>
            </a:pPr>
            <a:fld id="{D150CB32-CA19-44CA-B166-CE8E0D385789}" type="slidenum">
              <a:rPr lang="en-US"/>
              <a:pPr>
                <a:defRPr/>
              </a:pPr>
              <a:t>‹#›</a:t>
            </a:fld>
            <a:endParaRPr lang="en-US"/>
          </a:p>
        </p:txBody>
      </p:sp>
    </p:spTree>
    <p:extLst>
      <p:ext uri="{BB962C8B-B14F-4D97-AF65-F5344CB8AC3E}">
        <p14:creationId xmlns:p14="http://schemas.microsoft.com/office/powerpoint/2010/main" val="1403205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ln/>
        </p:spPr>
        <p:txBody>
          <a:bodyPr/>
          <a:lstStyle>
            <a:lvl1pPr>
              <a:defRPr/>
            </a:lvl1pPr>
          </a:lstStyle>
          <a:p>
            <a:pPr>
              <a:defRPr/>
            </a:pPr>
            <a:endParaRPr lang="en-US"/>
          </a:p>
        </p:txBody>
      </p:sp>
      <p:sp>
        <p:nvSpPr>
          <p:cNvPr id="6" name="Rectangle 7"/>
          <p:cNvSpPr>
            <a:spLocks noGrp="1" noChangeArrowheads="1"/>
          </p:cNvSpPr>
          <p:nvPr>
            <p:ph type="sldNum" sz="quarter" idx="11"/>
          </p:nvPr>
        </p:nvSpPr>
        <p:spPr>
          <a:ln/>
        </p:spPr>
        <p:txBody>
          <a:bodyPr/>
          <a:lstStyle>
            <a:lvl1pPr>
              <a:defRPr/>
            </a:lvl1pPr>
          </a:lstStyle>
          <a:p>
            <a:pPr>
              <a:defRPr/>
            </a:pPr>
            <a:fld id="{6A0BF978-D2FB-4D22-A2E2-D4B4A862555D}" type="slidenum">
              <a:rPr lang="en-US"/>
              <a:pPr>
                <a:defRPr/>
              </a:pPr>
              <a:t>‹#›</a:t>
            </a:fld>
            <a:endParaRPr lang="en-US"/>
          </a:p>
        </p:txBody>
      </p:sp>
    </p:spTree>
    <p:extLst>
      <p:ext uri="{BB962C8B-B14F-4D97-AF65-F5344CB8AC3E}">
        <p14:creationId xmlns:p14="http://schemas.microsoft.com/office/powerpoint/2010/main" val="3825535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a:ln/>
        </p:spPr>
        <p:txBody>
          <a:bodyPr/>
          <a:lstStyle>
            <a:lvl1pPr>
              <a:defRPr/>
            </a:lvl1pPr>
          </a:lstStyle>
          <a:p>
            <a:pPr>
              <a:defRPr/>
            </a:pPr>
            <a:endParaRPr lang="en-US"/>
          </a:p>
        </p:txBody>
      </p:sp>
      <p:sp>
        <p:nvSpPr>
          <p:cNvPr id="8" name="Rectangle 7"/>
          <p:cNvSpPr>
            <a:spLocks noGrp="1" noChangeArrowheads="1"/>
          </p:cNvSpPr>
          <p:nvPr>
            <p:ph type="sldNum" sz="quarter" idx="11"/>
          </p:nvPr>
        </p:nvSpPr>
        <p:spPr>
          <a:ln/>
        </p:spPr>
        <p:txBody>
          <a:bodyPr/>
          <a:lstStyle>
            <a:lvl1pPr>
              <a:defRPr/>
            </a:lvl1pPr>
          </a:lstStyle>
          <a:p>
            <a:pPr>
              <a:defRPr/>
            </a:pPr>
            <a:fld id="{A36D401E-4ABD-41B4-AD60-F286D30D4C66}" type="slidenum">
              <a:rPr lang="en-US"/>
              <a:pPr>
                <a:defRPr/>
              </a:pPr>
              <a:t>‹#›</a:t>
            </a:fld>
            <a:endParaRPr lang="en-US"/>
          </a:p>
        </p:txBody>
      </p:sp>
    </p:spTree>
    <p:extLst>
      <p:ext uri="{BB962C8B-B14F-4D97-AF65-F5344CB8AC3E}">
        <p14:creationId xmlns:p14="http://schemas.microsoft.com/office/powerpoint/2010/main" val="1633015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ftr" sz="quarter" idx="10"/>
          </p:nvPr>
        </p:nvSpPr>
        <p:spPr>
          <a:ln/>
        </p:spPr>
        <p:txBody>
          <a:bodyPr/>
          <a:lstStyle>
            <a:lvl1pPr>
              <a:defRPr/>
            </a:lvl1pPr>
          </a:lstStyle>
          <a:p>
            <a:pPr>
              <a:defRPr/>
            </a:pPr>
            <a:endParaRPr lang="en-US"/>
          </a:p>
        </p:txBody>
      </p:sp>
      <p:sp>
        <p:nvSpPr>
          <p:cNvPr id="4" name="Rectangle 7"/>
          <p:cNvSpPr>
            <a:spLocks noGrp="1" noChangeArrowheads="1"/>
          </p:cNvSpPr>
          <p:nvPr>
            <p:ph type="sldNum" sz="quarter" idx="11"/>
          </p:nvPr>
        </p:nvSpPr>
        <p:spPr>
          <a:ln/>
        </p:spPr>
        <p:txBody>
          <a:bodyPr/>
          <a:lstStyle>
            <a:lvl1pPr>
              <a:defRPr/>
            </a:lvl1pPr>
          </a:lstStyle>
          <a:p>
            <a:pPr>
              <a:defRPr/>
            </a:pPr>
            <a:fld id="{155B7450-58EC-4620-B5AC-E0A76A040E4E}" type="slidenum">
              <a:rPr lang="en-US"/>
              <a:pPr>
                <a:defRPr/>
              </a:pPr>
              <a:t>‹#›</a:t>
            </a:fld>
            <a:endParaRPr lang="en-US"/>
          </a:p>
        </p:txBody>
      </p:sp>
    </p:spTree>
    <p:extLst>
      <p:ext uri="{BB962C8B-B14F-4D97-AF65-F5344CB8AC3E}">
        <p14:creationId xmlns:p14="http://schemas.microsoft.com/office/powerpoint/2010/main" val="160131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endParaRPr lang="en-US"/>
          </a:p>
        </p:txBody>
      </p:sp>
      <p:sp>
        <p:nvSpPr>
          <p:cNvPr id="3" name="Rectangle 7"/>
          <p:cNvSpPr>
            <a:spLocks noGrp="1" noChangeArrowheads="1"/>
          </p:cNvSpPr>
          <p:nvPr>
            <p:ph type="sldNum" sz="quarter" idx="11"/>
          </p:nvPr>
        </p:nvSpPr>
        <p:spPr>
          <a:ln/>
        </p:spPr>
        <p:txBody>
          <a:bodyPr/>
          <a:lstStyle>
            <a:lvl1pPr>
              <a:defRPr/>
            </a:lvl1pPr>
          </a:lstStyle>
          <a:p>
            <a:pPr>
              <a:defRPr/>
            </a:pPr>
            <a:fld id="{4DA62AE9-15BC-4933-9E39-6409895EA0FE}" type="slidenum">
              <a:rPr lang="en-US"/>
              <a:pPr>
                <a:defRPr/>
              </a:pPr>
              <a:t>‹#›</a:t>
            </a:fld>
            <a:endParaRPr lang="en-US"/>
          </a:p>
        </p:txBody>
      </p:sp>
    </p:spTree>
    <p:extLst>
      <p:ext uri="{BB962C8B-B14F-4D97-AF65-F5344CB8AC3E}">
        <p14:creationId xmlns:p14="http://schemas.microsoft.com/office/powerpoint/2010/main" val="1187397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endParaRPr lang="en-US"/>
          </a:p>
        </p:txBody>
      </p:sp>
      <p:sp>
        <p:nvSpPr>
          <p:cNvPr id="6" name="Rectangle 7"/>
          <p:cNvSpPr>
            <a:spLocks noGrp="1" noChangeArrowheads="1"/>
          </p:cNvSpPr>
          <p:nvPr>
            <p:ph type="sldNum" sz="quarter" idx="11"/>
          </p:nvPr>
        </p:nvSpPr>
        <p:spPr>
          <a:ln/>
        </p:spPr>
        <p:txBody>
          <a:bodyPr/>
          <a:lstStyle>
            <a:lvl1pPr>
              <a:defRPr/>
            </a:lvl1pPr>
          </a:lstStyle>
          <a:p>
            <a:pPr>
              <a:defRPr/>
            </a:pPr>
            <a:fld id="{D44A9385-709F-4784-AB5D-48818E6D88BE}" type="slidenum">
              <a:rPr lang="en-US"/>
              <a:pPr>
                <a:defRPr/>
              </a:pPr>
              <a:t>‹#›</a:t>
            </a:fld>
            <a:endParaRPr lang="en-US"/>
          </a:p>
        </p:txBody>
      </p:sp>
    </p:spTree>
    <p:extLst>
      <p:ext uri="{BB962C8B-B14F-4D97-AF65-F5344CB8AC3E}">
        <p14:creationId xmlns:p14="http://schemas.microsoft.com/office/powerpoint/2010/main" val="1578544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endParaRPr lang="en-US"/>
          </a:p>
        </p:txBody>
      </p:sp>
      <p:sp>
        <p:nvSpPr>
          <p:cNvPr id="6" name="Rectangle 7"/>
          <p:cNvSpPr>
            <a:spLocks noGrp="1" noChangeArrowheads="1"/>
          </p:cNvSpPr>
          <p:nvPr>
            <p:ph type="sldNum" sz="quarter" idx="11"/>
          </p:nvPr>
        </p:nvSpPr>
        <p:spPr>
          <a:ln/>
        </p:spPr>
        <p:txBody>
          <a:bodyPr/>
          <a:lstStyle>
            <a:lvl1pPr>
              <a:defRPr/>
            </a:lvl1pPr>
          </a:lstStyle>
          <a:p>
            <a:pPr>
              <a:defRPr/>
            </a:pPr>
            <a:fld id="{93D19D1B-1587-43BF-8668-56EB303F112E}" type="slidenum">
              <a:rPr lang="en-US"/>
              <a:pPr>
                <a:defRPr/>
              </a:pPr>
              <a:t>‹#›</a:t>
            </a:fld>
            <a:endParaRPr lang="en-US"/>
          </a:p>
        </p:txBody>
      </p:sp>
    </p:spTree>
    <p:extLst>
      <p:ext uri="{BB962C8B-B14F-4D97-AF65-F5344CB8AC3E}">
        <p14:creationId xmlns:p14="http://schemas.microsoft.com/office/powerpoint/2010/main" val="159930361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DDDDDD"/>
            </a:gs>
            <a:gs pos="100000">
              <a:schemeClr val="bg1"/>
            </a:gs>
          </a:gsLst>
          <a:lin ang="5400000" scaled="1"/>
        </a:gradFill>
        <a:effectLst/>
      </p:bgPr>
    </p:bg>
    <p:spTree>
      <p:nvGrpSpPr>
        <p:cNvPr id="1" name=""/>
        <p:cNvGrpSpPr/>
        <p:nvPr/>
      </p:nvGrpSpPr>
      <p:grpSpPr>
        <a:xfrm>
          <a:off x="0" y="0"/>
          <a:ext cx="0" cy="0"/>
          <a:chOff x="0" y="0"/>
          <a:chExt cx="0" cy="0"/>
        </a:xfrm>
      </p:grpSpPr>
      <p:pic>
        <p:nvPicPr>
          <p:cNvPr id="1026" name="Picture 2" descr="SGCOE V 158 289"/>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772400" y="5791200"/>
            <a:ext cx="1143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9094"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89095" name="Rectangle 7"/>
          <p:cNvSpPr>
            <a:spLocks noGrp="1" noChangeArrowheads="1"/>
          </p:cNvSpPr>
          <p:nvPr>
            <p:ph type="sldNum" sz="quarter" idx="4"/>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fld id="{C9933227-4DAB-4BE4-B96B-00802BCFE31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sz="4400">
          <a:solidFill>
            <a:srgbClr val="000681"/>
          </a:solidFill>
          <a:latin typeface="+mj-lt"/>
          <a:ea typeface="+mj-ea"/>
          <a:cs typeface="+mj-cs"/>
        </a:defRPr>
      </a:lvl1pPr>
      <a:lvl2pPr algn="ctr" rtl="0" eaLnBrk="0" fontAlgn="base" hangingPunct="0">
        <a:spcBef>
          <a:spcPct val="0"/>
        </a:spcBef>
        <a:spcAft>
          <a:spcPct val="0"/>
        </a:spcAft>
        <a:defRPr sz="4400">
          <a:solidFill>
            <a:srgbClr val="000681"/>
          </a:solidFill>
          <a:latin typeface="Arial" charset="0"/>
        </a:defRPr>
      </a:lvl2pPr>
      <a:lvl3pPr algn="ctr" rtl="0" eaLnBrk="0" fontAlgn="base" hangingPunct="0">
        <a:spcBef>
          <a:spcPct val="0"/>
        </a:spcBef>
        <a:spcAft>
          <a:spcPct val="0"/>
        </a:spcAft>
        <a:defRPr sz="4400">
          <a:solidFill>
            <a:srgbClr val="000681"/>
          </a:solidFill>
          <a:latin typeface="Arial" charset="0"/>
        </a:defRPr>
      </a:lvl3pPr>
      <a:lvl4pPr algn="ctr" rtl="0" eaLnBrk="0" fontAlgn="base" hangingPunct="0">
        <a:spcBef>
          <a:spcPct val="0"/>
        </a:spcBef>
        <a:spcAft>
          <a:spcPct val="0"/>
        </a:spcAft>
        <a:defRPr sz="4400">
          <a:solidFill>
            <a:srgbClr val="000681"/>
          </a:solidFill>
          <a:latin typeface="Arial" charset="0"/>
        </a:defRPr>
      </a:lvl4pPr>
      <a:lvl5pPr algn="ctr" rtl="0" eaLnBrk="0" fontAlgn="base" hangingPunct="0">
        <a:spcBef>
          <a:spcPct val="0"/>
        </a:spcBef>
        <a:spcAft>
          <a:spcPct val="0"/>
        </a:spcAft>
        <a:defRPr sz="4400">
          <a:solidFill>
            <a:srgbClr val="000681"/>
          </a:solidFill>
          <a:latin typeface="Arial" charset="0"/>
        </a:defRPr>
      </a:lvl5pPr>
      <a:lvl6pPr marL="457200" algn="ctr" rtl="0" fontAlgn="base">
        <a:spcBef>
          <a:spcPct val="0"/>
        </a:spcBef>
        <a:spcAft>
          <a:spcPct val="0"/>
        </a:spcAft>
        <a:defRPr sz="4400">
          <a:solidFill>
            <a:srgbClr val="000681"/>
          </a:solidFill>
          <a:latin typeface="Arial" charset="0"/>
        </a:defRPr>
      </a:lvl6pPr>
      <a:lvl7pPr marL="914400" algn="ctr" rtl="0" fontAlgn="base">
        <a:spcBef>
          <a:spcPct val="0"/>
        </a:spcBef>
        <a:spcAft>
          <a:spcPct val="0"/>
        </a:spcAft>
        <a:defRPr sz="4400">
          <a:solidFill>
            <a:srgbClr val="000681"/>
          </a:solidFill>
          <a:latin typeface="Arial" charset="0"/>
        </a:defRPr>
      </a:lvl7pPr>
      <a:lvl8pPr marL="1371600" algn="ctr" rtl="0" fontAlgn="base">
        <a:spcBef>
          <a:spcPct val="0"/>
        </a:spcBef>
        <a:spcAft>
          <a:spcPct val="0"/>
        </a:spcAft>
        <a:defRPr sz="4400">
          <a:solidFill>
            <a:srgbClr val="000681"/>
          </a:solidFill>
          <a:latin typeface="Arial" charset="0"/>
        </a:defRPr>
      </a:lvl8pPr>
      <a:lvl9pPr marL="1828800" algn="ctr" rtl="0" fontAlgn="base">
        <a:spcBef>
          <a:spcPct val="0"/>
        </a:spcBef>
        <a:spcAft>
          <a:spcPct val="0"/>
        </a:spcAft>
        <a:defRPr sz="4400">
          <a:solidFill>
            <a:srgbClr val="000681"/>
          </a:solidFill>
          <a:latin typeface="Arial" charset="0"/>
        </a:defRPr>
      </a:lvl9pPr>
    </p:titleStyle>
    <p:body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mn-ea"/>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B213D98D-C835-4554-B2B1-34715807D9EC}" type="slidenum">
              <a:rPr lang="en-US"/>
              <a:pPr>
                <a:defRPr/>
              </a:pPr>
              <a:t>1</a:t>
            </a:fld>
            <a:endParaRPr lang="en-US"/>
          </a:p>
        </p:txBody>
      </p:sp>
      <p:sp>
        <p:nvSpPr>
          <p:cNvPr id="2051" name="Rectangle 2"/>
          <p:cNvSpPr>
            <a:spLocks noGrp="1" noChangeArrowheads="1"/>
          </p:cNvSpPr>
          <p:nvPr>
            <p:ph type="ctrTitle"/>
          </p:nvPr>
        </p:nvSpPr>
        <p:spPr>
          <a:xfrm>
            <a:off x="533400" y="990600"/>
            <a:ext cx="8077200" cy="1981200"/>
          </a:xfrm>
        </p:spPr>
        <p:txBody>
          <a:bodyPr/>
          <a:lstStyle/>
          <a:p>
            <a:pPr eaLnBrk="1" hangingPunct="1"/>
            <a:r>
              <a:rPr lang="en-US" altLang="zh-CN" sz="4100" dirty="0" smtClean="0">
                <a:solidFill>
                  <a:schemeClr val="accent2"/>
                </a:solidFill>
                <a:latin typeface="Calibri" pitchFamily="34" charset="0"/>
                <a:ea typeface="SimSun" pitchFamily="2" charset="-122"/>
              </a:rPr>
              <a:t>COMP 3500 </a:t>
            </a:r>
            <a:br>
              <a:rPr lang="en-US" altLang="zh-CN" sz="4100" dirty="0" smtClean="0">
                <a:solidFill>
                  <a:schemeClr val="accent2"/>
                </a:solidFill>
                <a:latin typeface="Calibri" pitchFamily="34" charset="0"/>
                <a:ea typeface="SimSun" pitchFamily="2" charset="-122"/>
              </a:rPr>
            </a:br>
            <a:r>
              <a:rPr lang="en-US" altLang="zh-CN" sz="4100" dirty="0" smtClean="0">
                <a:solidFill>
                  <a:schemeClr val="accent2"/>
                </a:solidFill>
                <a:latin typeface="Calibri" pitchFamily="34" charset="0"/>
                <a:ea typeface="SimSun" pitchFamily="2" charset="-122"/>
              </a:rPr>
              <a:t/>
            </a:r>
            <a:br>
              <a:rPr lang="en-US" altLang="zh-CN" sz="4100" dirty="0" smtClean="0">
                <a:solidFill>
                  <a:schemeClr val="accent2"/>
                </a:solidFill>
                <a:latin typeface="Calibri" pitchFamily="34" charset="0"/>
                <a:ea typeface="SimSun" pitchFamily="2" charset="-122"/>
              </a:rPr>
            </a:br>
            <a:r>
              <a:rPr lang="en-US" altLang="zh-CN" sz="4100" dirty="0" smtClean="0">
                <a:solidFill>
                  <a:schemeClr val="accent2"/>
                </a:solidFill>
                <a:latin typeface="Calibri" pitchFamily="34" charset="0"/>
                <a:ea typeface="SimSun" pitchFamily="2" charset="-122"/>
              </a:rPr>
              <a:t>Solving Synchronization Problems</a:t>
            </a:r>
            <a:br>
              <a:rPr lang="en-US" altLang="zh-CN" sz="4100" dirty="0" smtClean="0">
                <a:solidFill>
                  <a:schemeClr val="accent2"/>
                </a:solidFill>
                <a:latin typeface="Calibri" pitchFamily="34" charset="0"/>
                <a:ea typeface="SimSun" pitchFamily="2" charset="-122"/>
              </a:rPr>
            </a:br>
            <a:r>
              <a:rPr lang="en-US" altLang="zh-CN" sz="4100" dirty="0" smtClean="0">
                <a:solidFill>
                  <a:schemeClr val="accent2"/>
                </a:solidFill>
                <a:latin typeface="Calibri" pitchFamily="34" charset="0"/>
                <a:ea typeface="SimSun" pitchFamily="2" charset="-122"/>
              </a:rPr>
              <a:t>Part 1 (cont.)</a:t>
            </a:r>
          </a:p>
        </p:txBody>
      </p:sp>
      <p:sp>
        <p:nvSpPr>
          <p:cNvPr id="2052" name="Text Box 3"/>
          <p:cNvSpPr txBox="1">
            <a:spLocks noChangeArrowheads="1"/>
          </p:cNvSpPr>
          <p:nvPr/>
        </p:nvSpPr>
        <p:spPr bwMode="auto">
          <a:xfrm>
            <a:off x="2057400" y="3910013"/>
            <a:ext cx="4953000" cy="191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spcBef>
                <a:spcPct val="20000"/>
              </a:spcBef>
              <a:buClr>
                <a:srgbClr val="FF581D"/>
              </a:buClr>
              <a:buChar char="•"/>
              <a:defRPr sz="3200">
                <a:solidFill>
                  <a:srgbClr val="000681"/>
                </a:solidFill>
                <a:latin typeface="Arial" charset="0"/>
              </a:defRPr>
            </a:lvl1pPr>
            <a:lvl2pPr marL="742950" indent="-285750" eaLnBrk="0" hangingPunct="0">
              <a:spcBef>
                <a:spcPct val="20000"/>
              </a:spcBef>
              <a:buClr>
                <a:srgbClr val="FF581D"/>
              </a:buClr>
              <a:buChar char="–"/>
              <a:defRPr sz="2800">
                <a:solidFill>
                  <a:srgbClr val="000681"/>
                </a:solidFill>
                <a:latin typeface="Arial" charset="0"/>
              </a:defRPr>
            </a:lvl2pPr>
            <a:lvl3pPr marL="1143000" indent="-228600" eaLnBrk="0" hangingPunct="0">
              <a:spcBef>
                <a:spcPct val="20000"/>
              </a:spcBef>
              <a:buClr>
                <a:srgbClr val="FF581D"/>
              </a:buClr>
              <a:buChar char="•"/>
              <a:defRPr sz="2400">
                <a:solidFill>
                  <a:srgbClr val="000681"/>
                </a:solidFill>
                <a:latin typeface="Arial" charset="0"/>
              </a:defRPr>
            </a:lvl3pPr>
            <a:lvl4pPr marL="1600200" indent="-228600" eaLnBrk="0" hangingPunct="0">
              <a:spcBef>
                <a:spcPct val="20000"/>
              </a:spcBef>
              <a:buClr>
                <a:srgbClr val="FF581D"/>
              </a:buClr>
              <a:buChar char="–"/>
              <a:defRPr sz="2000">
                <a:solidFill>
                  <a:srgbClr val="000681"/>
                </a:solidFill>
                <a:latin typeface="Arial" charset="0"/>
              </a:defRPr>
            </a:lvl4pPr>
            <a:lvl5pPr marL="2057400" indent="-228600" eaLnBrk="0" hangingPunct="0">
              <a:spcBef>
                <a:spcPct val="20000"/>
              </a:spcBef>
              <a:buClr>
                <a:srgbClr val="FF581D"/>
              </a:buClr>
              <a:buChar char="»"/>
              <a:defRPr sz="2000">
                <a:solidFill>
                  <a:srgbClr val="000681"/>
                </a:solidFill>
                <a:latin typeface="Arial" charset="0"/>
              </a:defRPr>
            </a:lvl5pPr>
            <a:lvl6pPr marL="2514600" indent="-228600" eaLnBrk="0" fontAlgn="base" hangingPunct="0">
              <a:spcBef>
                <a:spcPct val="20000"/>
              </a:spcBef>
              <a:spcAft>
                <a:spcPct val="0"/>
              </a:spcAft>
              <a:buClr>
                <a:srgbClr val="FF581D"/>
              </a:buClr>
              <a:buChar char="»"/>
              <a:defRPr sz="2000">
                <a:solidFill>
                  <a:srgbClr val="000681"/>
                </a:solidFill>
                <a:latin typeface="Arial" charset="0"/>
              </a:defRPr>
            </a:lvl6pPr>
            <a:lvl7pPr marL="2971800" indent="-228600" eaLnBrk="0" fontAlgn="base" hangingPunct="0">
              <a:spcBef>
                <a:spcPct val="20000"/>
              </a:spcBef>
              <a:spcAft>
                <a:spcPct val="0"/>
              </a:spcAft>
              <a:buClr>
                <a:srgbClr val="FF581D"/>
              </a:buClr>
              <a:buChar char="»"/>
              <a:defRPr sz="2000">
                <a:solidFill>
                  <a:srgbClr val="000681"/>
                </a:solidFill>
                <a:latin typeface="Arial" charset="0"/>
              </a:defRPr>
            </a:lvl7pPr>
            <a:lvl8pPr marL="3429000" indent="-228600" eaLnBrk="0" fontAlgn="base" hangingPunct="0">
              <a:spcBef>
                <a:spcPct val="20000"/>
              </a:spcBef>
              <a:spcAft>
                <a:spcPct val="0"/>
              </a:spcAft>
              <a:buClr>
                <a:srgbClr val="FF581D"/>
              </a:buClr>
              <a:buChar char="»"/>
              <a:defRPr sz="2000">
                <a:solidFill>
                  <a:srgbClr val="000681"/>
                </a:solidFill>
                <a:latin typeface="Arial" charset="0"/>
              </a:defRPr>
            </a:lvl8pPr>
            <a:lvl9pPr marL="3886200" indent="-228600" eaLnBrk="0" fontAlgn="base" hangingPunct="0">
              <a:spcBef>
                <a:spcPct val="20000"/>
              </a:spcBef>
              <a:spcAft>
                <a:spcPct val="0"/>
              </a:spcAft>
              <a:buClr>
                <a:srgbClr val="FF581D"/>
              </a:buClr>
              <a:buChar char="»"/>
              <a:defRPr sz="2000">
                <a:solidFill>
                  <a:srgbClr val="000681"/>
                </a:solidFill>
                <a:latin typeface="Arial" charset="0"/>
              </a:defRPr>
            </a:lvl9pPr>
          </a:lstStyle>
          <a:p>
            <a:pPr algn="ctr">
              <a:spcBef>
                <a:spcPct val="50000"/>
              </a:spcBef>
              <a:buClrTx/>
              <a:buFontTx/>
              <a:buNone/>
            </a:pPr>
            <a:r>
              <a:rPr lang="en-US" altLang="zh-CN" b="1" dirty="0">
                <a:solidFill>
                  <a:schemeClr val="tx1"/>
                </a:solidFill>
                <a:latin typeface="Calibri" pitchFamily="34" charset="0"/>
                <a:ea typeface="SimSun" pitchFamily="2" charset="-122"/>
              </a:rPr>
              <a:t>Dr. Xiao Qin</a:t>
            </a:r>
          </a:p>
          <a:p>
            <a:pPr algn="ctr">
              <a:spcBef>
                <a:spcPct val="50000"/>
              </a:spcBef>
              <a:buClrTx/>
              <a:buFontTx/>
              <a:buNone/>
            </a:pPr>
            <a:r>
              <a:rPr kumimoji="1" lang="en-US" altLang="en-US" sz="2400" i="1" dirty="0">
                <a:solidFill>
                  <a:schemeClr val="tx2"/>
                </a:solidFill>
                <a:latin typeface="Calibri" pitchFamily="34" charset="0"/>
              </a:rPr>
              <a:t>Auburn University</a:t>
            </a:r>
            <a:br>
              <a:rPr kumimoji="1" lang="en-US" altLang="en-US" sz="2400" i="1" dirty="0">
                <a:solidFill>
                  <a:schemeClr val="tx2"/>
                </a:solidFill>
                <a:latin typeface="Calibri" pitchFamily="34" charset="0"/>
              </a:rPr>
            </a:br>
            <a:r>
              <a:rPr kumimoji="1" lang="en-US" altLang="en-US" sz="2400" i="1" dirty="0">
                <a:solidFill>
                  <a:schemeClr val="tx2"/>
                </a:solidFill>
                <a:latin typeface="Calibri" pitchFamily="34" charset="0"/>
              </a:rPr>
              <a:t>http://www.eng.auburn.edu/~xqin</a:t>
            </a:r>
          </a:p>
          <a:p>
            <a:pPr algn="ctr">
              <a:lnSpc>
                <a:spcPct val="50000"/>
              </a:lnSpc>
              <a:spcBef>
                <a:spcPct val="50000"/>
              </a:spcBef>
              <a:buClrTx/>
              <a:buFontTx/>
              <a:buNone/>
            </a:pPr>
            <a:r>
              <a:rPr kumimoji="1" lang="en-US" altLang="en-US" sz="2400" i="1" dirty="0">
                <a:solidFill>
                  <a:schemeClr val="tx2"/>
                </a:solidFill>
                <a:latin typeface="Calibri" pitchFamily="34" charset="0"/>
              </a:rPr>
              <a:t>xqin@auburn.edu</a:t>
            </a:r>
            <a:endParaRPr kumimoji="1" lang="en-US" altLang="zh-CN" sz="2400" i="1" dirty="0">
              <a:solidFill>
                <a:schemeClr val="tx2"/>
              </a:solidFill>
              <a:latin typeface="Calibri" pitchFamily="34" charset="0"/>
              <a:ea typeface="SimSun" pitchFamily="2" charset="-122"/>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sz="3600" dirty="0" smtClean="0">
                <a:solidFill>
                  <a:srgbClr val="FF0000"/>
                </a:solidFill>
              </a:rPr>
              <a:t>Exercise 2.2:</a:t>
            </a:r>
            <a:r>
              <a:rPr lang="en-US" sz="3600" dirty="0" smtClean="0"/>
              <a:t> Three interacting processes</a:t>
            </a:r>
            <a:endParaRPr lang="en-US" sz="3600" dirty="0"/>
          </a:p>
        </p:txBody>
      </p:sp>
      <p:sp>
        <p:nvSpPr>
          <p:cNvPr id="4" name="Slide Number Placeholder 3"/>
          <p:cNvSpPr>
            <a:spLocks noGrp="1"/>
          </p:cNvSpPr>
          <p:nvPr>
            <p:ph type="sldNum" sz="quarter" idx="11"/>
          </p:nvPr>
        </p:nvSpPr>
        <p:spPr/>
        <p:txBody>
          <a:bodyPr/>
          <a:lstStyle/>
          <a:p>
            <a:pPr>
              <a:defRPr/>
            </a:pPr>
            <a:fld id="{FB834C2B-BB11-4D12-87A6-F1F6FAEBF7CB}" type="slidenum">
              <a:rPr lang="en-US" smtClean="0"/>
              <a:pPr>
                <a:defRPr/>
              </a:pPr>
              <a:t>2</a:t>
            </a:fld>
            <a:endParaRPr lang="en-US" dirty="0"/>
          </a:p>
        </p:txBody>
      </p:sp>
      <p:pic>
        <p:nvPicPr>
          <p:cNvPr id="6963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22763" y="1143000"/>
            <a:ext cx="7535437"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914400" y="5181600"/>
            <a:ext cx="7543800" cy="830997"/>
          </a:xfrm>
          <a:prstGeom prst="rect">
            <a:avLst/>
          </a:prstGeom>
        </p:spPr>
        <p:txBody>
          <a:bodyPr wrap="square">
            <a:spAutoFit/>
          </a:bodyPr>
          <a:lstStyle/>
          <a:p>
            <a:r>
              <a:rPr lang="en-US" dirty="0" smtClean="0">
                <a:solidFill>
                  <a:srgbClr val="FF0000"/>
                </a:solidFill>
                <a:latin typeface="+mn-lt"/>
              </a:rPr>
              <a:t>Assuming execution is eventually halted, how many D's are printed when this set of processes runs?</a:t>
            </a:r>
            <a:endParaRPr lang="en-US" dirty="0">
              <a:solidFill>
                <a:srgbClr val="FF0000"/>
              </a:solidFill>
              <a:latin typeface="+mn-lt"/>
            </a:endParaRPr>
          </a:p>
        </p:txBody>
      </p:sp>
      <p:sp>
        <p:nvSpPr>
          <p:cNvPr id="3" name="TextBox 2"/>
          <p:cNvSpPr txBox="1"/>
          <p:nvPr/>
        </p:nvSpPr>
        <p:spPr>
          <a:xfrm>
            <a:off x="2971800" y="6096000"/>
            <a:ext cx="2819400" cy="461665"/>
          </a:xfrm>
          <a:prstGeom prst="rect">
            <a:avLst/>
          </a:prstGeom>
          <a:noFill/>
        </p:spPr>
        <p:txBody>
          <a:bodyPr wrap="square" rtlCol="0">
            <a:spAutoFit/>
          </a:bodyPr>
          <a:lstStyle/>
          <a:p>
            <a:r>
              <a:rPr lang="en-US" dirty="0" smtClean="0">
                <a:solidFill>
                  <a:srgbClr val="FF0000"/>
                </a:solidFill>
                <a:latin typeface="+mn-lt"/>
              </a:rPr>
              <a:t>Answer: Exactly </a:t>
            </a:r>
            <a:r>
              <a:rPr lang="en-US" dirty="0">
                <a:solidFill>
                  <a:srgbClr val="FF0000"/>
                </a:solidFill>
                <a:latin typeface="+mn-lt"/>
              </a:rPr>
              <a:t>3. </a:t>
            </a:r>
          </a:p>
        </p:txBody>
      </p:sp>
    </p:spTree>
    <p:extLst>
      <p:ext uri="{BB962C8B-B14F-4D97-AF65-F5344CB8AC3E}">
        <p14:creationId xmlns:p14="http://schemas.microsoft.com/office/powerpoint/2010/main" val="22780322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sz="3600" dirty="0" smtClean="0">
                <a:solidFill>
                  <a:srgbClr val="FF0000"/>
                </a:solidFill>
              </a:rPr>
              <a:t>Exercise 2.3:</a:t>
            </a:r>
            <a:r>
              <a:rPr lang="en-US" sz="3600" dirty="0" smtClean="0"/>
              <a:t> Three interacting processes</a:t>
            </a:r>
            <a:endParaRPr lang="en-US" sz="3600" dirty="0"/>
          </a:p>
        </p:txBody>
      </p:sp>
      <p:sp>
        <p:nvSpPr>
          <p:cNvPr id="4" name="Slide Number Placeholder 3"/>
          <p:cNvSpPr>
            <a:spLocks noGrp="1"/>
          </p:cNvSpPr>
          <p:nvPr>
            <p:ph type="sldNum" sz="quarter" idx="11"/>
          </p:nvPr>
        </p:nvSpPr>
        <p:spPr/>
        <p:txBody>
          <a:bodyPr/>
          <a:lstStyle/>
          <a:p>
            <a:pPr>
              <a:defRPr/>
            </a:pPr>
            <a:fld id="{FB834C2B-BB11-4D12-87A6-F1F6FAEBF7CB}" type="slidenum">
              <a:rPr lang="en-US" smtClean="0"/>
              <a:pPr>
                <a:defRPr/>
              </a:pPr>
              <a:t>3</a:t>
            </a:fld>
            <a:endParaRPr lang="en-US" dirty="0"/>
          </a:p>
        </p:txBody>
      </p:sp>
      <p:pic>
        <p:nvPicPr>
          <p:cNvPr id="6963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22763" y="1143000"/>
            <a:ext cx="7535437"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914400" y="5181600"/>
            <a:ext cx="7543800" cy="830997"/>
          </a:xfrm>
          <a:prstGeom prst="rect">
            <a:avLst/>
          </a:prstGeom>
        </p:spPr>
        <p:txBody>
          <a:bodyPr wrap="square">
            <a:spAutoFit/>
          </a:bodyPr>
          <a:lstStyle/>
          <a:p>
            <a:r>
              <a:rPr lang="en-US" dirty="0" smtClean="0">
                <a:solidFill>
                  <a:srgbClr val="FF0000"/>
                </a:solidFill>
                <a:latin typeface="+mn-lt"/>
              </a:rPr>
              <a:t>What is the smallest number of A's that might be printed when this set of processes runs?</a:t>
            </a:r>
            <a:endParaRPr lang="en-US" dirty="0">
              <a:solidFill>
                <a:srgbClr val="FF0000"/>
              </a:solidFill>
              <a:latin typeface="+mn-lt"/>
            </a:endParaRPr>
          </a:p>
        </p:txBody>
      </p:sp>
      <p:sp>
        <p:nvSpPr>
          <p:cNvPr id="6" name="TextBox 5"/>
          <p:cNvSpPr txBox="1"/>
          <p:nvPr/>
        </p:nvSpPr>
        <p:spPr>
          <a:xfrm>
            <a:off x="2971800" y="6096000"/>
            <a:ext cx="2819400" cy="461665"/>
          </a:xfrm>
          <a:prstGeom prst="rect">
            <a:avLst/>
          </a:prstGeom>
          <a:noFill/>
        </p:spPr>
        <p:txBody>
          <a:bodyPr wrap="square" rtlCol="0">
            <a:spAutoFit/>
          </a:bodyPr>
          <a:lstStyle/>
          <a:p>
            <a:r>
              <a:rPr lang="en-US" dirty="0" smtClean="0">
                <a:solidFill>
                  <a:srgbClr val="FF0000"/>
                </a:solidFill>
                <a:latin typeface="+mn-lt"/>
              </a:rPr>
              <a:t>Answer: 0</a:t>
            </a:r>
            <a:endParaRPr lang="en-US" dirty="0">
              <a:solidFill>
                <a:srgbClr val="FF0000"/>
              </a:solidFill>
              <a:latin typeface="+mn-lt"/>
            </a:endParaRPr>
          </a:p>
        </p:txBody>
      </p:sp>
    </p:spTree>
    <p:extLst>
      <p:ext uri="{BB962C8B-B14F-4D97-AF65-F5344CB8AC3E}">
        <p14:creationId xmlns:p14="http://schemas.microsoft.com/office/powerpoint/2010/main" val="19709456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sz="3600" dirty="0" smtClean="0">
                <a:solidFill>
                  <a:srgbClr val="FF0000"/>
                </a:solidFill>
              </a:rPr>
              <a:t>Exercise 2.4:</a:t>
            </a:r>
            <a:r>
              <a:rPr lang="en-US" sz="3600" dirty="0" smtClean="0"/>
              <a:t> Three interacting processes</a:t>
            </a:r>
            <a:endParaRPr lang="en-US" sz="3600" dirty="0"/>
          </a:p>
        </p:txBody>
      </p:sp>
      <p:sp>
        <p:nvSpPr>
          <p:cNvPr id="4" name="Slide Number Placeholder 3"/>
          <p:cNvSpPr>
            <a:spLocks noGrp="1"/>
          </p:cNvSpPr>
          <p:nvPr>
            <p:ph type="sldNum" sz="quarter" idx="11"/>
          </p:nvPr>
        </p:nvSpPr>
        <p:spPr/>
        <p:txBody>
          <a:bodyPr/>
          <a:lstStyle/>
          <a:p>
            <a:pPr>
              <a:defRPr/>
            </a:pPr>
            <a:fld id="{FB834C2B-BB11-4D12-87A6-F1F6FAEBF7CB}" type="slidenum">
              <a:rPr lang="en-US" smtClean="0"/>
              <a:pPr>
                <a:defRPr/>
              </a:pPr>
              <a:t>4</a:t>
            </a:fld>
            <a:endParaRPr lang="en-US" dirty="0"/>
          </a:p>
        </p:txBody>
      </p:sp>
      <p:pic>
        <p:nvPicPr>
          <p:cNvPr id="6963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22763" y="1143000"/>
            <a:ext cx="7535437"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914400" y="5181600"/>
            <a:ext cx="7543800" cy="830997"/>
          </a:xfrm>
          <a:prstGeom prst="rect">
            <a:avLst/>
          </a:prstGeom>
        </p:spPr>
        <p:txBody>
          <a:bodyPr wrap="square">
            <a:spAutoFit/>
          </a:bodyPr>
          <a:lstStyle/>
          <a:p>
            <a:r>
              <a:rPr lang="en-US" dirty="0" smtClean="0">
                <a:solidFill>
                  <a:srgbClr val="FF0000"/>
                </a:solidFill>
                <a:latin typeface="+mn-lt"/>
              </a:rPr>
              <a:t>Is CABABDDCABCABD a possible output sequence when this set of processes runs?</a:t>
            </a:r>
            <a:endParaRPr lang="en-US" dirty="0">
              <a:solidFill>
                <a:srgbClr val="FF0000"/>
              </a:solidFill>
              <a:latin typeface="+mn-lt"/>
            </a:endParaRPr>
          </a:p>
        </p:txBody>
      </p:sp>
      <p:sp>
        <p:nvSpPr>
          <p:cNvPr id="6" name="TextBox 5"/>
          <p:cNvSpPr txBox="1"/>
          <p:nvPr/>
        </p:nvSpPr>
        <p:spPr>
          <a:xfrm>
            <a:off x="2971800" y="6096000"/>
            <a:ext cx="1219200" cy="461665"/>
          </a:xfrm>
          <a:prstGeom prst="rect">
            <a:avLst/>
          </a:prstGeom>
          <a:noFill/>
        </p:spPr>
        <p:txBody>
          <a:bodyPr wrap="square" rtlCol="0">
            <a:spAutoFit/>
          </a:bodyPr>
          <a:lstStyle/>
          <a:p>
            <a:r>
              <a:rPr lang="en-US" dirty="0" smtClean="0">
                <a:solidFill>
                  <a:srgbClr val="FF0000"/>
                </a:solidFill>
                <a:latin typeface="+mn-lt"/>
              </a:rPr>
              <a:t>No.</a:t>
            </a:r>
            <a:endParaRPr lang="en-US" dirty="0">
              <a:solidFill>
                <a:srgbClr val="FF0000"/>
              </a:solidFill>
              <a:latin typeface="+mn-lt"/>
            </a:endParaRPr>
          </a:p>
        </p:txBody>
      </p:sp>
    </p:spTree>
    <p:extLst>
      <p:ext uri="{BB962C8B-B14F-4D97-AF65-F5344CB8AC3E}">
        <p14:creationId xmlns:p14="http://schemas.microsoft.com/office/powerpoint/2010/main" val="6312964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325" y="427038"/>
            <a:ext cx="8229600" cy="868362"/>
          </a:xfrm>
        </p:spPr>
        <p:txBody>
          <a:bodyPr/>
          <a:lstStyle/>
          <a:p>
            <a:r>
              <a:rPr lang="en-US" sz="3600" dirty="0" smtClean="0">
                <a:solidFill>
                  <a:srgbClr val="FF0000"/>
                </a:solidFill>
              </a:rPr>
              <a:t>Exercise 3 </a:t>
            </a:r>
            <a:r>
              <a:rPr lang="en-US" sz="3600" dirty="0" smtClean="0"/>
              <a:t>Two processes </a:t>
            </a:r>
            <a:r>
              <a:rPr lang="en-US" sz="3600" dirty="0"/>
              <a:t>share a common variable X:</a:t>
            </a:r>
          </a:p>
        </p:txBody>
      </p:sp>
      <p:sp>
        <p:nvSpPr>
          <p:cNvPr id="4" name="Slide Number Placeholder 3"/>
          <p:cNvSpPr>
            <a:spLocks noGrp="1"/>
          </p:cNvSpPr>
          <p:nvPr>
            <p:ph type="sldNum" sz="quarter" idx="11"/>
          </p:nvPr>
        </p:nvSpPr>
        <p:spPr/>
        <p:txBody>
          <a:bodyPr/>
          <a:lstStyle/>
          <a:p>
            <a:pPr>
              <a:defRPr/>
            </a:pPr>
            <a:fld id="{FB834C2B-BB11-4D12-87A6-F1F6FAEBF7CB}" type="slidenum">
              <a:rPr lang="en-US" smtClean="0"/>
              <a:pPr>
                <a:defRPr/>
              </a:pPr>
              <a:t>5</a:t>
            </a:fld>
            <a:endParaRPr lang="en-US" dirty="0"/>
          </a:p>
        </p:txBody>
      </p:sp>
      <p:sp>
        <p:nvSpPr>
          <p:cNvPr id="5" name="Rectangle 4"/>
          <p:cNvSpPr/>
          <p:nvPr/>
        </p:nvSpPr>
        <p:spPr>
          <a:xfrm>
            <a:off x="762000" y="5029200"/>
            <a:ext cx="7543800" cy="830997"/>
          </a:xfrm>
          <a:prstGeom prst="rect">
            <a:avLst/>
          </a:prstGeom>
        </p:spPr>
        <p:txBody>
          <a:bodyPr wrap="square">
            <a:spAutoFit/>
          </a:bodyPr>
          <a:lstStyle/>
          <a:p>
            <a:r>
              <a:rPr lang="en-US" dirty="0" smtClean="0">
                <a:solidFill>
                  <a:srgbClr val="FF0000"/>
                </a:solidFill>
                <a:latin typeface="+mn-lt"/>
              </a:rPr>
              <a:t>How many different values of X are possible after both processes finish executing?</a:t>
            </a:r>
            <a:endParaRPr lang="en-US" dirty="0">
              <a:solidFill>
                <a:srgbClr val="FF0000"/>
              </a:solidFill>
              <a:latin typeface="+mn-lt"/>
            </a:endParaRPr>
          </a:p>
        </p:txBody>
      </p:sp>
      <p:pic>
        <p:nvPicPr>
          <p:cNvPr id="706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99" y="2569265"/>
            <a:ext cx="7426251" cy="23837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457200" y="1600200"/>
            <a:ext cx="8001000" cy="830997"/>
          </a:xfrm>
          <a:prstGeom prst="rect">
            <a:avLst/>
          </a:prstGeom>
        </p:spPr>
        <p:txBody>
          <a:bodyPr wrap="square">
            <a:spAutoFit/>
          </a:bodyPr>
          <a:lstStyle/>
          <a:p>
            <a:r>
              <a:rPr lang="en-US" dirty="0" smtClean="0">
                <a:latin typeface="+mn-lt"/>
              </a:rPr>
              <a:t>X is set to 5 before either process begins execution. Statements within a process are executed sequentially. </a:t>
            </a:r>
            <a:endParaRPr lang="en-US" dirty="0">
              <a:latin typeface="+mn-lt"/>
            </a:endParaRPr>
          </a:p>
        </p:txBody>
      </p:sp>
      <p:sp>
        <p:nvSpPr>
          <p:cNvPr id="3" name="Rectangle 2"/>
          <p:cNvSpPr/>
          <p:nvPr/>
        </p:nvSpPr>
        <p:spPr>
          <a:xfrm>
            <a:off x="762000" y="5943600"/>
            <a:ext cx="7924800" cy="707886"/>
          </a:xfrm>
          <a:prstGeom prst="rect">
            <a:avLst/>
          </a:prstGeom>
        </p:spPr>
        <p:txBody>
          <a:bodyPr wrap="square">
            <a:spAutoFit/>
          </a:bodyPr>
          <a:lstStyle/>
          <a:p>
            <a:r>
              <a:rPr lang="en-US" sz="2000" dirty="0">
                <a:solidFill>
                  <a:srgbClr val="FF0000"/>
                </a:solidFill>
                <a:latin typeface="+mn-lt"/>
              </a:rPr>
              <a:t>6</a:t>
            </a:r>
            <a:r>
              <a:rPr lang="en-US" sz="2000" dirty="0">
                <a:solidFill>
                  <a:srgbClr val="000000"/>
                </a:solidFill>
                <a:latin typeface="+mn-lt"/>
              </a:rPr>
              <a:t> possible ways in which statements </a:t>
            </a:r>
            <a:r>
              <a:rPr lang="en-US" sz="2000" dirty="0" smtClean="0">
                <a:solidFill>
                  <a:srgbClr val="000000"/>
                </a:solidFill>
                <a:latin typeface="+mn-lt"/>
              </a:rPr>
              <a:t>A </a:t>
            </a:r>
            <a:r>
              <a:rPr lang="en-US" sz="2000" dirty="0">
                <a:solidFill>
                  <a:srgbClr val="000000"/>
                </a:solidFill>
                <a:latin typeface="+mn-lt"/>
              </a:rPr>
              <a:t>and B can be interleaved.</a:t>
            </a:r>
            <a:r>
              <a:rPr lang="en-US" sz="2000" dirty="0" smtClean="0">
                <a:latin typeface="+mn-lt"/>
              </a:rPr>
              <a:t> </a:t>
            </a:r>
          </a:p>
          <a:p>
            <a:r>
              <a:rPr lang="en-US" sz="2000" dirty="0" smtClean="0">
                <a:solidFill>
                  <a:srgbClr val="FF0000"/>
                </a:solidFill>
                <a:latin typeface="+mn-lt"/>
              </a:rPr>
              <a:t>4</a:t>
            </a:r>
            <a:r>
              <a:rPr lang="en-US" sz="2000" dirty="0" smtClean="0">
                <a:latin typeface="+mn-lt"/>
              </a:rPr>
              <a:t> </a:t>
            </a:r>
            <a:r>
              <a:rPr lang="en-US" sz="2000" dirty="0">
                <a:latin typeface="+mn-lt"/>
              </a:rPr>
              <a:t>possible values for X. </a:t>
            </a:r>
          </a:p>
        </p:txBody>
      </p:sp>
    </p:spTree>
    <p:extLst>
      <p:ext uri="{BB962C8B-B14F-4D97-AF65-F5344CB8AC3E}">
        <p14:creationId xmlns:p14="http://schemas.microsoft.com/office/powerpoint/2010/main" val="25633849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1880</TotalTime>
  <Words>560</Words>
  <Application>Microsoft Macintosh PowerPoint</Application>
  <PresentationFormat>On-screen Show (4:3)</PresentationFormat>
  <Paragraphs>69</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1_Default Design</vt:lpstr>
      <vt:lpstr>COMP 3500   Solving Synchronization Problems Part 1 (cont.)</vt:lpstr>
      <vt:lpstr>Exercise 2.2: Three interacting processes</vt:lpstr>
      <vt:lpstr>Exercise 2.3: Three interacting processes</vt:lpstr>
      <vt:lpstr>Exercise 2.4: Three interacting processes</vt:lpstr>
      <vt:lpstr>Exercise 3 Two processes share a common variable X:</vt:lpstr>
    </vt:vector>
  </TitlesOfParts>
  <Company>New Mexico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331 Computer Architecture</dc:title>
  <dc:creator>Xiao Qin</dc:creator>
  <cp:lastModifiedBy>Xiao Qin</cp:lastModifiedBy>
  <cp:revision>225</cp:revision>
  <dcterms:created xsi:type="dcterms:W3CDTF">2006-08-22T22:53:10Z</dcterms:created>
  <dcterms:modified xsi:type="dcterms:W3CDTF">2015-09-15T21:36:33Z</dcterms:modified>
</cp:coreProperties>
</file>