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256" r:id="rId2"/>
    <p:sldId id="378" r:id="rId3"/>
    <p:sldId id="377" r:id="rId4"/>
    <p:sldId id="379" r:id="rId5"/>
    <p:sldId id="381" r:id="rId6"/>
    <p:sldId id="380" r:id="rId7"/>
    <p:sldId id="383" r:id="rId8"/>
    <p:sldId id="384" r:id="rId9"/>
    <p:sldId id="385" r:id="rId10"/>
    <p:sldId id="388" r:id="rId11"/>
    <p:sldId id="389" r:id="rId12"/>
    <p:sldId id="390" r:id="rId13"/>
    <p:sldId id="397" r:id="rId14"/>
    <p:sldId id="398" r:id="rId15"/>
    <p:sldId id="402" r:id="rId16"/>
    <p:sldId id="399" r:id="rId17"/>
    <p:sldId id="387" r:id="rId18"/>
    <p:sldId id="386" r:id="rId19"/>
    <p:sldId id="403" r:id="rId20"/>
    <p:sldId id="404" r:id="rId21"/>
    <p:sldId id="400" r:id="rId22"/>
    <p:sldId id="401" r:id="rId23"/>
    <p:sldId id="391" r:id="rId24"/>
    <p:sldId id="394" r:id="rId25"/>
    <p:sldId id="395" r:id="rId26"/>
    <p:sldId id="396" r:id="rId27"/>
  </p:sldIdLst>
  <p:sldSz cx="9144000" cy="6858000" type="screen4x3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72880" autoAdjust="0"/>
  </p:normalViewPr>
  <p:slideViewPr>
    <p:cSldViewPr>
      <p:cViewPr>
        <p:scale>
          <a:sx n="100" d="100"/>
          <a:sy n="100" d="100"/>
        </p:scale>
        <p:origin x="-1120" y="-1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5ED838-7CEF-5E43-9B07-AFB1A331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DF8D2-378A-7944-A749-53A621119001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38" tIns="44425" rIns="90438" bIns="44425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4213"/>
            <a:ext cx="4559300" cy="34194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"static" can be used to limit the scope of global variable to only the file it is declared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lock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	char *name;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	// add what you need here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	// (don't forget to mark things volatile as needed)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 != NULL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thread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little information on condition</a:t>
            </a:r>
            <a:r>
              <a:rPr lang="en-US" baseline="0" dirty="0" smtClean="0"/>
              <a:t> variables in the textbook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References: http://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web.stanford.edu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/class/cs140/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cgi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-bin/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lecture.php?topic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=locks</a:t>
            </a:r>
          </a:p>
          <a:p>
            <a:pPr marL="0" indent="0">
              <a:buFont typeface="Arial"/>
              <a:buNone/>
            </a:pPr>
            <a:endParaRPr lang="en-US" sz="120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Operations: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cv_wait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     - Release the supplied lock, go to sleep, and, after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                  waking up again, re-acquire the lock.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cv_signal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   - Wake up one thread that's sleeping on this CV.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cv_broadcast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- Wake up all threads sleeping on this CV.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Let’s consider the producer/consumer sample to show how to use condition variables</a:t>
            </a:r>
          </a:p>
          <a:p>
            <a:pPr marL="228600" indent="-228600">
              <a:buAutoNum type="arabicPeriod"/>
            </a:pPr>
            <a:r>
              <a:rPr lang="en-US" dirty="0" smtClean="0"/>
              <a:t>We</a:t>
            </a:r>
            <a:r>
              <a:rPr lang="en-US" baseline="0" dirty="0" smtClean="0"/>
              <a:t> start this example with locks.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3. No need to use static</a:t>
            </a:r>
            <a:r>
              <a:rPr lang="en-US" baseline="0" dirty="0" smtClean="0"/>
              <a:t> here; just a 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2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lock_acqure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lock_release</a:t>
            </a:r>
            <a:r>
              <a:rPr lang="en-US" baseline="0" dirty="0" smtClean="0"/>
              <a:t> are a pair?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cv</a:t>
            </a:r>
            <a:r>
              <a:rPr lang="en-US" baseline="0" dirty="0" smtClean="0"/>
              <a:t> shouldn’t be NULL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 smtClean="0"/>
              <a:t>lock shouldn’t be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cv</a:t>
            </a:r>
            <a:r>
              <a:rPr lang="en-US" baseline="0" dirty="0" smtClean="0"/>
              <a:t> shouldn’t be NULL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 smtClean="0"/>
              <a:t>lock shouldn’t be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lock_acqure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lock_release</a:t>
            </a:r>
            <a:r>
              <a:rPr lang="en-US" baseline="0" dirty="0" smtClean="0"/>
              <a:t> are a pair?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3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Semaphore mechanism has been implemented in OS/161.</a:t>
            </a:r>
          </a:p>
          <a:p>
            <a:r>
              <a:rPr lang="en-US" dirty="0" smtClean="0"/>
              <a:t>Use the source code</a:t>
            </a:r>
            <a:r>
              <a:rPr lang="en-US" baseline="0" dirty="0" smtClean="0"/>
              <a:t> of semaphore as a good example for </a:t>
            </a:r>
            <a:r>
              <a:rPr lang="en-US" baseline="0" smtClean="0"/>
              <a:t>the implementation of </a:t>
            </a:r>
            <a:r>
              <a:rPr lang="en-US" baseline="0" dirty="0" smtClean="0"/>
              <a:t>locks and </a:t>
            </a:r>
            <a:r>
              <a:rPr lang="en-US" baseline="0" smtClean="0"/>
              <a:t>condition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3FDC-CDB6-0145-BBEC-8B9E418D6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9A6A-E21D-7C4D-8E7C-17C74E561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ED4AA-CCA7-A748-9E0B-836427D4D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DD708-9C6C-BC4A-8ACC-1131D652B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AC1BF-448E-0748-97C4-07AE073AA6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63ED-CA33-F643-8D2C-9CC1229B0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81F73-168E-DF47-86CE-65001EABF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741D-3059-9749-806A-40E1FE4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5B0-A05E-724A-87E2-3CBAB181D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91192-082C-A54D-8443-EA5BFC04D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F99E-117A-804D-9AE1-0148B167F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0D8BB033-354E-3D4A-AAF6-66DED4861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2F26D0F-7787-5C4C-99BF-4744DE7C3B5B}" type="slidenum">
              <a:rPr lang="en-US" sz="1400">
                <a:latin typeface="Arial" charset="0"/>
              </a:rPr>
              <a:pPr eaLnBrk="1" hangingPunct="1"/>
              <a:t>1</a:t>
            </a:fld>
            <a:endParaRPr lang="en-US" sz="1400">
              <a:latin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762000"/>
            <a:ext cx="8077200" cy="29718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COMP 3500 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Introduction to Operating </a:t>
            </a:r>
            <a: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Systems</a:t>
            </a:r>
            <a:b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Project 3 – </a:t>
            </a:r>
            <a:r>
              <a:rPr lang="en-US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Synchronization 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Cats and Mice: 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Implementation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057400" y="4183063"/>
            <a:ext cx="495300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Dr. Xiao Qin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Auburn University</a:t>
            </a:r>
            <a:br>
              <a:rPr kumimoji="1" lang="en-US" sz="2400" i="1" dirty="0">
                <a:solidFill>
                  <a:schemeClr val="tx2"/>
                </a:solidFill>
                <a:latin typeface="Calibri" charset="0"/>
              </a:rPr>
            </a:b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http://</a:t>
            </a: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www.eng.auburn.edu</a:t>
            </a: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/~</a:t>
            </a: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xqin</a:t>
            </a:r>
            <a:endParaRPr kumimoji="1" lang="en-US" sz="2400" i="1" dirty="0">
              <a:solidFill>
                <a:schemeClr val="tx2"/>
              </a:solidFill>
              <a:latin typeface="Calibri" charset="0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xqin@auburn.edu</a:t>
            </a:r>
            <a:endParaRPr kumimoji="1" lang="en-US" altLang="zh-CN" sz="2400" i="1" dirty="0">
              <a:solidFill>
                <a:schemeClr val="tx2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/>
          <a:lstStyle/>
          <a:p>
            <a:r>
              <a:rPr lang="en-US" sz="3200" dirty="0" smtClean="0">
                <a:latin typeface="Calibri"/>
                <a:cs typeface="Calibri"/>
              </a:rPr>
              <a:t>Semaphore: Sample Usage 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58000" y="63246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457200"/>
            <a:ext cx="8763000" cy="637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/* Declare a semaphore */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lang="en-US" dirty="0" smtClean="0">
                <a:latin typeface="Courier New"/>
                <a:cs typeface="Courier New"/>
              </a:rPr>
              <a:t> semaphore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sample_sm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/* Initialize the semaphore */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sample_sm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err="1">
                <a:latin typeface="Courier New"/>
                <a:cs typeface="Courier New"/>
              </a:rPr>
              <a:t>sem_create</a:t>
            </a:r>
            <a:r>
              <a:rPr lang="en-US" dirty="0" smtClean="0">
                <a:latin typeface="Courier New"/>
                <a:cs typeface="Courier New"/>
              </a:rPr>
              <a:t>(“sample semaphore"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if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sample_sm</a:t>
            </a:r>
            <a:r>
              <a:rPr lang="en-US" dirty="0" smtClean="0">
                <a:latin typeface="Courier New"/>
                <a:cs typeface="Courier New"/>
              </a:rPr>
              <a:t> == NULL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   panic(”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sample_sm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Out of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memory.\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n");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/* Destroy the semaphore in the end */</a:t>
            </a:r>
          </a:p>
          <a:p>
            <a:r>
              <a:rPr lang="en-US" dirty="0" err="1">
                <a:latin typeface="Courier New"/>
                <a:cs typeface="Courier New"/>
              </a:rPr>
              <a:t>sem_destroy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sample_sm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sample_sm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NULL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P(</a:t>
            </a:r>
            <a:r>
              <a:rPr lang="en-US" dirty="0" smtClean="0">
                <a:latin typeface="Courier New"/>
                <a:cs typeface="Courier New"/>
              </a:rPr>
              <a:t>done); </a:t>
            </a:r>
            <a:r>
              <a:rPr lang="en-US" dirty="0">
                <a:latin typeface="Courier New"/>
                <a:cs typeface="Courier New"/>
              </a:rPr>
              <a:t>/* Wait for “done” */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V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done); </a:t>
            </a:r>
            <a:r>
              <a:rPr lang="en-US" dirty="0">
                <a:latin typeface="Courier New"/>
                <a:cs typeface="Courier New"/>
              </a:rPr>
              <a:t>/* Signal “done” */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295400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/* static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can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limit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the scope of global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variable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to only the file it is declared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in */</a:t>
            </a:r>
            <a:endParaRPr lang="en-US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340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Locks in OS/161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DD708-9C6C-BC4A-8ACC-1131D652BA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935533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/* kern/include/</a:t>
            </a:r>
            <a:r>
              <a:rPr lang="en-US" dirty="0" err="1" smtClean="0">
                <a:latin typeface="Courier New"/>
                <a:cs typeface="Courier New"/>
              </a:rPr>
              <a:t>synch.h</a:t>
            </a:r>
            <a:r>
              <a:rPr lang="en-US" dirty="0" smtClean="0">
                <a:latin typeface="Courier New"/>
                <a:cs typeface="Courier New"/>
              </a:rPr>
              <a:t> */</a:t>
            </a:r>
          </a:p>
          <a:p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lock {</a:t>
            </a:r>
          </a:p>
          <a:p>
            <a:r>
              <a:rPr lang="en-US" dirty="0">
                <a:latin typeface="Courier New"/>
                <a:cs typeface="Courier New"/>
              </a:rPr>
              <a:t>	char *name;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FF3300"/>
                </a:solidFill>
                <a:latin typeface="Courier New"/>
                <a:cs typeface="Courier New"/>
              </a:rPr>
              <a:t>/* add </a:t>
            </a:r>
            <a:r>
              <a:rPr lang="en-US" dirty="0">
                <a:solidFill>
                  <a:srgbClr val="FF3300"/>
                </a:solidFill>
                <a:latin typeface="Courier New"/>
                <a:cs typeface="Courier New"/>
              </a:rPr>
              <a:t>what you need </a:t>
            </a:r>
            <a:r>
              <a:rPr lang="en-US" dirty="0" smtClean="0">
                <a:solidFill>
                  <a:srgbClr val="FF3300"/>
                </a:solidFill>
                <a:latin typeface="Courier New"/>
                <a:cs typeface="Courier New"/>
              </a:rPr>
              <a:t>here. How? */</a:t>
            </a:r>
          </a:p>
          <a:p>
            <a:endParaRPr lang="en-US" dirty="0"/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lock *</a:t>
            </a:r>
            <a:r>
              <a:rPr lang="en-US" dirty="0" err="1">
                <a:latin typeface="Courier New"/>
                <a:cs typeface="Courier New"/>
              </a:rPr>
              <a:t>lock_create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char *name);</a:t>
            </a:r>
          </a:p>
          <a:p>
            <a:r>
              <a:rPr lang="en-US" dirty="0">
                <a:latin typeface="Courier New"/>
                <a:cs typeface="Courier New"/>
              </a:rPr>
              <a:t>void         </a:t>
            </a:r>
            <a:r>
              <a:rPr lang="en-US" dirty="0" err="1">
                <a:latin typeface="Courier New"/>
                <a:cs typeface="Courier New"/>
              </a:rPr>
              <a:t>lock_acquire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lock *);</a:t>
            </a:r>
          </a:p>
          <a:p>
            <a:r>
              <a:rPr lang="en-US" dirty="0">
                <a:latin typeface="Courier New"/>
                <a:cs typeface="Courier New"/>
              </a:rPr>
              <a:t>void         </a:t>
            </a:r>
            <a:r>
              <a:rPr lang="en-US" dirty="0" err="1">
                <a:latin typeface="Courier New"/>
                <a:cs typeface="Courier New"/>
              </a:rPr>
              <a:t>lock_release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lock *);</a:t>
            </a:r>
          </a:p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         </a:t>
            </a:r>
            <a:r>
              <a:rPr lang="en-US" dirty="0" err="1">
                <a:latin typeface="Courier New"/>
                <a:cs typeface="Courier New"/>
              </a:rPr>
              <a:t>lock_do_i_hold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lock *);</a:t>
            </a:r>
          </a:p>
          <a:p>
            <a:r>
              <a:rPr lang="en-US" dirty="0">
                <a:latin typeface="Courier New"/>
                <a:cs typeface="Courier New"/>
              </a:rPr>
              <a:t>void         </a:t>
            </a:r>
            <a:r>
              <a:rPr lang="en-US" dirty="0" err="1">
                <a:latin typeface="Courier New"/>
                <a:cs typeface="Courier New"/>
              </a:rPr>
              <a:t>lock_destroy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lock *);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24384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3300"/>
                </a:solidFill>
                <a:latin typeface="Courier New"/>
                <a:cs typeface="Courier New"/>
              </a:rPr>
              <a:t>struct</a:t>
            </a:r>
            <a:r>
              <a:rPr lang="en-US" dirty="0">
                <a:solidFill>
                  <a:srgbClr val="FF3300"/>
                </a:solidFill>
                <a:latin typeface="Courier New"/>
                <a:cs typeface="Courier New"/>
              </a:rPr>
              <a:t> thread *volatile holder;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772400" y="1752600"/>
            <a:ext cx="990600" cy="91440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3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Lock: Sample Usage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58000" y="63246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985421"/>
            <a:ext cx="8763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/* Declare a lock */</a:t>
            </a:r>
          </a:p>
          <a:p>
            <a:r>
              <a:rPr lang="en-US" dirty="0" smtClean="0">
                <a:latin typeface="Courier New"/>
                <a:cs typeface="Courier New"/>
              </a:rPr>
              <a:t>Static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lock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sample_mutex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/* Initialize the lock */</a:t>
            </a:r>
          </a:p>
          <a:p>
            <a:r>
              <a:rPr lang="en-US" dirty="0" err="1">
                <a:latin typeface="Courier New"/>
                <a:cs typeface="Courier New"/>
              </a:rPr>
              <a:t>s</a:t>
            </a:r>
            <a:r>
              <a:rPr lang="en-US" dirty="0" err="1" smtClean="0">
                <a:latin typeface="Courier New"/>
                <a:cs typeface="Courier New"/>
              </a:rPr>
              <a:t>ample_mutex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err="1">
                <a:latin typeface="Courier New"/>
                <a:cs typeface="Courier New"/>
              </a:rPr>
              <a:t>lock_create</a:t>
            </a:r>
            <a:r>
              <a:rPr lang="en-US" dirty="0" smtClean="0">
                <a:latin typeface="Courier New"/>
                <a:cs typeface="Courier New"/>
              </a:rPr>
              <a:t>(”sample </a:t>
            </a:r>
            <a:r>
              <a:rPr lang="en-US" dirty="0" err="1">
                <a:latin typeface="Courier New"/>
                <a:cs typeface="Courier New"/>
              </a:rPr>
              <a:t>mutex</a:t>
            </a:r>
            <a:r>
              <a:rPr lang="en-US" dirty="0">
                <a:latin typeface="Courier New"/>
                <a:cs typeface="Courier New"/>
              </a:rPr>
              <a:t>")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if (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sample_mutex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== NULL) 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   panic(”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sample_mutex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Out of memory.\n");</a:t>
            </a:r>
            <a:endParaRPr lang="en-US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/* Destroy the lock in the end */</a:t>
            </a:r>
          </a:p>
          <a:p>
            <a:r>
              <a:rPr lang="en-US" dirty="0" err="1">
                <a:latin typeface="Courier New"/>
                <a:cs typeface="Courier New"/>
              </a:rPr>
              <a:t>lock_destroy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sample_mutex</a:t>
            </a:r>
            <a:r>
              <a:rPr lang="en-US" dirty="0">
                <a:latin typeface="Courier New"/>
                <a:cs typeface="Courier New"/>
              </a:rPr>
              <a:t>);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sample_mutex</a:t>
            </a:r>
            <a:r>
              <a:rPr lang="en-US" dirty="0" smtClean="0">
                <a:latin typeface="Courier New"/>
                <a:cs typeface="Courier New"/>
              </a:rPr>
              <a:t> = NULL;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lock_acquire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sample_mutex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; </a:t>
            </a:r>
            <a:r>
              <a:rPr lang="en-US" dirty="0">
                <a:latin typeface="Courier New"/>
                <a:cs typeface="Courier New"/>
              </a:rPr>
              <a:t>/* Acquire </a:t>
            </a:r>
            <a:r>
              <a:rPr lang="en-US" dirty="0" smtClean="0">
                <a:latin typeface="Courier New"/>
                <a:cs typeface="Courier New"/>
              </a:rPr>
              <a:t>*/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lock_release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sample_mutex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; </a:t>
            </a:r>
            <a:r>
              <a:rPr lang="en-US" dirty="0">
                <a:latin typeface="Courier New"/>
                <a:cs typeface="Courier New"/>
              </a:rPr>
              <a:t>/* Release </a:t>
            </a:r>
            <a:r>
              <a:rPr lang="en-US" dirty="0" smtClean="0">
                <a:latin typeface="Courier New"/>
                <a:cs typeface="Courier New"/>
              </a:rPr>
              <a:t>*</a:t>
            </a:r>
            <a:r>
              <a:rPr lang="en-US" dirty="0">
                <a:latin typeface="Courier New"/>
                <a:cs typeface="Courier New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3651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934045"/>
          </a:xfrm>
        </p:spPr>
        <p:txBody>
          <a:bodyPr/>
          <a:lstStyle/>
          <a:p>
            <a:r>
              <a:rPr lang="en-US" sz="4000" dirty="0" smtClean="0">
                <a:latin typeface="Calibri"/>
                <a:cs typeface="Calibri"/>
              </a:rPr>
              <a:t>Implementing 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lock_acquire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58000" y="63246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8382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urier New"/>
                <a:cs typeface="Courier New"/>
              </a:rPr>
              <a:t>void </a:t>
            </a:r>
            <a:r>
              <a:rPr lang="en-US" sz="2200" dirty="0" err="1" smtClean="0">
                <a:latin typeface="Courier New"/>
                <a:cs typeface="Courier New"/>
              </a:rPr>
              <a:t>lock_acquire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struct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>
                <a:latin typeface="Courier New"/>
                <a:cs typeface="Courier New"/>
              </a:rPr>
              <a:t>lock *lock</a:t>
            </a:r>
            <a:r>
              <a:rPr lang="en-US" sz="2200" dirty="0" smtClean="0">
                <a:latin typeface="Courier New"/>
                <a:cs typeface="Courier New"/>
              </a:rPr>
              <a:t>) {</a:t>
            </a:r>
            <a:endParaRPr lang="en-US" sz="2200" dirty="0">
              <a:latin typeface="Courier New"/>
              <a:cs typeface="Courier New"/>
            </a:endParaRPr>
          </a:p>
          <a:p>
            <a:r>
              <a:rPr lang="en-US" sz="2200" dirty="0" smtClean="0">
                <a:latin typeface="Courier New"/>
                <a:cs typeface="Courier New"/>
              </a:rPr>
              <a:t>  turn </a:t>
            </a:r>
            <a:r>
              <a:rPr lang="en-US" sz="2200" dirty="0">
                <a:latin typeface="Courier New"/>
                <a:cs typeface="Courier New"/>
              </a:rPr>
              <a:t>off </a:t>
            </a:r>
            <a:r>
              <a:rPr lang="en-US" sz="2200" dirty="0" smtClean="0">
                <a:latin typeface="Courier New"/>
                <a:cs typeface="Courier New"/>
              </a:rPr>
              <a:t>interrupts; /*</a:t>
            </a:r>
            <a:r>
              <a:rPr lang="en-US" sz="2200" dirty="0">
                <a:latin typeface="Courier New"/>
                <a:cs typeface="Courier New"/>
              </a:rPr>
              <a:t>see </a:t>
            </a:r>
            <a:r>
              <a:rPr lang="en-US" sz="2200" dirty="0" smtClean="0">
                <a:latin typeface="Courier New"/>
                <a:cs typeface="Courier New"/>
              </a:rPr>
              <a:t>P(*</a:t>
            </a:r>
            <a:r>
              <a:rPr lang="en-US" sz="2200" dirty="0" err="1">
                <a:latin typeface="Courier New"/>
                <a:cs typeface="Courier New"/>
              </a:rPr>
              <a:t>sem</a:t>
            </a:r>
            <a:r>
              <a:rPr lang="en-US" sz="2200" dirty="0" smtClean="0">
                <a:latin typeface="Courier New"/>
                <a:cs typeface="Courier New"/>
              </a:rPr>
              <a:t>) in next slide*/</a:t>
            </a:r>
            <a:endParaRPr lang="en-US" sz="2200" dirty="0">
              <a:latin typeface="Courier New"/>
              <a:cs typeface="Courier New"/>
            </a:endParaRPr>
          </a:p>
          <a:p>
            <a:r>
              <a:rPr lang="en-US" sz="2200" dirty="0" smtClean="0">
                <a:latin typeface="Courier New"/>
                <a:cs typeface="Courier New"/>
              </a:rPr>
              <a:t>  </a:t>
            </a:r>
          </a:p>
          <a:p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if </a:t>
            </a:r>
            <a:r>
              <a:rPr lang="en-US" sz="2200" dirty="0"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lock_do_i_hold</a:t>
            </a:r>
            <a:r>
              <a:rPr lang="en-US" sz="2200" dirty="0">
                <a:latin typeface="Courier New"/>
                <a:cs typeface="Courier New"/>
              </a:rPr>
              <a:t>(lock)) </a:t>
            </a:r>
            <a:r>
              <a:rPr lang="en-US" sz="2200" dirty="0" smtClean="0">
                <a:latin typeface="Courier New"/>
                <a:cs typeface="Courier New"/>
              </a:rPr>
              <a:t>/* check deadlock */</a:t>
            </a:r>
          </a:p>
          <a:p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panic("lock </a:t>
            </a:r>
            <a:r>
              <a:rPr lang="en-US" sz="2200" dirty="0">
                <a:latin typeface="Courier New"/>
                <a:cs typeface="Courier New"/>
              </a:rPr>
              <a:t>%s at %p: Deadlock.\n</a:t>
            </a:r>
            <a:r>
              <a:rPr lang="en-US" sz="2200" dirty="0" smtClean="0">
                <a:latin typeface="Courier New"/>
                <a:cs typeface="Courier New"/>
              </a:rPr>
              <a:t>", </a:t>
            </a:r>
          </a:p>
          <a:p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  lock-</a:t>
            </a:r>
            <a:r>
              <a:rPr lang="en-US" sz="2200" dirty="0">
                <a:latin typeface="Courier New"/>
                <a:cs typeface="Courier New"/>
              </a:rPr>
              <a:t>&gt;name, lock);</a:t>
            </a:r>
          </a:p>
          <a:p>
            <a:r>
              <a:rPr lang="en-US" sz="2200" dirty="0">
                <a:latin typeface="Courier New"/>
                <a:cs typeface="Courier New"/>
              </a:rPr>
              <a:t>	</a:t>
            </a:r>
          </a:p>
          <a:p>
            <a:r>
              <a:rPr lang="en-US" sz="2200" dirty="0" smtClean="0">
                <a:latin typeface="Courier New"/>
                <a:cs typeface="Courier New"/>
              </a:rPr>
              <a:t>  /* wait the lock to </a:t>
            </a:r>
            <a:r>
              <a:rPr lang="en-US" sz="2200" dirty="0">
                <a:latin typeface="Courier New"/>
                <a:cs typeface="Courier New"/>
              </a:rPr>
              <a:t>become </a:t>
            </a:r>
            <a:r>
              <a:rPr lang="en-US" sz="2200" dirty="0" smtClean="0">
                <a:latin typeface="Courier New"/>
                <a:cs typeface="Courier New"/>
              </a:rPr>
              <a:t>free */</a:t>
            </a:r>
            <a:endParaRPr lang="en-US" sz="2200" dirty="0">
              <a:latin typeface="Courier New"/>
              <a:cs typeface="Courier New"/>
            </a:endParaRPr>
          </a:p>
          <a:p>
            <a:r>
              <a:rPr lang="en-US" sz="2200" dirty="0" smtClean="0">
                <a:latin typeface="Courier New"/>
                <a:cs typeface="Courier New"/>
              </a:rPr>
              <a:t>  while </a:t>
            </a:r>
            <a:r>
              <a:rPr lang="en-US" sz="2200" dirty="0">
                <a:latin typeface="Courier New"/>
                <a:cs typeface="Courier New"/>
              </a:rPr>
              <a:t>(</a:t>
            </a:r>
            <a:r>
              <a:rPr lang="en-US" sz="2200" dirty="0" smtClean="0">
                <a:latin typeface="Courier New"/>
                <a:cs typeface="Courier New"/>
              </a:rPr>
              <a:t>lock’s holder </a:t>
            </a:r>
            <a:r>
              <a:rPr lang="en-US" sz="2200" dirty="0">
                <a:latin typeface="Courier New"/>
                <a:cs typeface="Courier New"/>
              </a:rPr>
              <a:t>!= NULL)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 this thread;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/*see P(*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dirty="0">
                <a:latin typeface="Courier New"/>
                <a:cs typeface="Courier New"/>
              </a:rPr>
              <a:t> in next </a:t>
            </a:r>
            <a:r>
              <a:rPr lang="en-US" sz="2200" dirty="0" smtClean="0">
                <a:latin typeface="Courier New"/>
                <a:cs typeface="Courier New"/>
              </a:rPr>
              <a:t>slide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}</a:t>
            </a:r>
          </a:p>
          <a:p>
            <a:endParaRPr lang="en-US" sz="2200" dirty="0">
              <a:latin typeface="Courier New"/>
              <a:cs typeface="Courier New"/>
            </a:endParaRPr>
          </a:p>
          <a:p>
            <a:r>
              <a:rPr lang="en-US" sz="2200" dirty="0" smtClean="0">
                <a:latin typeface="Courier New"/>
                <a:cs typeface="Courier New"/>
              </a:rPr>
              <a:t>  /* this thread is holding the lock */           </a:t>
            </a:r>
          </a:p>
          <a:p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lock’s holder is set to </a:t>
            </a:r>
            <a:r>
              <a:rPr lang="en-US" sz="2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curthread</a:t>
            </a:r>
            <a:r>
              <a:rPr lang="en-US" sz="2200" dirty="0" smtClean="0">
                <a:latin typeface="Courier New"/>
                <a:cs typeface="Courier New"/>
              </a:rPr>
              <a:t>;</a:t>
            </a:r>
            <a:endParaRPr lang="en-US" sz="2200" dirty="0">
              <a:latin typeface="Courier New"/>
              <a:cs typeface="Courier New"/>
            </a:endParaRPr>
          </a:p>
          <a:p>
            <a:endParaRPr lang="en-US" sz="2200" dirty="0">
              <a:latin typeface="Courier New"/>
              <a:cs typeface="Courier New"/>
            </a:endParaRPr>
          </a:p>
          <a:p>
            <a:r>
              <a:rPr lang="en-US" sz="2200" dirty="0" smtClean="0">
                <a:latin typeface="Courier New"/>
                <a:cs typeface="Courier New"/>
              </a:rPr>
              <a:t>  turn on interrupts </a:t>
            </a:r>
            <a:r>
              <a:rPr lang="en-US" sz="2200" dirty="0">
                <a:latin typeface="Courier New"/>
                <a:cs typeface="Courier New"/>
              </a:rPr>
              <a:t>to </a:t>
            </a:r>
            <a:r>
              <a:rPr lang="en-US" sz="2200" dirty="0" smtClean="0">
                <a:latin typeface="Courier New"/>
                <a:cs typeface="Courier New"/>
              </a:rPr>
              <a:t>the previous level;</a:t>
            </a:r>
            <a:endParaRPr lang="en-US" sz="2200" dirty="0">
              <a:latin typeface="Courier New"/>
              <a:cs typeface="Courier New"/>
            </a:endParaRPr>
          </a:p>
          <a:p>
            <a:r>
              <a:rPr lang="en-US" sz="2200" dirty="0" smtClean="0">
                <a:latin typeface="Courier New"/>
                <a:cs typeface="Courier New"/>
              </a:rPr>
              <a:t>}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6248400" y="5029200"/>
            <a:ext cx="685800" cy="68580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2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202354"/>
          </a:xfrm>
        </p:spPr>
        <p:txBody>
          <a:bodyPr/>
          <a:lstStyle/>
          <a:p>
            <a:r>
              <a:rPr lang="en-US" sz="4000" dirty="0" smtClean="0">
                <a:latin typeface="Calibri"/>
                <a:cs typeface="Calibri"/>
              </a:rPr>
              <a:t>How to sleep the current thread?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58000" y="63246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202353"/>
            <a:ext cx="838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semaphore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assert(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NULL);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splhigh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-&gt;count==0)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thread_sleep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assert(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-&gt;count&gt;0);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-&gt;count--;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324600" y="3657600"/>
            <a:ext cx="2209800" cy="914400"/>
          </a:xfrm>
          <a:prstGeom prst="wedgeRoundRectCallout">
            <a:avLst>
              <a:gd name="adj1" fmla="val -77221"/>
              <a:gd name="adj2" fmla="val -43954"/>
              <a:gd name="adj3" fmla="val 16667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400801" y="3733800"/>
            <a:ext cx="2133599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ea typeface="MS PGothic" charset="0"/>
                <a:cs typeface="Courier New" panose="02070309020205020404" pitchFamily="49" charset="0"/>
              </a:rPr>
              <a:t>‘</a:t>
            </a:r>
            <a:r>
              <a:rPr lang="en-US" sz="2400" dirty="0" err="1" smtClean="0">
                <a:solidFill>
                  <a:srgbClr val="FF0000"/>
                </a:solidFill>
                <a:latin typeface="Calibri" panose="020F0502020204030204" pitchFamily="34" charset="0"/>
                <a:ea typeface="MS PGothic" charset="0"/>
                <a:cs typeface="Courier New" panose="02070309020205020404" pitchFamily="49" charset="0"/>
              </a:rPr>
              <a:t>sem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ea typeface="MS PGothic" charset="0"/>
                <a:cs typeface="Courier New" panose="02070309020205020404" pitchFamily="49" charset="0"/>
              </a:rPr>
              <a:t>’ is a mark or indicator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MS PGothic" charset="0"/>
              <a:cs typeface="Courier New" panose="020703090202050204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715000" y="1600200"/>
            <a:ext cx="1981200" cy="914400"/>
          </a:xfrm>
          <a:prstGeom prst="wedgeRoundRectCallout">
            <a:avLst>
              <a:gd name="adj1" fmla="val -77189"/>
              <a:gd name="adj2" fmla="val 11255"/>
              <a:gd name="adj3" fmla="val 16667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791201" y="1676400"/>
            <a:ext cx="1904999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ea typeface="MS PGothic" charset="0"/>
                <a:cs typeface="Courier New" panose="02070309020205020404" pitchFamily="49" charset="0"/>
              </a:rPr>
              <a:t>Check input argument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MS PGothic" charset="0"/>
              <a:cs typeface="Courier New" panose="020703090202050204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181600" y="2590800"/>
            <a:ext cx="2590800" cy="533400"/>
          </a:xfrm>
          <a:prstGeom prst="wedgeRoundRectCallout">
            <a:avLst>
              <a:gd name="adj1" fmla="val -77189"/>
              <a:gd name="adj2" fmla="val 11255"/>
              <a:gd name="adj3" fmla="val 16667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257801" y="2638425"/>
            <a:ext cx="2514599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MS PGothic" charset="0"/>
                <a:cs typeface="Courier New" panose="02070309020205020404" pitchFamily="49" charset="0"/>
              </a:rPr>
              <a:t>Turn off interrupts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114800" y="5181600"/>
            <a:ext cx="2590800" cy="533400"/>
          </a:xfrm>
          <a:prstGeom prst="wedgeRoundRectCallout">
            <a:avLst>
              <a:gd name="adj1" fmla="val -77189"/>
              <a:gd name="adj2" fmla="val 11255"/>
              <a:gd name="adj3" fmla="val 16667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191001" y="5229225"/>
            <a:ext cx="2514599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ea typeface="MS PGothic" charset="0"/>
                <a:cs typeface="Courier New" panose="02070309020205020404" pitchFamily="49" charset="0"/>
              </a:rPr>
              <a:t>Turn on interrupts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MS PGothic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82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8" grpId="0" animBg="1"/>
      <p:bldP spid="8" grpId="1" animBg="1"/>
      <p:bldP spid="9" grpId="0"/>
      <p:bldP spid="9" grpId="1"/>
      <p:bldP spid="10" grpId="0" animBg="1"/>
      <p:bldP spid="11" grpId="0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202354"/>
          </a:xfrm>
        </p:spPr>
        <p:txBody>
          <a:bodyPr/>
          <a:lstStyle/>
          <a:p>
            <a:r>
              <a:rPr lang="en-US" sz="4000" dirty="0" smtClean="0">
                <a:latin typeface="Calibri"/>
                <a:cs typeface="Calibri"/>
              </a:rPr>
              <a:t>How to wakeup a thread?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58000" y="63246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202353"/>
            <a:ext cx="838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V(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semaphore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assert(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NULL);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splhigh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-&gt;count++;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assert(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-&gt;count&gt;0);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thread_wakeup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019800" y="3962400"/>
            <a:ext cx="2209800" cy="914400"/>
          </a:xfrm>
          <a:prstGeom prst="wedgeRoundRectCallout">
            <a:avLst>
              <a:gd name="adj1" fmla="val -95324"/>
              <a:gd name="adj2" fmla="val 33129"/>
              <a:gd name="adj3" fmla="val 16667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96001" y="4038600"/>
            <a:ext cx="2133599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ea typeface="MS PGothic" charset="0"/>
                <a:cs typeface="Courier New" panose="02070309020205020404" pitchFamily="49" charset="0"/>
              </a:rPr>
              <a:t>‘</a:t>
            </a:r>
            <a:r>
              <a:rPr lang="en-US" sz="2400" dirty="0" err="1" smtClean="0">
                <a:solidFill>
                  <a:srgbClr val="FF0000"/>
                </a:solidFill>
                <a:latin typeface="Calibri" panose="020F0502020204030204" pitchFamily="34" charset="0"/>
                <a:ea typeface="MS PGothic" charset="0"/>
                <a:cs typeface="Courier New" panose="02070309020205020404" pitchFamily="49" charset="0"/>
              </a:rPr>
              <a:t>sem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ea typeface="MS PGothic" charset="0"/>
                <a:cs typeface="Courier New" panose="02070309020205020404" pitchFamily="49" charset="0"/>
              </a:rPr>
              <a:t>’ is a mark or indicator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MS PGothic" charset="0"/>
              <a:cs typeface="Courier New" panose="020703090202050204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715000" y="1600200"/>
            <a:ext cx="1981200" cy="914400"/>
          </a:xfrm>
          <a:prstGeom prst="wedgeRoundRectCallout">
            <a:avLst>
              <a:gd name="adj1" fmla="val -77670"/>
              <a:gd name="adj2" fmla="val 42505"/>
              <a:gd name="adj3" fmla="val 16667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791201" y="1676400"/>
            <a:ext cx="1904999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ea typeface="MS PGothic" charset="0"/>
                <a:cs typeface="Courier New" panose="02070309020205020404" pitchFamily="49" charset="0"/>
              </a:rPr>
              <a:t>Check input argument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MS PGothic" charset="0"/>
              <a:cs typeface="Courier New" panose="020703090202050204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181600" y="2895600"/>
            <a:ext cx="2590800" cy="533400"/>
          </a:xfrm>
          <a:prstGeom prst="wedgeRoundRectCallout">
            <a:avLst>
              <a:gd name="adj1" fmla="val -77189"/>
              <a:gd name="adj2" fmla="val 11255"/>
              <a:gd name="adj3" fmla="val 16667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257801" y="2943225"/>
            <a:ext cx="2514599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MS PGothic" charset="0"/>
                <a:cs typeface="Courier New" panose="02070309020205020404" pitchFamily="49" charset="0"/>
              </a:rPr>
              <a:t>Turn off interrupts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114800" y="5181600"/>
            <a:ext cx="2590800" cy="533400"/>
          </a:xfrm>
          <a:prstGeom prst="wedgeRoundRectCallout">
            <a:avLst>
              <a:gd name="adj1" fmla="val -77189"/>
              <a:gd name="adj2" fmla="val 11255"/>
              <a:gd name="adj3" fmla="val 16667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191001" y="5229225"/>
            <a:ext cx="2514599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ea typeface="MS PGothic" charset="0"/>
                <a:cs typeface="Courier New" panose="02070309020205020404" pitchFamily="49" charset="0"/>
              </a:rPr>
              <a:t>Turn on interrupts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MS PGothic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8" grpId="0" animBg="1"/>
      <p:bldP spid="8" grpId="1" animBg="1"/>
      <p:bldP spid="9" grpId="0"/>
      <p:bldP spid="9" grpId="1"/>
      <p:bldP spid="10" grpId="0" animBg="1"/>
      <p:bldP spid="11" grpId="0"/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599"/>
            <a:ext cx="8229600" cy="914401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How to implement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lock_do_i_hold</a:t>
            </a:r>
            <a:r>
              <a:rPr lang="en-US" sz="3600" dirty="0" smtClean="0">
                <a:latin typeface="Calibri"/>
                <a:cs typeface="Calibri"/>
              </a:rPr>
              <a:t>?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58000" y="63246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38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lock_do_i_hold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lock *lock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same;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assert() to input argument lock;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Turn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off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interrupts;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(lock-&gt;holder is the same as this thread)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set same to 1; /* true */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else set same to 0; /* false */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Turn on interrupts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 previous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/*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means lock is held by this thread */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same;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105400" y="2438400"/>
            <a:ext cx="3657600" cy="533400"/>
          </a:xfrm>
          <a:prstGeom prst="wedgeRoundRectCallout">
            <a:avLst>
              <a:gd name="adj1" fmla="val -56863"/>
              <a:gd name="adj2" fmla="val 113040"/>
              <a:gd name="adj3" fmla="val 16667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219701" y="2514600"/>
            <a:ext cx="3619499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ea typeface="MS PGothic" charset="0"/>
                <a:cs typeface="Courier New" panose="02070309020205020404" pitchFamily="49" charset="0"/>
              </a:rPr>
              <a:t>Is lock held by this thread? 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MS PGothic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5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Condition Variables: Data Structure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Wait </a:t>
            </a:r>
            <a:r>
              <a:rPr lang="en-US" dirty="0">
                <a:latin typeface="Calibri"/>
                <a:cs typeface="Calibri"/>
              </a:rPr>
              <a:t>until a variable meets a particular </a:t>
            </a:r>
            <a:r>
              <a:rPr lang="en-US" dirty="0" smtClean="0">
                <a:latin typeface="Calibri"/>
                <a:cs typeface="Calibri"/>
              </a:rPr>
              <a:t>condition</a:t>
            </a:r>
          </a:p>
          <a:p>
            <a:r>
              <a:rPr lang="en-US" dirty="0" smtClean="0">
                <a:latin typeface="Calibri"/>
                <a:cs typeface="Calibri"/>
              </a:rPr>
              <a:t>There is no actual variable </a:t>
            </a:r>
            <a:r>
              <a:rPr lang="en-US" dirty="0">
                <a:latin typeface="Calibri"/>
                <a:cs typeface="Calibri"/>
              </a:rPr>
              <a:t>in the </a:t>
            </a:r>
            <a:r>
              <a:rPr lang="en-US" dirty="0" smtClean="0">
                <a:latin typeface="Calibri"/>
                <a:cs typeface="Calibri"/>
              </a:rPr>
              <a:t>CV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DD708-9C6C-BC4A-8ACC-1131D652BA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3581400"/>
            <a:ext cx="685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/>
                <a:cs typeface="Courier New"/>
              </a:rPr>
              <a:t>/* kern/include/</a:t>
            </a:r>
            <a:r>
              <a:rPr lang="en-US" sz="2800" dirty="0" err="1" smtClean="0">
                <a:latin typeface="Courier New"/>
                <a:cs typeface="Courier New"/>
              </a:rPr>
              <a:t>synch.h</a:t>
            </a:r>
            <a:r>
              <a:rPr lang="en-US" sz="2800" dirty="0" smtClean="0">
                <a:latin typeface="Courier New"/>
                <a:cs typeface="Courier New"/>
              </a:rPr>
              <a:t> */</a:t>
            </a:r>
          </a:p>
          <a:p>
            <a:r>
              <a:rPr lang="en-US" sz="2800" dirty="0" err="1" smtClean="0">
                <a:latin typeface="Courier New"/>
                <a:cs typeface="Courier New"/>
              </a:rPr>
              <a:t>struct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cv {</a:t>
            </a:r>
          </a:p>
          <a:p>
            <a:r>
              <a:rPr lang="en-US" sz="2800" dirty="0">
                <a:latin typeface="Courier New"/>
                <a:cs typeface="Courier New"/>
              </a:rPr>
              <a:t>	char *name;</a:t>
            </a:r>
          </a:p>
          <a:p>
            <a:r>
              <a:rPr lang="en-US" sz="2800" dirty="0">
                <a:latin typeface="Courier New"/>
                <a:cs typeface="Courier New"/>
              </a:rPr>
              <a:t>	// add what you need here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}</a:t>
            </a:r>
            <a:r>
              <a:rPr lang="en-US" sz="2800" dirty="0">
                <a:latin typeface="Courier New"/>
                <a:cs typeface="Courier New"/>
              </a:rPr>
              <a:t>;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676400" y="5133621"/>
            <a:ext cx="5943600" cy="7620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75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Condition Variables: Functions 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DD708-9C6C-BC4A-8ACC-1131D652BA9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915400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latin typeface="Courier New"/>
                <a:cs typeface="Courier New"/>
              </a:rPr>
              <a:t>struct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>
                <a:latin typeface="Courier New"/>
                <a:cs typeface="Courier New"/>
              </a:rPr>
              <a:t>cv *</a:t>
            </a:r>
            <a:r>
              <a:rPr lang="en-US" sz="2200" dirty="0" err="1">
                <a:latin typeface="Courier New"/>
                <a:cs typeface="Courier New"/>
              </a:rPr>
              <a:t>cv_create</a:t>
            </a:r>
            <a:r>
              <a:rPr lang="en-US" sz="2200" dirty="0"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const</a:t>
            </a:r>
            <a:r>
              <a:rPr lang="en-US" sz="2200" dirty="0">
                <a:latin typeface="Courier New"/>
                <a:cs typeface="Courier New"/>
              </a:rPr>
              <a:t> char *name)</a:t>
            </a:r>
            <a:r>
              <a:rPr lang="en-US" sz="2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latin typeface="Courier New"/>
                <a:cs typeface="Courier New"/>
              </a:rPr>
              <a:t>void </a:t>
            </a:r>
            <a:r>
              <a:rPr lang="en-US" sz="2200" dirty="0" err="1">
                <a:latin typeface="Courier New"/>
                <a:cs typeface="Courier New"/>
              </a:rPr>
              <a:t>cv_destroy</a:t>
            </a:r>
            <a:r>
              <a:rPr lang="en-US" sz="2200" dirty="0"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struct</a:t>
            </a:r>
            <a:r>
              <a:rPr lang="en-US" sz="2200" dirty="0">
                <a:latin typeface="Courier New"/>
                <a:cs typeface="Courier New"/>
              </a:rPr>
              <a:t> cv *);</a:t>
            </a:r>
          </a:p>
          <a:p>
            <a:endParaRPr lang="en-US" sz="2200" dirty="0" smtClean="0">
              <a:latin typeface="Courier New"/>
              <a:cs typeface="Courier New"/>
            </a:endParaRPr>
          </a:p>
          <a:p>
            <a:r>
              <a:rPr lang="en-US" sz="2200" dirty="0" smtClean="0">
                <a:latin typeface="Courier New"/>
                <a:cs typeface="Courier New"/>
              </a:rPr>
              <a:t>/* Release </a:t>
            </a:r>
            <a:r>
              <a:rPr lang="en-US" sz="2200" i="1" dirty="0">
                <a:latin typeface="Courier New"/>
                <a:cs typeface="Courier New"/>
              </a:rPr>
              <a:t>lock</a:t>
            </a:r>
            <a:r>
              <a:rPr lang="en-US" sz="2200" dirty="0">
                <a:latin typeface="Courier New"/>
                <a:cs typeface="Courier New"/>
              </a:rPr>
              <a:t>, put thread to sleep until </a:t>
            </a:r>
            <a:r>
              <a:rPr lang="en-US" sz="2200" i="1" dirty="0" smtClean="0">
                <a:latin typeface="Courier New"/>
                <a:cs typeface="Courier New"/>
              </a:rPr>
              <a:t>cv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>
                <a:latin typeface="Courier New"/>
                <a:cs typeface="Courier New"/>
              </a:rPr>
              <a:t>is signaled; when thread wakes up again, re-acquire lock before </a:t>
            </a:r>
            <a:r>
              <a:rPr lang="en-US" sz="2200" dirty="0" smtClean="0">
                <a:latin typeface="Courier New"/>
                <a:cs typeface="Courier New"/>
              </a:rPr>
              <a:t>returning */</a:t>
            </a:r>
            <a:endParaRPr lang="en-US" sz="2200" dirty="0">
              <a:latin typeface="Courier New"/>
              <a:cs typeface="Courier New"/>
            </a:endParaRPr>
          </a:p>
          <a:p>
            <a:r>
              <a:rPr lang="en-US" sz="2200" dirty="0">
                <a:latin typeface="Courier New"/>
                <a:cs typeface="Courier New"/>
              </a:rPr>
              <a:t>v</a:t>
            </a:r>
            <a:r>
              <a:rPr lang="en-US" sz="2200" dirty="0" smtClean="0">
                <a:latin typeface="Courier New"/>
                <a:cs typeface="Courier New"/>
              </a:rPr>
              <a:t>oid </a:t>
            </a:r>
            <a:r>
              <a:rPr lang="en-US" sz="2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cv_wait</a:t>
            </a:r>
            <a:r>
              <a:rPr lang="en-US" sz="2200" dirty="0"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struct</a:t>
            </a:r>
            <a:r>
              <a:rPr lang="en-US" sz="2200" dirty="0">
                <a:latin typeface="Courier New"/>
                <a:cs typeface="Courier New"/>
              </a:rPr>
              <a:t> cv *cv, </a:t>
            </a:r>
            <a:r>
              <a:rPr lang="en-US" sz="2200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 lock *lock</a:t>
            </a:r>
            <a:r>
              <a:rPr lang="en-US" sz="2200" dirty="0">
                <a:latin typeface="Courier New"/>
                <a:cs typeface="Courier New"/>
              </a:rPr>
              <a:t>)</a:t>
            </a:r>
            <a:r>
              <a:rPr lang="en-US" sz="2200" dirty="0" smtClean="0">
                <a:latin typeface="Courier New"/>
                <a:cs typeface="Courier New"/>
              </a:rPr>
              <a:t>;</a:t>
            </a:r>
          </a:p>
          <a:p>
            <a:endParaRPr lang="en-US" sz="2200" dirty="0" smtClean="0">
              <a:latin typeface="Courier New"/>
              <a:cs typeface="Courier New"/>
            </a:endParaRPr>
          </a:p>
          <a:p>
            <a:r>
              <a:rPr lang="en-US" sz="2200" dirty="0" smtClean="0">
                <a:latin typeface="Courier New"/>
                <a:cs typeface="Courier New"/>
              </a:rPr>
              <a:t>/* If </a:t>
            </a:r>
            <a:r>
              <a:rPr lang="en-US" sz="2200" dirty="0">
                <a:latin typeface="Courier New"/>
                <a:cs typeface="Courier New"/>
              </a:rPr>
              <a:t>any threads are waiting on </a:t>
            </a:r>
            <a:r>
              <a:rPr lang="en-US" sz="2200" i="1" dirty="0" smtClean="0">
                <a:latin typeface="Courier New"/>
                <a:cs typeface="Courier New"/>
              </a:rPr>
              <a:t>cv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>
                <a:latin typeface="Courier New"/>
                <a:cs typeface="Courier New"/>
              </a:rPr>
              <a:t>wake up one of them. Caller must hold </a:t>
            </a:r>
            <a:r>
              <a:rPr lang="en-US" sz="2200" i="1" dirty="0">
                <a:latin typeface="Courier New"/>
                <a:cs typeface="Courier New"/>
              </a:rPr>
              <a:t>lock</a:t>
            </a:r>
            <a:r>
              <a:rPr lang="en-US" sz="2200" dirty="0">
                <a:latin typeface="Courier New"/>
                <a:cs typeface="Courier New"/>
              </a:rPr>
              <a:t>, which must be the same as the lock used in the wait </a:t>
            </a:r>
            <a:r>
              <a:rPr lang="en-US" sz="2200" dirty="0" smtClean="0">
                <a:latin typeface="Courier New"/>
                <a:cs typeface="Courier New"/>
              </a:rPr>
              <a:t>call */</a:t>
            </a:r>
            <a:endParaRPr lang="en-US" sz="2200" dirty="0">
              <a:latin typeface="Courier New"/>
              <a:cs typeface="Courier New"/>
            </a:endParaRPr>
          </a:p>
          <a:p>
            <a:r>
              <a:rPr lang="en-US" sz="2200" dirty="0">
                <a:latin typeface="Courier New"/>
                <a:cs typeface="Courier New"/>
              </a:rPr>
              <a:t>v</a:t>
            </a:r>
            <a:r>
              <a:rPr lang="en-US" sz="2200" dirty="0" smtClean="0">
                <a:latin typeface="Courier New"/>
                <a:cs typeface="Courier New"/>
              </a:rPr>
              <a:t>oid </a:t>
            </a:r>
            <a:r>
              <a:rPr lang="en-US" sz="2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cv_signal</a:t>
            </a:r>
            <a:r>
              <a:rPr lang="en-US" sz="2200" dirty="0"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struct</a:t>
            </a:r>
            <a:r>
              <a:rPr lang="en-US" sz="2200" dirty="0">
                <a:latin typeface="Courier New"/>
                <a:cs typeface="Courier New"/>
              </a:rPr>
              <a:t> cv *cv, </a:t>
            </a:r>
            <a:r>
              <a:rPr lang="en-US" sz="2200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 lock *lock</a:t>
            </a:r>
            <a:r>
              <a:rPr lang="en-US" sz="2200" dirty="0">
                <a:latin typeface="Courier New"/>
                <a:cs typeface="Courier New"/>
              </a:rPr>
              <a:t>);</a:t>
            </a:r>
          </a:p>
          <a:p>
            <a:endParaRPr lang="en-US" sz="2200" dirty="0" smtClean="0">
              <a:latin typeface="Courier New"/>
              <a:cs typeface="Courier New"/>
            </a:endParaRPr>
          </a:p>
          <a:p>
            <a:r>
              <a:rPr lang="en-US" sz="2200" dirty="0" smtClean="0">
                <a:latin typeface="Courier New"/>
                <a:cs typeface="Courier New"/>
              </a:rPr>
              <a:t>/* Same </a:t>
            </a:r>
            <a:r>
              <a:rPr lang="en-US" sz="2200" dirty="0">
                <a:latin typeface="Courier New"/>
                <a:cs typeface="Courier New"/>
              </a:rPr>
              <a:t>as signal, except wake up all waiting </a:t>
            </a:r>
            <a:r>
              <a:rPr lang="en-US" sz="2200" dirty="0" smtClean="0">
                <a:latin typeface="Courier New"/>
                <a:cs typeface="Courier New"/>
              </a:rPr>
              <a:t>threads */</a:t>
            </a:r>
          </a:p>
          <a:p>
            <a:r>
              <a:rPr lang="en-US" sz="2200" dirty="0" smtClean="0">
                <a:latin typeface="Courier New"/>
                <a:cs typeface="Courier New"/>
              </a:rPr>
              <a:t>void </a:t>
            </a:r>
            <a:r>
              <a:rPr lang="en-US" sz="2200" dirty="0" err="1" smtClean="0">
                <a:latin typeface="Courier New"/>
                <a:cs typeface="Courier New"/>
              </a:rPr>
              <a:t>cv_broadcast</a:t>
            </a:r>
            <a:r>
              <a:rPr lang="en-US" sz="2200" dirty="0"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struct</a:t>
            </a:r>
            <a:r>
              <a:rPr lang="en-US" sz="2200" dirty="0">
                <a:latin typeface="Courier New"/>
                <a:cs typeface="Courier New"/>
              </a:rPr>
              <a:t> cv *cv, </a:t>
            </a:r>
            <a:r>
              <a:rPr lang="en-US" sz="2200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 lock *lock</a:t>
            </a:r>
            <a:r>
              <a:rPr lang="en-US" sz="2200" dirty="0">
                <a:latin typeface="Courier New"/>
                <a:cs typeface="Courier New"/>
              </a:rPr>
              <a:t>)</a:t>
            </a:r>
            <a:r>
              <a:rPr lang="en-US" sz="2200" dirty="0" smtClean="0">
                <a:latin typeface="Courier New"/>
                <a:cs typeface="Courier New"/>
              </a:rPr>
              <a:t>;</a:t>
            </a:r>
            <a:endParaRPr lang="en-US"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1758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sz="3200" dirty="0">
                <a:latin typeface="Calibri"/>
                <a:cs typeface="Calibri"/>
              </a:rPr>
              <a:t>Producer</a:t>
            </a:r>
            <a:r>
              <a:rPr lang="en-US" sz="3200" dirty="0" smtClean="0">
                <a:latin typeface="Calibri"/>
                <a:cs typeface="Calibri"/>
              </a:rPr>
              <a:t>/Consumer Implementation </a:t>
            </a:r>
            <a:r>
              <a:rPr lang="en-US" sz="3200" dirty="0">
                <a:latin typeface="Calibri"/>
                <a:cs typeface="Calibri"/>
              </a:rPr>
              <a:t>with </a:t>
            </a:r>
            <a:r>
              <a:rPr lang="en-US" sz="3200" dirty="0" smtClean="0">
                <a:latin typeface="Calibri"/>
                <a:cs typeface="Calibri"/>
              </a:rPr>
              <a:t>Locks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25355"/>
            <a:ext cx="9067800" cy="517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urier New"/>
                <a:cs typeface="Courier New"/>
              </a:rPr>
              <a:t>char buffer[SIZE];</a:t>
            </a:r>
          </a:p>
          <a:p>
            <a:r>
              <a:rPr lang="en-US" sz="2200" dirty="0" err="1">
                <a:latin typeface="Courier New"/>
                <a:cs typeface="Courier New"/>
              </a:rPr>
              <a:t>int</a:t>
            </a:r>
            <a:r>
              <a:rPr lang="en-US" sz="2200" dirty="0">
                <a:latin typeface="Courier New"/>
                <a:cs typeface="Courier New"/>
              </a:rPr>
              <a:t> count = 0, head = 0, tail = 0;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struct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>
                <a:latin typeface="Courier New"/>
                <a:cs typeface="Courier New"/>
              </a:rPr>
              <a:t>lock </a:t>
            </a:r>
            <a:r>
              <a:rPr lang="en-US" sz="2200" dirty="0" smtClean="0">
                <a:latin typeface="Courier New"/>
                <a:cs typeface="Courier New"/>
              </a:rPr>
              <a:t>*</a:t>
            </a:r>
            <a:r>
              <a:rPr lang="en-US" sz="2200" dirty="0" err="1" smtClean="0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;</a:t>
            </a:r>
            <a:endParaRPr lang="en-US" sz="2200" dirty="0">
              <a:latin typeface="Courier New"/>
              <a:cs typeface="Courier New"/>
            </a:endParaRPr>
          </a:p>
          <a:p>
            <a:r>
              <a:rPr lang="en-US" sz="2200" dirty="0" err="1" smtClean="0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lock_create</a:t>
            </a:r>
            <a:r>
              <a:rPr lang="en-US" sz="2200" dirty="0" smtClean="0">
                <a:latin typeface="Courier New"/>
                <a:cs typeface="Courier New"/>
              </a:rPr>
              <a:t>(“</a:t>
            </a:r>
            <a:r>
              <a:rPr lang="en-US" sz="2200" dirty="0" err="1" smtClean="0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 for cv”)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endParaRPr lang="en-US" sz="2200" dirty="0">
              <a:latin typeface="Courier New"/>
              <a:cs typeface="Courier New"/>
            </a:endParaRPr>
          </a:p>
          <a:p>
            <a:r>
              <a:rPr lang="en-US" sz="2200" dirty="0">
                <a:latin typeface="Courier New"/>
                <a:cs typeface="Courier New"/>
              </a:rPr>
              <a:t>void </a:t>
            </a:r>
            <a:r>
              <a:rPr lang="en-US" sz="2200" dirty="0" smtClean="0">
                <a:latin typeface="Courier New"/>
                <a:cs typeface="Courier New"/>
              </a:rPr>
              <a:t>producer(</a:t>
            </a:r>
            <a:r>
              <a:rPr lang="en-US" sz="2200" dirty="0">
                <a:latin typeface="Courier New"/>
                <a:cs typeface="Courier New"/>
              </a:rPr>
              <a:t>char c) {</a:t>
            </a:r>
          </a:p>
          <a:p>
            <a:r>
              <a:rPr lang="en-US" sz="2200" dirty="0">
                <a:latin typeface="Courier New"/>
                <a:cs typeface="Courier New"/>
              </a:rPr>
              <a:t>    </a:t>
            </a:r>
            <a:r>
              <a:rPr lang="en-US" sz="2200" dirty="0" err="1">
                <a:latin typeface="Courier New"/>
                <a:cs typeface="Courier New"/>
              </a:rPr>
              <a:t>lock_acquire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latin typeface="Courier New"/>
                <a:cs typeface="Courier New"/>
              </a:rPr>
              <a:t>    count++;</a:t>
            </a:r>
          </a:p>
          <a:p>
            <a:r>
              <a:rPr lang="en-US" sz="2200" dirty="0">
                <a:latin typeface="Courier New"/>
                <a:cs typeface="Courier New"/>
              </a:rPr>
              <a:t>    buffer[head] = c;</a:t>
            </a:r>
          </a:p>
          <a:p>
            <a:r>
              <a:rPr lang="en-US" sz="2200" dirty="0">
                <a:latin typeface="Courier New"/>
                <a:cs typeface="Courier New"/>
              </a:rPr>
              <a:t>    head++;</a:t>
            </a:r>
          </a:p>
          <a:p>
            <a:r>
              <a:rPr lang="en-US" sz="2200" dirty="0">
                <a:latin typeface="Courier New"/>
                <a:cs typeface="Courier New"/>
              </a:rPr>
              <a:t>    if (head == SIZE) {</a:t>
            </a:r>
          </a:p>
          <a:p>
            <a:r>
              <a:rPr lang="en-US" sz="2200" dirty="0">
                <a:latin typeface="Courier New"/>
                <a:cs typeface="Courier New"/>
              </a:rPr>
              <a:t>        head = 0;</a:t>
            </a:r>
          </a:p>
          <a:p>
            <a:r>
              <a:rPr lang="en-US" sz="2200" dirty="0">
                <a:latin typeface="Courier New"/>
                <a:cs typeface="Courier New"/>
              </a:rPr>
              <a:t>    }</a:t>
            </a:r>
          </a:p>
          <a:p>
            <a:r>
              <a:rPr lang="en-US" sz="2200" dirty="0">
                <a:latin typeface="Courier New"/>
                <a:cs typeface="Courier New"/>
              </a:rPr>
              <a:t>    </a:t>
            </a:r>
            <a:r>
              <a:rPr lang="en-US" sz="2200" dirty="0" err="1">
                <a:latin typeface="Courier New"/>
                <a:cs typeface="Courier New"/>
              </a:rPr>
              <a:t>lock_release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2550617"/>
            <a:ext cx="44196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urier New"/>
                <a:cs typeface="Courier New"/>
              </a:rPr>
              <a:t>char consumer(</a:t>
            </a:r>
            <a:r>
              <a:rPr lang="en-US" sz="2200" dirty="0">
                <a:latin typeface="Courier New"/>
                <a:cs typeface="Courier New"/>
              </a:rPr>
              <a:t>) {</a:t>
            </a:r>
          </a:p>
          <a:p>
            <a:r>
              <a:rPr lang="en-US" sz="2200" dirty="0">
                <a:latin typeface="Courier New"/>
                <a:cs typeface="Courier New"/>
              </a:rPr>
              <a:t>    char c;</a:t>
            </a:r>
          </a:p>
          <a:p>
            <a:r>
              <a:rPr lang="en-US" sz="2200" dirty="0">
                <a:latin typeface="Courier New"/>
                <a:cs typeface="Courier New"/>
              </a:rPr>
              <a:t>    </a:t>
            </a:r>
            <a:r>
              <a:rPr lang="en-US" sz="2200" dirty="0" err="1">
                <a:latin typeface="Courier New"/>
                <a:cs typeface="Courier New"/>
              </a:rPr>
              <a:t>lock_acquire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latin typeface="Courier New"/>
                <a:cs typeface="Courier New"/>
              </a:rPr>
              <a:t>    count--;</a:t>
            </a:r>
          </a:p>
          <a:p>
            <a:r>
              <a:rPr lang="en-US" sz="2200" dirty="0">
                <a:latin typeface="Courier New"/>
                <a:cs typeface="Courier New"/>
              </a:rPr>
              <a:t>    c = buffer[tail];</a:t>
            </a:r>
          </a:p>
          <a:p>
            <a:r>
              <a:rPr lang="en-US" sz="2200" dirty="0">
                <a:latin typeface="Courier New"/>
                <a:cs typeface="Courier New"/>
              </a:rPr>
              <a:t>    tail++;</a:t>
            </a:r>
          </a:p>
          <a:p>
            <a:r>
              <a:rPr lang="en-US" sz="2200" dirty="0">
                <a:latin typeface="Courier New"/>
                <a:cs typeface="Courier New"/>
              </a:rPr>
              <a:t>    if (tail == SIZE) {</a:t>
            </a:r>
          </a:p>
          <a:p>
            <a:r>
              <a:rPr lang="en-US" sz="2200" dirty="0">
                <a:latin typeface="Courier New"/>
                <a:cs typeface="Courier New"/>
              </a:rPr>
              <a:t>        tail = 0;</a:t>
            </a:r>
          </a:p>
          <a:p>
            <a:r>
              <a:rPr lang="en-US" sz="2200" dirty="0">
                <a:latin typeface="Courier New"/>
                <a:cs typeface="Courier New"/>
              </a:rPr>
              <a:t>    }</a:t>
            </a:r>
          </a:p>
          <a:p>
            <a:r>
              <a:rPr lang="en-US" sz="2200" dirty="0">
                <a:latin typeface="Courier New"/>
                <a:cs typeface="Courier New"/>
              </a:rPr>
              <a:t>    </a:t>
            </a:r>
            <a:r>
              <a:rPr lang="en-US" sz="2200" dirty="0" err="1">
                <a:latin typeface="Courier New"/>
                <a:cs typeface="Courier New"/>
              </a:rPr>
              <a:t>lock_release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latin typeface="Courier New"/>
                <a:cs typeface="Courier New"/>
              </a:rPr>
              <a:t>    return c;</a:t>
            </a:r>
          </a:p>
          <a:p>
            <a:r>
              <a:rPr lang="en-US" sz="2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432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04800"/>
            <a:ext cx="81343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>
                <a:latin typeface="Calibri"/>
                <a:cs typeface="Calibri"/>
              </a:rPr>
              <a:t>Review: Semaphores and Variables</a:t>
            </a:r>
            <a:endParaRPr lang="en-US" altLang="zh-CN" dirty="0">
              <a:latin typeface="Calibri"/>
              <a:ea typeface="宋体" charset="0"/>
              <a:cs typeface="Calibri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5257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volatile </a:t>
            </a:r>
            <a:r>
              <a:rPr lang="en-US" sz="2400" b="1" u="sng" dirty="0" err="1">
                <a:solidFill>
                  <a:srgbClr val="FF0000"/>
                </a:solidFill>
                <a:latin typeface="Courier New"/>
                <a:cs typeface="Courier New"/>
              </a:rPr>
              <a:t>bool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all_dishes_available</a:t>
            </a:r>
            <a:r>
              <a:rPr lang="en-US" sz="2400" dirty="0" smtClean="0">
                <a:latin typeface="Courier New"/>
                <a:cs typeface="Courier New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true</a:t>
            </a:r>
            <a:r>
              <a:rPr lang="en-US" sz="2400" dirty="0" smtClean="0">
                <a:latin typeface="Courier New"/>
                <a:cs typeface="Courier New"/>
              </a:rPr>
              <a:t>; 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Courier New"/>
                <a:ea typeface="宋体" charset="0"/>
                <a:cs typeface="Courier New"/>
              </a:rPr>
              <a:t>semaphore done = 0;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/>
                <a:ea typeface="宋体" charset="0"/>
                <a:cs typeface="Courier New"/>
              </a:rPr>
              <a:t>s</a:t>
            </a:r>
            <a:r>
              <a:rPr lang="en-US" altLang="zh-CN" sz="2400" dirty="0" smtClean="0">
                <a:latin typeface="Courier New"/>
                <a:ea typeface="宋体" charset="0"/>
                <a:cs typeface="Courier New"/>
              </a:rPr>
              <a:t>emaphore </a:t>
            </a:r>
            <a:r>
              <a:rPr lang="en-US" altLang="zh-CN" sz="2400" dirty="0" err="1" smtClean="0">
                <a:latin typeface="Courier New"/>
                <a:ea typeface="宋体" charset="0"/>
                <a:cs typeface="Courier New"/>
              </a:rPr>
              <a:t>mutex</a:t>
            </a:r>
            <a:r>
              <a:rPr lang="en-US" altLang="zh-CN" sz="2400" dirty="0" smtClean="0">
                <a:latin typeface="Courier New"/>
                <a:ea typeface="宋体" charset="0"/>
                <a:cs typeface="Courier New"/>
              </a:rPr>
              <a:t> = 1;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semaphore </a:t>
            </a:r>
            <a:r>
              <a:rPr lang="en-US" sz="2400" dirty="0" err="1" smtClean="0">
                <a:latin typeface="Courier New"/>
                <a:cs typeface="Courier New"/>
              </a:rPr>
              <a:t>dish_mutex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= </a:t>
            </a:r>
            <a:r>
              <a:rPr lang="en-US" sz="2400" dirty="0" smtClean="0">
                <a:latin typeface="Courier New"/>
                <a:cs typeface="Courier New"/>
              </a:rPr>
              <a:t>1;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semaphore </a:t>
            </a:r>
            <a:r>
              <a:rPr lang="en-US" sz="2400" dirty="0" err="1" smtClean="0">
                <a:latin typeface="Courier New"/>
                <a:cs typeface="Courier New"/>
              </a:rPr>
              <a:t>cats_queue</a:t>
            </a:r>
            <a:r>
              <a:rPr lang="en-US" sz="2400" dirty="0" smtClean="0">
                <a:latin typeface="Courier New"/>
                <a:cs typeface="Courier New"/>
              </a:rPr>
              <a:t> = 0;  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olatile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cats_wait_count</a:t>
            </a:r>
            <a:r>
              <a:rPr lang="en-US" sz="2400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olatile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bool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no_cat_eat</a:t>
            </a:r>
            <a:r>
              <a:rPr lang="en-US" sz="2400" dirty="0" smtClean="0">
                <a:latin typeface="Courier New"/>
                <a:cs typeface="Courier New"/>
              </a:rPr>
              <a:t> = true; /*first cat*/</a:t>
            </a: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semaphore </a:t>
            </a:r>
            <a:r>
              <a:rPr lang="en-US" sz="2400" dirty="0" err="1" smtClean="0">
                <a:latin typeface="Courier New"/>
                <a:cs typeface="Courier New"/>
              </a:rPr>
              <a:t>mice_queue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= 0;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mice_wait_count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bool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no_mouse_eat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= true; 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91765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sz="3200" dirty="0" smtClean="0">
                <a:latin typeface="Calibri"/>
                <a:cs typeface="Calibri"/>
              </a:rPr>
              <a:t>How to handle the empty</a:t>
            </a:r>
            <a:r>
              <a:rPr lang="en-US" sz="3200" dirty="0">
                <a:latin typeface="Calibri"/>
                <a:cs typeface="Calibri"/>
              </a:rPr>
              <a:t>/full </a:t>
            </a:r>
            <a:r>
              <a:rPr lang="en-US" sz="3200" dirty="0" smtClean="0">
                <a:latin typeface="Calibri"/>
                <a:cs typeface="Calibri"/>
              </a:rPr>
              <a:t>cases using locks?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925355"/>
            <a:ext cx="9067800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urier New"/>
                <a:cs typeface="Courier New"/>
              </a:rPr>
              <a:t>void producer(</a:t>
            </a:r>
            <a:r>
              <a:rPr lang="en-US" sz="2200" dirty="0">
                <a:latin typeface="Courier New"/>
                <a:cs typeface="Courier New"/>
              </a:rPr>
              <a:t>char c) {</a:t>
            </a:r>
          </a:p>
          <a:p>
            <a:r>
              <a:rPr lang="en-US" sz="2200" dirty="0">
                <a:latin typeface="Courier New"/>
                <a:cs typeface="Courier New"/>
              </a:rPr>
              <a:t>    </a:t>
            </a:r>
            <a:r>
              <a:rPr lang="en-US" sz="2200" dirty="0" err="1">
                <a:latin typeface="Courier New"/>
                <a:cs typeface="Courier New"/>
              </a:rPr>
              <a:t>lock_acquire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latin typeface="Courier New"/>
                <a:cs typeface="Courier New"/>
              </a:rPr>
              <a:t>    </a:t>
            </a:r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while (count == SIZE) </a:t>
            </a:r>
            <a:endParaRPr lang="en-US" sz="2200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ourier New"/>
                <a:cs typeface="Courier New"/>
              </a:rPr>
              <a:t>   {</a:t>
            </a:r>
            <a:endParaRPr lang="en-US" sz="2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        </a:t>
            </a:r>
            <a:r>
              <a:rPr lang="en-US" sz="2200" dirty="0" err="1">
                <a:solidFill>
                  <a:srgbClr val="FF0000"/>
                </a:solidFill>
                <a:latin typeface="Courier New"/>
                <a:cs typeface="Courier New"/>
              </a:rPr>
              <a:t>lock_release</a:t>
            </a:r>
            <a:r>
              <a:rPr lang="en-US" sz="220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mutex</a:t>
            </a:r>
            <a:r>
              <a:rPr lang="en-US" sz="220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        </a:t>
            </a:r>
            <a:r>
              <a:rPr lang="en-US" sz="2200" dirty="0" err="1">
                <a:solidFill>
                  <a:srgbClr val="FF0000"/>
                </a:solidFill>
                <a:latin typeface="Courier New"/>
                <a:cs typeface="Courier New"/>
              </a:rPr>
              <a:t>lock_acquire</a:t>
            </a:r>
            <a:r>
              <a:rPr lang="en-US" sz="220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mutex</a:t>
            </a:r>
            <a:r>
              <a:rPr lang="en-US" sz="220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2200" dirty="0">
                <a:latin typeface="Courier New"/>
                <a:cs typeface="Courier New"/>
              </a:rPr>
              <a:t>    count++;</a:t>
            </a:r>
          </a:p>
          <a:p>
            <a:r>
              <a:rPr lang="en-US" sz="2200" dirty="0">
                <a:latin typeface="Courier New"/>
                <a:cs typeface="Courier New"/>
              </a:rPr>
              <a:t>    buffer[head] = c;</a:t>
            </a:r>
          </a:p>
          <a:p>
            <a:r>
              <a:rPr lang="en-US" sz="2200" dirty="0">
                <a:latin typeface="Courier New"/>
                <a:cs typeface="Courier New"/>
              </a:rPr>
              <a:t>    head++;</a:t>
            </a:r>
          </a:p>
          <a:p>
            <a:r>
              <a:rPr lang="en-US" sz="2200" dirty="0">
                <a:latin typeface="Courier New"/>
                <a:cs typeface="Courier New"/>
              </a:rPr>
              <a:t>    if (head == SIZE) </a:t>
            </a:r>
            <a:endParaRPr lang="en-US" sz="2200" dirty="0" smtClean="0">
              <a:latin typeface="Courier New"/>
              <a:cs typeface="Courier New"/>
            </a:endParaRPr>
          </a:p>
          <a:p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{</a:t>
            </a:r>
            <a:endParaRPr lang="en-US" sz="2200" dirty="0">
              <a:latin typeface="Courier New"/>
              <a:cs typeface="Courier New"/>
            </a:endParaRPr>
          </a:p>
          <a:p>
            <a:r>
              <a:rPr lang="en-US" sz="2200" dirty="0">
                <a:latin typeface="Courier New"/>
                <a:cs typeface="Courier New"/>
              </a:rPr>
              <a:t>        head = 0;</a:t>
            </a:r>
          </a:p>
          <a:p>
            <a:r>
              <a:rPr lang="en-US" sz="2200" dirty="0">
                <a:latin typeface="Courier New"/>
                <a:cs typeface="Courier New"/>
              </a:rPr>
              <a:t>    }</a:t>
            </a:r>
          </a:p>
          <a:p>
            <a:r>
              <a:rPr lang="en-US" sz="2200" dirty="0">
                <a:latin typeface="Courier New"/>
                <a:cs typeface="Courier New"/>
              </a:rPr>
              <a:t>    </a:t>
            </a:r>
            <a:r>
              <a:rPr lang="en-US" sz="2200" dirty="0" err="1">
                <a:latin typeface="Courier New"/>
                <a:cs typeface="Courier New"/>
              </a:rPr>
              <a:t>lock_release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914400"/>
            <a:ext cx="5181600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urier New"/>
                <a:cs typeface="Courier New"/>
              </a:rPr>
              <a:t>char </a:t>
            </a:r>
            <a:r>
              <a:rPr lang="en-US" sz="2200" dirty="0" smtClean="0">
                <a:latin typeface="Courier New"/>
                <a:cs typeface="Courier New"/>
              </a:rPr>
              <a:t>consumer(</a:t>
            </a:r>
            <a:r>
              <a:rPr lang="en-US" sz="2200" dirty="0">
                <a:latin typeface="Courier New"/>
                <a:cs typeface="Courier New"/>
              </a:rPr>
              <a:t>) {</a:t>
            </a:r>
          </a:p>
          <a:p>
            <a:r>
              <a:rPr lang="en-US" sz="2200" dirty="0">
                <a:latin typeface="Courier New"/>
                <a:cs typeface="Courier New"/>
              </a:rPr>
              <a:t>    char c;</a:t>
            </a:r>
          </a:p>
          <a:p>
            <a:r>
              <a:rPr lang="en-US" sz="2200" dirty="0">
                <a:latin typeface="Courier New"/>
                <a:cs typeface="Courier New"/>
              </a:rPr>
              <a:t>    </a:t>
            </a:r>
            <a:r>
              <a:rPr lang="en-US" sz="2200" dirty="0" err="1">
                <a:latin typeface="Courier New"/>
                <a:cs typeface="Courier New"/>
              </a:rPr>
              <a:t>lock_acquire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latin typeface="Courier New"/>
                <a:cs typeface="Courier New"/>
              </a:rPr>
              <a:t>    while (count == 0) {</a:t>
            </a:r>
          </a:p>
          <a:p>
            <a:r>
              <a:rPr lang="en-US" sz="2200" dirty="0">
                <a:latin typeface="Courier New"/>
                <a:cs typeface="Courier New"/>
              </a:rPr>
              <a:t>        </a:t>
            </a:r>
            <a:r>
              <a:rPr lang="en-US" sz="2200" dirty="0" err="1">
                <a:latin typeface="Courier New"/>
                <a:cs typeface="Courier New"/>
              </a:rPr>
              <a:t>lock_release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latin typeface="Courier New"/>
                <a:cs typeface="Courier New"/>
              </a:rPr>
              <a:t>        </a:t>
            </a:r>
            <a:r>
              <a:rPr lang="en-US" sz="2200" dirty="0" err="1">
                <a:latin typeface="Courier New"/>
                <a:cs typeface="Courier New"/>
              </a:rPr>
              <a:t>lock_acquire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latin typeface="Courier New"/>
                <a:cs typeface="Courier New"/>
              </a:rPr>
              <a:t>    }</a:t>
            </a:r>
          </a:p>
          <a:p>
            <a:r>
              <a:rPr lang="en-US" sz="2200" dirty="0">
                <a:latin typeface="Courier New"/>
                <a:cs typeface="Courier New"/>
              </a:rPr>
              <a:t>    count--;</a:t>
            </a:r>
          </a:p>
          <a:p>
            <a:r>
              <a:rPr lang="en-US" sz="2200" dirty="0">
                <a:latin typeface="Courier New"/>
                <a:cs typeface="Courier New"/>
              </a:rPr>
              <a:t>    c = buffer[tail];</a:t>
            </a:r>
          </a:p>
          <a:p>
            <a:r>
              <a:rPr lang="en-US" sz="2200" dirty="0">
                <a:latin typeface="Courier New"/>
                <a:cs typeface="Courier New"/>
              </a:rPr>
              <a:t>    tail++;</a:t>
            </a:r>
          </a:p>
          <a:p>
            <a:r>
              <a:rPr lang="en-US" sz="2200" dirty="0">
                <a:latin typeface="Courier New"/>
                <a:cs typeface="Courier New"/>
              </a:rPr>
              <a:t>    if (tail == SIZE) {</a:t>
            </a:r>
          </a:p>
          <a:p>
            <a:r>
              <a:rPr lang="en-US" sz="2200" dirty="0">
                <a:latin typeface="Courier New"/>
                <a:cs typeface="Courier New"/>
              </a:rPr>
              <a:t>        tail = 0;</a:t>
            </a:r>
          </a:p>
          <a:p>
            <a:r>
              <a:rPr lang="en-US" sz="2200" dirty="0">
                <a:latin typeface="Courier New"/>
                <a:cs typeface="Courier New"/>
              </a:rPr>
              <a:t>    }</a:t>
            </a:r>
          </a:p>
          <a:p>
            <a:r>
              <a:rPr lang="en-US" sz="2200" dirty="0">
                <a:latin typeface="Courier New"/>
                <a:cs typeface="Courier New"/>
              </a:rPr>
              <a:t>    </a:t>
            </a:r>
            <a:r>
              <a:rPr lang="en-US" sz="2200" dirty="0" err="1">
                <a:latin typeface="Courier New"/>
                <a:cs typeface="Courier New"/>
              </a:rPr>
              <a:t>lock_release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mutex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r>
              <a:rPr lang="en-US" sz="2200" dirty="0">
                <a:latin typeface="Courier New"/>
                <a:cs typeface="Courier New"/>
              </a:rPr>
              <a:t>    return c;</a:t>
            </a:r>
          </a:p>
          <a:p>
            <a:r>
              <a:rPr lang="en-US" sz="2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6172200"/>
            <a:ext cx="739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Which </a:t>
            </a:r>
            <a:r>
              <a:rPr lang="en-US" sz="2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lock_acqure</a:t>
            </a:r>
            <a:r>
              <a:rPr lang="en-US" sz="2200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lang="en-US" sz="2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lock_release</a:t>
            </a:r>
            <a:r>
              <a:rPr lang="en-US" sz="2200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are a pair?</a:t>
            </a:r>
          </a:p>
        </p:txBody>
      </p:sp>
    </p:spTree>
    <p:extLst>
      <p:ext uri="{BB962C8B-B14F-4D97-AF65-F5344CB8AC3E}">
        <p14:creationId xmlns:p14="http://schemas.microsoft.com/office/powerpoint/2010/main" val="409136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How to implement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cv_wait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dirty="0" smtClean="0">
                <a:latin typeface="Calibri"/>
                <a:cs typeface="Calibri"/>
              </a:rPr>
              <a:t>? 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156186"/>
            <a:ext cx="5334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1621"/>
            <a:ext cx="891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void </a:t>
            </a:r>
            <a:r>
              <a:rPr lang="en-US" dirty="0" err="1" smtClean="0">
                <a:latin typeface="Courier New"/>
                <a:cs typeface="Courier New"/>
              </a:rPr>
              <a:t>cv_wait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cv *cv,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lock *lock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 use assert to check input cv and lock;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 turn </a:t>
            </a:r>
            <a:r>
              <a:rPr lang="en-US" dirty="0">
                <a:latin typeface="Courier New"/>
                <a:cs typeface="Courier New"/>
              </a:rPr>
              <a:t>off </a:t>
            </a:r>
            <a:r>
              <a:rPr lang="en-US" dirty="0" smtClean="0">
                <a:latin typeface="Courier New"/>
                <a:cs typeface="Courier New"/>
              </a:rPr>
              <a:t>interrupts;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 release the lock;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  /*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thread_sleep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() using cv or lock? */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sleep the thread until </a:t>
            </a:r>
            <a:r>
              <a:rPr lang="en-US" dirty="0">
                <a:latin typeface="Courier New"/>
                <a:cs typeface="Courier New"/>
              </a:rPr>
              <a:t>someone </a:t>
            </a:r>
            <a:r>
              <a:rPr lang="en-US" dirty="0" smtClean="0">
                <a:latin typeface="Courier New"/>
                <a:cs typeface="Courier New"/>
              </a:rPr>
              <a:t>signals cv;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 acquire the lock;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 turn on interrupts </a:t>
            </a:r>
            <a:r>
              <a:rPr lang="en-US" dirty="0">
                <a:latin typeface="Courier New"/>
                <a:cs typeface="Courier New"/>
              </a:rPr>
              <a:t>to </a:t>
            </a:r>
            <a:r>
              <a:rPr lang="en-US" dirty="0" smtClean="0">
                <a:latin typeface="Courier New"/>
                <a:cs typeface="Courier New"/>
              </a:rPr>
              <a:t>the previous level;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78403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How to implement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cv_signal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dirty="0" smtClean="0">
                <a:latin typeface="Calibri"/>
                <a:cs typeface="Calibri"/>
              </a:rPr>
              <a:t>? 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156186"/>
            <a:ext cx="5334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1621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v</a:t>
            </a:r>
            <a:r>
              <a:rPr lang="en-US" sz="2000" dirty="0" smtClean="0">
                <a:latin typeface="Courier New"/>
                <a:cs typeface="Courier New"/>
              </a:rPr>
              <a:t>oid </a:t>
            </a:r>
            <a:r>
              <a:rPr lang="en-US" sz="2000" dirty="0" err="1" smtClean="0">
                <a:latin typeface="Courier New"/>
                <a:cs typeface="Courier New"/>
              </a:rPr>
              <a:t>cv_signal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struct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cv *cv, </a:t>
            </a:r>
            <a:r>
              <a:rPr lang="en-US" sz="2000" dirty="0" err="1">
                <a:latin typeface="Courier New"/>
                <a:cs typeface="Courier New"/>
              </a:rPr>
              <a:t>struct</a:t>
            </a:r>
            <a:r>
              <a:rPr lang="en-US" sz="2000" dirty="0">
                <a:latin typeface="Courier New"/>
                <a:cs typeface="Courier New"/>
              </a:rPr>
              <a:t> lock *lock</a:t>
            </a:r>
            <a:r>
              <a:rPr lang="en-US" sz="2000" dirty="0" smtClean="0">
                <a:latin typeface="Courier New"/>
                <a:cs typeface="Courier New"/>
              </a:rPr>
              <a:t>) {</a:t>
            </a:r>
            <a:endParaRPr lang="en-US" sz="2000" dirty="0">
              <a:latin typeface="Courier New"/>
              <a:cs typeface="Courier New"/>
            </a:endParaRP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    use assert to check cv and lock;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    turn </a:t>
            </a:r>
            <a:r>
              <a:rPr lang="en-US" sz="2000" dirty="0">
                <a:latin typeface="Courier New"/>
                <a:cs typeface="Courier New"/>
              </a:rPr>
              <a:t>off </a:t>
            </a:r>
            <a:r>
              <a:rPr lang="en-US" sz="2000" dirty="0" smtClean="0">
                <a:latin typeface="Courier New"/>
                <a:cs typeface="Courier New"/>
              </a:rPr>
              <a:t>interrupts;</a:t>
            </a:r>
            <a:endParaRPr lang="en-US" sz="2000" dirty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    /* </a:t>
            </a:r>
            <a:r>
              <a:rPr lang="en-US" sz="2000" dirty="0">
                <a:latin typeface="Courier New"/>
                <a:cs typeface="Courier New"/>
              </a:rPr>
              <a:t>!</a:t>
            </a:r>
            <a:r>
              <a:rPr lang="en-US" sz="2000" dirty="0" err="1">
                <a:latin typeface="Courier New"/>
                <a:cs typeface="Courier New"/>
              </a:rPr>
              <a:t>lock_do_i_hold</a:t>
            </a:r>
            <a:r>
              <a:rPr lang="en-US" sz="2000" dirty="0">
                <a:latin typeface="Courier New"/>
                <a:cs typeface="Courier New"/>
              </a:rPr>
              <a:t>(lock</a:t>
            </a:r>
            <a:r>
              <a:rPr lang="en-US" sz="2000" dirty="0" smtClean="0">
                <a:latin typeface="Courier New"/>
                <a:cs typeface="Courier New"/>
              </a:rPr>
              <a:t>) */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    if (this thread does not hold lock)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        panic</a:t>
            </a:r>
            <a:r>
              <a:rPr lang="en-US" sz="2000" dirty="0">
                <a:latin typeface="Courier New"/>
                <a:cs typeface="Courier New"/>
              </a:rPr>
              <a:t>("</a:t>
            </a:r>
            <a:r>
              <a:rPr lang="en-US" sz="2000" dirty="0" err="1" smtClean="0">
                <a:latin typeface="Courier New"/>
                <a:cs typeface="Courier New"/>
              </a:rPr>
              <a:t>cv_signal</a:t>
            </a:r>
            <a:r>
              <a:rPr lang="en-US" sz="2000" dirty="0" smtClean="0">
                <a:latin typeface="Courier New"/>
                <a:cs typeface="Courier New"/>
              </a:rPr>
              <a:t> error: </a:t>
            </a:r>
            <a:r>
              <a:rPr lang="en-US" sz="2000" dirty="0">
                <a:latin typeface="Courier New"/>
                <a:cs typeface="Courier New"/>
              </a:rPr>
              <a:t>cv %s at %p, lock %s at </a:t>
            </a:r>
            <a:r>
              <a:rPr lang="en-US" sz="2000" dirty="0" smtClean="0">
                <a:latin typeface="Courier New"/>
                <a:cs typeface="Courier New"/>
              </a:rPr>
              <a:t>  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          %p.\</a:t>
            </a:r>
            <a:r>
              <a:rPr lang="en-US" sz="2000" dirty="0">
                <a:latin typeface="Courier New"/>
                <a:cs typeface="Courier New"/>
              </a:rPr>
              <a:t>n</a:t>
            </a:r>
            <a:r>
              <a:rPr lang="en-US" sz="2000" dirty="0" smtClean="0">
                <a:latin typeface="Courier New"/>
                <a:cs typeface="Courier New"/>
              </a:rPr>
              <a:t>", cv-</a:t>
            </a:r>
            <a:r>
              <a:rPr lang="en-US" sz="2000" dirty="0">
                <a:latin typeface="Courier New"/>
                <a:cs typeface="Courier New"/>
              </a:rPr>
              <a:t>&gt;name, cv, lock-&gt;name, lock);</a:t>
            </a:r>
          </a:p>
          <a:p>
            <a:r>
              <a:rPr lang="en-US" sz="2000" dirty="0">
                <a:latin typeface="Courier New"/>
                <a:cs typeface="Courier New"/>
              </a:rPr>
              <a:t>	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    /* see also how to wakeup a thread Slide 15 */</a:t>
            </a:r>
            <a:endParaRPr lang="en-US" sz="20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    wakeup 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one thread 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using indicator “cv”;</a:t>
            </a:r>
            <a:endParaRPr lang="en-US" sz="20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    turn on </a:t>
            </a:r>
            <a:r>
              <a:rPr lang="en-US" sz="2000" dirty="0">
                <a:latin typeface="Courier New"/>
                <a:cs typeface="Courier New"/>
              </a:rPr>
              <a:t>interrupts to </a:t>
            </a:r>
            <a:r>
              <a:rPr lang="en-US" sz="2000" dirty="0" smtClean="0">
                <a:latin typeface="Courier New"/>
                <a:cs typeface="Courier New"/>
              </a:rPr>
              <a:t>the previous level;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}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65239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sz="3600" dirty="0">
                <a:latin typeface="Calibri"/>
                <a:cs typeface="Calibri"/>
              </a:rPr>
              <a:t>Condition Variables</a:t>
            </a:r>
            <a:r>
              <a:rPr lang="en-US" sz="3600" dirty="0" smtClean="0">
                <a:latin typeface="Calibri"/>
                <a:cs typeface="Calibri"/>
              </a:rPr>
              <a:t>: Sample Usage 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91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/* Declare a cv */</a:t>
            </a:r>
          </a:p>
          <a:p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tatic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cv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sample_cv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/* Initialize the cv */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sample_cv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err="1" smtClean="0">
                <a:latin typeface="Courier New"/>
                <a:cs typeface="Courier New"/>
              </a:rPr>
              <a:t>cv_create</a:t>
            </a:r>
            <a:r>
              <a:rPr lang="en-US" dirty="0" smtClean="0">
                <a:latin typeface="Courier New"/>
                <a:cs typeface="Courier New"/>
              </a:rPr>
              <a:t>(”sample cv"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if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sample_cv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== NULL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   panic(”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sample_cv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Out of memory.\n");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/* Destroy the cv in the end */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cv_destroy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sample_cv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latin typeface="Courier New"/>
                <a:cs typeface="Courier New"/>
              </a:rPr>
              <a:t>;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sample_cv</a:t>
            </a:r>
            <a:r>
              <a:rPr lang="en-US" dirty="0" smtClean="0">
                <a:latin typeface="Courier New"/>
                <a:cs typeface="Courier New"/>
              </a:rPr>
              <a:t> = NULL;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cv_wait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sample_cv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sample_lock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latin typeface="Courier New"/>
                <a:cs typeface="Courier New"/>
              </a:rPr>
              <a:t>; </a:t>
            </a:r>
            <a:r>
              <a:rPr lang="en-US" dirty="0" smtClean="0">
                <a:latin typeface="Courier New"/>
                <a:cs typeface="Courier New"/>
              </a:rPr>
              <a:t>/* Wait */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cv_signal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sample_cv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sample_lock</a:t>
            </a:r>
            <a:r>
              <a:rPr lang="en-US" dirty="0" smtClean="0">
                <a:latin typeface="Courier New"/>
                <a:cs typeface="Courier New"/>
              </a:rPr>
              <a:t>); /*Signal*/ 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46942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2238"/>
            <a:ext cx="8991600" cy="1096962"/>
          </a:xfrm>
        </p:spPr>
        <p:txBody>
          <a:bodyPr/>
          <a:lstStyle/>
          <a:p>
            <a:r>
              <a:rPr lang="en-US" sz="3200" dirty="0">
                <a:latin typeface="Calibri"/>
                <a:cs typeface="Calibri"/>
              </a:rPr>
              <a:t>Producer/</a:t>
            </a:r>
            <a:r>
              <a:rPr lang="en-US" sz="3200" dirty="0" smtClean="0">
                <a:latin typeface="Calibri"/>
                <a:cs typeface="Calibri"/>
              </a:rPr>
              <a:t>Consumer</a:t>
            </a:r>
            <a:br>
              <a:rPr lang="en-US" sz="3200" dirty="0" smtClean="0">
                <a:latin typeface="Calibri"/>
                <a:cs typeface="Calibri"/>
              </a:rPr>
            </a:br>
            <a:r>
              <a:rPr lang="en-US" sz="3200" dirty="0" smtClean="0">
                <a:latin typeface="Calibri"/>
                <a:cs typeface="Calibri"/>
              </a:rPr>
              <a:t>How to use condition variables in OS/161?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1290221"/>
            <a:ext cx="7696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char buffer[SIZE];</a:t>
            </a:r>
          </a:p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count = 0, head = 0, tail = 0;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tatic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lock </a:t>
            </a:r>
            <a:r>
              <a:rPr lang="en-US" dirty="0" smtClean="0">
                <a:latin typeface="Courier New"/>
                <a:cs typeface="Courier New"/>
              </a:rPr>
              <a:t>*</a:t>
            </a:r>
            <a:r>
              <a:rPr lang="en-US" dirty="0" err="1" smtClean="0">
                <a:latin typeface="Courier New"/>
                <a:cs typeface="Courier New"/>
              </a:rPr>
              <a:t>mutex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tatic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cv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notEmpty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latin typeface="Courier New"/>
                <a:cs typeface="Courier New"/>
              </a:rPr>
              <a:t>static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cv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notFull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mutex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lock_create</a:t>
            </a:r>
            <a:r>
              <a:rPr lang="en-US" dirty="0">
                <a:latin typeface="Courier New"/>
                <a:cs typeface="Courier New"/>
              </a:rPr>
              <a:t>(“</a:t>
            </a:r>
            <a:r>
              <a:rPr lang="en-US" dirty="0" err="1">
                <a:latin typeface="Courier New"/>
                <a:cs typeface="Courier New"/>
              </a:rPr>
              <a:t>mutex</a:t>
            </a:r>
            <a:r>
              <a:rPr lang="en-US" dirty="0">
                <a:latin typeface="Courier New"/>
                <a:cs typeface="Courier New"/>
              </a:rPr>
              <a:t> for cv”)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latin typeface="Courier New"/>
                <a:cs typeface="Courier New"/>
              </a:rPr>
              <a:t>if (</a:t>
            </a:r>
            <a:r>
              <a:rPr lang="en-US" dirty="0" err="1" smtClean="0">
                <a:latin typeface="Courier New"/>
                <a:cs typeface="Courier New"/>
              </a:rPr>
              <a:t>mutex</a:t>
            </a:r>
            <a:r>
              <a:rPr lang="en-US" dirty="0" smtClean="0">
                <a:latin typeface="Courier New"/>
                <a:cs typeface="Courier New"/>
              </a:rPr>
              <a:t> == NULL)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   panic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”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Out of memory.\n")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notEmpty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cv_create</a:t>
            </a:r>
            <a:r>
              <a:rPr lang="en-US" dirty="0" smtClean="0">
                <a:latin typeface="Courier New"/>
                <a:cs typeface="Courier New"/>
              </a:rPr>
              <a:t>(“Buffer not empty”);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notFull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cv_create</a:t>
            </a:r>
            <a:r>
              <a:rPr lang="en-US" dirty="0" smtClean="0">
                <a:latin typeface="Courier New"/>
                <a:cs typeface="Courier New"/>
              </a:rPr>
              <a:t>(“Buffer not full”);</a:t>
            </a:r>
          </a:p>
          <a:p>
            <a:r>
              <a:rPr lang="en-US" dirty="0" smtClean="0">
                <a:latin typeface="Courier New"/>
                <a:cs typeface="Courier New"/>
              </a:rPr>
              <a:t>if (</a:t>
            </a:r>
            <a:r>
              <a:rPr lang="en-US" dirty="0" err="1" smtClean="0">
                <a:latin typeface="Courier New"/>
                <a:cs typeface="Courier New"/>
              </a:rPr>
              <a:t>notEmpty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== NULL || </a:t>
            </a:r>
            <a:r>
              <a:rPr lang="en-US" dirty="0" err="1" smtClean="0">
                <a:latin typeface="Courier New"/>
                <a:cs typeface="Courier New"/>
              </a:rPr>
              <a:t>notFull</a:t>
            </a:r>
            <a:r>
              <a:rPr lang="en-US" dirty="0" smtClean="0">
                <a:latin typeface="Courier New"/>
                <a:cs typeface="Courier New"/>
              </a:rPr>
              <a:t> == NULL)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panic(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”CV: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Out of memory.\n")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2664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6038"/>
            <a:ext cx="8991600" cy="792162"/>
          </a:xfrm>
        </p:spPr>
        <p:txBody>
          <a:bodyPr/>
          <a:lstStyle/>
          <a:p>
            <a:r>
              <a:rPr lang="en-US" sz="3000" dirty="0" smtClean="0">
                <a:latin typeface="Calibri"/>
                <a:cs typeface="Calibri"/>
              </a:rPr>
              <a:t>Producer: how to use condition variables in OS/161?</a:t>
            </a:r>
            <a:endParaRPr lang="en-US" sz="30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914400"/>
            <a:ext cx="7620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smtClean="0">
                <a:latin typeface="Courier New"/>
                <a:cs typeface="Courier New"/>
              </a:rPr>
              <a:t>producer(</a:t>
            </a:r>
            <a:r>
              <a:rPr lang="en-US" dirty="0">
                <a:latin typeface="Courier New"/>
                <a:cs typeface="Courier New"/>
              </a:rPr>
              <a:t>char c) {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lock_acquire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mutex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while (count == SIZE) {</a:t>
            </a:r>
          </a:p>
          <a:p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cv_wait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notFull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r>
              <a:rPr lang="en-US" dirty="0">
                <a:latin typeface="Courier New"/>
                <a:cs typeface="Courier New"/>
              </a:rPr>
              <a:t>    count++;</a:t>
            </a:r>
          </a:p>
          <a:p>
            <a:r>
              <a:rPr lang="en-US" dirty="0">
                <a:latin typeface="Courier New"/>
                <a:cs typeface="Courier New"/>
              </a:rPr>
              <a:t>    buffer[head] = c;</a:t>
            </a:r>
          </a:p>
          <a:p>
            <a:r>
              <a:rPr lang="en-US" dirty="0">
                <a:latin typeface="Courier New"/>
                <a:cs typeface="Courier New"/>
              </a:rPr>
              <a:t>    head++;</a:t>
            </a:r>
          </a:p>
          <a:p>
            <a:r>
              <a:rPr lang="en-US" dirty="0">
                <a:latin typeface="Courier New"/>
                <a:cs typeface="Courier New"/>
              </a:rPr>
              <a:t>    if (head == SIZE) {</a:t>
            </a:r>
          </a:p>
          <a:p>
            <a:r>
              <a:rPr lang="en-US" dirty="0">
                <a:latin typeface="Courier New"/>
                <a:cs typeface="Courier New"/>
              </a:rPr>
              <a:t>        head = 0;</a:t>
            </a:r>
          </a:p>
          <a:p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cv_signal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notEmpty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lock_release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mutex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7698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6038"/>
            <a:ext cx="8991600" cy="792162"/>
          </a:xfrm>
        </p:spPr>
        <p:txBody>
          <a:bodyPr/>
          <a:lstStyle/>
          <a:p>
            <a:r>
              <a:rPr lang="en-US" sz="3000" dirty="0" smtClean="0">
                <a:latin typeface="Calibri"/>
                <a:cs typeface="Calibri"/>
              </a:rPr>
              <a:t>Consumer: how to use condition variables in OS/161?</a:t>
            </a:r>
            <a:endParaRPr lang="en-US" sz="30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762000"/>
            <a:ext cx="792480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char </a:t>
            </a:r>
            <a:r>
              <a:rPr lang="en-US" dirty="0" smtClean="0">
                <a:latin typeface="Courier New"/>
                <a:cs typeface="Courier New"/>
              </a:rPr>
              <a:t>consumer(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    char c;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lock_acquire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mutex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while (count == 0) {</a:t>
            </a:r>
          </a:p>
          <a:p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cv_wait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notEmpty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r>
              <a:rPr lang="en-US" dirty="0">
                <a:latin typeface="Courier New"/>
                <a:cs typeface="Courier New"/>
              </a:rPr>
              <a:t>    count--;</a:t>
            </a:r>
          </a:p>
          <a:p>
            <a:r>
              <a:rPr lang="en-US" dirty="0">
                <a:latin typeface="Courier New"/>
                <a:cs typeface="Courier New"/>
              </a:rPr>
              <a:t>    c = buffer[tail];</a:t>
            </a:r>
          </a:p>
          <a:p>
            <a:r>
              <a:rPr lang="en-US" dirty="0">
                <a:latin typeface="Courier New"/>
                <a:cs typeface="Courier New"/>
              </a:rPr>
              <a:t>    tail++;</a:t>
            </a:r>
          </a:p>
          <a:p>
            <a:r>
              <a:rPr lang="en-US" dirty="0">
                <a:latin typeface="Courier New"/>
                <a:cs typeface="Courier New"/>
              </a:rPr>
              <a:t>    if (tail == SIZE) {</a:t>
            </a:r>
          </a:p>
          <a:p>
            <a:r>
              <a:rPr lang="en-US" dirty="0">
                <a:latin typeface="Courier New"/>
                <a:cs typeface="Courier New"/>
              </a:rPr>
              <a:t>        tail = 0;</a:t>
            </a:r>
          </a:p>
          <a:p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cv_signal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notFull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lock_release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mutex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return c;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262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991600" cy="5943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</a:t>
            </a:r>
            <a:r>
              <a:rPr lang="en-US" sz="2400" dirty="0" smtClean="0">
                <a:latin typeface="Courier New"/>
                <a:cs typeface="Courier New"/>
              </a:rPr>
              <a:t>ait(</a:t>
            </a:r>
            <a:r>
              <a:rPr lang="en-US" sz="2400" dirty="0" err="1" smtClean="0">
                <a:latin typeface="Courier New"/>
                <a:cs typeface="Courier New"/>
              </a:rPr>
              <a:t>mutex</a:t>
            </a:r>
            <a:r>
              <a:rPr lang="en-US" sz="24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f (</a:t>
            </a:r>
            <a:r>
              <a:rPr lang="en-US" sz="2400" dirty="0" err="1" smtClean="0">
                <a:latin typeface="Courier New"/>
                <a:cs typeface="Courier New"/>
              </a:rPr>
              <a:t>all_dishes_available</a:t>
            </a:r>
            <a:r>
              <a:rPr lang="en-US" sz="2400" dirty="0" smtClean="0">
                <a:latin typeface="Courier New"/>
                <a:cs typeface="Courier New"/>
              </a:rPr>
              <a:t> == true) </a:t>
            </a:r>
            <a:r>
              <a:rPr lang="en-US" sz="2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err="1" smtClean="0">
                <a:latin typeface="Courier New"/>
                <a:cs typeface="Courier New"/>
              </a:rPr>
              <a:t>all_dishes_availalbe</a:t>
            </a:r>
            <a:r>
              <a:rPr lang="en-US" sz="2400" dirty="0" smtClean="0">
                <a:latin typeface="Courier New"/>
                <a:cs typeface="Courier New"/>
              </a:rPr>
              <a:t> = </a:t>
            </a:r>
            <a:r>
              <a:rPr lang="en-US" sz="2400" dirty="0" smtClean="0">
                <a:latin typeface="Courier New"/>
                <a:cs typeface="Courier New"/>
              </a:rPr>
              <a:t>false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signal(</a:t>
            </a:r>
            <a:r>
              <a:rPr lang="en-US" sz="2400" dirty="0" err="1" smtClean="0">
                <a:latin typeface="Courier New"/>
                <a:cs typeface="Courier New"/>
              </a:rPr>
              <a:t>cats_queue</a:t>
            </a:r>
            <a:r>
              <a:rPr lang="en-US" sz="2400" dirty="0" smtClean="0">
                <a:latin typeface="Courier New"/>
                <a:cs typeface="Courier New"/>
              </a:rPr>
              <a:t>); /* let first cat in */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cats_wait_count</a:t>
            </a:r>
            <a:r>
              <a:rPr lang="en-US" sz="2400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</a:t>
            </a:r>
            <a:r>
              <a:rPr lang="en-US" sz="2400" dirty="0" smtClean="0">
                <a:latin typeface="Courier New"/>
                <a:cs typeface="Courier New"/>
              </a:rPr>
              <a:t>ignal(</a:t>
            </a:r>
            <a:r>
              <a:rPr lang="en-US" sz="2400" dirty="0" err="1" smtClean="0">
                <a:latin typeface="Courier New"/>
                <a:cs typeface="Courier New"/>
              </a:rPr>
              <a:t>mutex</a:t>
            </a:r>
            <a:r>
              <a:rPr lang="en-US" sz="24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</a:t>
            </a:r>
            <a:r>
              <a:rPr lang="en-US" sz="2400" dirty="0" smtClean="0">
                <a:latin typeface="Courier New"/>
                <a:cs typeface="Courier New"/>
              </a:rPr>
              <a:t>ait(</a:t>
            </a:r>
            <a:r>
              <a:rPr lang="en-US" sz="2400" dirty="0" err="1" smtClean="0">
                <a:latin typeface="Courier New"/>
                <a:cs typeface="Courier New"/>
              </a:rPr>
              <a:t>cats_queue</a:t>
            </a:r>
            <a:r>
              <a:rPr lang="en-US" sz="2400" dirty="0" smtClean="0">
                <a:latin typeface="Courier New"/>
                <a:cs typeface="Courier New"/>
              </a:rPr>
              <a:t>); /*first cat in, other wait*/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if (</a:t>
            </a:r>
            <a:r>
              <a:rPr lang="en-US" sz="2400" dirty="0" err="1" smtClean="0">
                <a:latin typeface="Courier New"/>
                <a:cs typeface="Courier New"/>
              </a:rPr>
              <a:t>no_cat_eat</a:t>
            </a:r>
            <a:r>
              <a:rPr lang="en-US" sz="2400" dirty="0" smtClean="0">
                <a:latin typeface="Courier New"/>
                <a:cs typeface="Courier New"/>
              </a:rPr>
              <a:t> == true) {/*</a:t>
            </a:r>
            <a:r>
              <a:rPr lang="en-US" sz="24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no_cat_eat:global</a:t>
            </a:r>
            <a:r>
              <a:rPr lang="en-US" sz="2400" dirty="0" smtClean="0">
                <a:latin typeface="Courier New"/>
                <a:cs typeface="Courier New"/>
              </a:rPr>
              <a:t>*/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err="1" smtClean="0">
                <a:latin typeface="Courier New"/>
                <a:cs typeface="Courier New"/>
              </a:rPr>
              <a:t>no_cat_eat</a:t>
            </a:r>
            <a:r>
              <a:rPr lang="en-US" sz="2400" dirty="0" smtClean="0">
                <a:latin typeface="Courier New"/>
                <a:cs typeface="Courier New"/>
              </a:rPr>
              <a:t> = false</a:t>
            </a:r>
            <a:r>
              <a:rPr lang="en-US" sz="2400" dirty="0" smtClean="0">
                <a:latin typeface="Courier New"/>
                <a:cs typeface="Courier New"/>
              </a:rPr>
              <a:t>;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err="1" smtClean="0">
                <a:latin typeface="Courier New"/>
                <a:cs typeface="Courier New"/>
              </a:rPr>
              <a:t>first_cat_eat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= true</a:t>
            </a:r>
            <a:r>
              <a:rPr lang="en-US" sz="2400" dirty="0" smtClean="0">
                <a:latin typeface="Courier New"/>
                <a:cs typeface="Courier New"/>
              </a:rPr>
              <a:t>;/*</a:t>
            </a:r>
            <a:r>
              <a:rPr lang="en-US" sz="24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first_cat_eat:local</a:t>
            </a:r>
            <a:r>
              <a:rPr lang="en-US" sz="2400" dirty="0" smtClean="0">
                <a:latin typeface="Courier New"/>
                <a:cs typeface="Courier New"/>
              </a:rPr>
              <a:t>*/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else </a:t>
            </a:r>
            <a:r>
              <a:rPr lang="en-US" sz="2400" dirty="0" err="1" smtClean="0">
                <a:latin typeface="Courier New"/>
                <a:cs typeface="Courier New"/>
              </a:rPr>
              <a:t>first_cat_eat</a:t>
            </a:r>
            <a:r>
              <a:rPr lang="en-US" sz="2400" dirty="0" smtClean="0">
                <a:latin typeface="Courier New"/>
                <a:cs typeface="Courier New"/>
              </a:rPr>
              <a:t> = false;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/>
          <a:lstStyle/>
          <a:p>
            <a:r>
              <a:rPr lang="en-US" sz="3200" dirty="0" smtClean="0">
                <a:latin typeface="Calibri"/>
                <a:cs typeface="Calibri"/>
              </a:rPr>
              <a:t>First Cat and No Mouse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88137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562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if (</a:t>
            </a:r>
            <a:r>
              <a:rPr lang="en-US" sz="2400" dirty="0" err="1" smtClean="0">
                <a:latin typeface="Courier New"/>
                <a:cs typeface="Courier New"/>
              </a:rPr>
              <a:t>first_cat_eat</a:t>
            </a:r>
            <a:r>
              <a:rPr lang="en-US" sz="2400" dirty="0" smtClean="0">
                <a:latin typeface="Courier New"/>
                <a:cs typeface="Courier New"/>
              </a:rPr>
              <a:t> == true)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wait(</a:t>
            </a:r>
            <a:r>
              <a:rPr lang="en-US" sz="2400" dirty="0" err="1" smtClean="0">
                <a:latin typeface="Courier New"/>
                <a:cs typeface="Courier New"/>
              </a:rPr>
              <a:t>mutex</a:t>
            </a:r>
            <a:r>
              <a:rPr lang="en-US" sz="24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if (</a:t>
            </a:r>
            <a:r>
              <a:rPr lang="en-US" sz="2400" dirty="0" err="1" smtClean="0">
                <a:latin typeface="Courier New"/>
                <a:cs typeface="Courier New"/>
              </a:rPr>
              <a:t>cat_wait_count</a:t>
            </a:r>
            <a:r>
              <a:rPr lang="en-US" sz="2400" dirty="0" smtClean="0">
                <a:latin typeface="Courier New"/>
                <a:cs typeface="Courier New"/>
              </a:rPr>
              <a:t> &gt; 1)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another_cat_eat</a:t>
            </a:r>
            <a:r>
              <a:rPr lang="en-US" sz="2400" dirty="0" smtClean="0">
                <a:latin typeface="Courier New"/>
                <a:cs typeface="Courier New"/>
              </a:rPr>
              <a:t> = true;   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signal(</a:t>
            </a:r>
            <a:r>
              <a:rPr lang="en-US" sz="2400" dirty="0" err="1" smtClean="0">
                <a:latin typeface="Courier New"/>
                <a:cs typeface="Courier New"/>
              </a:rPr>
              <a:t>cats_queue</a:t>
            </a:r>
            <a:r>
              <a:rPr lang="en-US" sz="2400" dirty="0" smtClean="0">
                <a:latin typeface="Courier New"/>
                <a:cs typeface="Courier New"/>
              </a:rPr>
              <a:t>); </a:t>
            </a:r>
            <a:r>
              <a:rPr lang="en-US" sz="2400" dirty="0">
                <a:latin typeface="Courier New"/>
                <a:cs typeface="Courier New"/>
              </a:rPr>
              <a:t>/*let another </a:t>
            </a:r>
            <a:r>
              <a:rPr lang="en-US" sz="2400" dirty="0" smtClean="0">
                <a:latin typeface="Courier New"/>
                <a:cs typeface="Courier New"/>
              </a:rPr>
              <a:t>cat in</a:t>
            </a:r>
            <a:r>
              <a:rPr lang="en-US" sz="2400" dirty="0">
                <a:latin typeface="Courier New"/>
                <a:cs typeface="Courier New"/>
              </a:rPr>
              <a:t>*</a:t>
            </a:r>
            <a:r>
              <a:rPr lang="en-US" sz="2400" dirty="0" smtClean="0">
                <a:latin typeface="Courier New"/>
                <a:cs typeface="Courier New"/>
              </a:rPr>
              <a:t>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signal(</a:t>
            </a:r>
            <a:r>
              <a:rPr lang="en-US" sz="2400" dirty="0" err="1" smtClean="0">
                <a:latin typeface="Courier New"/>
                <a:cs typeface="Courier New"/>
              </a:rPr>
              <a:t>mutex</a:t>
            </a:r>
            <a:r>
              <a:rPr lang="en-US" sz="24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kprintf</a:t>
            </a:r>
            <a:r>
              <a:rPr lang="en-US" sz="2400" dirty="0" smtClean="0">
                <a:latin typeface="Courier New"/>
                <a:cs typeface="Courier New"/>
              </a:rPr>
              <a:t>(“Cat in the kitchen.\n”); /*cat name*/</a:t>
            </a: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200" dirty="0" smtClean="0">
                <a:latin typeface="Calibri"/>
                <a:cs typeface="Calibri"/>
              </a:rPr>
              <a:t>How does the first cat </a:t>
            </a: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control the kitchen</a:t>
            </a:r>
            <a:r>
              <a:rPr lang="en-US" sz="3200" dirty="0" smtClean="0">
                <a:latin typeface="Calibri"/>
                <a:cs typeface="Calibri"/>
              </a:rPr>
              <a:t>?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81814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610600" cy="6172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wait(</a:t>
            </a:r>
            <a:r>
              <a:rPr lang="en-US" sz="2400" dirty="0" err="1" smtClean="0">
                <a:latin typeface="Courier New"/>
                <a:cs typeface="Courier New"/>
              </a:rPr>
              <a:t>dish_mutex</a:t>
            </a:r>
            <a:r>
              <a:rPr lang="en-US" sz="2400" dirty="0" smtClean="0">
                <a:latin typeface="Courier New"/>
                <a:cs typeface="Courier New"/>
              </a:rPr>
              <a:t>); /*protect shared variables*/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f (dish1_busy  == false)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dish1_busy = true;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mydish</a:t>
            </a:r>
            <a:r>
              <a:rPr lang="en-US" sz="2400" dirty="0" smtClean="0">
                <a:latin typeface="Courier New"/>
                <a:cs typeface="Courier New"/>
              </a:rPr>
              <a:t> = 1;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e</a:t>
            </a:r>
            <a:r>
              <a:rPr lang="en-US" sz="2400" dirty="0" smtClean="0">
                <a:latin typeface="Courier New"/>
                <a:cs typeface="Courier New"/>
              </a:rPr>
              <a:t>lse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assert(dish2_busy == false);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dish2_busy = true;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mydish</a:t>
            </a:r>
            <a:r>
              <a:rPr lang="en-US" sz="2400" dirty="0" smtClean="0">
                <a:latin typeface="Courier New"/>
                <a:cs typeface="Courier New"/>
              </a:rPr>
              <a:t> = 2;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signal(</a:t>
            </a:r>
            <a:r>
              <a:rPr lang="en-US" sz="2400" dirty="0" err="1" smtClean="0">
                <a:latin typeface="Courier New"/>
                <a:cs typeface="Courier New"/>
              </a:rPr>
              <a:t>dish_mutex</a:t>
            </a:r>
            <a:r>
              <a:rPr lang="en-US" sz="2400" dirty="0" smtClean="0">
                <a:latin typeface="Courier New"/>
                <a:cs typeface="Courier New"/>
              </a:rPr>
              <a:t>);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k</a:t>
            </a:r>
            <a:r>
              <a:rPr lang="en-US" sz="2400" dirty="0" err="1" smtClean="0">
                <a:latin typeface="Courier New"/>
                <a:cs typeface="Courier New"/>
              </a:rPr>
              <a:t>print</a:t>
            </a:r>
            <a:r>
              <a:rPr lang="en-US" sz="2400" dirty="0" smtClean="0">
                <a:latin typeface="Courier New"/>
                <a:cs typeface="Courier New"/>
              </a:rPr>
              <a:t>(“Cat eating.\n”); /* cat name */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c</a:t>
            </a:r>
            <a:r>
              <a:rPr lang="en-US" sz="2400" dirty="0" err="1" smtClean="0">
                <a:latin typeface="Courier New"/>
                <a:cs typeface="Courier New"/>
              </a:rPr>
              <a:t>locksleep</a:t>
            </a:r>
            <a:r>
              <a:rPr lang="en-US" sz="2400" dirty="0" smtClean="0">
                <a:latin typeface="Courier New"/>
                <a:cs typeface="Courier New"/>
              </a:rPr>
              <a:t>(1); /* enjoys food */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kprint</a:t>
            </a:r>
            <a:r>
              <a:rPr lang="en-US" sz="2400" dirty="0">
                <a:latin typeface="Courier New"/>
                <a:cs typeface="Courier New"/>
              </a:rPr>
              <a:t>(</a:t>
            </a:r>
            <a:r>
              <a:rPr lang="en-US" sz="2400" dirty="0" smtClean="0">
                <a:latin typeface="Courier New"/>
                <a:cs typeface="Courier New"/>
              </a:rPr>
              <a:t>“Finish eating</a:t>
            </a:r>
            <a:r>
              <a:rPr lang="en-US" sz="2400" dirty="0">
                <a:latin typeface="Courier New"/>
                <a:cs typeface="Courier New"/>
              </a:rPr>
              <a:t>.\n”)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/* done. */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r>
              <a:rPr lang="en-US" sz="3200" dirty="0" smtClean="0">
                <a:latin typeface="Calibri"/>
                <a:cs typeface="Calibri"/>
              </a:rPr>
              <a:t>All cats (first cat and non-first cat) </a:t>
            </a: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in the kitchen.</a:t>
            </a:r>
            <a:endParaRPr lang="en-US" sz="3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72957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562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wait(</a:t>
            </a:r>
            <a:r>
              <a:rPr lang="en-US" sz="2400" dirty="0" err="1" smtClean="0">
                <a:latin typeface="Courier New"/>
                <a:cs typeface="Courier New"/>
              </a:rPr>
              <a:t>dish_mutex</a:t>
            </a:r>
            <a:r>
              <a:rPr lang="en-US" sz="2400" dirty="0" smtClean="0">
                <a:latin typeface="Courier New"/>
                <a:cs typeface="Courier New"/>
              </a:rPr>
              <a:t>); /*protect shared variables*/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f (</a:t>
            </a:r>
            <a:r>
              <a:rPr lang="en-US" sz="2400" dirty="0" err="1" smtClean="0">
                <a:latin typeface="Courier New"/>
                <a:cs typeface="Courier New"/>
              </a:rPr>
              <a:t>mydish</a:t>
            </a:r>
            <a:r>
              <a:rPr lang="en-US" sz="2400" dirty="0" smtClean="0">
                <a:latin typeface="Courier New"/>
                <a:cs typeface="Courier New"/>
              </a:rPr>
              <a:t> == 1) /* release dish 1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dish1_busy = false;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else /* </a:t>
            </a:r>
            <a:r>
              <a:rPr lang="en-US" sz="2400" dirty="0" smtClean="0">
                <a:latin typeface="Courier New"/>
                <a:cs typeface="Courier New"/>
              </a:rPr>
              <a:t>release dish 2 </a:t>
            </a:r>
            <a:r>
              <a:rPr lang="en-US" sz="2400" dirty="0">
                <a:latin typeface="Courier New"/>
                <a:cs typeface="Courier New"/>
              </a:rPr>
              <a:t>*/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dish2_busy = false;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signal(</a:t>
            </a:r>
            <a:r>
              <a:rPr lang="en-US" sz="2400" dirty="0" err="1" smtClean="0">
                <a:latin typeface="Courier New"/>
                <a:cs typeface="Courier New"/>
              </a:rPr>
              <a:t>dish_mutex</a:t>
            </a:r>
            <a:r>
              <a:rPr lang="en-US" sz="2400" dirty="0" smtClean="0">
                <a:latin typeface="Courier New"/>
                <a:cs typeface="Courier New"/>
              </a:rPr>
              <a:t>);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</a:t>
            </a:r>
            <a:r>
              <a:rPr lang="en-US" sz="2400" dirty="0" smtClean="0">
                <a:latin typeface="Courier New"/>
                <a:cs typeface="Courier New"/>
              </a:rPr>
              <a:t>ait(</a:t>
            </a:r>
            <a:r>
              <a:rPr lang="en-US" sz="2400" dirty="0" err="1" smtClean="0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 /*protect shared variables*/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err="1" smtClean="0">
                <a:latin typeface="Courier New"/>
                <a:cs typeface="Courier New"/>
              </a:rPr>
              <a:t>cat_wait_count</a:t>
            </a:r>
            <a:r>
              <a:rPr lang="en-US" sz="2400" dirty="0" smtClean="0">
                <a:latin typeface="Courier New"/>
                <a:cs typeface="Courier New"/>
              </a:rPr>
              <a:t>--; /*reduced before leaving*/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</a:t>
            </a:r>
            <a:r>
              <a:rPr lang="en-US" sz="2400" dirty="0" smtClean="0">
                <a:latin typeface="Courier New"/>
                <a:cs typeface="Courier New"/>
              </a:rPr>
              <a:t>ignal(</a:t>
            </a:r>
            <a:r>
              <a:rPr lang="en-US" sz="2400" dirty="0" err="1" smtClean="0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914400"/>
          </a:xfrm>
        </p:spPr>
        <p:txBody>
          <a:bodyPr/>
          <a:lstStyle/>
          <a:p>
            <a:r>
              <a:rPr lang="en-US" sz="3200" dirty="0" smtClean="0">
                <a:latin typeface="Calibri"/>
                <a:cs typeface="Calibri"/>
              </a:rPr>
              <a:t>All cats (first cat and non-first cat) </a:t>
            </a: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release dishes.</a:t>
            </a:r>
            <a:endParaRPr lang="en-US" sz="3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98954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562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f (</a:t>
            </a:r>
            <a:r>
              <a:rPr lang="en-US" sz="2400" dirty="0" err="1" smtClean="0">
                <a:latin typeface="Courier New"/>
                <a:cs typeface="Courier New"/>
              </a:rPr>
              <a:t>first_cat_eat</a:t>
            </a:r>
            <a:r>
              <a:rPr lang="en-US" sz="2400" dirty="0" smtClean="0">
                <a:latin typeface="Courier New"/>
                <a:cs typeface="Courier New"/>
              </a:rPr>
              <a:t> == true) { /*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first cat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if (</a:t>
            </a:r>
            <a:r>
              <a:rPr lang="en-US" sz="2400" dirty="0" err="1" smtClean="0">
                <a:latin typeface="Courier New"/>
                <a:cs typeface="Courier New"/>
              </a:rPr>
              <a:t>another_cat_eat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== true)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wait(done); /* wait for another cat */</a:t>
            </a: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kprintf</a:t>
            </a:r>
            <a:r>
              <a:rPr lang="en-US" sz="2400" dirty="0" smtClean="0">
                <a:latin typeface="Courier New"/>
                <a:cs typeface="Courier New"/>
              </a:rPr>
              <a:t>(“First cat is leaving.\n”);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no_cat_eat</a:t>
            </a:r>
            <a:r>
              <a:rPr lang="en-US" sz="2400" dirty="0" smtClean="0">
                <a:latin typeface="Courier New"/>
                <a:cs typeface="Courier New"/>
              </a:rPr>
              <a:t> = true; /*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let next cat control</a:t>
            </a:r>
            <a:r>
              <a:rPr lang="en-US" sz="2400" dirty="0" smtClean="0">
                <a:latin typeface="Courier New"/>
                <a:cs typeface="Courier New"/>
              </a:rPr>
              <a:t>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/* Switch to mice if any is waiting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/* (1) Wake up mice */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/</a:t>
            </a:r>
            <a:r>
              <a:rPr lang="en-US" sz="2400" dirty="0">
                <a:latin typeface="Courier New"/>
                <a:cs typeface="Courier New"/>
              </a:rPr>
              <a:t>* </a:t>
            </a:r>
            <a:r>
              <a:rPr lang="en-US" sz="2400" dirty="0" smtClean="0">
                <a:latin typeface="Courier New"/>
                <a:cs typeface="Courier New"/>
              </a:rPr>
              <a:t>(2) </a:t>
            </a:r>
            <a:r>
              <a:rPr lang="en-US" sz="2400" dirty="0">
                <a:latin typeface="Courier New"/>
                <a:cs typeface="Courier New"/>
              </a:rPr>
              <a:t>Wake up </a:t>
            </a:r>
            <a:r>
              <a:rPr lang="en-US" sz="2400" dirty="0" smtClean="0">
                <a:latin typeface="Courier New"/>
                <a:cs typeface="Courier New"/>
              </a:rPr>
              <a:t>cat </a:t>
            </a:r>
            <a:r>
              <a:rPr lang="en-US" sz="2400" dirty="0">
                <a:latin typeface="Courier New"/>
                <a:cs typeface="Courier New"/>
              </a:rPr>
              <a:t>*</a:t>
            </a:r>
            <a:r>
              <a:rPr lang="en-US" sz="2400" dirty="0" smtClean="0">
                <a:latin typeface="Courier New"/>
                <a:cs typeface="Courier New"/>
              </a:rPr>
              <a:t>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/* (3) set </a:t>
            </a:r>
            <a:r>
              <a:rPr lang="en-US" sz="2400" dirty="0" err="1" smtClean="0">
                <a:latin typeface="Courier New"/>
                <a:cs typeface="Courier New"/>
              </a:rPr>
              <a:t>all_dishes_available</a:t>
            </a:r>
            <a:r>
              <a:rPr lang="en-US" sz="2400" dirty="0" smtClean="0">
                <a:latin typeface="Courier New"/>
                <a:cs typeface="Courier New"/>
              </a:rPr>
              <a:t> to true */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First cat is leaving the kitchen.</a:t>
            </a:r>
            <a:endParaRPr lang="en-US" sz="3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585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610600" cy="5791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/* Switch to mice if any is waiting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wait(</a:t>
            </a:r>
            <a:r>
              <a:rPr lang="en-US" sz="2400" dirty="0" err="1" smtClean="0">
                <a:latin typeface="Courier New"/>
                <a:cs typeface="Courier New"/>
              </a:rPr>
              <a:t>mutex</a:t>
            </a:r>
            <a:r>
              <a:rPr lang="en-US" sz="2400" dirty="0" smtClean="0">
                <a:latin typeface="Courier New"/>
                <a:cs typeface="Courier New"/>
              </a:rPr>
              <a:t>); /* protect shared variables */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if (</a:t>
            </a:r>
            <a:r>
              <a:rPr lang="en-US" sz="2400" dirty="0" err="1" smtClean="0">
                <a:latin typeface="Courier New"/>
                <a:cs typeface="Courier New"/>
              </a:rPr>
              <a:t>mice_wait_count</a:t>
            </a:r>
            <a:r>
              <a:rPr lang="en-US" sz="2400" dirty="0" smtClean="0">
                <a:latin typeface="Courier New"/>
                <a:cs typeface="Courier New"/>
              </a:rPr>
              <a:t> &gt; 0) /* mice waiting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signal(</a:t>
            </a:r>
            <a:r>
              <a:rPr lang="en-US" sz="24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mice_queue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sz="2400" dirty="0" smtClean="0">
                <a:latin typeface="Courier New"/>
                <a:cs typeface="Courier New"/>
              </a:rPr>
              <a:t>; /* let mice eat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else if (</a:t>
            </a:r>
            <a:r>
              <a:rPr lang="en-US" sz="2400" dirty="0" err="1" smtClean="0">
                <a:latin typeface="Courier New"/>
                <a:cs typeface="Courier New"/>
              </a:rPr>
              <a:t>cats_wait_count</a:t>
            </a:r>
            <a:r>
              <a:rPr lang="en-US" sz="2400" dirty="0" smtClean="0">
                <a:latin typeface="Courier New"/>
                <a:cs typeface="Courier New"/>
              </a:rPr>
              <a:t> &gt; 0)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     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signal(</a:t>
            </a:r>
            <a:r>
              <a:rPr lang="en-US" sz="24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cats_queue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r>
              <a:rPr lang="en-US" sz="2400" dirty="0" smtClean="0">
                <a:latin typeface="Courier New"/>
                <a:cs typeface="Courier New"/>
              </a:rPr>
              <a:t> /* let cat eat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   else </a:t>
            </a:r>
            <a:r>
              <a:rPr lang="en-US" sz="2400" dirty="0" err="1" smtClean="0">
                <a:latin typeface="Courier New"/>
                <a:cs typeface="Courier New"/>
              </a:rPr>
              <a:t>all_dishes_availalbe</a:t>
            </a:r>
            <a:r>
              <a:rPr lang="en-US" sz="2400" dirty="0" smtClean="0">
                <a:latin typeface="Courier New"/>
                <a:cs typeface="Courier New"/>
              </a:rPr>
              <a:t> = true;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signal(</a:t>
            </a:r>
            <a:r>
              <a:rPr lang="en-US" sz="2400" dirty="0" err="1" smtClean="0">
                <a:latin typeface="Courier New"/>
                <a:cs typeface="Courier New"/>
              </a:rPr>
              <a:t>mutex</a:t>
            </a:r>
            <a:r>
              <a:rPr lang="en-US" sz="2400" dirty="0" smtClean="0">
                <a:latin typeface="Courier New"/>
                <a:cs typeface="Courier New"/>
              </a:rPr>
              <a:t>);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} /* end of </a:t>
            </a:r>
            <a:r>
              <a:rPr lang="en-US" sz="2400" dirty="0" err="1" smtClean="0">
                <a:latin typeface="Courier New"/>
                <a:cs typeface="Courier New"/>
              </a:rPr>
              <a:t>first_cat_eat</a:t>
            </a:r>
            <a:r>
              <a:rPr lang="en-US" sz="2400" dirty="0" smtClean="0">
                <a:latin typeface="Courier New"/>
                <a:cs typeface="Courier New"/>
              </a:rPr>
              <a:t> */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else { /* non-first cat is leaving */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err="1" smtClean="0">
                <a:latin typeface="Courier New"/>
                <a:cs typeface="Courier New"/>
              </a:rPr>
              <a:t>kprintf</a:t>
            </a:r>
            <a:r>
              <a:rPr lang="en-US" sz="2400" dirty="0" smtClean="0">
                <a:latin typeface="Courier New"/>
                <a:cs typeface="Courier New"/>
              </a:rPr>
              <a:t>(“Non-first cat is leaving\n”);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signal(done);</a:t>
            </a:r>
            <a:r>
              <a:rPr lang="en-US" sz="2400" dirty="0" smtClean="0">
                <a:latin typeface="Courier New"/>
                <a:cs typeface="Courier New"/>
              </a:rPr>
              <a:t> /* inform the first cat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How to wake up waiting mice or cats?</a:t>
            </a:r>
            <a:endParaRPr lang="en-US" sz="3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6164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Semaphore in OS/161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DD708-9C6C-BC4A-8ACC-1131D652BA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35533"/>
            <a:ext cx="89154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/* kern/include/</a:t>
            </a:r>
            <a:r>
              <a:rPr lang="en-US" dirty="0" err="1" smtClean="0">
                <a:latin typeface="Courier New"/>
                <a:cs typeface="Courier New"/>
              </a:rPr>
              <a:t>synch.h</a:t>
            </a:r>
            <a:r>
              <a:rPr lang="en-US" dirty="0" smtClean="0">
                <a:latin typeface="Courier New"/>
                <a:cs typeface="Courier New"/>
              </a:rPr>
              <a:t> */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semaphore {</a:t>
            </a:r>
          </a:p>
          <a:p>
            <a:r>
              <a:rPr lang="en-US" dirty="0">
                <a:latin typeface="Courier New"/>
                <a:cs typeface="Courier New"/>
              </a:rPr>
              <a:t>	char *name;</a:t>
            </a:r>
          </a:p>
          <a:p>
            <a:r>
              <a:rPr lang="en-US" dirty="0">
                <a:latin typeface="Courier New"/>
                <a:cs typeface="Courier New"/>
              </a:rPr>
              <a:t>	volatile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count;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semaphore* </a:t>
            </a:r>
            <a:r>
              <a:rPr lang="en-US" dirty="0" err="1" smtClean="0">
                <a:latin typeface="Courier New"/>
                <a:cs typeface="Courier New"/>
              </a:rPr>
              <a:t>sem_create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char </a:t>
            </a: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*</a:t>
            </a:r>
            <a:r>
              <a:rPr lang="en-US" dirty="0">
                <a:latin typeface="Courier New"/>
                <a:cs typeface="Courier New"/>
              </a:rPr>
              <a:t>name,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initial_count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v</a:t>
            </a:r>
            <a:r>
              <a:rPr lang="en-US" dirty="0" smtClean="0">
                <a:latin typeface="Courier New"/>
                <a:cs typeface="Courier New"/>
              </a:rPr>
              <a:t>oid </a:t>
            </a:r>
            <a:r>
              <a:rPr lang="en-US" dirty="0" err="1" smtClean="0">
                <a:latin typeface="Courier New"/>
                <a:cs typeface="Courier New"/>
              </a:rPr>
              <a:t>sem_destroy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semaphore *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void P(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semaphore *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void V(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semaphore *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endParaRPr lang="en-US" sz="2800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/*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Implemented</a:t>
            </a:r>
            <a:r>
              <a:rPr lang="en-US" dirty="0" smtClean="0">
                <a:latin typeface="Courier New"/>
                <a:cs typeface="Courier New"/>
              </a:rPr>
              <a:t> in kern/thread/</a:t>
            </a:r>
            <a:r>
              <a:rPr lang="en-US" dirty="0" err="1" smtClean="0">
                <a:latin typeface="Courier New"/>
                <a:cs typeface="Courier New"/>
              </a:rPr>
              <a:t>synch.c</a:t>
            </a:r>
            <a:r>
              <a:rPr lang="en-US" dirty="0" smtClean="0">
                <a:latin typeface="Courier New"/>
                <a:cs typeface="Courier New"/>
              </a:rPr>
              <a:t> */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8905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2401</TotalTime>
  <Words>3039</Words>
  <Application>Microsoft Macintosh PowerPoint</Application>
  <PresentationFormat>On-screen Show (4:3)</PresentationFormat>
  <Paragraphs>521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1_Default Design</vt:lpstr>
      <vt:lpstr>COMP 3500  Introduction to Operating Systems  Project 3 – Synchronization  Cats and Mice: Implementation</vt:lpstr>
      <vt:lpstr>Review: Semaphores and Variables</vt:lpstr>
      <vt:lpstr>First Cat and No Mouse</vt:lpstr>
      <vt:lpstr>How does the first cat control the kitchen?</vt:lpstr>
      <vt:lpstr>All cats (first cat and non-first cat) in the kitchen.</vt:lpstr>
      <vt:lpstr>All cats (first cat and non-first cat) release dishes.</vt:lpstr>
      <vt:lpstr>First cat is leaving the kitchen.</vt:lpstr>
      <vt:lpstr>How to wake up waiting mice or cats?</vt:lpstr>
      <vt:lpstr>Semaphore in OS/161</vt:lpstr>
      <vt:lpstr>Semaphore: Sample Usage </vt:lpstr>
      <vt:lpstr>Locks in OS/161</vt:lpstr>
      <vt:lpstr>Lock: Sample Usage </vt:lpstr>
      <vt:lpstr>Implementing lock_acquire()</vt:lpstr>
      <vt:lpstr>How to sleep the current thread?</vt:lpstr>
      <vt:lpstr>How to wakeup a thread?</vt:lpstr>
      <vt:lpstr>How to implement lock_do_i_hold?</vt:lpstr>
      <vt:lpstr>Condition Variables: Data Structure</vt:lpstr>
      <vt:lpstr>Condition Variables: Functions </vt:lpstr>
      <vt:lpstr>Producer/Consumer Implementation with Locks</vt:lpstr>
      <vt:lpstr>How to handle the empty/full cases using locks?</vt:lpstr>
      <vt:lpstr>How to implement cv_wait()? </vt:lpstr>
      <vt:lpstr>How to implement cv_signal()? </vt:lpstr>
      <vt:lpstr>Condition Variables: Sample Usage </vt:lpstr>
      <vt:lpstr>Producer/Consumer How to use condition variables in OS/161?</vt:lpstr>
      <vt:lpstr>Producer: how to use condition variables in OS/161?</vt:lpstr>
      <vt:lpstr>Consumer: how to use condition variables in OS/161?</vt:lpstr>
    </vt:vector>
  </TitlesOfParts>
  <Company>New Mexico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335</cp:revision>
  <dcterms:created xsi:type="dcterms:W3CDTF">2006-08-22T22:53:10Z</dcterms:created>
  <dcterms:modified xsi:type="dcterms:W3CDTF">2015-09-18T15:55:03Z</dcterms:modified>
</cp:coreProperties>
</file>