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409" r:id="rId2"/>
    <p:sldId id="386" r:id="rId3"/>
    <p:sldId id="406" r:id="rId4"/>
    <p:sldId id="403" r:id="rId5"/>
    <p:sldId id="404" r:id="rId6"/>
    <p:sldId id="405" r:id="rId7"/>
    <p:sldId id="400" r:id="rId8"/>
    <p:sldId id="401" r:id="rId9"/>
    <p:sldId id="391" r:id="rId10"/>
    <p:sldId id="394" r:id="rId11"/>
    <p:sldId id="395" r:id="rId12"/>
    <p:sldId id="396" r:id="rId13"/>
    <p:sldId id="410" r:id="rId14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2880" autoAdjust="0"/>
  </p:normalViewPr>
  <p:slideViewPr>
    <p:cSldViewPr>
      <p:cViewPr>
        <p:scale>
          <a:sx n="100" d="100"/>
          <a:sy n="100" d="100"/>
        </p:scale>
        <p:origin x="-5664" y="-1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Cont. from Lec05c-Project 3 Cats and Mice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Implementation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50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Min: 12 slides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lock_acqure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lock_release</a:t>
            </a:r>
            <a:r>
              <a:rPr lang="en-US" baseline="0" dirty="0" smtClean="0"/>
              <a:t> are a pair?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References: http://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web.stanford.edu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/class/cs140/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cgi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-bin/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lecture.php?topic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=locks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Operations: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cv_wait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  - Release the supplied lock, go to sleep, and, after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               waking up again, re-acquire the lock.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cv_signal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- Wake up one thread that's sleeping on this CV.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cv_broadcast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- Wake up all threads sleeping on this CV.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References: http://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web.stanford.edu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/class/cs140/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cgi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-bin/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lecture.php?topic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=locks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Operations: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cv_wait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  - Release the supplied lock, go to sleep, and, after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               waking up again, re-acquire the lock.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cv_signal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- Wake up one thread that's sleeping on this CV.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cv_broadcast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- Wake up all threads sleeping on this CV.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Let’s consider the producer/consumer sample to show how to use condition variables</a:t>
            </a:r>
          </a:p>
          <a:p>
            <a:pPr marL="228600" indent="-228600">
              <a:buAutoNum type="arabicPeriod"/>
            </a:pPr>
            <a:r>
              <a:rPr lang="en-US" dirty="0" smtClean="0"/>
              <a:t>We</a:t>
            </a:r>
            <a:r>
              <a:rPr lang="en-US" baseline="0" dirty="0" smtClean="0"/>
              <a:t> start this example with locks.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No need to use static</a:t>
            </a:r>
            <a:r>
              <a:rPr lang="en-US" baseline="0" dirty="0" smtClean="0"/>
              <a:t> here; just a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lock_acqure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lock_release</a:t>
            </a:r>
            <a:r>
              <a:rPr lang="en-US" baseline="0" dirty="0" smtClean="0"/>
              <a:t> are a pair?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little information on condition</a:t>
            </a:r>
            <a:r>
              <a:rPr lang="en-US" baseline="0" dirty="0" smtClean="0"/>
              <a:t> variables in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cv</a:t>
            </a:r>
            <a:r>
              <a:rPr lang="en-US" baseline="0" dirty="0" smtClean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lock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Wait for cv do not wait for lock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err="1" smtClean="0"/>
              <a:t>Thread_sleep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Using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cv</a:t>
            </a:r>
            <a:r>
              <a:rPr lang="en-US" baseline="0" dirty="0" smtClean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lock shouldn’t be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Condition Variables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15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1096962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Producer/</a:t>
            </a:r>
            <a:r>
              <a:rPr lang="en-US" sz="3200" dirty="0" smtClean="0">
                <a:latin typeface="Calibri"/>
                <a:cs typeface="Calibri"/>
              </a:rPr>
              <a:t>Consumer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How to use condition variables in OS/161?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290221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char buffer[SIZE];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count = 0, head = 0, tail = 0;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tatic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lock 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tatic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cv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static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cv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lock_create</a:t>
            </a:r>
            <a:r>
              <a:rPr lang="en-US" dirty="0">
                <a:latin typeface="Courier New"/>
                <a:cs typeface="Courier New"/>
              </a:rPr>
              <a:t>(“</a:t>
            </a:r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 for cv”)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   panic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”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memory.\n")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notEmpty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cv_create</a:t>
            </a:r>
            <a:r>
              <a:rPr lang="en-US" dirty="0" smtClean="0">
                <a:latin typeface="Courier New"/>
                <a:cs typeface="Courier New"/>
              </a:rPr>
              <a:t>(“Buffer not empty”);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notFull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cv_create</a:t>
            </a:r>
            <a:r>
              <a:rPr lang="en-US" dirty="0" smtClean="0">
                <a:latin typeface="Courier New"/>
                <a:cs typeface="Courier New"/>
              </a:rPr>
              <a:t>(“Buffer not full”);</a:t>
            </a:r>
          </a:p>
          <a:p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notEmpty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== NULL || </a:t>
            </a:r>
            <a:r>
              <a:rPr lang="en-US" dirty="0" err="1" smtClean="0">
                <a:latin typeface="Courier New"/>
                <a:cs typeface="Courier New"/>
              </a:rPr>
              <a:t>notFull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panic(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”CV: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memory.\n")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66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792162"/>
          </a:xfrm>
        </p:spPr>
        <p:txBody>
          <a:bodyPr/>
          <a:lstStyle/>
          <a:p>
            <a:r>
              <a:rPr lang="en-US" sz="3000" dirty="0" smtClean="0">
                <a:latin typeface="Calibri"/>
                <a:cs typeface="Calibri"/>
              </a:rPr>
              <a:t>Producer: how to use condition variables in OS/161?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smtClean="0">
                <a:latin typeface="Courier New"/>
                <a:cs typeface="Courier New"/>
              </a:rPr>
              <a:t>producer(</a:t>
            </a:r>
            <a:r>
              <a:rPr lang="en-US" dirty="0">
                <a:latin typeface="Courier New"/>
                <a:cs typeface="Courier New"/>
              </a:rPr>
              <a:t>char c) 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lock_acquire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while (count == SIZE) 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cv_wait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count++;</a:t>
            </a:r>
          </a:p>
          <a:p>
            <a:r>
              <a:rPr lang="en-US" dirty="0">
                <a:latin typeface="Courier New"/>
                <a:cs typeface="Courier New"/>
              </a:rPr>
              <a:t>    buffer[head] = c;</a:t>
            </a:r>
          </a:p>
          <a:p>
            <a:r>
              <a:rPr lang="en-US" dirty="0">
                <a:latin typeface="Courier New"/>
                <a:cs typeface="Courier New"/>
              </a:rPr>
              <a:t>    head++;</a:t>
            </a:r>
          </a:p>
          <a:p>
            <a:r>
              <a:rPr lang="en-US" dirty="0">
                <a:latin typeface="Courier New"/>
                <a:cs typeface="Courier New"/>
              </a:rPr>
              <a:t>    if (head == SIZE) {</a:t>
            </a:r>
          </a:p>
          <a:p>
            <a:r>
              <a:rPr lang="en-US" dirty="0">
                <a:latin typeface="Courier New"/>
                <a:cs typeface="Courier New"/>
              </a:rPr>
              <a:t>        head = 0;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cv_signal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lock_release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769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792162"/>
          </a:xfrm>
        </p:spPr>
        <p:txBody>
          <a:bodyPr/>
          <a:lstStyle/>
          <a:p>
            <a:r>
              <a:rPr lang="en-US" sz="3000" dirty="0" smtClean="0">
                <a:latin typeface="Calibri"/>
                <a:cs typeface="Calibri"/>
              </a:rPr>
              <a:t>Consumer: how to use condition variables in OS/161?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762000"/>
            <a:ext cx="79248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smtClean="0">
                <a:latin typeface="Courier New"/>
                <a:cs typeface="Courier New"/>
              </a:rPr>
              <a:t>consumer(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    char c;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lock_acquire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while (count == 0) 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cv_wait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count--;</a:t>
            </a:r>
          </a:p>
          <a:p>
            <a:r>
              <a:rPr lang="en-US" dirty="0">
                <a:latin typeface="Courier New"/>
                <a:cs typeface="Courier New"/>
              </a:rPr>
              <a:t>    c = buffer[tail];</a:t>
            </a:r>
          </a:p>
          <a:p>
            <a:r>
              <a:rPr lang="en-US" dirty="0">
                <a:latin typeface="Courier New"/>
                <a:cs typeface="Courier New"/>
              </a:rPr>
              <a:t>    tail++;</a:t>
            </a:r>
          </a:p>
          <a:p>
            <a:r>
              <a:rPr lang="en-US" dirty="0">
                <a:latin typeface="Courier New"/>
                <a:cs typeface="Courier New"/>
              </a:rPr>
              <a:t>    if (tail == SIZE) {</a:t>
            </a:r>
          </a:p>
          <a:p>
            <a:r>
              <a:rPr lang="en-US" dirty="0">
                <a:latin typeface="Courier New"/>
                <a:cs typeface="Courier New"/>
              </a:rPr>
              <a:t>        tail = 0;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cv_signal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lock_release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return c;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Summary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Handle </a:t>
            </a:r>
            <a:r>
              <a:rPr lang="en-US" dirty="0">
                <a:latin typeface="Calibri"/>
                <a:cs typeface="Calibri"/>
              </a:rPr>
              <a:t>the empty/full cases using </a:t>
            </a:r>
            <a:r>
              <a:rPr lang="en-US" dirty="0" smtClean="0">
                <a:latin typeface="Calibri"/>
                <a:cs typeface="Calibri"/>
              </a:rPr>
              <a:t>locks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Condition Variables: Data </a:t>
            </a:r>
            <a:r>
              <a:rPr lang="en-US" dirty="0" smtClean="0">
                <a:latin typeface="Calibri"/>
                <a:cs typeface="Calibri"/>
              </a:rPr>
              <a:t>Structure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How to 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/>
                <a:cs typeface="Calibri"/>
              </a:rPr>
              <a:t>? 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How to 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/>
                <a:cs typeface="Calibri"/>
              </a:rPr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7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Condition Variables: Functions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26153"/>
            <a:ext cx="9461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/* Release </a:t>
            </a:r>
            <a:r>
              <a:rPr lang="en-US" i="1" dirty="0">
                <a:latin typeface="Courier New"/>
                <a:cs typeface="Courier New"/>
              </a:rPr>
              <a:t>lock</a:t>
            </a:r>
            <a:r>
              <a:rPr lang="en-US" dirty="0">
                <a:latin typeface="Courier New"/>
                <a:cs typeface="Courier New"/>
              </a:rPr>
              <a:t>, put thread to sleep until </a:t>
            </a:r>
            <a:r>
              <a:rPr lang="en-US" i="1" dirty="0" smtClean="0">
                <a:latin typeface="Courier New"/>
                <a:cs typeface="Courier New"/>
              </a:rPr>
              <a:t>cv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is signaled; when thread wakes up again, re-acquire lock before </a:t>
            </a:r>
            <a:r>
              <a:rPr lang="en-US" dirty="0" smtClean="0">
                <a:latin typeface="Courier New"/>
                <a:cs typeface="Courier New"/>
              </a:rPr>
              <a:t>returning */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cv_wait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cv </a:t>
            </a:r>
            <a:r>
              <a:rPr lang="en-US" dirty="0" smtClean="0">
                <a:latin typeface="Courier New"/>
                <a:cs typeface="Courier New"/>
              </a:rPr>
              <a:t>*c,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lock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If </a:t>
            </a:r>
            <a:r>
              <a:rPr lang="en-US" dirty="0">
                <a:latin typeface="Courier New"/>
                <a:cs typeface="Courier New"/>
              </a:rPr>
              <a:t>any threads are waiting on </a:t>
            </a:r>
            <a:r>
              <a:rPr lang="en-US" i="1" dirty="0" smtClean="0">
                <a:latin typeface="Courier New"/>
                <a:cs typeface="Courier New"/>
              </a:rPr>
              <a:t>cv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wake up one of them. Caller must hold </a:t>
            </a:r>
            <a:r>
              <a:rPr lang="en-US" i="1" dirty="0">
                <a:latin typeface="Courier New"/>
                <a:cs typeface="Courier New"/>
              </a:rPr>
              <a:t>lock</a:t>
            </a:r>
            <a:r>
              <a:rPr lang="en-US" dirty="0">
                <a:latin typeface="Courier New"/>
                <a:cs typeface="Courier New"/>
              </a:rPr>
              <a:t>, which must be the same as the lock used in the wait </a:t>
            </a:r>
            <a:r>
              <a:rPr lang="en-US" dirty="0" smtClean="0">
                <a:latin typeface="Courier New"/>
                <a:cs typeface="Courier New"/>
              </a:rPr>
              <a:t>call */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cv_signal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cv </a:t>
            </a:r>
            <a:r>
              <a:rPr lang="en-US" dirty="0" smtClean="0">
                <a:latin typeface="Courier New"/>
                <a:cs typeface="Courier New"/>
              </a:rPr>
              <a:t>*c,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lock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758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Condition Variables: Functions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(cont.)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cv *</a:t>
            </a:r>
            <a:r>
              <a:rPr lang="en-US" dirty="0" err="1">
                <a:latin typeface="Courier New"/>
                <a:cs typeface="Courier New"/>
              </a:rPr>
              <a:t>cv_create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 *name)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cv_destroy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cv *);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Same </a:t>
            </a:r>
            <a:r>
              <a:rPr lang="en-US" dirty="0">
                <a:latin typeface="Courier New"/>
                <a:cs typeface="Courier New"/>
              </a:rPr>
              <a:t>as signal, except wake up all waiting </a:t>
            </a:r>
            <a:r>
              <a:rPr lang="en-US" dirty="0" smtClean="0">
                <a:latin typeface="Courier New"/>
                <a:cs typeface="Courier New"/>
              </a:rPr>
              <a:t>threads */</a:t>
            </a:r>
          </a:p>
          <a:p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cv_broadcast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cv *cv,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lock *lock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928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Producer</a:t>
            </a:r>
            <a:r>
              <a:rPr lang="en-US" sz="3200" dirty="0" smtClean="0">
                <a:latin typeface="Calibri"/>
                <a:cs typeface="Calibri"/>
              </a:rPr>
              <a:t>/Consumer Implementation </a:t>
            </a:r>
            <a:r>
              <a:rPr lang="en-US" sz="3200" dirty="0">
                <a:latin typeface="Calibri"/>
                <a:cs typeface="Calibri"/>
              </a:rPr>
              <a:t>with </a:t>
            </a:r>
            <a:r>
              <a:rPr lang="en-US" sz="3200" dirty="0" smtClean="0">
                <a:latin typeface="Calibri"/>
                <a:cs typeface="Calibri"/>
              </a:rPr>
              <a:t>Locks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25355"/>
            <a:ext cx="9067800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char buffer[SIZE];</a:t>
            </a:r>
          </a:p>
          <a:p>
            <a:r>
              <a:rPr lang="en-US" sz="2200" dirty="0" err="1">
                <a:latin typeface="Courier New"/>
                <a:cs typeface="Courier New"/>
              </a:rPr>
              <a:t>int</a:t>
            </a:r>
            <a:r>
              <a:rPr lang="en-US" sz="2200" dirty="0">
                <a:latin typeface="Courier New"/>
                <a:cs typeface="Courier New"/>
              </a:rPr>
              <a:t> count = 0, head = 0, tail = 0;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lock </a:t>
            </a:r>
            <a:r>
              <a:rPr lang="en-US" sz="2200" dirty="0" smtClean="0">
                <a:latin typeface="Courier New"/>
                <a:cs typeface="Courier New"/>
              </a:rPr>
              <a:t>*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lock_create</a:t>
            </a:r>
            <a:r>
              <a:rPr lang="en-US" sz="2200" dirty="0" smtClean="0">
                <a:latin typeface="Courier New"/>
                <a:cs typeface="Courier New"/>
              </a:rPr>
              <a:t>(“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 for cv”)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void </a:t>
            </a:r>
            <a:r>
              <a:rPr lang="en-US" sz="2200" dirty="0" smtClean="0">
                <a:latin typeface="Courier New"/>
                <a:cs typeface="Courier New"/>
              </a:rPr>
              <a:t>producer(</a:t>
            </a:r>
            <a:r>
              <a:rPr lang="en-US" sz="2200" dirty="0">
                <a:latin typeface="Courier New"/>
                <a:cs typeface="Courier New"/>
              </a:rPr>
              <a:t>char c) {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count++;</a:t>
            </a:r>
          </a:p>
          <a:p>
            <a:r>
              <a:rPr lang="en-US" sz="2200" dirty="0">
                <a:latin typeface="Courier New"/>
                <a:cs typeface="Courier New"/>
              </a:rPr>
              <a:t>    buffer[head] = c;</a:t>
            </a:r>
          </a:p>
          <a:p>
            <a:r>
              <a:rPr lang="en-US" sz="2200" dirty="0">
                <a:latin typeface="Courier New"/>
                <a:cs typeface="Courier New"/>
              </a:rPr>
              <a:t>    head++;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(head == SIZE)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head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550617"/>
            <a:ext cx="44196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char consumer(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r>
              <a:rPr lang="en-US" sz="2200" dirty="0">
                <a:latin typeface="Courier New"/>
                <a:cs typeface="Courier New"/>
              </a:rPr>
              <a:t>    char c;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count--;</a:t>
            </a:r>
          </a:p>
          <a:p>
            <a:r>
              <a:rPr lang="en-US" sz="2200" dirty="0">
                <a:latin typeface="Courier New"/>
                <a:cs typeface="Courier New"/>
              </a:rPr>
              <a:t>    c = buffer[tail];</a:t>
            </a:r>
          </a:p>
          <a:p>
            <a:r>
              <a:rPr lang="en-US" sz="2200" dirty="0">
                <a:latin typeface="Courier New"/>
                <a:cs typeface="Courier New"/>
              </a:rPr>
              <a:t>    tail++;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(tail == SIZE)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tail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return c;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32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How to handle the empty</a:t>
            </a:r>
            <a:r>
              <a:rPr lang="en-US" sz="3200" dirty="0">
                <a:latin typeface="Calibri"/>
                <a:cs typeface="Calibri"/>
              </a:rPr>
              <a:t>/full </a:t>
            </a:r>
            <a:r>
              <a:rPr lang="en-US" sz="3200" dirty="0" smtClean="0">
                <a:latin typeface="Calibri"/>
                <a:cs typeface="Calibri"/>
              </a:rPr>
              <a:t>cases using locks?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925355"/>
            <a:ext cx="9067800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void producer(</a:t>
            </a:r>
            <a:r>
              <a:rPr lang="en-US" sz="2200" dirty="0">
                <a:latin typeface="Courier New"/>
                <a:cs typeface="Courier New"/>
              </a:rPr>
              <a:t>char c) {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while (count == SIZE) </a:t>
            </a:r>
            <a:endParaRPr lang="en-US" sz="22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   {</a:t>
            </a:r>
            <a:endParaRPr lang="en-US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count++;</a:t>
            </a:r>
          </a:p>
          <a:p>
            <a:r>
              <a:rPr lang="en-US" sz="2200" dirty="0">
                <a:latin typeface="Courier New"/>
                <a:cs typeface="Courier New"/>
              </a:rPr>
              <a:t>    buffer[head] = c;</a:t>
            </a:r>
          </a:p>
          <a:p>
            <a:r>
              <a:rPr lang="en-US" sz="2200" dirty="0">
                <a:latin typeface="Courier New"/>
                <a:cs typeface="Courier New"/>
              </a:rPr>
              <a:t>    head++;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(head == SIZE) </a:t>
            </a:r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{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        head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14400"/>
            <a:ext cx="5181600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char </a:t>
            </a:r>
            <a:r>
              <a:rPr lang="en-US" sz="2200" dirty="0" smtClean="0">
                <a:latin typeface="Courier New"/>
                <a:cs typeface="Courier New"/>
              </a:rPr>
              <a:t>consumer(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r>
              <a:rPr lang="en-US" sz="2200" dirty="0">
                <a:latin typeface="Courier New"/>
                <a:cs typeface="Courier New"/>
              </a:rPr>
              <a:t>    char c;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while (count == 0)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count--;</a:t>
            </a:r>
          </a:p>
          <a:p>
            <a:r>
              <a:rPr lang="en-US" sz="2200" dirty="0">
                <a:latin typeface="Courier New"/>
                <a:cs typeface="Courier New"/>
              </a:rPr>
              <a:t>    c = buffer[tail];</a:t>
            </a:r>
          </a:p>
          <a:p>
            <a:r>
              <a:rPr lang="en-US" sz="2200" dirty="0">
                <a:latin typeface="Courier New"/>
                <a:cs typeface="Courier New"/>
              </a:rPr>
              <a:t>    tail++;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(tail == SIZE)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tail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return c;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6019800"/>
            <a:ext cx="7391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Which 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lock_acqure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are a pair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Can we improve this code using wait and signal?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3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Condition Variables: Data Structure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Wait </a:t>
            </a:r>
            <a:r>
              <a:rPr lang="en-US" dirty="0">
                <a:latin typeface="Calibri"/>
                <a:cs typeface="Calibri"/>
              </a:rPr>
              <a:t>until a variable meets a particular </a:t>
            </a:r>
            <a:r>
              <a:rPr lang="en-US" dirty="0" smtClean="0">
                <a:latin typeface="Calibri"/>
                <a:cs typeface="Calibri"/>
              </a:rPr>
              <a:t>condition</a:t>
            </a:r>
          </a:p>
          <a:p>
            <a:r>
              <a:rPr lang="en-US" dirty="0" smtClean="0">
                <a:latin typeface="Calibri"/>
                <a:cs typeface="Calibri"/>
              </a:rPr>
              <a:t>There is no actual variable </a:t>
            </a:r>
            <a:r>
              <a:rPr lang="en-US" dirty="0">
                <a:latin typeface="Calibri"/>
                <a:cs typeface="Calibri"/>
              </a:rPr>
              <a:t>in the </a:t>
            </a:r>
            <a:r>
              <a:rPr lang="en-US" dirty="0" smtClean="0">
                <a:latin typeface="Calibri"/>
                <a:cs typeface="Calibri"/>
              </a:rPr>
              <a:t>CV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5814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/>
                <a:cs typeface="Courier New"/>
              </a:rPr>
              <a:t>/* kern/include/</a:t>
            </a:r>
            <a:r>
              <a:rPr lang="en-US" sz="2800" dirty="0" err="1" smtClean="0">
                <a:latin typeface="Courier New"/>
                <a:cs typeface="Courier New"/>
              </a:rPr>
              <a:t>synch.h</a:t>
            </a:r>
            <a:r>
              <a:rPr lang="en-US" sz="2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struct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cv {</a:t>
            </a:r>
          </a:p>
          <a:p>
            <a:r>
              <a:rPr lang="en-US" sz="2800" dirty="0">
                <a:latin typeface="Courier New"/>
                <a:cs typeface="Courier New"/>
              </a:rPr>
              <a:t>	char *name;</a:t>
            </a:r>
          </a:p>
          <a:p>
            <a:r>
              <a:rPr lang="en-US" sz="2800" dirty="0">
                <a:latin typeface="Courier New"/>
                <a:cs typeface="Courier New"/>
              </a:rPr>
              <a:t>	// add what you need here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}</a:t>
            </a:r>
            <a:r>
              <a:rPr lang="en-US" sz="2800" dirty="0">
                <a:latin typeface="Courier New"/>
                <a:cs typeface="Courier New"/>
              </a:rPr>
              <a:t>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76400" y="5133621"/>
            <a:ext cx="5943600" cy="7620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implement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 smtClean="0">
                <a:latin typeface="Calibri"/>
                <a:cs typeface="Calibri"/>
              </a:rPr>
              <a:t>?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1621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cv_wait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cv *cv,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*lock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use assert to check input cv and lock;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turn </a:t>
            </a:r>
            <a:r>
              <a:rPr lang="en-US" dirty="0">
                <a:latin typeface="Courier New"/>
                <a:cs typeface="Courier New"/>
              </a:rPr>
              <a:t>off </a:t>
            </a:r>
            <a:r>
              <a:rPr lang="en-US" dirty="0" smtClean="0">
                <a:latin typeface="Courier New"/>
                <a:cs typeface="Courier New"/>
              </a:rPr>
              <a:t>interrupts;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release the lock;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/*Question: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thread_sleep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() using cv or lock?*/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sleep the thread until </a:t>
            </a:r>
            <a:r>
              <a:rPr lang="en-US" dirty="0">
                <a:latin typeface="Courier New"/>
                <a:cs typeface="Courier New"/>
              </a:rPr>
              <a:t>someone </a:t>
            </a:r>
            <a:r>
              <a:rPr lang="en-US" dirty="0" smtClean="0">
                <a:latin typeface="Courier New"/>
                <a:cs typeface="Courier New"/>
              </a:rPr>
              <a:t>signals cv;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acquire the lock;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turn on interrupts </a:t>
            </a:r>
            <a:r>
              <a:rPr lang="en-US" dirty="0">
                <a:latin typeface="Courier New"/>
                <a:cs typeface="Courier New"/>
              </a:rPr>
              <a:t>to </a:t>
            </a:r>
            <a:r>
              <a:rPr lang="en-US" dirty="0" smtClean="0">
                <a:latin typeface="Courier New"/>
                <a:cs typeface="Courier New"/>
              </a:rPr>
              <a:t>the previous level;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840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implement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 smtClean="0">
                <a:latin typeface="Calibri"/>
                <a:cs typeface="Calibri"/>
              </a:rPr>
              <a:t>?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1621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v</a:t>
            </a:r>
            <a:r>
              <a:rPr lang="en-US" sz="2000" dirty="0" smtClean="0">
                <a:latin typeface="Courier New"/>
                <a:cs typeface="Courier New"/>
              </a:rPr>
              <a:t>oid </a:t>
            </a:r>
            <a:r>
              <a:rPr lang="en-US" sz="2000" dirty="0" err="1" smtClean="0">
                <a:latin typeface="Courier New"/>
                <a:cs typeface="Courier New"/>
              </a:rPr>
              <a:t>cv_signal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struct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cv *cv, </a:t>
            </a:r>
            <a:r>
              <a:rPr lang="en-US" sz="2000" dirty="0" err="1">
                <a:latin typeface="Courier New"/>
                <a:cs typeface="Courier New"/>
              </a:rPr>
              <a:t>struct</a:t>
            </a:r>
            <a:r>
              <a:rPr lang="en-US" sz="2000" dirty="0">
                <a:latin typeface="Courier New"/>
                <a:cs typeface="Courier New"/>
              </a:rPr>
              <a:t> lock *lock</a:t>
            </a:r>
            <a:r>
              <a:rPr lang="en-US" sz="2000" dirty="0" smtClean="0">
                <a:latin typeface="Courier New"/>
                <a:cs typeface="Courier New"/>
              </a:rPr>
              <a:t>) {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use assert to check cv and lock;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turn </a:t>
            </a:r>
            <a:r>
              <a:rPr lang="en-US" sz="2000" dirty="0">
                <a:latin typeface="Courier New"/>
                <a:cs typeface="Courier New"/>
              </a:rPr>
              <a:t>off </a:t>
            </a:r>
            <a:r>
              <a:rPr lang="en-US" sz="2000" dirty="0" smtClean="0">
                <a:latin typeface="Courier New"/>
                <a:cs typeface="Courier New"/>
              </a:rPr>
              <a:t>interrupts;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/* Question: How to implement the following IF */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    if (this thread does not hold lock)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    panic</a:t>
            </a:r>
            <a:r>
              <a:rPr lang="en-US" sz="2000" dirty="0">
                <a:latin typeface="Courier New"/>
                <a:cs typeface="Courier New"/>
              </a:rPr>
              <a:t>("</a:t>
            </a:r>
            <a:r>
              <a:rPr lang="en-US" sz="2000" dirty="0" err="1" smtClean="0">
                <a:latin typeface="Courier New"/>
                <a:cs typeface="Courier New"/>
              </a:rPr>
              <a:t>cv_signal</a:t>
            </a:r>
            <a:r>
              <a:rPr lang="en-US" sz="2000" dirty="0" smtClean="0">
                <a:latin typeface="Courier New"/>
                <a:cs typeface="Courier New"/>
              </a:rPr>
              <a:t> error: </a:t>
            </a:r>
            <a:r>
              <a:rPr lang="en-US" sz="2000" dirty="0">
                <a:latin typeface="Courier New"/>
                <a:cs typeface="Courier New"/>
              </a:rPr>
              <a:t>cv %s at %p, lock %s at 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       %p.\</a:t>
            </a:r>
            <a:r>
              <a:rPr lang="en-US" sz="2000" dirty="0">
                <a:latin typeface="Courier New"/>
                <a:cs typeface="Courier New"/>
              </a:rPr>
              <a:t>n</a:t>
            </a:r>
            <a:r>
              <a:rPr lang="en-US" sz="2000" dirty="0" smtClean="0">
                <a:latin typeface="Courier New"/>
                <a:cs typeface="Courier New"/>
              </a:rPr>
              <a:t>", cv-</a:t>
            </a:r>
            <a:r>
              <a:rPr lang="en-US" sz="2000" dirty="0">
                <a:latin typeface="Courier New"/>
                <a:cs typeface="Courier New"/>
              </a:rPr>
              <a:t>&gt;name, cv, lock-&gt;name, lock);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   /* see also how to wakeup a thread Slide 15 */</a:t>
            </a:r>
            <a:endParaRPr lang="en-US"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   wakeup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one thread 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using indicator “cv”;</a:t>
            </a:r>
            <a:endParaRPr lang="en-US"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turn on </a:t>
            </a:r>
            <a:r>
              <a:rPr lang="en-US" sz="2000" dirty="0">
                <a:latin typeface="Courier New"/>
                <a:cs typeface="Courier New"/>
              </a:rPr>
              <a:t>interrupts to </a:t>
            </a:r>
            <a:r>
              <a:rPr lang="en-US" sz="2000" dirty="0" smtClean="0">
                <a:latin typeface="Courier New"/>
                <a:cs typeface="Courier New"/>
              </a:rPr>
              <a:t>the previous level;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}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523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Condition Variables</a:t>
            </a:r>
            <a:r>
              <a:rPr lang="en-US" sz="3600" dirty="0" smtClean="0">
                <a:latin typeface="Calibri"/>
                <a:cs typeface="Calibri"/>
              </a:rPr>
              <a:t>: Sample Usage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/* Declare a cv */</a:t>
            </a:r>
          </a:p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tatic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cv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Initialize the cv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 smtClean="0">
                <a:latin typeface="Courier New"/>
                <a:cs typeface="Courier New"/>
              </a:rPr>
              <a:t>cv_create</a:t>
            </a:r>
            <a:r>
              <a:rPr lang="en-US" dirty="0" smtClean="0">
                <a:latin typeface="Courier New"/>
                <a:cs typeface="Courier New"/>
              </a:rPr>
              <a:t>(”sample cv"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== NULL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/* Why panic? */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memory.\n");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Destroy the cv in the end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cv_destroy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 = NULL;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cv_wait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sample_lock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smtClean="0">
                <a:latin typeface="Courier New"/>
                <a:cs typeface="Courier New"/>
              </a:rPr>
              <a:t>/* Wait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cv_signal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sample_lock</a:t>
            </a:r>
            <a:r>
              <a:rPr lang="en-US" dirty="0" smtClean="0">
                <a:latin typeface="Courier New"/>
                <a:cs typeface="Courier New"/>
              </a:rPr>
              <a:t>); /*Signal*/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694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</TotalTime>
  <Words>1445</Words>
  <Application>Microsoft Macintosh PowerPoint</Application>
  <PresentationFormat>On-screen Show (4:3)</PresentationFormat>
  <Paragraphs>249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1_Default Design</vt:lpstr>
      <vt:lpstr>COMP 3500  Introduction to Operating Systems  Project 3 – Synchronization  Condition Variables</vt:lpstr>
      <vt:lpstr>Condition Variables: Functions </vt:lpstr>
      <vt:lpstr>Condition Variables: Functions  (cont.)</vt:lpstr>
      <vt:lpstr>Producer/Consumer Implementation with Locks</vt:lpstr>
      <vt:lpstr>How to handle the empty/full cases using locks?</vt:lpstr>
      <vt:lpstr>Condition Variables: Data Structure</vt:lpstr>
      <vt:lpstr>How to implement cv_wait()? </vt:lpstr>
      <vt:lpstr>How to implement cv_signal()? </vt:lpstr>
      <vt:lpstr>Condition Variables: Sample Usage </vt:lpstr>
      <vt:lpstr>Producer/Consumer How to use condition variables in OS/161?</vt:lpstr>
      <vt:lpstr>Producer: how to use condition variables in OS/161?</vt:lpstr>
      <vt:lpstr>Consumer: how to use condition variables in OS/161?</vt:lpstr>
      <vt:lpstr>Summary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373</cp:revision>
  <dcterms:created xsi:type="dcterms:W3CDTF">2006-08-22T22:53:10Z</dcterms:created>
  <dcterms:modified xsi:type="dcterms:W3CDTF">2015-09-28T17:14:29Z</dcterms:modified>
</cp:coreProperties>
</file>