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408" r:id="rId2"/>
    <p:sldId id="417" r:id="rId3"/>
    <p:sldId id="407" r:id="rId4"/>
    <p:sldId id="410" r:id="rId5"/>
    <p:sldId id="411" r:id="rId6"/>
    <p:sldId id="412" r:id="rId7"/>
    <p:sldId id="413" r:id="rId8"/>
    <p:sldId id="414" r:id="rId9"/>
    <p:sldId id="416" r:id="rId10"/>
    <p:sldId id="415" r:id="rId11"/>
  </p:sldIdLst>
  <p:sldSz cx="9144000" cy="6858000" type="screen4x3"/>
  <p:notesSz cx="6934200" cy="9118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79349" autoAdjust="0"/>
  </p:normalViewPr>
  <p:slideViewPr>
    <p:cSldViewPr>
      <p:cViewPr>
        <p:scale>
          <a:sx n="100" d="100"/>
          <a:sy n="100" d="100"/>
        </p:scale>
        <p:origin x="-1504" y="-1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684213"/>
            <a:ext cx="455930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30700"/>
            <a:ext cx="50863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5ED838-7CEF-5E43-9B07-AFB1A331F0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8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ADF8D2-378A-7944-A749-53A621119001}" type="slidenum">
              <a:rPr lang="en-US"/>
              <a:pPr/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38" tIns="44425" rIns="90438" bIns="44425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40</a:t>
            </a: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 Minutes: slides 1-10</a:t>
            </a:r>
            <a:endParaRPr lang="en-US" altLang="zh-CN" dirty="0" smtClean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27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4213"/>
            <a:ext cx="4559300" cy="34194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"static" can be used to limit the scope of global variable to only the file it is declared in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Describe the basic idea on </a:t>
            </a:r>
            <a:r>
              <a:rPr lang="en-US" sz="1200" kern="120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the whiteboard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"static" can be used to limit the scope of global variable to only the file it is declared in.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"static" can be used to limit the scope of global variable to only the file it is declared in.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"static" can be used to limit the scope of global variable to only the file it is declared in.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"static" can be used to limit the scope of global variable to only the file it is declared in.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13FDC-CDB6-0145-BBEC-8B9E418D67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39A6A-E21D-7C4D-8E7C-17C74E5611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ED4AA-CCA7-A748-9E0B-836427D4D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211DD708-9C6C-BC4A-8ACC-1131D652BA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AC1BF-448E-0748-97C4-07AE073AA6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5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C63ED-CA33-F643-8D2C-9CC1229B0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81F73-168E-DF47-86CE-65001EABF1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B741D-3059-9749-806A-40E1FE40CF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AF5B0-A05E-724A-87E2-3CBAB181D8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91192-082C-A54D-8443-EA5BFC04DE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7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DF99E-117A-804D-9AE1-0148B167FF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0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DDDDD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GCOE V 158 289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fld id="{0D8BB033-354E-3D4A-AAF6-66DED48618B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3200">
          <a:solidFill>
            <a:srgbClr val="00068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800">
          <a:solidFill>
            <a:srgbClr val="00068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2400">
          <a:solidFill>
            <a:srgbClr val="00068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000">
          <a:solidFill>
            <a:srgbClr val="00068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2F26D0F-7787-5C4C-99BF-4744DE7C3B5B}" type="slidenum">
              <a:rPr lang="en-US" sz="1400">
                <a:latin typeface="Arial" charset="0"/>
              </a:rPr>
              <a:pPr eaLnBrk="1" hangingPunct="1"/>
              <a:t>1</a:t>
            </a:fld>
            <a:endParaRPr lang="en-US" sz="1400">
              <a:latin typeface="Arial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762000"/>
            <a:ext cx="8077200" cy="29718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COMP 3500 </a:t>
            </a:r>
            <a:b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Introduction to Operating </a:t>
            </a:r>
            <a:r>
              <a:rPr lang="en-US" altLang="zh-CN" sz="40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Systems</a:t>
            </a:r>
            <a:br>
              <a:rPr lang="en-US" altLang="zh-CN" sz="40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Project 3 – </a:t>
            </a:r>
            <a:r>
              <a:rPr lang="en-US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Synchronization </a:t>
            </a: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Cats </a:t>
            </a: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and Mice </a:t>
            </a:r>
            <a:r>
              <a:rPr lang="en-US" altLang="zh-CN" sz="3600" dirty="0" err="1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Implemenation</a:t>
            </a: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using </a:t>
            </a: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Locks and Condition Variables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057400" y="4183063"/>
            <a:ext cx="495300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Dr. Xiao Qin</a:t>
            </a:r>
          </a:p>
          <a:p>
            <a:pPr algn="ctr" eaLnBrk="0" hangingPunct="0">
              <a:spcBef>
                <a:spcPct val="50000"/>
              </a:spcBef>
            </a:pP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Auburn University</a:t>
            </a:r>
            <a:br>
              <a:rPr kumimoji="1" lang="en-US" sz="2400" i="1" dirty="0">
                <a:solidFill>
                  <a:schemeClr val="tx2"/>
                </a:solidFill>
                <a:latin typeface="Calibri" charset="0"/>
              </a:rPr>
            </a:b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http://</a:t>
            </a: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www.eng.auburn.edu</a:t>
            </a: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/~</a:t>
            </a: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xqin</a:t>
            </a:r>
            <a:endParaRPr kumimoji="1" lang="en-US" sz="2400" i="1" dirty="0">
              <a:solidFill>
                <a:schemeClr val="tx2"/>
              </a:solidFill>
              <a:latin typeface="Calibri" charset="0"/>
            </a:endParaRP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xqin@auburn.edu</a:t>
            </a:r>
            <a:endParaRPr kumimoji="1" lang="en-US" altLang="zh-CN" sz="2400" i="1" dirty="0">
              <a:solidFill>
                <a:schemeClr val="tx2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7689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199"/>
            <a:ext cx="8991600" cy="844689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How to switch Turn?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change_turn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6225" y="920889"/>
            <a:ext cx="8839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/*Case 1: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there are waiting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mice*/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(there are waiting mice)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turn_type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MICE;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mice_in_this_turn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2;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print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“It is mice turn now.”;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there are waiting cats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/*let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cats eat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cats_in_this_turn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2;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else {/*no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cats or mice*/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turn_type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NOCATMOUSE;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/*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Q3: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Wake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 those waiting for turn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1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Recap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Handle </a:t>
            </a:r>
            <a:r>
              <a:rPr lang="en-US" dirty="0">
                <a:latin typeface="Calibri"/>
                <a:cs typeface="Calibri"/>
              </a:rPr>
              <a:t>the empty/full cases using </a:t>
            </a:r>
            <a:r>
              <a:rPr lang="en-US" dirty="0" smtClean="0">
                <a:latin typeface="Calibri"/>
                <a:cs typeface="Calibri"/>
              </a:rPr>
              <a:t>locks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Condition Variables: Data </a:t>
            </a:r>
            <a:r>
              <a:rPr lang="en-US" dirty="0" smtClean="0">
                <a:latin typeface="Calibri"/>
                <a:cs typeface="Calibri"/>
              </a:rPr>
              <a:t>Structure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How to implement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alibri"/>
                <a:cs typeface="Calibri"/>
              </a:rPr>
              <a:t>? </a:t>
            </a:r>
            <a:endParaRPr lang="en-US" dirty="0" smtClean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How to implement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cv_signal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alibri"/>
                <a:cs typeface="Calibri"/>
              </a:rPr>
              <a:t>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DD708-9C6C-BC4A-8ACC-1131D652BA9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6038"/>
            <a:ext cx="8991600" cy="1401762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Basic Idea: Timesharing </a:t>
            </a:r>
            <a:r>
              <a:rPr lang="en-US" dirty="0">
                <a:latin typeface="Calibri"/>
                <a:cs typeface="Calibri"/>
              </a:rPr>
              <a:t>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676400"/>
            <a:ext cx="8305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ourier New"/>
              </a:rPr>
              <a:t>Two </a:t>
            </a:r>
            <a:r>
              <a:rPr lang="en-US" sz="3200" dirty="0">
                <a:latin typeface="Calibri" panose="020F0502020204030204" pitchFamily="34" charset="0"/>
                <a:cs typeface="Courier New"/>
              </a:rPr>
              <a:t>cats per turn and two mice per </a:t>
            </a:r>
            <a:r>
              <a:rPr lang="en-US" sz="3200" dirty="0" smtClean="0">
                <a:latin typeface="Calibri" panose="020F0502020204030204" pitchFamily="34" charset="0"/>
                <a:cs typeface="Courier New"/>
              </a:rPr>
              <a:t>turn</a:t>
            </a:r>
            <a:endParaRPr lang="en-US" sz="3200" dirty="0">
              <a:latin typeface="Calibri" panose="020F0502020204030204" pitchFamily="34" charset="0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cats_turns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2; 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mice_turns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2;</a:t>
            </a:r>
          </a:p>
        </p:txBody>
      </p:sp>
    </p:spTree>
    <p:extLst>
      <p:ext uri="{BB962C8B-B14F-4D97-AF65-F5344CB8AC3E}">
        <p14:creationId xmlns:p14="http://schemas.microsoft.com/office/powerpoint/2010/main" val="3981015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6038"/>
            <a:ext cx="8991600" cy="715962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Data Structures and Initialization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685800"/>
            <a:ext cx="8686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static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lock *</a:t>
            </a:r>
            <a:r>
              <a:rPr lang="en-US" dirty="0" err="1">
                <a:latin typeface="Courier New"/>
                <a:cs typeface="Courier New"/>
              </a:rPr>
              <a:t>mutex</a:t>
            </a:r>
            <a:r>
              <a:rPr lang="en-US" dirty="0">
                <a:latin typeface="Courier New"/>
                <a:cs typeface="Courier New"/>
              </a:rPr>
              <a:t>;	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/* wait </a:t>
            </a:r>
            <a:r>
              <a:rPr lang="en-US" dirty="0" smtClean="0">
                <a:latin typeface="Courier New"/>
                <a:cs typeface="Courier New"/>
              </a:rPr>
              <a:t>for </a:t>
            </a:r>
            <a:r>
              <a:rPr lang="en-US" dirty="0">
                <a:latin typeface="Courier New"/>
                <a:cs typeface="Courier New"/>
              </a:rPr>
              <a:t>the </a:t>
            </a:r>
            <a:r>
              <a:rPr lang="en-US" dirty="0" smtClean="0">
                <a:latin typeface="Courier New"/>
                <a:cs typeface="Courier New"/>
              </a:rPr>
              <a:t>cat or mouse turn </a:t>
            </a:r>
            <a:r>
              <a:rPr lang="en-US" dirty="0">
                <a:latin typeface="Courier New"/>
                <a:cs typeface="Courier New"/>
              </a:rPr>
              <a:t>*/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static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cv *</a:t>
            </a:r>
            <a:r>
              <a:rPr lang="en-US" dirty="0" err="1" smtClean="0">
                <a:latin typeface="Courier New"/>
                <a:cs typeface="Courier New"/>
              </a:rPr>
              <a:t>turn_cv</a:t>
            </a:r>
            <a:r>
              <a:rPr lang="en-US" dirty="0">
                <a:latin typeface="Courier New"/>
                <a:cs typeface="Courier New"/>
              </a:rPr>
              <a:t>;	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/* wait here for </a:t>
            </a:r>
            <a:r>
              <a:rPr lang="en-US" dirty="0" smtClean="0">
                <a:latin typeface="Courier New"/>
                <a:cs typeface="Courier New"/>
              </a:rPr>
              <a:t>process done </a:t>
            </a:r>
            <a:r>
              <a:rPr lang="en-US" dirty="0">
                <a:latin typeface="Courier New"/>
                <a:cs typeface="Courier New"/>
              </a:rPr>
              <a:t>*/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static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cv *</a:t>
            </a:r>
            <a:r>
              <a:rPr lang="en-US" dirty="0" err="1" smtClean="0">
                <a:latin typeface="Courier New"/>
                <a:cs typeface="Courier New"/>
              </a:rPr>
              <a:t>done_cv</a:t>
            </a:r>
            <a:r>
              <a:rPr lang="en-US" dirty="0">
                <a:latin typeface="Courier New"/>
                <a:cs typeface="Courier New"/>
              </a:rPr>
              <a:t>;	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/* Initialize </a:t>
            </a:r>
            <a:r>
              <a:rPr lang="en-US" dirty="0" err="1">
                <a:latin typeface="Courier New"/>
                <a:cs typeface="Courier New"/>
              </a:rPr>
              <a:t>mutex</a:t>
            </a:r>
            <a:r>
              <a:rPr lang="en-US" dirty="0">
                <a:latin typeface="Courier New"/>
                <a:cs typeface="Courier New"/>
              </a:rPr>
              <a:t> and two condition variables */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mutex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err="1">
                <a:latin typeface="Courier New"/>
                <a:cs typeface="Courier New"/>
              </a:rPr>
              <a:t>lock_create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catlock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mutex</a:t>
            </a:r>
            <a:r>
              <a:rPr lang="en-US" dirty="0">
                <a:latin typeface="Courier New"/>
                <a:cs typeface="Courier New"/>
              </a:rPr>
              <a:t>");</a:t>
            </a:r>
          </a:p>
          <a:p>
            <a:r>
              <a:rPr lang="en-US" dirty="0" err="1">
                <a:latin typeface="Courier New"/>
                <a:cs typeface="Courier New"/>
              </a:rPr>
              <a:t>turn_cv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cv_create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catlock</a:t>
            </a:r>
            <a:r>
              <a:rPr lang="en-US" dirty="0">
                <a:latin typeface="Courier New"/>
                <a:cs typeface="Courier New"/>
              </a:rPr>
              <a:t> turn cv");</a:t>
            </a:r>
          </a:p>
          <a:p>
            <a:r>
              <a:rPr lang="en-US" dirty="0" err="1">
                <a:latin typeface="Courier New"/>
                <a:cs typeface="Courier New"/>
              </a:rPr>
              <a:t>done_cv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cv_create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catlock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done </a:t>
            </a:r>
            <a:r>
              <a:rPr lang="en-US" dirty="0">
                <a:latin typeface="Courier New"/>
                <a:cs typeface="Courier New"/>
              </a:rPr>
              <a:t>cv</a:t>
            </a:r>
            <a:r>
              <a:rPr lang="en-US" dirty="0" smtClean="0">
                <a:latin typeface="Courier New"/>
                <a:cs typeface="Courier New"/>
              </a:rPr>
              <a:t>");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/* 1. NOCATMOUSE, 2. CATS 3. MICE </a:t>
            </a:r>
            <a:r>
              <a:rPr lang="en-US" dirty="0">
                <a:latin typeface="Courier New"/>
                <a:cs typeface="Courier New"/>
              </a:rPr>
              <a:t>*/</a:t>
            </a:r>
          </a:p>
          <a:p>
            <a:r>
              <a:rPr lang="en-US" dirty="0" smtClean="0">
                <a:latin typeface="Courier New"/>
                <a:cs typeface="Courier New"/>
              </a:rPr>
              <a:t>static </a:t>
            </a:r>
            <a:r>
              <a:rPr lang="en-US" dirty="0">
                <a:latin typeface="Courier New"/>
                <a:cs typeface="Courier New"/>
              </a:rPr>
              <a:t>volatile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turntype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1135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6038"/>
            <a:ext cx="8991600" cy="715962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How can cats wait until their turn?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838200"/>
            <a:ext cx="838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lock(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cats_wait_count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++; /* Initial value = 0 */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NOCATMOUSE)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CATS;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cats_in_this_turn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2; /*Two cats per turn*/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Q1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How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Discussions */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Wait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until it is the cat turn.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(___________________________)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___________________;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cats_in_this_turn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/* one cat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kitchen */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cats_eat_count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 /* Initial value = 0 */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“Cat enters the kitchen.";</a:t>
            </a:r>
          </a:p>
        </p:txBody>
      </p:sp>
    </p:spTree>
    <p:extLst>
      <p:ext uri="{BB962C8B-B14F-4D97-AF65-F5344CB8AC3E}">
        <p14:creationId xmlns:p14="http://schemas.microsoft.com/office/powerpoint/2010/main" val="1748986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8991600" cy="715962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How to take a dish?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990600"/>
            <a:ext cx="838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(dish1_busy  == false)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dish1_busy = true;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mydish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dish2_busy = true;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mydish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“Cat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eating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.”;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which cat? */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unlock(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clocksleep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/* enjoys food */</a:t>
            </a:r>
          </a:p>
        </p:txBody>
      </p:sp>
    </p:spTree>
    <p:extLst>
      <p:ext uri="{BB962C8B-B14F-4D97-AF65-F5344CB8AC3E}">
        <p14:creationId xmlns:p14="http://schemas.microsoft.com/office/powerpoint/2010/main" val="2488771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88853"/>
            <a:ext cx="8991600" cy="715962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How to release a dish? 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923865"/>
            <a:ext cx="8839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“Cat finishes eating at dish”,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1) /* release dish 1 */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dish1_busy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false;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release dish 2 */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dish2_busy = false;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/*update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cats in kitchen*/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cats_eat_count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/*update the number of waiting cats*/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cats_wait_count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0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228600"/>
            <a:ext cx="8991600" cy="1981200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Switch Turn: </a:t>
            </a:r>
            <a:r>
              <a:rPr lang="en-US" sz="3600" dirty="0">
                <a:latin typeface="Calibri"/>
                <a:cs typeface="Calibri"/>
              </a:rPr>
              <a:t>Case 1</a:t>
            </a:r>
            <a:br>
              <a:rPr lang="en-US" sz="3600" dirty="0">
                <a:latin typeface="Calibri"/>
                <a:cs typeface="Calibri"/>
              </a:rPr>
            </a:br>
            <a:r>
              <a:rPr lang="en-US" sz="3600" dirty="0" smtClean="0">
                <a:latin typeface="Calibri"/>
                <a:cs typeface="Calibri"/>
              </a:rPr>
              <a:t>(1) No </a:t>
            </a:r>
            <a:r>
              <a:rPr lang="en-US" sz="3600" dirty="0">
                <a:latin typeface="Calibri"/>
                <a:cs typeface="Calibri"/>
              </a:rPr>
              <a:t>waiting mouse </a:t>
            </a:r>
            <a:r>
              <a:rPr lang="en-US" sz="3600" dirty="0" smtClean="0">
                <a:latin typeface="Calibri"/>
                <a:cs typeface="Calibri"/>
              </a:rPr>
              <a:t/>
            </a:r>
            <a:br>
              <a:rPr lang="en-US" sz="3600" dirty="0" smtClean="0">
                <a:latin typeface="Calibri"/>
                <a:cs typeface="Calibri"/>
              </a:rPr>
            </a:br>
            <a:r>
              <a:rPr lang="en-US" sz="3600" dirty="0" smtClean="0">
                <a:latin typeface="Calibri"/>
                <a:cs typeface="Calibri"/>
              </a:rPr>
              <a:t>(2) There </a:t>
            </a:r>
            <a:r>
              <a:rPr lang="en-US" sz="3600" dirty="0">
                <a:latin typeface="Calibri"/>
                <a:cs typeface="Calibri"/>
              </a:rPr>
              <a:t>are waiting cats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4384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 waiting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mouse &amp;&amp; there are waiting cats)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/* Wake up one waiting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enter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cats_in_this_turn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____________________;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Q2: How? */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7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914400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Switch Turn: </a:t>
            </a:r>
            <a:r>
              <a:rPr lang="en-US" sz="3600" dirty="0">
                <a:latin typeface="Calibri"/>
                <a:cs typeface="Calibri"/>
              </a:rPr>
              <a:t>Case </a:t>
            </a:r>
            <a:r>
              <a:rPr lang="en-US" sz="3600" dirty="0" smtClean="0">
                <a:latin typeface="Calibri"/>
                <a:cs typeface="Calibri"/>
              </a:rPr>
              <a:t>2. Last Cat and Timeout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1925" y="1371600"/>
            <a:ext cx="8839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/*Last cat and timeout. Then switch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mice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(Last Cat and Timeout)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see next slide for detail*/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change_turn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("Cat leaves kitchen.";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unlock(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54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2675</TotalTime>
  <Words>574</Words>
  <Application>Microsoft Macintosh PowerPoint</Application>
  <PresentationFormat>On-screen Show (4:3)</PresentationFormat>
  <Paragraphs>138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1_Default Design</vt:lpstr>
      <vt:lpstr>COMP 3500  Introduction to Operating Systems  Project 3 – Synchronization  Cats and Mice Implemenation using Locks and Condition Variables</vt:lpstr>
      <vt:lpstr>Recap</vt:lpstr>
      <vt:lpstr>Basic Idea: Timesharing Policy</vt:lpstr>
      <vt:lpstr>Data Structures and Initialization</vt:lpstr>
      <vt:lpstr>How can cats wait until their turn?</vt:lpstr>
      <vt:lpstr>How to take a dish?</vt:lpstr>
      <vt:lpstr>How to release a dish? </vt:lpstr>
      <vt:lpstr>Switch Turn: Case 1 (1) No waiting mouse  (2) There are waiting cats</vt:lpstr>
      <vt:lpstr>Switch Turn: Case 2. Last Cat and Timeout</vt:lpstr>
      <vt:lpstr>How to switch Turn? change_turn();</vt:lpstr>
    </vt:vector>
  </TitlesOfParts>
  <Company>New Mexico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331 Computer Architecture</dc:title>
  <dc:creator>Xiao Qin</dc:creator>
  <cp:lastModifiedBy>Xiao Qin</cp:lastModifiedBy>
  <cp:revision>405</cp:revision>
  <dcterms:created xsi:type="dcterms:W3CDTF">2006-08-22T22:53:10Z</dcterms:created>
  <dcterms:modified xsi:type="dcterms:W3CDTF">2015-09-30T18:24:18Z</dcterms:modified>
</cp:coreProperties>
</file>