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0"/>
  </p:notesMasterIdLst>
  <p:handoutMasterIdLst>
    <p:handoutMasterId r:id="rId21"/>
  </p:handoutMasterIdLst>
  <p:sldIdLst>
    <p:sldId id="557" r:id="rId2"/>
    <p:sldId id="571" r:id="rId3"/>
    <p:sldId id="603" r:id="rId4"/>
    <p:sldId id="617" r:id="rId5"/>
    <p:sldId id="618" r:id="rId6"/>
    <p:sldId id="605" r:id="rId7"/>
    <p:sldId id="606" r:id="rId8"/>
    <p:sldId id="607" r:id="rId9"/>
    <p:sldId id="608" r:id="rId10"/>
    <p:sldId id="615" r:id="rId11"/>
    <p:sldId id="614" r:id="rId12"/>
    <p:sldId id="610" r:id="rId13"/>
    <p:sldId id="611" r:id="rId14"/>
    <p:sldId id="612" r:id="rId15"/>
    <p:sldId id="619" r:id="rId16"/>
    <p:sldId id="613" r:id="rId17"/>
    <p:sldId id="616" r:id="rId18"/>
    <p:sldId id="609"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34" autoAdjust="0"/>
  </p:normalViewPr>
  <p:slideViewPr>
    <p:cSldViewPr>
      <p:cViewPr varScale="1">
        <p:scale>
          <a:sx n="162" d="100"/>
          <a:sy n="162" d="100"/>
        </p:scale>
        <p:origin x="-112" y="-5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12EC83D-DF42-934D-9B4C-9DA45B0AF85E}" type="datetimeFigureOut">
              <a:rPr lang="en-US"/>
              <a:pPr>
                <a:defRPr/>
              </a:pPr>
              <a:t>10/2/15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D712F13-7286-E547-A1B9-BD5D58A0F480}" type="slidenum">
              <a:rPr lang="en-US"/>
              <a:pPr>
                <a:defRPr/>
              </a:pPr>
              <a:t>‹#›</a:t>
            </a:fld>
            <a:endParaRPr lang="en-US"/>
          </a:p>
        </p:txBody>
      </p:sp>
    </p:spTree>
    <p:extLst>
      <p:ext uri="{BB962C8B-B14F-4D97-AF65-F5344CB8AC3E}">
        <p14:creationId xmlns:p14="http://schemas.microsoft.com/office/powerpoint/2010/main" val="1124117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DAB72A0E-0C65-6244-A8C3-15FE060AFF12}" type="datetimeFigureOut">
              <a:rPr lang="en-US"/>
              <a:pPr>
                <a:defRPr/>
              </a:pPr>
              <a:t>10/2/15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C4C04107-0928-CB46-B9AF-281984CA4CE2}" type="slidenum">
              <a:rPr lang="en-US"/>
              <a:pPr>
                <a:defRPr/>
              </a:pPr>
              <a:t>‹#›</a:t>
            </a:fld>
            <a:endParaRPr lang="en-US"/>
          </a:p>
        </p:txBody>
      </p:sp>
    </p:spTree>
    <p:extLst>
      <p:ext uri="{BB962C8B-B14F-4D97-AF65-F5344CB8AC3E}">
        <p14:creationId xmlns:p14="http://schemas.microsoft.com/office/powerpoint/2010/main" val="29524315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38" tIns="44425" rIns="90438" bIns="44425" numCol="1" anchor="t" anchorCtr="0" compatLnSpc="1">
            <a:prstTxWarp prst="textNoShape">
              <a:avLst/>
            </a:prstTxWarp>
          </a:bodyPr>
          <a:lstStyle/>
          <a:p>
            <a:pPr eaLnBrk="1" hangingPunct="1"/>
            <a:r>
              <a:rPr lang="en-US" altLang="zh-CN" dirty="0" smtClean="0">
                <a:latin typeface="Calibri" charset="0"/>
                <a:ea typeface="SimSun" charset="0"/>
                <a:cs typeface="SimSun" charset="0"/>
              </a:rPr>
              <a:t>25 </a:t>
            </a:r>
            <a:r>
              <a:rPr lang="en-US" altLang="zh-CN" dirty="0">
                <a:latin typeface="Calibri" charset="0"/>
                <a:ea typeface="SimSun" charset="0"/>
                <a:cs typeface="SimSun" charset="0"/>
              </a:rPr>
              <a:t>Min: </a:t>
            </a:r>
            <a:r>
              <a:rPr lang="en-US" altLang="zh-CN" dirty="0" smtClean="0">
                <a:latin typeface="Calibri" charset="0"/>
                <a:ea typeface="SimSun" charset="0"/>
                <a:cs typeface="SimSun" charset="0"/>
              </a:rPr>
              <a:t>Lec07c1-Project 3-6 Cats and Mice Implementation CV </a:t>
            </a:r>
            <a:r>
              <a:rPr lang="en-US" altLang="zh-CN" dirty="0" err="1" smtClean="0">
                <a:latin typeface="Calibri" charset="0"/>
                <a:ea typeface="SimSun" charset="0"/>
                <a:cs typeface="SimSun" charset="0"/>
              </a:rPr>
              <a:t>cont</a:t>
            </a:r>
            <a:endParaRPr lang="en-US" altLang="zh-CN" dirty="0" smtClean="0">
              <a:latin typeface="Calibri" charset="0"/>
              <a:ea typeface="SimSun" charset="0"/>
              <a:cs typeface="SimSun" charset="0"/>
            </a:endParaRPr>
          </a:p>
          <a:p>
            <a:pPr eaLnBrk="1" hangingPunct="1"/>
            <a:r>
              <a:rPr lang="en-US" altLang="zh-CN" dirty="0" smtClean="0">
                <a:latin typeface="Calibri" charset="0"/>
                <a:ea typeface="SimSun" charset="0"/>
                <a:cs typeface="SimSun" charset="0"/>
              </a:rPr>
              <a:t>25</a:t>
            </a:r>
            <a:r>
              <a:rPr lang="en-US" altLang="zh-CN" baseline="0" dirty="0" smtClean="0">
                <a:latin typeface="Calibri" charset="0"/>
                <a:ea typeface="SimSun" charset="0"/>
                <a:cs typeface="SimSun" charset="0"/>
              </a:rPr>
              <a:t> Min: Lec07c2 This lecture note. Slides 1-10</a:t>
            </a:r>
          </a:p>
          <a:p>
            <a:pPr eaLnBrk="1" hangingPunct="1"/>
            <a:r>
              <a:rPr lang="en-US" altLang="zh-CN" baseline="0" dirty="0" smtClean="0">
                <a:latin typeface="Calibri" charset="0"/>
                <a:ea typeface="SimSun" charset="0"/>
                <a:cs typeface="SimSun" charset="0"/>
              </a:rPr>
              <a:t>No resource allocation graphs: next </a:t>
            </a:r>
            <a:r>
              <a:rPr lang="en-US" altLang="zh-CN" baseline="0" smtClean="0">
                <a:latin typeface="Calibri" charset="0"/>
                <a:ea typeface="SimSun" charset="0"/>
                <a:cs typeface="SimSun" charset="0"/>
              </a:rPr>
              <a:t>lecture Slides 11-18</a:t>
            </a:r>
            <a:endParaRPr lang="en-US" altLang="zh-CN" dirty="0">
              <a:latin typeface="Calibri" charset="0"/>
              <a:ea typeface="SimSun" charset="0"/>
              <a:cs typeface="SimSun" charset="0"/>
            </a:endParaRPr>
          </a:p>
        </p:txBody>
      </p:sp>
      <p:sp>
        <p:nvSpPr>
          <p:cNvPr id="8194" name="Rectangle 3"/>
          <p:cNvSpPr>
            <a:spLocks noGrp="1" noRot="1" noChangeAspect="1" noTextEdit="1"/>
          </p:cNvSpPr>
          <p:nvPr>
            <p:ph type="sldImg"/>
          </p:nvPr>
        </p:nvSpPr>
        <p:spPr bwMode="auto">
          <a:xfrm>
            <a:off x="1144588" y="685800"/>
            <a:ext cx="4572000" cy="34290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C9886AE9-A4F5-C84E-9FD6-A3AC65DBC3AE}" type="slidenum">
              <a:rPr lang="en-US">
                <a:latin typeface="Times New Roman" charset="0"/>
              </a:rPr>
              <a:pPr/>
              <a:t>11</a:t>
            </a:fld>
            <a:endParaRPr lang="en-US">
              <a:latin typeface="Times New Roman"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A2A65828-B40F-894A-8D63-E8CA854F570B}" type="slidenum">
              <a:rPr lang="en-US">
                <a:latin typeface="Times New Roman" charset="0"/>
              </a:rPr>
              <a:pPr/>
              <a:t>12</a:t>
            </a:fld>
            <a:endParaRPr lang="en-US">
              <a:latin typeface="Times New Roman"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AEC82677-421B-404B-99AE-16B0D1492434}" type="slidenum">
              <a:rPr lang="en-US">
                <a:latin typeface="Times New Roman" charset="0"/>
              </a:rPr>
              <a:pPr/>
              <a:t>13</a:t>
            </a:fld>
            <a:endParaRPr lang="en-US">
              <a:latin typeface="Times New Roman"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39E45B3A-411B-1E40-B533-73270BEAC5E2}" type="slidenum">
              <a:rPr lang="en-US">
                <a:latin typeface="Times New Roman" charset="0"/>
              </a:rPr>
              <a:pPr/>
              <a:t>14</a:t>
            </a:fld>
            <a:endParaRPr lang="en-US">
              <a:latin typeface="Times New Roman"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MS PGothic" charset="0"/>
              </a:rPr>
              <a:t>Answer: deadlock</a:t>
            </a:r>
            <a:endParaRPr lang="en-US" dirty="0">
              <a:ea typeface="MS PGothic"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39E45B3A-411B-1E40-B533-73270BEAC5E2}" type="slidenum">
              <a:rPr lang="en-US">
                <a:latin typeface="Times New Roman" charset="0"/>
              </a:rPr>
              <a:pPr/>
              <a:t>15</a:t>
            </a:fld>
            <a:endParaRPr lang="en-US">
              <a:latin typeface="Times New Roman"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MS PGothic" charset="0"/>
              </a:rPr>
              <a:t>Answer: deadlock</a:t>
            </a:r>
            <a:endParaRPr lang="en-US" dirty="0">
              <a:ea typeface="MS PGothic"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93F20FE6-A2D8-5444-8851-99AD587F5441}" type="slidenum">
              <a:rPr lang="en-US">
                <a:latin typeface="Times New Roman" charset="0"/>
              </a:rPr>
              <a:pPr/>
              <a:t>16</a:t>
            </a:fld>
            <a:endParaRPr lang="en-US">
              <a:latin typeface="Times New Roman"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MS PGothic" charset="0"/>
              </a:rPr>
              <a:t>No.</a:t>
            </a:r>
            <a:endParaRPr lang="en-US" dirty="0">
              <a:ea typeface="MS PGothic"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C611D085-4D3D-A748-AEAE-86986DFDDC4E}" type="slidenum">
              <a:rPr lang="en-US">
                <a:latin typeface="Times New Roman" charset="0"/>
              </a:rPr>
              <a:pPr/>
              <a:t>17</a:t>
            </a:fld>
            <a:endParaRPr lang="en-US">
              <a:latin typeface="Times New Roman"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MS PGothic" charset="0"/>
              </a:rPr>
              <a:t>Deadlock or no deadlock?</a:t>
            </a:r>
          </a:p>
          <a:p>
            <a:r>
              <a:rPr lang="en-US" dirty="0" smtClean="0">
                <a:ea typeface="MS PGothic" charset="0"/>
              </a:rPr>
              <a:t>Why no cycle then</a:t>
            </a:r>
            <a:r>
              <a:rPr lang="en-US" baseline="0" dirty="0" smtClean="0">
                <a:ea typeface="MS PGothic" charset="0"/>
              </a:rPr>
              <a:t> no deadlock? No circular wait (one of the four conditions)</a:t>
            </a:r>
            <a:endParaRPr lang="en-US" dirty="0">
              <a:ea typeface="MS PGothic"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8E323DC5-07FA-7247-BEE2-5A3FC8D2D900}" type="slidenum">
              <a:rPr lang="en-US">
                <a:latin typeface="Times New Roman" charset="0"/>
              </a:rPr>
              <a:pPr/>
              <a:t>18</a:t>
            </a:fld>
            <a:endParaRPr lang="en-US">
              <a:latin typeface="Times New Roman"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Three conditions of policy must be present for a deadlock to be possible: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Mutual exclusion . Only one process may use a resource at a time. No process </a:t>
            </a:r>
            <a:r>
              <a:rPr lang="en-US" sz="1200" kern="1200" baseline="0" dirty="0" smtClean="0">
                <a:solidFill>
                  <a:schemeClr val="tx1"/>
                </a:solidFill>
                <a:latin typeface="+mn-lt"/>
                <a:ea typeface="+mn-ea"/>
                <a:cs typeface="+mn-cs"/>
              </a:rPr>
              <a:t>may access a resource unit that has been allocated to another process.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Hold and wait . A process may hold allocated resources while awaiting assignment </a:t>
            </a:r>
            <a:r>
              <a:rPr lang="en-US" sz="1200" kern="1200" baseline="0" dirty="0" smtClean="0">
                <a:solidFill>
                  <a:schemeClr val="tx1"/>
                </a:solidFill>
                <a:latin typeface="+mn-lt"/>
                <a:ea typeface="+mn-ea"/>
                <a:cs typeface="+mn-cs"/>
              </a:rPr>
              <a:t>of other resources.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No preemption . No resource can be forcibly removed from a process holding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many ways these conditions are quite desirable. For example, mutual exclusion is needed to ensure consistency of results and the integrity of a database. Similarly, preemption should not be done arbitrarily. For example, when data resources are involved, preemption must be supported by a rollback recovery mechanism, which restores a process and its resources to a suitable previous state from which the process can eventually repeat its actions.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first three conditions are necessary but not sufficient for a deadlock to exist. For deadlock to actually take place, a fourth condition is required: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Circular wait . </a:t>
            </a:r>
            <a:r>
              <a:rPr lang="en-US" sz="1200" b="0" kern="1200" baseline="0" dirty="0" smtClean="0">
                <a:solidFill>
                  <a:schemeClr val="tx1"/>
                </a:solidFill>
                <a:latin typeface="+mn-lt"/>
                <a:ea typeface="+mn-ea"/>
                <a:cs typeface="+mn-cs"/>
              </a:rPr>
              <a:t>A closed chain of processes exists, such that each process holds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least one resource needed by the next process in the chain (e.g., Figure 6.5c</a:t>
            </a:r>
          </a:p>
          <a:p>
            <a:r>
              <a:rPr lang="en-US" sz="1200" kern="1200" baseline="0" dirty="0" smtClean="0">
                <a:solidFill>
                  <a:schemeClr val="tx1"/>
                </a:solidFill>
                <a:latin typeface="+mn-lt"/>
                <a:ea typeface="+mn-ea"/>
                <a:cs typeface="+mn-cs"/>
              </a:rPr>
              <a:t>and Figure 6.6 ).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fourth condition is, actually, a potential consequence of the first three. That is, given that the first three conditions exist, a sequence of events may occur that lead to an </a:t>
            </a:r>
            <a:r>
              <a:rPr lang="en-US" sz="1200" kern="1200" baseline="0" dirty="0" err="1" smtClean="0">
                <a:solidFill>
                  <a:schemeClr val="tx1"/>
                </a:solidFill>
                <a:latin typeface="+mn-lt"/>
                <a:ea typeface="+mn-ea"/>
                <a:cs typeface="+mn-cs"/>
              </a:rPr>
              <a:t>unresolvable</a:t>
            </a:r>
            <a:r>
              <a:rPr lang="en-US" sz="1200" kern="1200" baseline="0" dirty="0" smtClean="0">
                <a:solidFill>
                  <a:schemeClr val="tx1"/>
                </a:solidFill>
                <a:latin typeface="+mn-lt"/>
                <a:ea typeface="+mn-ea"/>
                <a:cs typeface="+mn-cs"/>
              </a:rPr>
              <a:t> circular wait. The </a:t>
            </a:r>
            <a:r>
              <a:rPr lang="en-US" sz="1200" kern="1200" baseline="0" dirty="0" err="1" smtClean="0">
                <a:solidFill>
                  <a:schemeClr val="tx1"/>
                </a:solidFill>
                <a:latin typeface="+mn-lt"/>
                <a:ea typeface="+mn-ea"/>
                <a:cs typeface="+mn-cs"/>
              </a:rPr>
              <a:t>unresolvable</a:t>
            </a:r>
            <a:r>
              <a:rPr lang="en-US" sz="1200" kern="1200" baseline="0" dirty="0" smtClean="0">
                <a:solidFill>
                  <a:schemeClr val="tx1"/>
                </a:solidFill>
                <a:latin typeface="+mn-lt"/>
                <a:ea typeface="+mn-ea"/>
                <a:cs typeface="+mn-cs"/>
              </a:rPr>
              <a:t> circular wait is in fact the definition of deadlock. The circular wait listed as condition 4 is </a:t>
            </a:r>
            <a:r>
              <a:rPr lang="en-US" sz="1200" kern="1200" baseline="0" dirty="0" err="1" smtClean="0">
                <a:solidFill>
                  <a:schemeClr val="tx1"/>
                </a:solidFill>
                <a:latin typeface="+mn-lt"/>
                <a:ea typeface="+mn-ea"/>
                <a:cs typeface="+mn-cs"/>
              </a:rPr>
              <a:t>unresolvable</a:t>
            </a:r>
            <a:r>
              <a:rPr lang="en-US" sz="1200" kern="1200" baseline="0" dirty="0" smtClean="0">
                <a:solidFill>
                  <a:schemeClr val="tx1"/>
                </a:solidFill>
                <a:latin typeface="+mn-lt"/>
                <a:ea typeface="+mn-ea"/>
                <a:cs typeface="+mn-cs"/>
              </a:rPr>
              <a:t> because the first three conditions hold. Thus, the four conditions, taken together, constitute necessary and sufficient conditions for deadlock.</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of deadlock involving reusable resources, consider two processes that compete for exclusive access to a disk file D and a tape drive T. The programs engage in the operations depicted in Figure 6.4 . Deadlock occurs if each process holds one resource and requests the other. For example, deadlock occurs if the multiprogramming system interleaves the execution of the two processes as follows:</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0 </a:t>
            </a:r>
            <a:r>
              <a:rPr lang="en-US" sz="1200" kern="1200" baseline="0" dirty="0" err="1"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q</a:t>
            </a:r>
            <a:r>
              <a:rPr lang="en-US" sz="1200" kern="1200" baseline="0" dirty="0" smtClean="0">
                <a:solidFill>
                  <a:schemeClr val="tx1"/>
                </a:solidFill>
                <a:latin typeface="+mn-lt"/>
                <a:ea typeface="+mn-ea"/>
                <a:cs typeface="+mn-cs"/>
              </a:rPr>
              <a:t> 0 </a:t>
            </a:r>
            <a:r>
              <a:rPr lang="en-US" sz="1200" kern="1200" baseline="0" dirty="0" err="1" smtClean="0">
                <a:solidFill>
                  <a:schemeClr val="tx1"/>
                </a:solidFill>
                <a:latin typeface="+mn-lt"/>
                <a:ea typeface="+mn-ea"/>
                <a:cs typeface="+mn-cs"/>
              </a:rPr>
              <a:t>q</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q</a:t>
            </a:r>
            <a:r>
              <a:rPr lang="en-US" sz="1200" kern="1200" baseline="0" dirty="0" smtClean="0">
                <a:solidFill>
                  <a:schemeClr val="tx1"/>
                </a:solidFill>
                <a:latin typeface="+mn-lt"/>
                <a:ea typeface="+mn-ea"/>
                <a:cs typeface="+mn-cs"/>
              </a:rPr>
              <a:t> 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may appear that this is a programming error rather than a problem for the OS designer. However, we have seen that concurrent program design is challenging. Such deadlocks do occur, and the cause is often embedded in complex program logic, making detection difficult. One strategy for dealing with such a deadlock is to impose system design constraints concerning the order in which resources can be requested.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Another example of deadlock with a reusable resource has to do with requests for main memory. Suppose the space available for allocation is 200 Kbytes, and the following sequence of requests occurs:  (see diagram)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Deadlock occurs if both processes progress to their second request. If the amount of memory to be requested is not known ahead of time, it is difficult to deal with this type of deadlock by means of system design constraints. The best way to deal with this particular problem is, in effect, to eliminate the possibility by using virtual memory, which is discussed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DEAEADDB-80BC-7848-B190-BAEAC0B7BDFB}" type="slidenum">
              <a:rPr lang="en-US">
                <a:latin typeface="Times New Roman" charset="0"/>
              </a:rPr>
              <a:pPr/>
              <a:t>6</a:t>
            </a:fld>
            <a:endParaRPr lang="en-US">
              <a:latin typeface="Times New Roman"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DEAEADDB-80BC-7848-B190-BAEAC0B7BDFB}" type="slidenum">
              <a:rPr lang="en-US">
                <a:latin typeface="Times New Roman" charset="0"/>
              </a:rPr>
              <a:pPr/>
              <a:t>7</a:t>
            </a:fld>
            <a:endParaRPr lang="en-US">
              <a:latin typeface="Times New Roman"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DEAEADDB-80BC-7848-B190-BAEAC0B7BDFB}" type="slidenum">
              <a:rPr lang="en-US">
                <a:latin typeface="Times New Roman" charset="0"/>
              </a:rPr>
              <a:pPr/>
              <a:t>8</a:t>
            </a:fld>
            <a:endParaRPr lang="en-US">
              <a:latin typeface="Times New Roman"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DEAEADDB-80BC-7848-B190-BAEAC0B7BDFB}" type="slidenum">
              <a:rPr lang="en-US">
                <a:latin typeface="Times New Roman" charset="0"/>
              </a:rPr>
              <a:pPr/>
              <a:t>9</a:t>
            </a:fld>
            <a:endParaRPr lang="en-US">
              <a:latin typeface="Times New Roman"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8E323DC5-07FA-7247-BEE2-5A3FC8D2D900}" type="slidenum">
              <a:rPr lang="en-US">
                <a:latin typeface="Times New Roman" charset="0"/>
              </a:rPr>
              <a:pPr/>
              <a:t>10</a:t>
            </a:fld>
            <a:endParaRPr lang="en-US">
              <a:latin typeface="Times New Roman"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698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SGCOE V 158 28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2400" y="5791200"/>
            <a:ext cx="1143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lvl1pPr>
              <a:defRPr>
                <a:solidFill>
                  <a:srgbClr val="0000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0"/>
          </p:nvPr>
        </p:nvSpPr>
        <p:spPr>
          <a:xfrm>
            <a:off x="6553200" y="6356350"/>
            <a:ext cx="1066800" cy="365125"/>
          </a:xfrm>
        </p:spPr>
        <p:txBody>
          <a:bodyPr/>
          <a:lstStyle>
            <a:lvl1pPr>
              <a:defRPr/>
            </a:lvl1pPr>
          </a:lstStyle>
          <a:p>
            <a:pPr>
              <a:defRPr/>
            </a:pPr>
            <a:fld id="{28F4A3D6-8C1B-B547-85DF-557C25BCE148}" type="slidenum">
              <a:rPr lang="en-US"/>
              <a:pPr>
                <a:defRPr/>
              </a:pPr>
              <a:t>‹#›</a:t>
            </a:fld>
            <a:endParaRPr lang="en-US"/>
          </a:p>
        </p:txBody>
      </p:sp>
    </p:spTree>
    <p:extLst>
      <p:ext uri="{BB962C8B-B14F-4D97-AF65-F5344CB8AC3E}">
        <p14:creationId xmlns:p14="http://schemas.microsoft.com/office/powerpoint/2010/main" val="8562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8" descr="SGCOE V 158 28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400" y="5791200"/>
            <a:ext cx="1143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rgbClr val="0000FF"/>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228600" y="6248400"/>
            <a:ext cx="1219200" cy="365125"/>
          </a:xfrm>
        </p:spPr>
        <p:txBody>
          <a:bodyPr/>
          <a:lstStyle>
            <a:lvl1pPr>
              <a:defRPr/>
            </a:lvl1pPr>
          </a:lstStyle>
          <a:p>
            <a:pPr>
              <a:defRPr/>
            </a:pPr>
            <a:fld id="{4650CFA0-3E24-3141-A4B7-FE671916A352}" type="slidenum">
              <a:rPr lang="en-US"/>
              <a:pPr>
                <a:defRPr/>
              </a:pPr>
              <a:t>‹#›</a:t>
            </a:fld>
            <a:endParaRPr lang="en-US"/>
          </a:p>
        </p:txBody>
      </p:sp>
    </p:spTree>
    <p:extLst>
      <p:ext uri="{BB962C8B-B14F-4D97-AF65-F5344CB8AC3E}">
        <p14:creationId xmlns:p14="http://schemas.microsoft.com/office/powerpoint/2010/main" val="234912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6690360" y="6492875"/>
            <a:ext cx="2133600" cy="365125"/>
          </a:xfrm>
          <a:prstGeom prst="rect">
            <a:avLst/>
          </a:prstGeom>
        </p:spPr>
        <p:txBody>
          <a:bodyPr/>
          <a:lstStyle/>
          <a:p>
            <a:pPr>
              <a:defRPr/>
            </a:pPr>
            <a:fld id="{E848A180-20FC-43E6-ACF2-E4D2D7D4238C}" type="datetimeFigureOut">
              <a:rPr lang="en-US" smtClean="0"/>
              <a:pPr>
                <a:defRPr/>
              </a:pPr>
              <a:t>10/2/15</a:t>
            </a:fld>
            <a:endParaRPr lang="en-US" dirty="0"/>
          </a:p>
        </p:txBody>
      </p:sp>
      <p:sp>
        <p:nvSpPr>
          <p:cNvPr id="4" name="Footer Placeholder 3"/>
          <p:cNvSpPr>
            <a:spLocks noGrp="1"/>
          </p:cNvSpPr>
          <p:nvPr>
            <p:ph type="ftr" sz="quarter" idx="11"/>
          </p:nvPr>
        </p:nvSpPr>
        <p:spPr>
          <a:xfrm>
            <a:off x="318247" y="6492875"/>
            <a:ext cx="3415554" cy="365125"/>
          </a:xfrm>
          <a:prstGeom prst="rect">
            <a:avLst/>
          </a:prstGeo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extLst>
      <p:ext uri="{BB962C8B-B14F-4D97-AF65-F5344CB8AC3E}">
        <p14:creationId xmlns:p14="http://schemas.microsoft.com/office/powerpoint/2010/main" val="41645657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a:xfrm>
            <a:off x="6690360" y="6492875"/>
            <a:ext cx="2133600" cy="365125"/>
          </a:xfrm>
          <a:prstGeom prst="rect">
            <a:avLst/>
          </a:prstGeom>
        </p:spPr>
        <p:txBody>
          <a:bodyPr/>
          <a:lstStyle/>
          <a:p>
            <a:pPr>
              <a:defRPr/>
            </a:pPr>
            <a:fld id="{5B242E86-E886-49FE-9E81-CBA74FDF21F4}" type="datetimeFigureOut">
              <a:rPr lang="en-US" smtClean="0"/>
              <a:pPr>
                <a:defRPr/>
              </a:pPr>
              <a:t>10/2/15</a:t>
            </a:fld>
            <a:endParaRPr lang="en-US" dirty="0"/>
          </a:p>
        </p:txBody>
      </p:sp>
      <p:sp>
        <p:nvSpPr>
          <p:cNvPr id="3" name="Footer Placeholder 2"/>
          <p:cNvSpPr>
            <a:spLocks noGrp="1"/>
          </p:cNvSpPr>
          <p:nvPr>
            <p:ph type="ftr" sz="quarter" idx="11"/>
          </p:nvPr>
        </p:nvSpPr>
        <p:spPr>
          <a:xfrm>
            <a:off x="318247" y="6492875"/>
            <a:ext cx="3415554" cy="365125"/>
          </a:xfrm>
          <a:prstGeom prst="rect">
            <a:avLst/>
          </a:prstGeom>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extLst>
      <p:ext uri="{BB962C8B-B14F-4D97-AF65-F5344CB8AC3E}">
        <p14:creationId xmlns:p14="http://schemas.microsoft.com/office/powerpoint/2010/main" val="25665067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4"/>
          </p:nvPr>
        </p:nvSpPr>
        <p:spPr>
          <a:xfrm>
            <a:off x="381000" y="6324600"/>
            <a:ext cx="990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a:defRPr/>
            </a:pPr>
            <a:fld id="{BFA6D376-C5A1-F04E-B9D7-60DF914D445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78" r:id="rId1"/>
    <p:sldLayoutId id="2147484279" r:id="rId2"/>
    <p:sldLayoutId id="2147484281" r:id="rId3"/>
    <p:sldLayoutId id="2147484282" r:id="rId4"/>
  </p:sldLayoutIdLst>
  <p:hf hdr="0" ftr="0" dt="0"/>
  <p:txStyles>
    <p:titleStyle>
      <a:lvl1pPr algn="ctr" rtl="0" eaLnBrk="0" fontAlgn="base" hangingPunct="0">
        <a:spcBef>
          <a:spcPct val="0"/>
        </a:spcBef>
        <a:spcAft>
          <a:spcPct val="0"/>
        </a:spcAft>
        <a:defRPr sz="4400" kern="1200">
          <a:solidFill>
            <a:srgbClr val="0000FF"/>
          </a:solidFill>
          <a:latin typeface="Calibri"/>
          <a:ea typeface="ＭＳ Ｐゴシック" charset="0"/>
          <a:cs typeface="ＭＳ Ｐゴシック" charset="0"/>
        </a:defRPr>
      </a:lvl1pPr>
      <a:lvl2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0"/>
        </a:spcBef>
        <a:spcAft>
          <a:spcPct val="0"/>
        </a:spcAft>
        <a:buFont typeface="Arial" charset="0"/>
        <a:buChar char="•"/>
        <a:defRPr sz="3200" kern="1200">
          <a:solidFill>
            <a:schemeClr val="tx1"/>
          </a:solidFill>
          <a:latin typeface="Calibri"/>
          <a:ea typeface="ＭＳ Ｐゴシック" charset="0"/>
          <a:cs typeface="ＭＳ Ｐゴシック" charset="0"/>
        </a:defRPr>
      </a:lvl1pPr>
      <a:lvl2pPr marL="742950" indent="-285750" algn="l" rtl="0" eaLnBrk="0" fontAlgn="base" hangingPunct="0">
        <a:spcBef>
          <a:spcPct val="0"/>
        </a:spcBef>
        <a:spcAft>
          <a:spcPct val="0"/>
        </a:spcAft>
        <a:buFont typeface="Arial" charset="0"/>
        <a:buChar char="–"/>
        <a:defRPr sz="2800" kern="1200">
          <a:solidFill>
            <a:schemeClr val="tx1"/>
          </a:solidFill>
          <a:latin typeface="Calibri"/>
          <a:ea typeface="ＭＳ Ｐゴシック" charset="0"/>
          <a:cs typeface="+mn-cs"/>
        </a:defRPr>
      </a:lvl2pPr>
      <a:lvl3pPr marL="1143000" indent="-228600" algn="l" rtl="0" eaLnBrk="0" fontAlgn="base" hangingPunct="0">
        <a:spcBef>
          <a:spcPct val="0"/>
        </a:spcBef>
        <a:spcAft>
          <a:spcPct val="0"/>
        </a:spcAft>
        <a:buFont typeface="Arial" charset="0"/>
        <a:buChar char="•"/>
        <a:defRPr sz="2400" kern="1200">
          <a:solidFill>
            <a:schemeClr val="tx1"/>
          </a:solidFill>
          <a:latin typeface="Calibri"/>
          <a:ea typeface="ＭＳ Ｐゴシック" charset="0"/>
          <a:cs typeface="+mn-cs"/>
        </a:defRPr>
      </a:lvl3pPr>
      <a:lvl4pPr marL="16002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4pPr>
      <a:lvl5pPr marL="20574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ctrTitle" idx="4294967295"/>
          </p:nvPr>
        </p:nvSpPr>
        <p:spPr>
          <a:xfrm>
            <a:off x="304800" y="762000"/>
            <a:ext cx="8686800" cy="2743200"/>
          </a:xfrm>
        </p:spPr>
        <p:txBody>
          <a:bodyPr/>
          <a:lstStyle/>
          <a:p>
            <a:pPr eaLnBrk="1" hangingPunct="1"/>
            <a:r>
              <a:rPr lang="en-US" altLang="zh-CN" dirty="0" smtClean="0">
                <a:latin typeface="Calibri" charset="0"/>
                <a:ea typeface="SimSun" charset="0"/>
                <a:cs typeface="SimSun" charset="0"/>
              </a:rPr>
              <a:t>COMP 3500 </a:t>
            </a:r>
            <a:br>
              <a:rPr lang="en-US" altLang="zh-CN" dirty="0" smtClean="0">
                <a:latin typeface="Calibri" charset="0"/>
                <a:ea typeface="SimSun" charset="0"/>
                <a:cs typeface="SimSun" charset="0"/>
              </a:rPr>
            </a:br>
            <a:r>
              <a:rPr lang="en-US" altLang="zh-CN" dirty="0" smtClean="0">
                <a:latin typeface="Calibri" charset="0"/>
                <a:ea typeface="SimSun" charset="0"/>
                <a:cs typeface="SimSun" charset="0"/>
              </a:rPr>
              <a:t>Introduction to Operating Systems</a:t>
            </a:r>
            <a:r>
              <a:rPr lang="en-US" altLang="zh-CN" dirty="0">
                <a:latin typeface="Calibri" charset="0"/>
                <a:ea typeface="SimSun" charset="0"/>
                <a:cs typeface="SimSun" charset="0"/>
              </a:rPr>
              <a:t/>
            </a:r>
            <a:br>
              <a:rPr lang="en-US" altLang="zh-CN" dirty="0">
                <a:latin typeface="Calibri" charset="0"/>
                <a:ea typeface="SimSun" charset="0"/>
                <a:cs typeface="SimSun" charset="0"/>
              </a:rPr>
            </a:br>
            <a:r>
              <a:rPr lang="en-US" dirty="0">
                <a:latin typeface="Calibri" charset="0"/>
              </a:rPr>
              <a:t> </a:t>
            </a:r>
            <a:br>
              <a:rPr lang="en-US" dirty="0">
                <a:latin typeface="Calibri" charset="0"/>
              </a:rPr>
            </a:br>
            <a:r>
              <a:rPr lang="en-US" dirty="0" smtClean="0">
                <a:latin typeface="Calibri" charset="0"/>
              </a:rPr>
              <a:t>Deadlocks</a:t>
            </a:r>
            <a:endParaRPr lang="en-US" altLang="zh-CN" dirty="0">
              <a:latin typeface="Calibri" charset="0"/>
              <a:ea typeface="SimSun" charset="0"/>
              <a:cs typeface="SimSun" charset="0"/>
            </a:endParaRPr>
          </a:p>
        </p:txBody>
      </p:sp>
      <p:sp>
        <p:nvSpPr>
          <p:cNvPr id="7170" name="Text Box 3"/>
          <p:cNvSpPr txBox="1">
            <a:spLocks noChangeArrowheads="1"/>
          </p:cNvSpPr>
          <p:nvPr/>
        </p:nvSpPr>
        <p:spPr bwMode="auto">
          <a:xfrm>
            <a:off x="2057400" y="3933825"/>
            <a:ext cx="49530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altLang="zh-CN" sz="3200" b="1" dirty="0">
                <a:latin typeface="Calibri" charset="0"/>
                <a:ea typeface="SimSun" charset="0"/>
                <a:cs typeface="SimSun" charset="0"/>
              </a:rPr>
              <a:t>Dr. Xiao Qin</a:t>
            </a:r>
          </a:p>
          <a:p>
            <a:pPr algn="ctr">
              <a:spcBef>
                <a:spcPct val="50000"/>
              </a:spcBef>
            </a:pPr>
            <a:r>
              <a:rPr kumimoji="1" lang="en-US" i="1" dirty="0">
                <a:latin typeface="Calibri" charset="0"/>
              </a:rPr>
              <a:t>Auburn University</a:t>
            </a:r>
            <a:br>
              <a:rPr kumimoji="1" lang="en-US" i="1" dirty="0">
                <a:latin typeface="Calibri" charset="0"/>
              </a:rPr>
            </a:br>
            <a:r>
              <a:rPr kumimoji="1" lang="en-US" i="1" dirty="0">
                <a:latin typeface="Calibri" charset="0"/>
              </a:rPr>
              <a:t>http://</a:t>
            </a:r>
            <a:r>
              <a:rPr kumimoji="1" lang="en-US" i="1" dirty="0" err="1">
                <a:latin typeface="Calibri" charset="0"/>
              </a:rPr>
              <a:t>www.eng.auburn.edu</a:t>
            </a:r>
            <a:r>
              <a:rPr kumimoji="1" lang="en-US" i="1" dirty="0">
                <a:latin typeface="Calibri" charset="0"/>
              </a:rPr>
              <a:t>/~</a:t>
            </a:r>
            <a:r>
              <a:rPr kumimoji="1" lang="en-US" i="1" dirty="0" err="1">
                <a:latin typeface="Calibri" charset="0"/>
              </a:rPr>
              <a:t>xqin</a:t>
            </a:r>
            <a:endParaRPr kumimoji="1" lang="en-US" i="1" dirty="0">
              <a:latin typeface="Calibri" charset="0"/>
            </a:endParaRPr>
          </a:p>
          <a:p>
            <a:pPr algn="ctr">
              <a:lnSpc>
                <a:spcPct val="50000"/>
              </a:lnSpc>
              <a:spcBef>
                <a:spcPct val="50000"/>
              </a:spcBef>
            </a:pPr>
            <a:r>
              <a:rPr kumimoji="1" lang="en-US" i="1" dirty="0" err="1">
                <a:latin typeface="Calibri" charset="0"/>
              </a:rPr>
              <a:t>xqin@auburn.edu</a:t>
            </a:r>
            <a:endParaRPr kumimoji="1" lang="en-US" altLang="zh-CN" i="1" dirty="0">
              <a:latin typeface="Calibri" charset="0"/>
              <a:ea typeface="SimSun" charset="0"/>
              <a:cs typeface="SimSun" charset="0"/>
            </a:endParaRPr>
          </a:p>
        </p:txBody>
      </p:sp>
      <p:sp>
        <p:nvSpPr>
          <p:cNvPr id="7171" name="TextBox 1"/>
          <p:cNvSpPr txBox="1">
            <a:spLocks noChangeArrowheads="1"/>
          </p:cNvSpPr>
          <p:nvPr/>
        </p:nvSpPr>
        <p:spPr bwMode="auto">
          <a:xfrm>
            <a:off x="2362200" y="6248400"/>
            <a:ext cx="4648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dirty="0">
                <a:latin typeface="Calibri" charset="0"/>
              </a:rPr>
              <a:t>Slides are adopted from Drs. </a:t>
            </a:r>
            <a:r>
              <a:rPr lang="en-US" sz="1400" dirty="0" err="1" smtClean="0">
                <a:latin typeface="Calibri" charset="0"/>
              </a:rPr>
              <a:t>Silberschatz</a:t>
            </a:r>
            <a:r>
              <a:rPr lang="en-US" sz="1400" dirty="0" smtClean="0">
                <a:latin typeface="Calibri" charset="0"/>
              </a:rPr>
              <a:t>, Galvin, and Gagne </a:t>
            </a:r>
            <a:endParaRPr lang="en-US" sz="1400" dirty="0">
              <a:latin typeface="Calibri"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76212"/>
            <a:ext cx="8229600" cy="966788"/>
          </a:xfrm>
        </p:spPr>
        <p:txBody>
          <a:bodyPr/>
          <a:lstStyle/>
          <a:p>
            <a:pPr eaLnBrk="1" hangingPunct="1"/>
            <a:r>
              <a:rPr lang="en-US" dirty="0">
                <a:latin typeface="+mj-lt"/>
                <a:ea typeface="MS PGothic" charset="0"/>
              </a:rPr>
              <a:t>System Model</a:t>
            </a:r>
          </a:p>
        </p:txBody>
      </p:sp>
      <p:sp>
        <p:nvSpPr>
          <p:cNvPr id="6147" name="Rectangle 3"/>
          <p:cNvSpPr>
            <a:spLocks noGrp="1" noChangeArrowheads="1"/>
          </p:cNvSpPr>
          <p:nvPr>
            <p:ph type="body" idx="1"/>
          </p:nvPr>
        </p:nvSpPr>
        <p:spPr>
          <a:xfrm>
            <a:off x="609600" y="1295399"/>
            <a:ext cx="7683500" cy="4346575"/>
          </a:xfrm>
        </p:spPr>
        <p:txBody>
          <a:bodyPr/>
          <a:lstStyle/>
          <a:p>
            <a:r>
              <a:rPr lang="en-US" dirty="0">
                <a:latin typeface="+mn-lt"/>
                <a:ea typeface="MS PGothic" charset="0"/>
              </a:rPr>
              <a:t>System consists of </a:t>
            </a:r>
            <a:r>
              <a:rPr lang="en-US" dirty="0" smtClean="0">
                <a:latin typeface="+mn-lt"/>
                <a:ea typeface="MS PGothic" charset="0"/>
              </a:rPr>
              <a:t>resources</a:t>
            </a:r>
          </a:p>
          <a:p>
            <a:endParaRPr lang="en-US" dirty="0">
              <a:latin typeface="+mn-lt"/>
              <a:ea typeface="MS PGothic" charset="0"/>
            </a:endParaRPr>
          </a:p>
          <a:p>
            <a:r>
              <a:rPr lang="en-US" dirty="0">
                <a:latin typeface="+mn-lt"/>
                <a:ea typeface="MS PGothic" charset="0"/>
              </a:rPr>
              <a:t>Resource types </a:t>
            </a:r>
            <a:r>
              <a:rPr lang="en-US" i="1" dirty="0">
                <a:latin typeface="+mn-lt"/>
                <a:ea typeface="MS PGothic" charset="0"/>
              </a:rPr>
              <a:t>R</a:t>
            </a:r>
            <a:r>
              <a:rPr lang="en-US" baseline="-25000" dirty="0">
                <a:latin typeface="+mn-lt"/>
                <a:ea typeface="MS PGothic" charset="0"/>
              </a:rPr>
              <a:t>1</a:t>
            </a:r>
            <a:r>
              <a:rPr lang="en-US" dirty="0">
                <a:latin typeface="+mn-lt"/>
                <a:ea typeface="MS PGothic" charset="0"/>
              </a:rPr>
              <a:t>, </a:t>
            </a:r>
            <a:r>
              <a:rPr lang="en-US" i="1" dirty="0">
                <a:latin typeface="+mn-lt"/>
                <a:ea typeface="MS PGothic" charset="0"/>
              </a:rPr>
              <a:t>R</a:t>
            </a:r>
            <a:r>
              <a:rPr lang="en-US" baseline="-25000" dirty="0">
                <a:latin typeface="+mn-lt"/>
                <a:ea typeface="MS PGothic" charset="0"/>
              </a:rPr>
              <a:t>2</a:t>
            </a:r>
            <a:r>
              <a:rPr lang="en-US" dirty="0">
                <a:latin typeface="+mn-lt"/>
                <a:ea typeface="MS PGothic" charset="0"/>
              </a:rPr>
              <a:t>, . . ., </a:t>
            </a:r>
            <a:r>
              <a:rPr lang="en-US" i="1" dirty="0" err="1">
                <a:latin typeface="+mn-lt"/>
                <a:ea typeface="MS PGothic" charset="0"/>
              </a:rPr>
              <a:t>R</a:t>
            </a:r>
            <a:r>
              <a:rPr lang="en-US" baseline="-25000" dirty="0" err="1">
                <a:latin typeface="+mn-lt"/>
                <a:ea typeface="MS PGothic" charset="0"/>
              </a:rPr>
              <a:t>m</a:t>
            </a:r>
            <a:endParaRPr lang="en-US" baseline="-25000" dirty="0">
              <a:latin typeface="+mn-lt"/>
              <a:ea typeface="MS PGothic" charset="0"/>
            </a:endParaRPr>
          </a:p>
          <a:p>
            <a:pPr lvl="2">
              <a:buFont typeface="Webdings" charset="0"/>
              <a:buNone/>
            </a:pPr>
            <a:r>
              <a:rPr lang="en-US" sz="2800" i="1" dirty="0">
                <a:latin typeface="+mn-lt"/>
                <a:ea typeface="MS PGothic" charset="0"/>
              </a:rPr>
              <a:t>CPU cycles, memory space, I/O devices</a:t>
            </a:r>
          </a:p>
          <a:p>
            <a:endParaRPr lang="en-US" dirty="0" smtClean="0">
              <a:latin typeface="+mn-lt"/>
              <a:ea typeface="MS PGothic" charset="0"/>
            </a:endParaRPr>
          </a:p>
          <a:p>
            <a:r>
              <a:rPr lang="en-US" dirty="0" smtClean="0">
                <a:latin typeface="+mn-lt"/>
                <a:ea typeface="MS PGothic" charset="0"/>
              </a:rPr>
              <a:t>Each </a:t>
            </a:r>
            <a:r>
              <a:rPr lang="en-US" dirty="0">
                <a:latin typeface="+mn-lt"/>
                <a:ea typeface="MS PGothic" charset="0"/>
              </a:rPr>
              <a:t>resource type </a:t>
            </a:r>
            <a:r>
              <a:rPr lang="en-US" i="1" dirty="0" err="1">
                <a:latin typeface="+mn-lt"/>
                <a:ea typeface="MS PGothic" charset="0"/>
              </a:rPr>
              <a:t>R</a:t>
            </a:r>
            <a:r>
              <a:rPr lang="en-US" baseline="-25000" dirty="0" err="1">
                <a:latin typeface="+mn-lt"/>
                <a:ea typeface="MS PGothic" charset="0"/>
              </a:rPr>
              <a:t>i</a:t>
            </a:r>
            <a:r>
              <a:rPr lang="en-US" dirty="0">
                <a:latin typeface="+mn-lt"/>
                <a:ea typeface="MS PGothic" charset="0"/>
              </a:rPr>
              <a:t> has </a:t>
            </a:r>
            <a:r>
              <a:rPr lang="en-US" i="1" dirty="0">
                <a:latin typeface="+mn-lt"/>
                <a:ea typeface="MS PGothic" charset="0"/>
              </a:rPr>
              <a:t>W</a:t>
            </a:r>
            <a:r>
              <a:rPr lang="en-US" baseline="-25000" dirty="0">
                <a:latin typeface="+mn-lt"/>
                <a:ea typeface="MS PGothic" charset="0"/>
              </a:rPr>
              <a:t>i</a:t>
            </a:r>
            <a:r>
              <a:rPr lang="en-US" dirty="0">
                <a:latin typeface="+mn-lt"/>
                <a:ea typeface="MS PGothic" charset="0"/>
              </a:rPr>
              <a:t> instances.</a:t>
            </a:r>
          </a:p>
          <a:p>
            <a:endParaRPr lang="en-US" dirty="0" smtClean="0">
              <a:latin typeface="+mn-lt"/>
              <a:ea typeface="MS PGothic" charset="0"/>
            </a:endParaRPr>
          </a:p>
          <a:p>
            <a:r>
              <a:rPr lang="en-US" dirty="0" smtClean="0">
                <a:latin typeface="+mn-lt"/>
                <a:ea typeface="MS PGothic" charset="0"/>
              </a:rPr>
              <a:t>Each </a:t>
            </a:r>
            <a:r>
              <a:rPr lang="en-US" dirty="0">
                <a:latin typeface="+mn-lt"/>
                <a:ea typeface="MS PGothic" charset="0"/>
              </a:rPr>
              <a:t>process utilizes a resource as follows:</a:t>
            </a:r>
          </a:p>
          <a:p>
            <a:pPr lvl="1"/>
            <a:r>
              <a:rPr lang="en-US" sz="2800" b="1" dirty="0">
                <a:latin typeface="+mn-lt"/>
                <a:ea typeface="MS PGothic" charset="0"/>
              </a:rPr>
              <a:t>request </a:t>
            </a:r>
          </a:p>
          <a:p>
            <a:pPr lvl="1"/>
            <a:r>
              <a:rPr lang="en-US" sz="2800" b="1" dirty="0">
                <a:latin typeface="+mn-lt"/>
                <a:ea typeface="MS PGothic" charset="0"/>
              </a:rPr>
              <a:t>use </a:t>
            </a:r>
          </a:p>
          <a:p>
            <a:pPr lvl="1"/>
            <a:r>
              <a:rPr lang="en-US" sz="2800" b="1" dirty="0">
                <a:latin typeface="+mn-lt"/>
                <a:ea typeface="MS PGothic" charset="0"/>
              </a:rPr>
              <a:t>release</a:t>
            </a:r>
          </a:p>
        </p:txBody>
      </p:sp>
    </p:spTree>
    <p:extLst>
      <p:ext uri="{BB962C8B-B14F-4D97-AF65-F5344CB8AC3E}">
        <p14:creationId xmlns:p14="http://schemas.microsoft.com/office/powerpoint/2010/main" val="36269352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319088"/>
            <a:ext cx="7683500" cy="823912"/>
          </a:xfrm>
        </p:spPr>
        <p:txBody>
          <a:bodyPr/>
          <a:lstStyle/>
          <a:p>
            <a:pPr eaLnBrk="1" hangingPunct="1"/>
            <a:r>
              <a:rPr lang="en-US" dirty="0">
                <a:latin typeface="+mj-lt"/>
                <a:ea typeface="MS PGothic" charset="0"/>
              </a:rPr>
              <a:t>Resource-Allocation Graph</a:t>
            </a:r>
          </a:p>
        </p:txBody>
      </p:sp>
      <p:sp>
        <p:nvSpPr>
          <p:cNvPr id="9219" name="Rectangle 3"/>
          <p:cNvSpPr>
            <a:spLocks noGrp="1" noChangeArrowheads="1"/>
          </p:cNvSpPr>
          <p:nvPr>
            <p:ph type="body" idx="1"/>
          </p:nvPr>
        </p:nvSpPr>
        <p:spPr>
          <a:xfrm>
            <a:off x="457200" y="1752600"/>
            <a:ext cx="8001000" cy="4019550"/>
          </a:xfrm>
        </p:spPr>
        <p:txBody>
          <a:bodyPr/>
          <a:lstStyle/>
          <a:p>
            <a:r>
              <a:rPr lang="en-US" dirty="0">
                <a:latin typeface="+mn-lt"/>
                <a:ea typeface="MS PGothic" charset="0"/>
              </a:rPr>
              <a:t>V is partitioned into two types:</a:t>
            </a:r>
          </a:p>
          <a:p>
            <a:pPr lvl="1"/>
            <a:r>
              <a:rPr lang="en-US" i="1" dirty="0">
                <a:latin typeface="+mn-lt"/>
                <a:ea typeface="MS PGothic" charset="0"/>
              </a:rPr>
              <a:t>P</a:t>
            </a:r>
            <a:r>
              <a:rPr lang="en-US" dirty="0">
                <a:latin typeface="+mn-lt"/>
                <a:ea typeface="MS PGothic" charset="0"/>
              </a:rPr>
              <a:t> = {</a:t>
            </a:r>
            <a:r>
              <a:rPr lang="en-US" i="1" dirty="0">
                <a:latin typeface="+mn-lt"/>
                <a:ea typeface="MS PGothic" charset="0"/>
              </a:rPr>
              <a:t>P</a:t>
            </a:r>
            <a:r>
              <a:rPr lang="en-US" baseline="-25000" dirty="0">
                <a:latin typeface="+mn-lt"/>
                <a:ea typeface="MS PGothic" charset="0"/>
              </a:rPr>
              <a:t>1</a:t>
            </a:r>
            <a:r>
              <a:rPr lang="en-US" dirty="0">
                <a:latin typeface="+mn-lt"/>
                <a:ea typeface="MS PGothic" charset="0"/>
              </a:rPr>
              <a:t>, </a:t>
            </a:r>
            <a:r>
              <a:rPr lang="en-US" i="1" dirty="0">
                <a:latin typeface="+mn-lt"/>
                <a:ea typeface="MS PGothic" charset="0"/>
              </a:rPr>
              <a:t>P</a:t>
            </a:r>
            <a:r>
              <a:rPr lang="en-US" baseline="-25000" dirty="0">
                <a:latin typeface="+mn-lt"/>
                <a:ea typeface="MS PGothic" charset="0"/>
              </a:rPr>
              <a:t>2</a:t>
            </a:r>
            <a:r>
              <a:rPr lang="en-US" dirty="0">
                <a:latin typeface="+mn-lt"/>
                <a:ea typeface="MS PGothic" charset="0"/>
              </a:rPr>
              <a:t>, …, </a:t>
            </a:r>
            <a:r>
              <a:rPr lang="en-US" i="1" dirty="0" err="1">
                <a:latin typeface="+mn-lt"/>
                <a:ea typeface="MS PGothic" charset="0"/>
              </a:rPr>
              <a:t>P</a:t>
            </a:r>
            <a:r>
              <a:rPr lang="en-US" i="1" baseline="-25000" dirty="0" err="1">
                <a:latin typeface="+mn-lt"/>
                <a:ea typeface="MS PGothic" charset="0"/>
              </a:rPr>
              <a:t>n</a:t>
            </a:r>
            <a:r>
              <a:rPr lang="en-US" dirty="0">
                <a:latin typeface="+mn-lt"/>
                <a:ea typeface="MS PGothic" charset="0"/>
              </a:rPr>
              <a:t>}, the set consisting of all the processes in the system</a:t>
            </a:r>
            <a:br>
              <a:rPr lang="en-US" dirty="0">
                <a:latin typeface="+mn-lt"/>
                <a:ea typeface="MS PGothic" charset="0"/>
              </a:rPr>
            </a:br>
            <a:endParaRPr lang="en-US" dirty="0">
              <a:latin typeface="+mn-lt"/>
              <a:ea typeface="MS PGothic" charset="0"/>
            </a:endParaRPr>
          </a:p>
          <a:p>
            <a:pPr lvl="1"/>
            <a:r>
              <a:rPr lang="en-US" i="1" dirty="0">
                <a:latin typeface="+mn-lt"/>
                <a:ea typeface="MS PGothic" charset="0"/>
              </a:rPr>
              <a:t>R</a:t>
            </a:r>
            <a:r>
              <a:rPr lang="en-US" dirty="0">
                <a:latin typeface="+mn-lt"/>
                <a:ea typeface="MS PGothic" charset="0"/>
              </a:rPr>
              <a:t> = {</a:t>
            </a:r>
            <a:r>
              <a:rPr lang="en-US" i="1" dirty="0">
                <a:latin typeface="+mn-lt"/>
                <a:ea typeface="MS PGothic" charset="0"/>
              </a:rPr>
              <a:t>R</a:t>
            </a:r>
            <a:r>
              <a:rPr lang="en-US" baseline="-25000" dirty="0">
                <a:latin typeface="+mn-lt"/>
                <a:ea typeface="MS PGothic" charset="0"/>
              </a:rPr>
              <a:t>1</a:t>
            </a:r>
            <a:r>
              <a:rPr lang="en-US" dirty="0">
                <a:latin typeface="+mn-lt"/>
                <a:ea typeface="MS PGothic" charset="0"/>
              </a:rPr>
              <a:t>, </a:t>
            </a:r>
            <a:r>
              <a:rPr lang="en-US" i="1" dirty="0">
                <a:latin typeface="+mn-lt"/>
                <a:ea typeface="MS PGothic" charset="0"/>
              </a:rPr>
              <a:t>R</a:t>
            </a:r>
            <a:r>
              <a:rPr lang="en-US" baseline="-25000" dirty="0">
                <a:latin typeface="+mn-lt"/>
                <a:ea typeface="MS PGothic" charset="0"/>
              </a:rPr>
              <a:t>2</a:t>
            </a:r>
            <a:r>
              <a:rPr lang="en-US" dirty="0">
                <a:latin typeface="+mn-lt"/>
                <a:ea typeface="MS PGothic" charset="0"/>
              </a:rPr>
              <a:t>, …, </a:t>
            </a:r>
            <a:r>
              <a:rPr lang="en-US" i="1" dirty="0" err="1">
                <a:latin typeface="+mn-lt"/>
                <a:ea typeface="MS PGothic" charset="0"/>
              </a:rPr>
              <a:t>R</a:t>
            </a:r>
            <a:r>
              <a:rPr lang="en-US" i="1" baseline="-25000" dirty="0" err="1">
                <a:latin typeface="+mn-lt"/>
                <a:ea typeface="MS PGothic" charset="0"/>
              </a:rPr>
              <a:t>m</a:t>
            </a:r>
            <a:r>
              <a:rPr lang="en-US" dirty="0">
                <a:latin typeface="+mn-lt"/>
                <a:ea typeface="MS PGothic" charset="0"/>
              </a:rPr>
              <a:t>}, the set consisting of all resource types in the system</a:t>
            </a:r>
          </a:p>
          <a:p>
            <a:pPr lvl="1"/>
            <a:endParaRPr lang="en-US" sz="900" dirty="0">
              <a:latin typeface="+mn-lt"/>
              <a:ea typeface="MS PGothic" charset="0"/>
            </a:endParaRPr>
          </a:p>
          <a:p>
            <a:r>
              <a:rPr lang="en-US" dirty="0">
                <a:solidFill>
                  <a:srgbClr val="FF0000"/>
                </a:solidFill>
                <a:latin typeface="+mn-lt"/>
                <a:ea typeface="MS PGothic" charset="0"/>
              </a:rPr>
              <a:t>request edge</a:t>
            </a:r>
            <a:r>
              <a:rPr lang="en-US" dirty="0">
                <a:solidFill>
                  <a:srgbClr val="3366FF"/>
                </a:solidFill>
                <a:latin typeface="+mn-lt"/>
                <a:ea typeface="MS PGothic" charset="0"/>
              </a:rPr>
              <a:t> </a:t>
            </a:r>
            <a:r>
              <a:rPr lang="en-US" dirty="0">
                <a:latin typeface="+mn-lt"/>
                <a:ea typeface="MS PGothic" charset="0"/>
              </a:rPr>
              <a:t>– directed edge </a:t>
            </a:r>
            <a:r>
              <a:rPr lang="en-US" i="1" dirty="0">
                <a:latin typeface="+mn-lt"/>
                <a:ea typeface="MS PGothic" charset="0"/>
              </a:rPr>
              <a:t>P</a:t>
            </a:r>
            <a:r>
              <a:rPr lang="en-US" i="1" baseline="-25000" dirty="0">
                <a:latin typeface="+mn-lt"/>
                <a:ea typeface="MS PGothic" charset="0"/>
              </a:rPr>
              <a:t>i </a:t>
            </a:r>
            <a:r>
              <a:rPr lang="en-US" dirty="0">
                <a:latin typeface="+mn-lt"/>
                <a:ea typeface="MS PGothic" charset="0"/>
                <a:sym typeface="Symbol" charset="0"/>
              </a:rPr>
              <a:t> </a:t>
            </a:r>
            <a:r>
              <a:rPr lang="en-US" i="1" dirty="0" err="1">
                <a:latin typeface="+mn-lt"/>
                <a:ea typeface="MS PGothic" charset="0"/>
                <a:sym typeface="Symbol" charset="0"/>
              </a:rPr>
              <a:t>R</a:t>
            </a:r>
            <a:r>
              <a:rPr lang="en-US" i="1" baseline="-25000" dirty="0" err="1">
                <a:latin typeface="+mn-lt"/>
                <a:ea typeface="MS PGothic" charset="0"/>
                <a:sym typeface="Symbol" charset="0"/>
              </a:rPr>
              <a:t>j</a:t>
            </a:r>
            <a:endParaRPr lang="en-US" i="1" baseline="-25000" dirty="0">
              <a:latin typeface="+mn-lt"/>
              <a:ea typeface="MS PGothic" charset="0"/>
              <a:sym typeface="Symbol" charset="0"/>
            </a:endParaRPr>
          </a:p>
          <a:p>
            <a:endParaRPr lang="en-US" sz="800" i="1" baseline="-25000" dirty="0">
              <a:latin typeface="+mn-lt"/>
              <a:ea typeface="MS PGothic" charset="0"/>
              <a:sym typeface="Symbol" charset="0"/>
            </a:endParaRPr>
          </a:p>
          <a:p>
            <a:r>
              <a:rPr lang="en-US" dirty="0">
                <a:solidFill>
                  <a:srgbClr val="FF0000"/>
                </a:solidFill>
                <a:latin typeface="+mn-lt"/>
                <a:ea typeface="MS PGothic" charset="0"/>
                <a:sym typeface="Symbol" charset="0"/>
              </a:rPr>
              <a:t>assignment edge</a:t>
            </a:r>
            <a:r>
              <a:rPr lang="en-US" dirty="0">
                <a:solidFill>
                  <a:srgbClr val="3366FF"/>
                </a:solidFill>
                <a:latin typeface="+mn-lt"/>
                <a:ea typeface="MS PGothic" charset="0"/>
                <a:sym typeface="Symbol" charset="0"/>
              </a:rPr>
              <a:t> </a:t>
            </a:r>
            <a:r>
              <a:rPr lang="en-US" dirty="0">
                <a:latin typeface="+mn-lt"/>
                <a:ea typeface="MS PGothic" charset="0"/>
              </a:rPr>
              <a:t>– directed edge </a:t>
            </a:r>
            <a:r>
              <a:rPr lang="en-US" i="1" dirty="0" err="1">
                <a:latin typeface="+mn-lt"/>
                <a:ea typeface="MS PGothic" charset="0"/>
              </a:rPr>
              <a:t>R</a:t>
            </a:r>
            <a:r>
              <a:rPr lang="en-US" i="1" baseline="-25000" dirty="0" err="1">
                <a:latin typeface="+mn-lt"/>
                <a:ea typeface="MS PGothic" charset="0"/>
              </a:rPr>
              <a:t>j</a:t>
            </a:r>
            <a:r>
              <a:rPr lang="en-US" i="1" dirty="0">
                <a:latin typeface="+mn-lt"/>
                <a:ea typeface="MS PGothic" charset="0"/>
              </a:rPr>
              <a:t> </a:t>
            </a:r>
            <a:r>
              <a:rPr lang="en-US" dirty="0">
                <a:latin typeface="+mn-lt"/>
                <a:ea typeface="MS PGothic" charset="0"/>
                <a:sym typeface="Symbol" charset="0"/>
              </a:rPr>
              <a:t> </a:t>
            </a:r>
            <a:r>
              <a:rPr lang="en-US" i="1" dirty="0">
                <a:latin typeface="+mn-lt"/>
                <a:ea typeface="MS PGothic" charset="0"/>
                <a:sym typeface="Symbol" charset="0"/>
              </a:rPr>
              <a:t>P</a:t>
            </a:r>
            <a:r>
              <a:rPr lang="en-US" i="1" baseline="-25000" dirty="0">
                <a:latin typeface="+mn-lt"/>
                <a:ea typeface="MS PGothic" charset="0"/>
                <a:sym typeface="Symbol" charset="0"/>
              </a:rPr>
              <a:t>i</a:t>
            </a:r>
            <a:endParaRPr lang="en-US" dirty="0">
              <a:latin typeface="+mn-lt"/>
              <a:ea typeface="MS PGothic" charset="0"/>
              <a:sym typeface="Symbol" charset="0"/>
            </a:endParaRPr>
          </a:p>
        </p:txBody>
      </p:sp>
      <p:sp>
        <p:nvSpPr>
          <p:cNvPr id="9220" name="Text Box 4"/>
          <p:cNvSpPr txBox="1">
            <a:spLocks noChangeArrowheads="1"/>
          </p:cNvSpPr>
          <p:nvPr/>
        </p:nvSpPr>
        <p:spPr bwMode="auto">
          <a:xfrm>
            <a:off x="685800" y="1219200"/>
            <a:ext cx="58642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MS PGothic" charset="0"/>
                <a:cs typeface="MS PGothic" charset="0"/>
              </a:defRPr>
            </a:lvl1pPr>
            <a:lvl2pPr marL="742950" indent="-285750">
              <a:defRPr>
                <a:solidFill>
                  <a:schemeClr val="tx1"/>
                </a:solidFill>
                <a:latin typeface="Verdana" charset="0"/>
                <a:ea typeface="MS PGothic" charset="0"/>
                <a:cs typeface="MS PGothic" charset="0"/>
              </a:defRPr>
            </a:lvl2pPr>
            <a:lvl3pPr marL="1143000" indent="-228600">
              <a:defRPr>
                <a:solidFill>
                  <a:schemeClr val="tx1"/>
                </a:solidFill>
                <a:latin typeface="Verdana" charset="0"/>
                <a:ea typeface="MS PGothic" charset="0"/>
                <a:cs typeface="MS PGothic" charset="0"/>
              </a:defRPr>
            </a:lvl3pPr>
            <a:lvl4pPr marL="1600200" indent="-228600">
              <a:defRPr>
                <a:solidFill>
                  <a:schemeClr val="tx1"/>
                </a:solidFill>
                <a:latin typeface="Verdana" charset="0"/>
                <a:ea typeface="MS PGothic" charset="0"/>
                <a:cs typeface="MS PGothic" charset="0"/>
              </a:defRPr>
            </a:lvl4pPr>
            <a:lvl5pPr marL="2057400" indent="-228600">
              <a:defRPr>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Verdana" charset="0"/>
                <a:ea typeface="MS PGothic" charset="0"/>
                <a:cs typeface="MS PGothic" charset="0"/>
              </a:defRPr>
            </a:lvl9pPr>
          </a:lstStyle>
          <a:p>
            <a:pPr algn="ctr">
              <a:spcBef>
                <a:spcPct val="50000"/>
              </a:spcBef>
            </a:pPr>
            <a:r>
              <a:rPr lang="en-US" sz="2800" dirty="0">
                <a:latin typeface="+mn-lt"/>
              </a:rPr>
              <a:t>A set of vertices </a:t>
            </a:r>
            <a:r>
              <a:rPr lang="en-US" sz="2800" i="1" dirty="0">
                <a:latin typeface="+mn-lt"/>
              </a:rPr>
              <a:t>V</a:t>
            </a:r>
            <a:r>
              <a:rPr lang="en-US" sz="2800" dirty="0">
                <a:latin typeface="+mn-lt"/>
              </a:rPr>
              <a:t> and a set of edges </a:t>
            </a:r>
            <a:r>
              <a:rPr lang="en-US" sz="2800" i="1" dirty="0">
                <a:latin typeface="+mn-lt"/>
              </a:rPr>
              <a:t>E</a:t>
            </a:r>
            <a:r>
              <a:rPr lang="en-US" sz="2800" dirty="0">
                <a:latin typeface="+mn-lt"/>
              </a:rPr>
              <a:t>.</a:t>
            </a:r>
          </a:p>
        </p:txBody>
      </p:sp>
    </p:spTree>
    <p:extLst>
      <p:ext uri="{BB962C8B-B14F-4D97-AF65-F5344CB8AC3E}">
        <p14:creationId xmlns:p14="http://schemas.microsoft.com/office/powerpoint/2010/main" val="19561271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04800"/>
            <a:ext cx="8634413" cy="576262"/>
          </a:xfrm>
        </p:spPr>
        <p:txBody>
          <a:bodyPr/>
          <a:lstStyle/>
          <a:p>
            <a:pPr eaLnBrk="1" hangingPunct="1"/>
            <a:r>
              <a:rPr lang="en-US" dirty="0">
                <a:latin typeface="+mj-lt"/>
                <a:ea typeface="MS PGothic" charset="0"/>
              </a:rPr>
              <a:t>Resource-Allocation Graph (Cont.)</a:t>
            </a:r>
          </a:p>
        </p:txBody>
      </p:sp>
      <p:sp>
        <p:nvSpPr>
          <p:cNvPr id="10243" name="Rectangle 3"/>
          <p:cNvSpPr>
            <a:spLocks noGrp="1" noChangeArrowheads="1"/>
          </p:cNvSpPr>
          <p:nvPr>
            <p:ph type="body" idx="1"/>
          </p:nvPr>
        </p:nvSpPr>
        <p:spPr>
          <a:xfrm>
            <a:off x="457200" y="1295400"/>
            <a:ext cx="7343775" cy="4530725"/>
          </a:xfrm>
        </p:spPr>
        <p:txBody>
          <a:bodyPr/>
          <a:lstStyle/>
          <a:p>
            <a:r>
              <a:rPr lang="en-US" dirty="0">
                <a:latin typeface="+mn-lt"/>
                <a:ea typeface="MS PGothic" charset="0"/>
              </a:rPr>
              <a:t>Process</a:t>
            </a:r>
            <a:br>
              <a:rPr lang="en-US" dirty="0">
                <a:latin typeface="+mn-lt"/>
                <a:ea typeface="MS PGothic" charset="0"/>
              </a:rPr>
            </a:br>
            <a:r>
              <a:rPr lang="en-US" dirty="0">
                <a:latin typeface="+mn-lt"/>
                <a:ea typeface="MS PGothic" charset="0"/>
              </a:rPr>
              <a:t/>
            </a:r>
            <a:br>
              <a:rPr lang="en-US" dirty="0">
                <a:latin typeface="+mn-lt"/>
                <a:ea typeface="MS PGothic" charset="0"/>
              </a:rPr>
            </a:br>
            <a:endParaRPr lang="en-US" dirty="0" smtClean="0">
              <a:latin typeface="+mn-lt"/>
              <a:ea typeface="MS PGothic" charset="0"/>
            </a:endParaRPr>
          </a:p>
          <a:p>
            <a:r>
              <a:rPr lang="en-US" dirty="0" smtClean="0">
                <a:latin typeface="+mn-lt"/>
                <a:ea typeface="MS PGothic" charset="0"/>
              </a:rPr>
              <a:t>Resource Type with 4 instances</a:t>
            </a:r>
          </a:p>
          <a:p>
            <a:pPr>
              <a:buFont typeface="Monotype Sorts" charset="0"/>
              <a:buNone/>
            </a:pPr>
            <a:endParaRPr lang="en-US" dirty="0">
              <a:latin typeface="+mn-lt"/>
              <a:ea typeface="MS PGothic" charset="0"/>
            </a:endParaRPr>
          </a:p>
          <a:p>
            <a:endParaRPr lang="en-US" dirty="0">
              <a:latin typeface="+mn-lt"/>
              <a:ea typeface="MS PGothic" charset="0"/>
            </a:endParaRPr>
          </a:p>
          <a:p>
            <a:r>
              <a:rPr lang="en-US" i="1" dirty="0">
                <a:latin typeface="+mn-lt"/>
                <a:ea typeface="MS PGothic" charset="0"/>
              </a:rPr>
              <a:t>P</a:t>
            </a:r>
            <a:r>
              <a:rPr lang="en-US" i="1" baseline="-25000" dirty="0">
                <a:latin typeface="+mn-lt"/>
                <a:ea typeface="MS PGothic" charset="0"/>
              </a:rPr>
              <a:t>i</a:t>
            </a:r>
            <a:r>
              <a:rPr lang="en-US" i="1" dirty="0">
                <a:latin typeface="+mn-lt"/>
                <a:ea typeface="MS PGothic" charset="0"/>
              </a:rPr>
              <a:t> </a:t>
            </a:r>
            <a:r>
              <a:rPr lang="en-US" dirty="0">
                <a:latin typeface="+mn-lt"/>
                <a:ea typeface="MS PGothic" charset="0"/>
              </a:rPr>
              <a:t>requests instance of </a:t>
            </a:r>
            <a:r>
              <a:rPr lang="en-US" i="1" dirty="0" err="1">
                <a:latin typeface="+mn-lt"/>
                <a:ea typeface="MS PGothic" charset="0"/>
              </a:rPr>
              <a:t>R</a:t>
            </a:r>
            <a:r>
              <a:rPr lang="en-US" i="1" baseline="-25000" dirty="0" err="1">
                <a:latin typeface="+mn-lt"/>
                <a:ea typeface="MS PGothic" charset="0"/>
              </a:rPr>
              <a:t>j</a:t>
            </a:r>
            <a:endParaRPr lang="en-US" dirty="0">
              <a:latin typeface="+mn-lt"/>
              <a:ea typeface="MS PGothic" charset="0"/>
            </a:endParaRPr>
          </a:p>
          <a:p>
            <a:endParaRPr lang="en-US" dirty="0">
              <a:latin typeface="+mn-lt"/>
              <a:ea typeface="MS PGothic" charset="0"/>
            </a:endParaRPr>
          </a:p>
          <a:p>
            <a:pPr>
              <a:buFont typeface="Monotype Sorts" charset="0"/>
              <a:buNone/>
            </a:pPr>
            <a:endParaRPr lang="en-US" dirty="0">
              <a:latin typeface="+mn-lt"/>
              <a:ea typeface="MS PGothic" charset="0"/>
            </a:endParaRPr>
          </a:p>
          <a:p>
            <a:r>
              <a:rPr lang="en-US" i="1" dirty="0">
                <a:latin typeface="+mn-lt"/>
                <a:ea typeface="MS PGothic" charset="0"/>
              </a:rPr>
              <a:t>P</a:t>
            </a:r>
            <a:r>
              <a:rPr lang="en-US" i="1" baseline="-25000" dirty="0">
                <a:latin typeface="+mn-lt"/>
                <a:ea typeface="MS PGothic" charset="0"/>
              </a:rPr>
              <a:t>i</a:t>
            </a:r>
            <a:r>
              <a:rPr lang="en-US" dirty="0">
                <a:latin typeface="+mn-lt"/>
                <a:ea typeface="MS PGothic" charset="0"/>
              </a:rPr>
              <a:t> is holding an instance of </a:t>
            </a:r>
            <a:r>
              <a:rPr lang="en-US" i="1" dirty="0" err="1">
                <a:latin typeface="+mn-lt"/>
                <a:ea typeface="MS PGothic" charset="0"/>
              </a:rPr>
              <a:t>R</a:t>
            </a:r>
            <a:r>
              <a:rPr lang="en-US" i="1" baseline="-25000" dirty="0" err="1">
                <a:latin typeface="+mn-lt"/>
                <a:ea typeface="MS PGothic" charset="0"/>
              </a:rPr>
              <a:t>j</a:t>
            </a:r>
            <a:endParaRPr lang="en-US" i="1" dirty="0">
              <a:latin typeface="+mn-lt"/>
              <a:ea typeface="MS PGothic" charset="0"/>
            </a:endParaRPr>
          </a:p>
        </p:txBody>
      </p:sp>
      <p:sp>
        <p:nvSpPr>
          <p:cNvPr id="10244" name="Oval 4"/>
          <p:cNvSpPr>
            <a:spLocks noChangeArrowheads="1"/>
          </p:cNvSpPr>
          <p:nvPr/>
        </p:nvSpPr>
        <p:spPr bwMode="auto">
          <a:xfrm>
            <a:off x="4143375" y="1493838"/>
            <a:ext cx="495300" cy="495300"/>
          </a:xfrm>
          <a:prstGeom prst="ellipse">
            <a:avLst/>
          </a:prstGeom>
          <a:solidFill>
            <a:srgbClr val="CCECFF"/>
          </a:solidFill>
          <a:ln w="9525">
            <a:solidFill>
              <a:schemeClr val="tx1"/>
            </a:solidFill>
            <a:round/>
            <a:headEnd/>
            <a:tailEnd/>
          </a:ln>
        </p:spPr>
        <p:txBody>
          <a:bodyPr wrap="none" anchor="ctr"/>
          <a:lstStyle/>
          <a:p>
            <a:endParaRPr lang="en-US"/>
          </a:p>
        </p:txBody>
      </p:sp>
      <p:sp>
        <p:nvSpPr>
          <p:cNvPr id="10246" name="Oval 6"/>
          <p:cNvSpPr>
            <a:spLocks noChangeArrowheads="1"/>
          </p:cNvSpPr>
          <p:nvPr/>
        </p:nvSpPr>
        <p:spPr bwMode="auto">
          <a:xfrm>
            <a:off x="4800600" y="3657600"/>
            <a:ext cx="813872" cy="828079"/>
          </a:xfrm>
          <a:prstGeom prst="ellipse">
            <a:avLst/>
          </a:prstGeom>
          <a:solidFill>
            <a:srgbClr val="CCECFF"/>
          </a:solidFill>
          <a:ln w="9525">
            <a:solidFill>
              <a:schemeClr val="tx1"/>
            </a:solidFill>
            <a:round/>
            <a:headEnd/>
            <a:tailEnd/>
          </a:ln>
        </p:spPr>
        <p:txBody>
          <a:bodyPr wrap="none" anchor="ctr"/>
          <a:lstStyle/>
          <a:p>
            <a:pPr algn="ctr"/>
            <a:r>
              <a:rPr lang="en-US" i="1" dirty="0">
                <a:latin typeface="Helvetica" charset="0"/>
              </a:rPr>
              <a:t>P</a:t>
            </a:r>
            <a:r>
              <a:rPr lang="en-US" i="1" baseline="-25000" dirty="0">
                <a:latin typeface="Helvetica" charset="0"/>
              </a:rPr>
              <a:t>i</a:t>
            </a:r>
            <a:endParaRPr lang="en-US" i="1" dirty="0">
              <a:latin typeface="Helvetica" charset="0"/>
            </a:endParaRPr>
          </a:p>
        </p:txBody>
      </p:sp>
      <p:grpSp>
        <p:nvGrpSpPr>
          <p:cNvPr id="3" name="Group 13"/>
          <p:cNvGrpSpPr>
            <a:grpSpLocks/>
          </p:cNvGrpSpPr>
          <p:nvPr/>
        </p:nvGrpSpPr>
        <p:grpSpPr bwMode="auto">
          <a:xfrm>
            <a:off x="6214236" y="3721101"/>
            <a:ext cx="719964" cy="700682"/>
            <a:chOff x="2666" y="1966"/>
            <a:chExt cx="276" cy="264"/>
          </a:xfrm>
          <a:solidFill>
            <a:srgbClr val="CCECFF"/>
          </a:solidFill>
        </p:grpSpPr>
        <p:sp>
          <p:nvSpPr>
            <p:cNvPr id="10259" name="Rectangle 14"/>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cs typeface="+mn-cs"/>
              </a:endParaRPr>
            </a:p>
          </p:txBody>
        </p:sp>
        <p:sp>
          <p:nvSpPr>
            <p:cNvPr id="10260" name="Rectangle 15"/>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cs typeface="+mn-cs"/>
              </a:endParaRPr>
            </a:p>
          </p:txBody>
        </p:sp>
        <p:sp>
          <p:nvSpPr>
            <p:cNvPr id="10261" name="Rectangle 16"/>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cs typeface="+mn-cs"/>
              </a:endParaRPr>
            </a:p>
          </p:txBody>
        </p:sp>
        <p:sp>
          <p:nvSpPr>
            <p:cNvPr id="10262" name="Rectangle 17"/>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cs typeface="+mn-cs"/>
              </a:endParaRPr>
            </a:p>
          </p:txBody>
        </p:sp>
        <p:sp>
          <p:nvSpPr>
            <p:cNvPr id="10263" name="Rectangle 18"/>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cs typeface="+mn-cs"/>
              </a:endParaRPr>
            </a:p>
          </p:txBody>
        </p:sp>
      </p:grpSp>
      <p:sp>
        <p:nvSpPr>
          <p:cNvPr id="10249" name="Line 19"/>
          <p:cNvSpPr>
            <a:spLocks noChangeShapeType="1"/>
          </p:cNvSpPr>
          <p:nvPr/>
        </p:nvSpPr>
        <p:spPr bwMode="auto">
          <a:xfrm>
            <a:off x="5638800" y="4114801"/>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0" name="Text Box 20"/>
          <p:cNvSpPr txBox="1">
            <a:spLocks noChangeArrowheads="1"/>
          </p:cNvSpPr>
          <p:nvPr/>
        </p:nvSpPr>
        <p:spPr bwMode="auto">
          <a:xfrm>
            <a:off x="6324600" y="4416624"/>
            <a:ext cx="55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Verdana" charset="0"/>
                <a:ea typeface="MS PGothic" charset="0"/>
                <a:cs typeface="MS PGothic" charset="0"/>
              </a:defRPr>
            </a:lvl1pPr>
            <a:lvl2pPr marL="742950" indent="-285750">
              <a:defRPr>
                <a:solidFill>
                  <a:schemeClr val="tx1"/>
                </a:solidFill>
                <a:latin typeface="Verdana" charset="0"/>
                <a:ea typeface="MS PGothic" charset="0"/>
                <a:cs typeface="MS PGothic" charset="0"/>
              </a:defRPr>
            </a:lvl2pPr>
            <a:lvl3pPr marL="1143000" indent="-228600">
              <a:defRPr>
                <a:solidFill>
                  <a:schemeClr val="tx1"/>
                </a:solidFill>
                <a:latin typeface="Verdana" charset="0"/>
                <a:ea typeface="MS PGothic" charset="0"/>
                <a:cs typeface="MS PGothic" charset="0"/>
              </a:defRPr>
            </a:lvl3pPr>
            <a:lvl4pPr marL="1600200" indent="-228600">
              <a:defRPr>
                <a:solidFill>
                  <a:schemeClr val="tx1"/>
                </a:solidFill>
                <a:latin typeface="Verdana" charset="0"/>
                <a:ea typeface="MS PGothic" charset="0"/>
                <a:cs typeface="MS PGothic" charset="0"/>
              </a:defRPr>
            </a:lvl4pPr>
            <a:lvl5pPr marL="2057400" indent="-228600">
              <a:defRPr>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Verdana" charset="0"/>
                <a:ea typeface="MS PGothic" charset="0"/>
                <a:cs typeface="MS PGothic" charset="0"/>
              </a:defRPr>
            </a:lvl9pPr>
          </a:lstStyle>
          <a:p>
            <a:pPr algn="ctr">
              <a:spcBef>
                <a:spcPct val="50000"/>
              </a:spcBef>
            </a:pPr>
            <a:r>
              <a:rPr lang="en-US" sz="1400" i="1" dirty="0" err="1">
                <a:latin typeface="Helvetica" charset="0"/>
              </a:rPr>
              <a:t>R</a:t>
            </a:r>
            <a:r>
              <a:rPr lang="en-US" sz="1400" i="1" baseline="-25000" dirty="0" err="1">
                <a:latin typeface="Helvetica" charset="0"/>
              </a:rPr>
              <a:t>j</a:t>
            </a:r>
            <a:endParaRPr lang="en-US" sz="1400" i="1" dirty="0">
              <a:latin typeface="Helvetica" charset="0"/>
            </a:endParaRPr>
          </a:p>
        </p:txBody>
      </p:sp>
      <p:grpSp>
        <p:nvGrpSpPr>
          <p:cNvPr id="29" name="Group 13"/>
          <p:cNvGrpSpPr>
            <a:grpSpLocks/>
          </p:cNvGrpSpPr>
          <p:nvPr/>
        </p:nvGrpSpPr>
        <p:grpSpPr bwMode="auto">
          <a:xfrm>
            <a:off x="6214236" y="2514600"/>
            <a:ext cx="719964" cy="700682"/>
            <a:chOff x="2666" y="1966"/>
            <a:chExt cx="276" cy="264"/>
          </a:xfrm>
          <a:solidFill>
            <a:srgbClr val="CCECFF"/>
          </a:solidFill>
        </p:grpSpPr>
        <p:sp>
          <p:nvSpPr>
            <p:cNvPr id="30" name="Rectangle 14"/>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cs typeface="+mn-cs"/>
              </a:endParaRPr>
            </a:p>
          </p:txBody>
        </p:sp>
        <p:sp>
          <p:nvSpPr>
            <p:cNvPr id="31" name="Rectangle 15"/>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cs typeface="+mn-cs"/>
              </a:endParaRPr>
            </a:p>
          </p:txBody>
        </p:sp>
        <p:sp>
          <p:nvSpPr>
            <p:cNvPr id="32" name="Rectangle 16"/>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cs typeface="+mn-cs"/>
              </a:endParaRPr>
            </a:p>
          </p:txBody>
        </p:sp>
        <p:sp>
          <p:nvSpPr>
            <p:cNvPr id="33" name="Rectangle 17"/>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cs typeface="+mn-cs"/>
              </a:endParaRPr>
            </a:p>
          </p:txBody>
        </p:sp>
        <p:sp>
          <p:nvSpPr>
            <p:cNvPr id="34" name="Rectangle 18"/>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cs typeface="+mn-cs"/>
              </a:endParaRPr>
            </a:p>
          </p:txBody>
        </p:sp>
      </p:grpSp>
      <p:sp>
        <p:nvSpPr>
          <p:cNvPr id="35" name="Oval 6"/>
          <p:cNvSpPr>
            <a:spLocks noChangeArrowheads="1"/>
          </p:cNvSpPr>
          <p:nvPr/>
        </p:nvSpPr>
        <p:spPr bwMode="auto">
          <a:xfrm>
            <a:off x="5410200" y="4876801"/>
            <a:ext cx="813872" cy="828079"/>
          </a:xfrm>
          <a:prstGeom prst="ellipse">
            <a:avLst/>
          </a:prstGeom>
          <a:solidFill>
            <a:srgbClr val="CCECFF"/>
          </a:solidFill>
          <a:ln w="9525">
            <a:solidFill>
              <a:schemeClr val="tx1"/>
            </a:solidFill>
            <a:round/>
            <a:headEnd/>
            <a:tailEnd/>
          </a:ln>
        </p:spPr>
        <p:txBody>
          <a:bodyPr wrap="none" anchor="ctr"/>
          <a:lstStyle/>
          <a:p>
            <a:pPr algn="ctr"/>
            <a:r>
              <a:rPr lang="en-US" i="1" dirty="0">
                <a:latin typeface="Helvetica" charset="0"/>
              </a:rPr>
              <a:t>P</a:t>
            </a:r>
            <a:r>
              <a:rPr lang="en-US" i="1" baseline="-25000" dirty="0">
                <a:latin typeface="Helvetica" charset="0"/>
              </a:rPr>
              <a:t>i</a:t>
            </a:r>
            <a:endParaRPr lang="en-US" i="1" dirty="0">
              <a:latin typeface="Helvetica" charset="0"/>
            </a:endParaRPr>
          </a:p>
        </p:txBody>
      </p:sp>
      <p:grpSp>
        <p:nvGrpSpPr>
          <p:cNvPr id="36" name="Group 13"/>
          <p:cNvGrpSpPr>
            <a:grpSpLocks/>
          </p:cNvGrpSpPr>
          <p:nvPr/>
        </p:nvGrpSpPr>
        <p:grpSpPr bwMode="auto">
          <a:xfrm>
            <a:off x="6823836" y="4940302"/>
            <a:ext cx="719964" cy="700682"/>
            <a:chOff x="2666" y="1966"/>
            <a:chExt cx="276" cy="264"/>
          </a:xfrm>
          <a:solidFill>
            <a:srgbClr val="CCECFF"/>
          </a:solidFill>
        </p:grpSpPr>
        <p:sp>
          <p:nvSpPr>
            <p:cNvPr id="37" name="Rectangle 14"/>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cs typeface="+mn-cs"/>
              </a:endParaRPr>
            </a:p>
          </p:txBody>
        </p:sp>
        <p:sp>
          <p:nvSpPr>
            <p:cNvPr id="38" name="Rectangle 15"/>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cs typeface="+mn-cs"/>
              </a:endParaRPr>
            </a:p>
          </p:txBody>
        </p:sp>
        <p:sp>
          <p:nvSpPr>
            <p:cNvPr id="39" name="Rectangle 16"/>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cs typeface="+mn-cs"/>
              </a:endParaRPr>
            </a:p>
          </p:txBody>
        </p:sp>
        <p:sp>
          <p:nvSpPr>
            <p:cNvPr id="40" name="Rectangle 17"/>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cs typeface="+mn-cs"/>
              </a:endParaRPr>
            </a:p>
          </p:txBody>
        </p:sp>
        <p:sp>
          <p:nvSpPr>
            <p:cNvPr id="41" name="Rectangle 18"/>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cs typeface="+mn-cs"/>
              </a:endParaRPr>
            </a:p>
          </p:txBody>
        </p:sp>
      </p:grpSp>
      <p:sp>
        <p:nvSpPr>
          <p:cNvPr id="42" name="Line 19"/>
          <p:cNvSpPr>
            <a:spLocks noChangeShapeType="1"/>
          </p:cNvSpPr>
          <p:nvPr/>
        </p:nvSpPr>
        <p:spPr bwMode="auto">
          <a:xfrm flipH="1" flipV="1">
            <a:off x="6248400" y="5334000"/>
            <a:ext cx="533400" cy="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 name="Text Box 20"/>
          <p:cNvSpPr txBox="1">
            <a:spLocks noChangeArrowheads="1"/>
          </p:cNvSpPr>
          <p:nvPr/>
        </p:nvSpPr>
        <p:spPr bwMode="auto">
          <a:xfrm>
            <a:off x="6934200" y="5635825"/>
            <a:ext cx="55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Verdana" charset="0"/>
                <a:ea typeface="MS PGothic" charset="0"/>
                <a:cs typeface="MS PGothic" charset="0"/>
              </a:defRPr>
            </a:lvl1pPr>
            <a:lvl2pPr marL="742950" indent="-285750">
              <a:defRPr>
                <a:solidFill>
                  <a:schemeClr val="tx1"/>
                </a:solidFill>
                <a:latin typeface="Verdana" charset="0"/>
                <a:ea typeface="MS PGothic" charset="0"/>
                <a:cs typeface="MS PGothic" charset="0"/>
              </a:defRPr>
            </a:lvl2pPr>
            <a:lvl3pPr marL="1143000" indent="-228600">
              <a:defRPr>
                <a:solidFill>
                  <a:schemeClr val="tx1"/>
                </a:solidFill>
                <a:latin typeface="Verdana" charset="0"/>
                <a:ea typeface="MS PGothic" charset="0"/>
                <a:cs typeface="MS PGothic" charset="0"/>
              </a:defRPr>
            </a:lvl3pPr>
            <a:lvl4pPr marL="1600200" indent="-228600">
              <a:defRPr>
                <a:solidFill>
                  <a:schemeClr val="tx1"/>
                </a:solidFill>
                <a:latin typeface="Verdana" charset="0"/>
                <a:ea typeface="MS PGothic" charset="0"/>
                <a:cs typeface="MS PGothic" charset="0"/>
              </a:defRPr>
            </a:lvl4pPr>
            <a:lvl5pPr marL="2057400" indent="-228600">
              <a:defRPr>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Verdana" charset="0"/>
                <a:ea typeface="MS PGothic" charset="0"/>
                <a:cs typeface="MS PGothic" charset="0"/>
              </a:defRPr>
            </a:lvl9pPr>
          </a:lstStyle>
          <a:p>
            <a:pPr algn="ctr">
              <a:spcBef>
                <a:spcPct val="50000"/>
              </a:spcBef>
            </a:pPr>
            <a:r>
              <a:rPr lang="en-US" sz="1400" i="1" dirty="0" err="1">
                <a:latin typeface="Helvetica" charset="0"/>
              </a:rPr>
              <a:t>R</a:t>
            </a:r>
            <a:r>
              <a:rPr lang="en-US" sz="1400" i="1" baseline="-25000" dirty="0" err="1">
                <a:latin typeface="Helvetica" charset="0"/>
              </a:rPr>
              <a:t>j</a:t>
            </a:r>
            <a:endParaRPr lang="en-US" sz="1400" i="1" dirty="0">
              <a:latin typeface="Helvetica" charset="0"/>
            </a:endParaRPr>
          </a:p>
        </p:txBody>
      </p:sp>
    </p:spTree>
    <p:extLst>
      <p:ext uri="{BB962C8B-B14F-4D97-AF65-F5344CB8AC3E}">
        <p14:creationId xmlns:p14="http://schemas.microsoft.com/office/powerpoint/2010/main" val="18424747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612775" y="228600"/>
            <a:ext cx="8150225" cy="1371600"/>
          </a:xfrm>
        </p:spPr>
        <p:txBody>
          <a:bodyPr/>
          <a:lstStyle/>
          <a:p>
            <a:pPr eaLnBrk="1" hangingPunct="1"/>
            <a:r>
              <a:rPr lang="en-US" dirty="0" smtClean="0">
                <a:solidFill>
                  <a:srgbClr val="FF0000"/>
                </a:solidFill>
                <a:latin typeface="+mn-lt"/>
                <a:ea typeface="MS PGothic" charset="0"/>
              </a:rPr>
              <a:t>Q3: </a:t>
            </a:r>
            <a:r>
              <a:rPr lang="en-US" dirty="0" smtClean="0">
                <a:latin typeface="+mn-lt"/>
                <a:ea typeface="MS PGothic" charset="0"/>
              </a:rPr>
              <a:t>Can you explain this resource allocation graph?</a:t>
            </a:r>
            <a:endParaRPr lang="en-US" dirty="0">
              <a:latin typeface="+mn-lt"/>
              <a:ea typeface="MS PGothic" charset="0"/>
            </a:endParaRPr>
          </a:p>
        </p:txBody>
      </p:sp>
      <p:pic>
        <p:nvPicPr>
          <p:cNvPr id="11267" name="Picture 1032"/>
          <p:cNvPicPr>
            <a:picLocks noChangeAspect="1" noChangeArrowheads="1"/>
          </p:cNvPicPr>
          <p:nvPr/>
        </p:nvPicPr>
        <p:blipFill>
          <a:blip r:embed="rId3">
            <a:extLst>
              <a:ext uri="{28A0092B-C50C-407E-A947-70E740481C1C}">
                <a14:useLocalDpi xmlns:a14="http://schemas.microsoft.com/office/drawing/2010/main" val="0"/>
              </a:ext>
            </a:extLst>
          </a:blip>
          <a:srcRect l="25287" t="926" r="25287" b="1532"/>
          <a:stretch>
            <a:fillRect/>
          </a:stretch>
        </p:blipFill>
        <p:spPr bwMode="auto">
          <a:xfrm>
            <a:off x="3125788" y="1884363"/>
            <a:ext cx="2741612"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36671023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997075"/>
            <a:ext cx="278130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26"/>
          <p:cNvSpPr txBox="1">
            <a:spLocks noChangeArrowheads="1"/>
          </p:cNvSpPr>
          <p:nvPr/>
        </p:nvSpPr>
        <p:spPr bwMode="auto">
          <a:xfrm>
            <a:off x="381000" y="304800"/>
            <a:ext cx="81502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0000FF"/>
                </a:solidFill>
                <a:latin typeface="Calibri"/>
                <a:ea typeface="ＭＳ Ｐゴシック" charset="0"/>
                <a:cs typeface="ＭＳ Ｐゴシック" charset="0"/>
              </a:defRPr>
            </a:lvl1pPr>
            <a:lvl2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dirty="0" smtClean="0">
                <a:solidFill>
                  <a:srgbClr val="FF0000"/>
                </a:solidFill>
                <a:latin typeface="+mn-lt"/>
                <a:ea typeface="MS PGothic" charset="0"/>
              </a:rPr>
              <a:t>Q4: </a:t>
            </a:r>
            <a:r>
              <a:rPr lang="en-US" dirty="0" smtClean="0">
                <a:latin typeface="+mn-lt"/>
                <a:ea typeface="MS PGothic" charset="0"/>
              </a:rPr>
              <a:t>Is there any problem with this resource allocation graph?</a:t>
            </a:r>
            <a:endParaRPr lang="en-US" dirty="0">
              <a:latin typeface="+mn-lt"/>
              <a:ea typeface="MS PGothic" charset="0"/>
            </a:endParaRPr>
          </a:p>
        </p:txBody>
      </p:sp>
    </p:spTree>
    <p:extLst>
      <p:ext uri="{BB962C8B-B14F-4D97-AF65-F5344CB8AC3E}">
        <p14:creationId xmlns:p14="http://schemas.microsoft.com/office/powerpoint/2010/main" val="12665223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p:cNvSpPr txBox="1">
            <a:spLocks noChangeArrowheads="1"/>
          </p:cNvSpPr>
          <p:nvPr/>
        </p:nvSpPr>
        <p:spPr bwMode="auto">
          <a:xfrm>
            <a:off x="381000" y="304800"/>
            <a:ext cx="81502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0000FF"/>
                </a:solidFill>
                <a:latin typeface="Calibri"/>
                <a:ea typeface="ＭＳ Ｐゴシック" charset="0"/>
                <a:cs typeface="ＭＳ Ｐゴシック" charset="0"/>
              </a:defRPr>
            </a:lvl1pPr>
            <a:lvl2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dirty="0" smtClean="0">
                <a:solidFill>
                  <a:srgbClr val="FF0000"/>
                </a:solidFill>
                <a:latin typeface="+mn-lt"/>
                <a:ea typeface="MS PGothic" charset="0"/>
              </a:rPr>
              <a:t>Q5: </a:t>
            </a:r>
            <a:r>
              <a:rPr lang="en-US" dirty="0" smtClean="0">
                <a:latin typeface="+mn-lt"/>
                <a:ea typeface="MS PGothic" charset="0"/>
              </a:rPr>
              <a:t>Is there any problem with this resource allocation graph?</a:t>
            </a:r>
            <a:endParaRPr lang="en-US" dirty="0">
              <a:latin typeface="+mn-lt"/>
              <a:ea typeface="MS PGothic" charset="0"/>
            </a:endParaRPr>
          </a:p>
        </p:txBody>
      </p:sp>
      <p:pic>
        <p:nvPicPr>
          <p:cNvPr id="2" name="Picture 1"/>
          <p:cNvPicPr>
            <a:picLocks noChangeAspect="1"/>
          </p:cNvPicPr>
          <p:nvPr/>
        </p:nvPicPr>
        <p:blipFill>
          <a:blip r:embed="rId3"/>
          <a:stretch>
            <a:fillRect/>
          </a:stretch>
        </p:blipFill>
        <p:spPr>
          <a:xfrm>
            <a:off x="609600" y="1905000"/>
            <a:ext cx="7848600" cy="4207396"/>
          </a:xfrm>
          <a:prstGeom prst="rect">
            <a:avLst/>
          </a:prstGeom>
        </p:spPr>
      </p:pic>
    </p:spTree>
    <p:extLst>
      <p:ext uri="{BB962C8B-B14F-4D97-AF65-F5344CB8AC3E}">
        <p14:creationId xmlns:p14="http://schemas.microsoft.com/office/powerpoint/2010/main" val="17156194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304800"/>
            <a:ext cx="7954963" cy="1143000"/>
          </a:xfrm>
        </p:spPr>
        <p:txBody>
          <a:bodyPr/>
          <a:lstStyle/>
          <a:p>
            <a:pPr eaLnBrk="1" hangingPunct="1"/>
            <a:r>
              <a:rPr lang="en-US" dirty="0" smtClean="0">
                <a:solidFill>
                  <a:srgbClr val="FF0000"/>
                </a:solidFill>
                <a:latin typeface="+mj-lt"/>
                <a:ea typeface="MS PGothic" charset="0"/>
              </a:rPr>
              <a:t>Q6: </a:t>
            </a:r>
            <a:r>
              <a:rPr lang="en-US" dirty="0" smtClean="0">
                <a:latin typeface="+mj-lt"/>
                <a:ea typeface="MS PGothic" charset="0"/>
              </a:rPr>
              <a:t>The graph below has a cycle. Is this a deadlock? Why?</a:t>
            </a:r>
            <a:endParaRPr lang="en-US" dirty="0">
              <a:latin typeface="+mj-lt"/>
              <a:ea typeface="MS PGothic" charset="0"/>
            </a:endParaRPr>
          </a:p>
        </p:txBody>
      </p:sp>
      <p:pic>
        <p:nvPicPr>
          <p:cNvPr id="13315" name="Picture 4"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133600"/>
            <a:ext cx="2952750" cy="376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59514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04800" y="152400"/>
            <a:ext cx="8229600" cy="1600200"/>
          </a:xfrm>
        </p:spPr>
        <p:txBody>
          <a:bodyPr/>
          <a:lstStyle/>
          <a:p>
            <a:pPr eaLnBrk="1" hangingPunct="1"/>
            <a:r>
              <a:rPr lang="en-US" dirty="0" smtClean="0">
                <a:solidFill>
                  <a:srgbClr val="FF0000"/>
                </a:solidFill>
                <a:latin typeface="+mn-lt"/>
                <a:ea typeface="MS PGothic" charset="0"/>
              </a:rPr>
              <a:t>Q7:</a:t>
            </a:r>
            <a:r>
              <a:rPr lang="en-US" dirty="0" smtClean="0">
                <a:latin typeface="+mn-lt"/>
                <a:ea typeface="MS PGothic" charset="0"/>
              </a:rPr>
              <a:t> Can you draw the following conclusions?</a:t>
            </a:r>
            <a:endParaRPr lang="en-US" dirty="0">
              <a:latin typeface="+mn-lt"/>
              <a:ea typeface="MS PGothic" charset="0"/>
            </a:endParaRPr>
          </a:p>
        </p:txBody>
      </p:sp>
      <p:sp>
        <p:nvSpPr>
          <p:cNvPr id="14339" name="Rectangle 3"/>
          <p:cNvSpPr>
            <a:spLocks noGrp="1" noChangeArrowheads="1"/>
          </p:cNvSpPr>
          <p:nvPr>
            <p:ph type="body" idx="1"/>
          </p:nvPr>
        </p:nvSpPr>
        <p:spPr>
          <a:xfrm>
            <a:off x="457200" y="1847850"/>
            <a:ext cx="8305800" cy="4400550"/>
          </a:xfrm>
        </p:spPr>
        <p:txBody>
          <a:bodyPr/>
          <a:lstStyle/>
          <a:p>
            <a:r>
              <a:rPr lang="en-US" dirty="0">
                <a:latin typeface="+mj-lt"/>
                <a:ea typeface="MS PGothic" charset="0"/>
              </a:rPr>
              <a:t>If graph contains no cycles </a:t>
            </a:r>
            <a:r>
              <a:rPr lang="en-US" dirty="0">
                <a:latin typeface="+mj-lt"/>
                <a:ea typeface="MS PGothic" charset="0"/>
                <a:sym typeface="Symbol" charset="0"/>
              </a:rPr>
              <a:t> no </a:t>
            </a:r>
            <a:r>
              <a:rPr lang="en-US" dirty="0" smtClean="0">
                <a:latin typeface="+mj-lt"/>
                <a:ea typeface="MS PGothic" charset="0"/>
                <a:sym typeface="Symbol" charset="0"/>
              </a:rPr>
              <a:t>deadlock</a:t>
            </a:r>
          </a:p>
          <a:p>
            <a:endParaRPr lang="en-US" dirty="0">
              <a:latin typeface="+mj-lt"/>
              <a:ea typeface="MS PGothic" charset="0"/>
              <a:sym typeface="Symbol" charset="0"/>
            </a:endParaRPr>
          </a:p>
          <a:p>
            <a:r>
              <a:rPr lang="en-US" dirty="0">
                <a:latin typeface="+mj-lt"/>
                <a:ea typeface="MS PGothic" charset="0"/>
                <a:sym typeface="Symbol" charset="0"/>
              </a:rPr>
              <a:t>If graph contains a cycle </a:t>
            </a:r>
          </a:p>
          <a:p>
            <a:pPr lvl="1"/>
            <a:r>
              <a:rPr lang="en-US" sz="2800" dirty="0">
                <a:latin typeface="+mj-lt"/>
                <a:ea typeface="MS PGothic" charset="0"/>
                <a:sym typeface="Symbol" charset="0"/>
              </a:rPr>
              <a:t>if only one instance per resource type, then deadlock</a:t>
            </a:r>
          </a:p>
          <a:p>
            <a:pPr lvl="1"/>
            <a:r>
              <a:rPr lang="en-US" sz="2800" dirty="0">
                <a:latin typeface="+mj-lt"/>
                <a:ea typeface="MS PGothic" charset="0"/>
                <a:sym typeface="Symbol" charset="0"/>
              </a:rPr>
              <a:t>if several instances per resource type, </a:t>
            </a:r>
            <a:r>
              <a:rPr lang="en-US" sz="2800" dirty="0" smtClean="0">
                <a:latin typeface="+mj-lt"/>
                <a:ea typeface="MS PGothic" charset="0"/>
                <a:sym typeface="Symbol" charset="0"/>
              </a:rPr>
              <a:t>then possibility </a:t>
            </a:r>
            <a:r>
              <a:rPr lang="en-US" sz="2800" dirty="0">
                <a:latin typeface="+mj-lt"/>
                <a:ea typeface="MS PGothic" charset="0"/>
                <a:sym typeface="Symbol" charset="0"/>
              </a:rPr>
              <a:t>of deadlock</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000250"/>
            <a:ext cx="3352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cxnSp>
        <p:nvCxnSpPr>
          <p:cNvPr id="3" name="Straight Connector 2"/>
          <p:cNvCxnSpPr/>
          <p:nvPr/>
        </p:nvCxnSpPr>
        <p:spPr>
          <a:xfrm>
            <a:off x="5257800" y="2457450"/>
            <a:ext cx="2590800"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219200" y="4972050"/>
            <a:ext cx="3429000"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066800" y="4057650"/>
            <a:ext cx="1752600"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600450"/>
            <a:ext cx="1981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51485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6486575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76212"/>
            <a:ext cx="8229600" cy="966788"/>
          </a:xfrm>
        </p:spPr>
        <p:txBody>
          <a:bodyPr/>
          <a:lstStyle/>
          <a:p>
            <a:pPr eaLnBrk="1" hangingPunct="1"/>
            <a:r>
              <a:rPr lang="en-US" dirty="0" smtClean="0">
                <a:latin typeface="+mj-lt"/>
                <a:ea typeface="MS PGothic" charset="0"/>
              </a:rPr>
              <a:t>Summary</a:t>
            </a:r>
            <a:endParaRPr lang="en-US" dirty="0">
              <a:latin typeface="+mj-lt"/>
              <a:ea typeface="MS PGothic" charset="0"/>
            </a:endParaRPr>
          </a:p>
        </p:txBody>
      </p:sp>
      <p:sp>
        <p:nvSpPr>
          <p:cNvPr id="6147" name="Rectangle 3"/>
          <p:cNvSpPr>
            <a:spLocks noGrp="1" noChangeArrowheads="1"/>
          </p:cNvSpPr>
          <p:nvPr>
            <p:ph type="body" idx="1"/>
          </p:nvPr>
        </p:nvSpPr>
        <p:spPr>
          <a:xfrm>
            <a:off x="609600" y="1371600"/>
            <a:ext cx="7683500" cy="4270374"/>
          </a:xfrm>
        </p:spPr>
        <p:txBody>
          <a:bodyPr/>
          <a:lstStyle/>
          <a:p>
            <a:r>
              <a:rPr lang="en-US" dirty="0">
                <a:latin typeface="+mn-lt"/>
                <a:ea typeface="MS PGothic" charset="0"/>
              </a:rPr>
              <a:t>Deadlock </a:t>
            </a:r>
            <a:r>
              <a:rPr lang="en-US" dirty="0" smtClean="0">
                <a:latin typeface="+mn-lt"/>
                <a:ea typeface="MS PGothic" charset="0"/>
              </a:rPr>
              <a:t>Characterization</a:t>
            </a:r>
          </a:p>
          <a:p>
            <a:endParaRPr lang="en-US" dirty="0">
              <a:latin typeface="+mn-lt"/>
              <a:ea typeface="MS PGothic" charset="0"/>
            </a:endParaRPr>
          </a:p>
          <a:p>
            <a:r>
              <a:rPr lang="en-US" dirty="0">
                <a:latin typeface="+mn-lt"/>
                <a:ea typeface="MS PGothic" charset="0"/>
              </a:rPr>
              <a:t>Resource-Allocation </a:t>
            </a:r>
            <a:r>
              <a:rPr lang="en-US" dirty="0" smtClean="0">
                <a:latin typeface="+mn-lt"/>
                <a:ea typeface="MS PGothic" charset="0"/>
              </a:rPr>
              <a:t>Graph</a:t>
            </a:r>
          </a:p>
        </p:txBody>
      </p:sp>
    </p:spTree>
    <p:extLst>
      <p:ext uri="{BB962C8B-B14F-4D97-AF65-F5344CB8AC3E}">
        <p14:creationId xmlns:p14="http://schemas.microsoft.com/office/powerpoint/2010/main" val="24331051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dirty="0" smtClean="0">
                <a:latin typeface="Calibri" charset="0"/>
              </a:rPr>
              <a:t>Deadlocks: A Real-Life Example</a:t>
            </a:r>
            <a:endParaRPr lang="en-US" dirty="0">
              <a:latin typeface="Calibri" charset="0"/>
            </a:endParaRPr>
          </a:p>
        </p:txBody>
      </p:sp>
      <p:sp>
        <p:nvSpPr>
          <p:cNvPr id="11267" name="Slide Number Placeholder 1"/>
          <p:cNvSpPr>
            <a:spLocks noGrp="1"/>
          </p:cNvSpPr>
          <p:nvPr>
            <p:ph type="sldNum" sz="quarter" idx="10"/>
          </p:nvPr>
        </p:nvSpPr>
        <p:spPr bwMode="auto">
          <a:xfrm>
            <a:off x="381000" y="6324600"/>
            <a:ext cx="990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D2F6DA4-97C1-2241-B4B7-1D678570D7C4}" type="slidenum">
              <a:rPr lang="en-US" sz="1200">
                <a:solidFill>
                  <a:srgbClr val="898989"/>
                </a:solidFill>
                <a:latin typeface="Calibri" charset="0"/>
              </a:rPr>
              <a:pPr eaLnBrk="1" hangingPunct="1"/>
              <a:t>2</a:t>
            </a:fld>
            <a:endParaRPr lang="en-US" sz="1200" dirty="0">
              <a:solidFill>
                <a:srgbClr val="898989"/>
              </a:solidFill>
              <a:latin typeface="Calibri" charset="0"/>
            </a:endParaRPr>
          </a:p>
        </p:txBody>
      </p:sp>
      <p:pic>
        <p:nvPicPr>
          <p:cNvPr id="3" name="Picture 2"/>
          <p:cNvPicPr>
            <a:picLocks noChangeAspect="1"/>
          </p:cNvPicPr>
          <p:nvPr/>
        </p:nvPicPr>
        <p:blipFill>
          <a:blip r:embed="rId2"/>
          <a:stretch>
            <a:fillRect/>
          </a:stretch>
        </p:blipFill>
        <p:spPr>
          <a:xfrm>
            <a:off x="609600" y="1371600"/>
            <a:ext cx="8143250" cy="4340352"/>
          </a:xfrm>
          <a:prstGeom prst="rect">
            <a:avLst/>
          </a:prstGeom>
        </p:spPr>
      </p:pic>
      <p:pic>
        <p:nvPicPr>
          <p:cNvPr id="5" name="Picture 4"/>
          <p:cNvPicPr>
            <a:picLocks noChangeAspect="1"/>
          </p:cNvPicPr>
          <p:nvPr/>
        </p:nvPicPr>
        <p:blipFill>
          <a:blip r:embed="rId3"/>
          <a:stretch>
            <a:fillRect/>
          </a:stretch>
        </p:blipFill>
        <p:spPr>
          <a:xfrm>
            <a:off x="0" y="152400"/>
            <a:ext cx="9144000" cy="6501581"/>
          </a:xfrm>
          <a:prstGeom prst="rect">
            <a:avLst/>
          </a:prstGeom>
        </p:spPr>
      </p:pic>
      <p:sp>
        <p:nvSpPr>
          <p:cNvPr id="9" name="Rectangle 8"/>
          <p:cNvSpPr/>
          <p:nvPr/>
        </p:nvSpPr>
        <p:spPr>
          <a:xfrm>
            <a:off x="2819400" y="6172200"/>
            <a:ext cx="3352800" cy="338554"/>
          </a:xfrm>
          <a:prstGeom prst="rect">
            <a:avLst/>
          </a:prstGeom>
        </p:spPr>
        <p:txBody>
          <a:bodyPr wrap="square">
            <a:spAutoFit/>
          </a:bodyPr>
          <a:lstStyle/>
          <a:p>
            <a:r>
              <a:rPr lang="en-US" sz="1600" dirty="0" smtClean="0">
                <a:latin typeface="+mn-lt"/>
              </a:rPr>
              <a:t>Slide courtesy of Dr. William Stallings</a:t>
            </a:r>
            <a:endParaRPr lang="en-US" sz="1600" dirty="0">
              <a:latin typeface="+mn-lt"/>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24788" cy="1220148"/>
          </a:xfrm>
        </p:spPr>
        <p:txBody>
          <a:bodyPr/>
          <a:lstStyle/>
          <a:p>
            <a:pPr lvl="0"/>
            <a:r>
              <a:rPr lang="en-US" dirty="0">
                <a:latin typeface="Calibri" charset="0"/>
              </a:rPr>
              <a:t>Three</a:t>
            </a:r>
            <a:r>
              <a:rPr lang="en-US" sz="4800" b="1" dirty="0" smtClean="0">
                <a:solidFill>
                  <a:schemeClr val="accent1">
                    <a:lumMod val="50000"/>
                  </a:schemeClr>
                </a:solidFill>
              </a:rPr>
              <a:t> </a:t>
            </a:r>
            <a:r>
              <a:rPr lang="en-US" dirty="0">
                <a:latin typeface="Calibri" charset="0"/>
              </a:rPr>
              <a:t>Deadlocked Processes</a:t>
            </a:r>
          </a:p>
        </p:txBody>
      </p:sp>
      <p:sp>
        <p:nvSpPr>
          <p:cNvPr id="3" name="Content Placeholder 2"/>
          <p:cNvSpPr>
            <a:spLocks noGrp="1"/>
          </p:cNvSpPr>
          <p:nvPr>
            <p:ph idx="4294967295"/>
          </p:nvPr>
        </p:nvSpPr>
        <p:spPr>
          <a:xfrm>
            <a:off x="838200" y="1295400"/>
            <a:ext cx="8305800" cy="5257800"/>
          </a:xfrm>
        </p:spPr>
        <p:txBody>
          <a:bodyPr/>
          <a:lstStyle/>
          <a:p>
            <a:pPr lvl="1"/>
            <a:endParaRPr lang="en-US" dirty="0" smtClean="0"/>
          </a:p>
          <a:p>
            <a:endParaRPr lang="en-US" dirty="0"/>
          </a:p>
        </p:txBody>
      </p:sp>
      <p:sp>
        <p:nvSpPr>
          <p:cNvPr id="6" name="Oval 3"/>
          <p:cNvSpPr>
            <a:spLocks noChangeArrowheads="1"/>
          </p:cNvSpPr>
          <p:nvPr/>
        </p:nvSpPr>
        <p:spPr bwMode="auto">
          <a:xfrm>
            <a:off x="1371600" y="2209800"/>
            <a:ext cx="1600200" cy="60960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lstStyle/>
          <a:p>
            <a:pPr algn="ctr" eaLnBrk="0" hangingPunct="0"/>
            <a:r>
              <a:rPr lang="en-US" dirty="0"/>
              <a:t>Process 1</a:t>
            </a:r>
          </a:p>
        </p:txBody>
      </p:sp>
      <p:sp>
        <p:nvSpPr>
          <p:cNvPr id="7" name="Oval 4"/>
          <p:cNvSpPr>
            <a:spLocks noChangeArrowheads="1"/>
          </p:cNvSpPr>
          <p:nvPr/>
        </p:nvSpPr>
        <p:spPr bwMode="auto">
          <a:xfrm>
            <a:off x="3733800" y="2209800"/>
            <a:ext cx="1600200" cy="60960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lstStyle/>
          <a:p>
            <a:pPr algn="ctr" eaLnBrk="0" hangingPunct="0"/>
            <a:r>
              <a:rPr lang="en-US"/>
              <a:t>Process 2</a:t>
            </a:r>
          </a:p>
        </p:txBody>
      </p:sp>
      <p:sp>
        <p:nvSpPr>
          <p:cNvPr id="8" name="Oval 7"/>
          <p:cNvSpPr>
            <a:spLocks noChangeArrowheads="1"/>
          </p:cNvSpPr>
          <p:nvPr/>
        </p:nvSpPr>
        <p:spPr bwMode="auto">
          <a:xfrm>
            <a:off x="6172200" y="2209800"/>
            <a:ext cx="1600200" cy="60960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lstStyle/>
          <a:p>
            <a:pPr algn="ctr" eaLnBrk="0" hangingPunct="0"/>
            <a:r>
              <a:rPr lang="en-US"/>
              <a:t>Process 3</a:t>
            </a:r>
          </a:p>
        </p:txBody>
      </p:sp>
      <p:sp>
        <p:nvSpPr>
          <p:cNvPr id="9" name="Rectangle 8"/>
          <p:cNvSpPr>
            <a:spLocks noChangeArrowheads="1"/>
          </p:cNvSpPr>
          <p:nvPr/>
        </p:nvSpPr>
        <p:spPr bwMode="auto">
          <a:xfrm>
            <a:off x="1371600" y="4038600"/>
            <a:ext cx="1600200" cy="6096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eaLnBrk="0" hangingPunct="0"/>
            <a:r>
              <a:rPr lang="en-US"/>
              <a:t>Resource 1</a:t>
            </a:r>
          </a:p>
        </p:txBody>
      </p:sp>
      <p:sp>
        <p:nvSpPr>
          <p:cNvPr id="10" name="Rectangle 9"/>
          <p:cNvSpPr>
            <a:spLocks noChangeArrowheads="1"/>
          </p:cNvSpPr>
          <p:nvPr/>
        </p:nvSpPr>
        <p:spPr bwMode="auto">
          <a:xfrm>
            <a:off x="3733800" y="4038600"/>
            <a:ext cx="1600200" cy="6096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eaLnBrk="0" hangingPunct="0"/>
            <a:r>
              <a:rPr lang="en-US"/>
              <a:t>Resource 2</a:t>
            </a:r>
          </a:p>
        </p:txBody>
      </p:sp>
      <p:sp>
        <p:nvSpPr>
          <p:cNvPr id="11" name="Rectangle 10"/>
          <p:cNvSpPr>
            <a:spLocks noChangeArrowheads="1"/>
          </p:cNvSpPr>
          <p:nvPr/>
        </p:nvSpPr>
        <p:spPr bwMode="auto">
          <a:xfrm>
            <a:off x="6172200" y="4038600"/>
            <a:ext cx="1600200" cy="6096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eaLnBrk="0" hangingPunct="0"/>
            <a:r>
              <a:rPr lang="en-US"/>
              <a:t>Resource 3</a:t>
            </a:r>
          </a:p>
        </p:txBody>
      </p:sp>
      <p:sp>
        <p:nvSpPr>
          <p:cNvPr id="12" name="Line 9"/>
          <p:cNvSpPr>
            <a:spLocks noChangeShapeType="1"/>
          </p:cNvSpPr>
          <p:nvPr/>
        </p:nvSpPr>
        <p:spPr bwMode="auto">
          <a:xfrm flipV="1">
            <a:off x="2209800" y="2819400"/>
            <a:ext cx="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Line 10"/>
          <p:cNvSpPr>
            <a:spLocks noChangeShapeType="1"/>
          </p:cNvSpPr>
          <p:nvPr/>
        </p:nvSpPr>
        <p:spPr bwMode="auto">
          <a:xfrm flipV="1">
            <a:off x="7010400" y="2819400"/>
            <a:ext cx="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Line 11"/>
          <p:cNvSpPr>
            <a:spLocks noChangeShapeType="1"/>
          </p:cNvSpPr>
          <p:nvPr/>
        </p:nvSpPr>
        <p:spPr bwMode="auto">
          <a:xfrm flipV="1">
            <a:off x="4572000" y="2819400"/>
            <a:ext cx="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Line 12"/>
          <p:cNvSpPr>
            <a:spLocks noChangeShapeType="1"/>
          </p:cNvSpPr>
          <p:nvPr/>
        </p:nvSpPr>
        <p:spPr bwMode="auto">
          <a:xfrm>
            <a:off x="2667000" y="2819400"/>
            <a:ext cx="1447800" cy="12192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13"/>
          <p:cNvSpPr>
            <a:spLocks noChangeShapeType="1"/>
          </p:cNvSpPr>
          <p:nvPr/>
        </p:nvSpPr>
        <p:spPr bwMode="auto">
          <a:xfrm>
            <a:off x="5029200" y="2743200"/>
            <a:ext cx="1600200" cy="12954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Line 14"/>
          <p:cNvSpPr>
            <a:spLocks noChangeShapeType="1"/>
          </p:cNvSpPr>
          <p:nvPr/>
        </p:nvSpPr>
        <p:spPr bwMode="auto">
          <a:xfrm flipH="1">
            <a:off x="2743200" y="2743200"/>
            <a:ext cx="3733800" cy="12954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Line 15"/>
          <p:cNvSpPr>
            <a:spLocks noChangeShapeType="1"/>
          </p:cNvSpPr>
          <p:nvPr/>
        </p:nvSpPr>
        <p:spPr bwMode="auto">
          <a:xfrm flipV="1">
            <a:off x="1752600" y="53340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Line 16"/>
          <p:cNvSpPr>
            <a:spLocks noChangeShapeType="1"/>
          </p:cNvSpPr>
          <p:nvPr/>
        </p:nvSpPr>
        <p:spPr bwMode="auto">
          <a:xfrm>
            <a:off x="1752600" y="5638800"/>
            <a:ext cx="457200"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Text Box 17"/>
          <p:cNvSpPr txBox="1">
            <a:spLocks noChangeArrowheads="1"/>
          </p:cNvSpPr>
          <p:nvPr/>
        </p:nvSpPr>
        <p:spPr bwMode="auto">
          <a:xfrm>
            <a:off x="2362200" y="5089525"/>
            <a:ext cx="2867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dirty="0"/>
              <a:t>Process </a:t>
            </a:r>
            <a:r>
              <a:rPr lang="en-US" sz="2000" i="1" dirty="0"/>
              <a:t>holds</a:t>
            </a:r>
            <a:r>
              <a:rPr lang="en-US" sz="2000" dirty="0"/>
              <a:t> the resource</a:t>
            </a:r>
          </a:p>
        </p:txBody>
      </p:sp>
      <p:sp>
        <p:nvSpPr>
          <p:cNvPr id="21" name="Text Box 18"/>
          <p:cNvSpPr txBox="1">
            <a:spLocks noChangeArrowheads="1"/>
          </p:cNvSpPr>
          <p:nvPr/>
        </p:nvSpPr>
        <p:spPr bwMode="auto">
          <a:xfrm>
            <a:off x="2362200" y="5410200"/>
            <a:ext cx="316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Process </a:t>
            </a:r>
            <a:r>
              <a:rPr lang="en-US" sz="2000" i="1"/>
              <a:t>requests</a:t>
            </a:r>
            <a:r>
              <a:rPr lang="en-US" sz="2000"/>
              <a:t> the resource</a:t>
            </a:r>
          </a:p>
        </p:txBody>
      </p:sp>
      <p:sp>
        <p:nvSpPr>
          <p:cNvPr id="4" name="Rectangle 3"/>
          <p:cNvSpPr/>
          <p:nvPr/>
        </p:nvSpPr>
        <p:spPr>
          <a:xfrm>
            <a:off x="6096000" y="6248400"/>
            <a:ext cx="2743200" cy="338554"/>
          </a:xfrm>
          <a:prstGeom prst="rect">
            <a:avLst/>
          </a:prstGeom>
        </p:spPr>
        <p:txBody>
          <a:bodyPr wrap="square">
            <a:spAutoFit/>
          </a:bodyPr>
          <a:lstStyle/>
          <a:p>
            <a:r>
              <a:rPr lang="en-US" sz="1600" dirty="0" smtClean="0">
                <a:latin typeface="+mn-lt"/>
              </a:rPr>
              <a:t>Slide courtesy of Dr. Gary </a:t>
            </a:r>
            <a:r>
              <a:rPr lang="en-US" sz="1600" dirty="0">
                <a:latin typeface="+mn-lt"/>
              </a:rPr>
              <a:t>Nutt</a:t>
            </a:r>
          </a:p>
        </p:txBody>
      </p:sp>
    </p:spTree>
    <p:extLst>
      <p:ext uri="{BB962C8B-B14F-4D97-AF65-F5344CB8AC3E}">
        <p14:creationId xmlns:p14="http://schemas.microsoft.com/office/powerpoint/2010/main" val="5582144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8600" y="1600200"/>
            <a:ext cx="9724748" cy="4191000"/>
          </a:xfrm>
          <a:prstGeom prst="rect">
            <a:avLst/>
          </a:prstGeom>
        </p:spPr>
      </p:pic>
      <p:sp>
        <p:nvSpPr>
          <p:cNvPr id="6" name="TextBox 5"/>
          <p:cNvSpPr txBox="1"/>
          <p:nvPr/>
        </p:nvSpPr>
        <p:spPr>
          <a:xfrm>
            <a:off x="381000" y="5638800"/>
            <a:ext cx="8458200" cy="369332"/>
          </a:xfrm>
          <a:prstGeom prst="rect">
            <a:avLst/>
          </a:prstGeom>
          <a:noFill/>
        </p:spPr>
        <p:txBody>
          <a:bodyPr wrap="square" rtlCol="0">
            <a:spAutoFit/>
          </a:bodyPr>
          <a:lstStyle/>
          <a:p>
            <a:pPr algn="ctr"/>
            <a:r>
              <a:rPr lang="es-ES_tradnl" b="1" dirty="0" smtClean="0">
                <a:latin typeface="+mn-lt"/>
              </a:rPr>
              <a:t>p </a:t>
            </a:r>
            <a:r>
              <a:rPr lang="es-ES_tradnl" b="1" dirty="0">
                <a:latin typeface="+mn-lt"/>
              </a:rPr>
              <a:t>0 p 1 q 0 q 1 p 2 q </a:t>
            </a:r>
            <a:r>
              <a:rPr lang="es-ES_tradnl" b="1" dirty="0" smtClean="0">
                <a:latin typeface="+mn-lt"/>
              </a:rPr>
              <a:t>2</a:t>
            </a:r>
            <a:r>
              <a:rPr lang="en-US" b="1" dirty="0" smtClean="0">
                <a:latin typeface="+mn-lt"/>
              </a:rPr>
              <a:t> </a:t>
            </a:r>
            <a:endParaRPr lang="en-US" b="1" dirty="0">
              <a:latin typeface="+mn-lt"/>
            </a:endParaRPr>
          </a:p>
        </p:txBody>
      </p:sp>
      <p:sp>
        <p:nvSpPr>
          <p:cNvPr id="4" name="Title 1"/>
          <p:cNvSpPr txBox="1">
            <a:spLocks/>
          </p:cNvSpPr>
          <p:nvPr/>
        </p:nvSpPr>
        <p:spPr>
          <a:xfrm>
            <a:off x="304800" y="609600"/>
            <a:ext cx="8458200" cy="838200"/>
          </a:xfrm>
          <a:prstGeom prst="rect">
            <a:avLst/>
          </a:prstGeom>
        </p:spPr>
        <p:txBody>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r>
              <a:rPr lang="en-US" sz="4400" dirty="0" smtClean="0">
                <a:solidFill>
                  <a:srgbClr val="FF0000"/>
                </a:solidFill>
                <a:latin typeface="Calibri" charset="0"/>
                <a:ea typeface="ＭＳ Ｐゴシック" charset="0"/>
                <a:cs typeface="ＭＳ Ｐゴシック" charset="0"/>
              </a:rPr>
              <a:t>Q1</a:t>
            </a:r>
            <a:r>
              <a:rPr lang="en-US" sz="4400" dirty="0">
                <a:solidFill>
                  <a:srgbClr val="FF0000"/>
                </a:solidFill>
                <a:latin typeface="Calibri" charset="0"/>
                <a:ea typeface="ＭＳ Ｐゴシック" charset="0"/>
                <a:cs typeface="ＭＳ Ｐゴシック" charset="0"/>
              </a:rPr>
              <a:t>: </a:t>
            </a:r>
            <a:r>
              <a:rPr lang="en-US" sz="4400" dirty="0">
                <a:solidFill>
                  <a:srgbClr val="0000FF"/>
                </a:solidFill>
                <a:latin typeface="Calibri" charset="0"/>
                <a:ea typeface="ＭＳ Ｐゴシック" charset="0"/>
                <a:cs typeface="ＭＳ Ｐゴシック" charset="0"/>
              </a:rPr>
              <a:t>Can a deadlock occur?</a:t>
            </a:r>
          </a:p>
        </p:txBody>
      </p:sp>
      <p:sp>
        <p:nvSpPr>
          <p:cNvPr id="7" name="Rectangle 6"/>
          <p:cNvSpPr/>
          <p:nvPr/>
        </p:nvSpPr>
        <p:spPr>
          <a:xfrm>
            <a:off x="5486400" y="6172200"/>
            <a:ext cx="3352800" cy="338554"/>
          </a:xfrm>
          <a:prstGeom prst="rect">
            <a:avLst/>
          </a:prstGeom>
        </p:spPr>
        <p:txBody>
          <a:bodyPr wrap="square">
            <a:spAutoFit/>
          </a:bodyPr>
          <a:lstStyle/>
          <a:p>
            <a:r>
              <a:rPr lang="en-US" sz="1600" dirty="0" smtClean="0">
                <a:latin typeface="+mn-lt"/>
              </a:rPr>
              <a:t>Slide courtesy of Dr. William Stallings</a:t>
            </a:r>
            <a:endParaRPr lang="en-US" sz="1600" dirty="0">
              <a:latin typeface="+mn-lt"/>
            </a:endParaRPr>
          </a:p>
        </p:txBody>
      </p:sp>
    </p:spTree>
    <p:extLst>
      <p:ext uri="{BB962C8B-B14F-4D97-AF65-F5344CB8AC3E}">
        <p14:creationId xmlns:p14="http://schemas.microsoft.com/office/powerpoint/2010/main" val="6726663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1981200"/>
            <a:ext cx="8458200" cy="3200400"/>
          </a:xfrm>
        </p:spPr>
        <p:txBody>
          <a:bodyPr/>
          <a:lstStyle/>
          <a:p>
            <a:r>
              <a:rPr lang="en-US" sz="2800" dirty="0" smtClean="0"/>
              <a:t>Space is available for allocation of 200Kbytes, and the following sequence of events occur:</a:t>
            </a:r>
          </a:p>
          <a:p>
            <a:endParaRPr lang="en-US" dirty="0" smtClean="0"/>
          </a:p>
          <a:p>
            <a:endParaRPr lang="en-US" dirty="0" smtClean="0"/>
          </a:p>
          <a:p>
            <a:pPr>
              <a:buNone/>
            </a:pPr>
            <a:endParaRPr lang="en-US" dirty="0" smtClean="0"/>
          </a:p>
          <a:p>
            <a:endParaRPr lang="en-US" dirty="0" smtClean="0"/>
          </a:p>
          <a:p>
            <a:endParaRPr lang="en-US" dirty="0"/>
          </a:p>
        </p:txBody>
      </p:sp>
      <p:sp>
        <p:nvSpPr>
          <p:cNvPr id="6" name="Rectangle 4"/>
          <p:cNvSpPr>
            <a:spLocks noChangeArrowheads="1"/>
          </p:cNvSpPr>
          <p:nvPr/>
        </p:nvSpPr>
        <p:spPr bwMode="auto">
          <a:xfrm>
            <a:off x="1981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7" name="Rectangle 5"/>
          <p:cNvSpPr>
            <a:spLocks noChangeArrowheads="1"/>
          </p:cNvSpPr>
          <p:nvPr/>
        </p:nvSpPr>
        <p:spPr bwMode="auto">
          <a:xfrm>
            <a:off x="2209800"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P1</a:t>
            </a:r>
          </a:p>
        </p:txBody>
      </p:sp>
      <p:sp>
        <p:nvSpPr>
          <p:cNvPr id="8" name="Rectangle 6"/>
          <p:cNvSpPr>
            <a:spLocks noChangeArrowheads="1"/>
          </p:cNvSpPr>
          <p:nvPr/>
        </p:nvSpPr>
        <p:spPr bwMode="auto">
          <a:xfrm>
            <a:off x="2133600" y="358140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9" name="Rectangle 7"/>
          <p:cNvSpPr>
            <a:spLocks noChangeArrowheads="1"/>
          </p:cNvSpPr>
          <p:nvPr/>
        </p:nvSpPr>
        <p:spPr bwMode="auto">
          <a:xfrm>
            <a:off x="2133600" y="4038600"/>
            <a:ext cx="438150" cy="336550"/>
          </a:xfrm>
          <a:prstGeom prst="rect">
            <a:avLst/>
          </a:prstGeom>
          <a:noFill/>
          <a:ln w="9525">
            <a:noFill/>
            <a:miter lim="800000"/>
            <a:headEnd/>
            <a:tailEnd/>
          </a:ln>
          <a:effectLst/>
        </p:spPr>
        <p:txBody>
          <a:bodyPr wrap="square" lIns="92075" tIns="46038" rIns="92075" bIns="46038">
            <a:spAutoFit/>
          </a:bodyPr>
          <a:lstStyle/>
          <a:p>
            <a:pPr algn="ctr" eaLnBrk="0" hangingPunct="0"/>
            <a:r>
              <a:rPr lang="en-US" sz="1600" b="1" dirty="0">
                <a:latin typeface="Times New Roman" pitchFamily="18" charset="0"/>
              </a:rPr>
              <a:t>. . .</a:t>
            </a:r>
          </a:p>
        </p:txBody>
      </p:sp>
      <p:sp>
        <p:nvSpPr>
          <p:cNvPr id="10" name="Rectangle 8"/>
          <p:cNvSpPr>
            <a:spLocks noChangeArrowheads="1"/>
          </p:cNvSpPr>
          <p:nvPr/>
        </p:nvSpPr>
        <p:spPr bwMode="auto">
          <a:xfrm>
            <a:off x="2057400" y="3810000"/>
            <a:ext cx="227476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Request 80 Kbytes</a:t>
            </a:r>
            <a:r>
              <a:rPr lang="en-US" sz="1200" b="1" dirty="0">
                <a:latin typeface="Times New Roman" pitchFamily="18" charset="0"/>
              </a:rPr>
              <a:t>;</a:t>
            </a:r>
          </a:p>
        </p:txBody>
      </p:sp>
      <p:sp>
        <p:nvSpPr>
          <p:cNvPr id="11" name="Rectangle 9"/>
          <p:cNvSpPr>
            <a:spLocks noChangeArrowheads="1"/>
          </p:cNvSpPr>
          <p:nvPr/>
        </p:nvSpPr>
        <p:spPr bwMode="auto">
          <a:xfrm>
            <a:off x="1981200" y="4267200"/>
            <a:ext cx="236022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smtClean="0">
                <a:latin typeface="Times New Roman" pitchFamily="18" charset="0"/>
              </a:rPr>
              <a:t>  </a:t>
            </a:r>
            <a:r>
              <a:rPr lang="en-US" sz="2000" b="1" dirty="0" smtClean="0">
                <a:latin typeface="Times New Roman" pitchFamily="18" charset="0"/>
              </a:rPr>
              <a:t>Request</a:t>
            </a:r>
            <a:r>
              <a:rPr lang="en-US" sz="1200" b="1" dirty="0" smtClean="0">
                <a:latin typeface="Times New Roman" pitchFamily="18" charset="0"/>
              </a:rPr>
              <a:t> </a:t>
            </a:r>
            <a:r>
              <a:rPr lang="en-US" sz="2000" b="1" dirty="0">
                <a:latin typeface="Times New Roman" pitchFamily="18" charset="0"/>
              </a:rPr>
              <a:t>60 Kbytes;</a:t>
            </a:r>
          </a:p>
        </p:txBody>
      </p:sp>
      <p:sp>
        <p:nvSpPr>
          <p:cNvPr id="12" name="Rectangle 10"/>
          <p:cNvSpPr>
            <a:spLocks noChangeArrowheads="1"/>
          </p:cNvSpPr>
          <p:nvPr/>
        </p:nvSpPr>
        <p:spPr bwMode="auto">
          <a:xfrm>
            <a:off x="5029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13" name="Rectangle 11"/>
          <p:cNvSpPr>
            <a:spLocks noChangeArrowheads="1"/>
          </p:cNvSpPr>
          <p:nvPr/>
        </p:nvSpPr>
        <p:spPr bwMode="auto">
          <a:xfrm>
            <a:off x="5334000"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P2</a:t>
            </a:r>
          </a:p>
        </p:txBody>
      </p:sp>
      <p:sp>
        <p:nvSpPr>
          <p:cNvPr id="14" name="Rectangle 12"/>
          <p:cNvSpPr>
            <a:spLocks noChangeArrowheads="1"/>
          </p:cNvSpPr>
          <p:nvPr/>
        </p:nvSpPr>
        <p:spPr bwMode="auto">
          <a:xfrm>
            <a:off x="4796973" y="358140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smtClean="0">
                <a:latin typeface="Times New Roman" pitchFamily="18" charset="0"/>
              </a:rPr>
              <a:t>      . </a:t>
            </a:r>
            <a:r>
              <a:rPr lang="en-US" sz="1600" b="1" dirty="0">
                <a:latin typeface="Times New Roman" pitchFamily="18" charset="0"/>
              </a:rPr>
              <a:t>. .</a:t>
            </a:r>
          </a:p>
        </p:txBody>
      </p:sp>
      <p:sp>
        <p:nvSpPr>
          <p:cNvPr id="15" name="Rectangle 13"/>
          <p:cNvSpPr>
            <a:spLocks noChangeArrowheads="1"/>
          </p:cNvSpPr>
          <p:nvPr/>
        </p:nvSpPr>
        <p:spPr bwMode="auto">
          <a:xfrm>
            <a:off x="4796973" y="400685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smtClean="0">
                <a:latin typeface="Times New Roman" pitchFamily="18" charset="0"/>
              </a:rPr>
              <a:t>      . </a:t>
            </a:r>
            <a:r>
              <a:rPr lang="en-US" sz="1600" b="1" dirty="0">
                <a:latin typeface="Times New Roman" pitchFamily="18" charset="0"/>
              </a:rPr>
              <a:t>. .</a:t>
            </a:r>
          </a:p>
        </p:txBody>
      </p:sp>
      <p:sp>
        <p:nvSpPr>
          <p:cNvPr id="16" name="Rectangle 14"/>
          <p:cNvSpPr>
            <a:spLocks noChangeArrowheads="1"/>
          </p:cNvSpPr>
          <p:nvPr/>
        </p:nvSpPr>
        <p:spPr bwMode="auto">
          <a:xfrm>
            <a:off x="5029200" y="3810000"/>
            <a:ext cx="2390178" cy="400752"/>
          </a:xfrm>
          <a:prstGeom prst="rect">
            <a:avLst/>
          </a:prstGeom>
          <a:noFill/>
          <a:ln w="9525">
            <a:noFill/>
            <a:miter lim="800000"/>
            <a:headEnd/>
            <a:tailEnd/>
          </a:ln>
          <a:effectLst/>
        </p:spPr>
        <p:txBody>
          <a:bodyPr wrap="square" lIns="92075" tIns="46038" rIns="92075" bIns="46038">
            <a:spAutoFit/>
          </a:bodyPr>
          <a:lstStyle/>
          <a:p>
            <a:pPr algn="ctr" eaLnBrk="0" hangingPunct="0"/>
            <a:r>
              <a:rPr lang="en-US" sz="2000" b="1" dirty="0" smtClean="0">
                <a:latin typeface="Times New Roman" pitchFamily="18" charset="0"/>
              </a:rPr>
              <a:t>Request </a:t>
            </a:r>
            <a:r>
              <a:rPr lang="en-US" sz="2000" b="1" dirty="0">
                <a:latin typeface="Times New Roman" pitchFamily="18" charset="0"/>
              </a:rPr>
              <a:t>70 Kbytes</a:t>
            </a:r>
            <a:r>
              <a:rPr lang="en-US" sz="1200" b="1" dirty="0">
                <a:latin typeface="Times New Roman" pitchFamily="18" charset="0"/>
              </a:rPr>
              <a:t>;</a:t>
            </a:r>
          </a:p>
        </p:txBody>
      </p:sp>
      <p:sp>
        <p:nvSpPr>
          <p:cNvPr id="17" name="Rectangle 15"/>
          <p:cNvSpPr>
            <a:spLocks noChangeArrowheads="1"/>
          </p:cNvSpPr>
          <p:nvPr/>
        </p:nvSpPr>
        <p:spPr bwMode="auto">
          <a:xfrm>
            <a:off x="4953000" y="4267200"/>
            <a:ext cx="2385869"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smtClean="0">
                <a:latin typeface="Times New Roman" pitchFamily="18" charset="0"/>
              </a:rPr>
              <a:t>  </a:t>
            </a:r>
            <a:r>
              <a:rPr lang="en-US" sz="2000" b="1" dirty="0" smtClean="0">
                <a:latin typeface="Times New Roman" pitchFamily="18" charset="0"/>
              </a:rPr>
              <a:t>Request </a:t>
            </a:r>
            <a:r>
              <a:rPr lang="en-US" sz="2000" b="1" dirty="0">
                <a:latin typeface="Times New Roman" pitchFamily="18" charset="0"/>
              </a:rPr>
              <a:t>80 Kbytes;</a:t>
            </a:r>
          </a:p>
        </p:txBody>
      </p:sp>
      <p:sp>
        <p:nvSpPr>
          <p:cNvPr id="18" name="Title 1"/>
          <p:cNvSpPr txBox="1">
            <a:spLocks/>
          </p:cNvSpPr>
          <p:nvPr/>
        </p:nvSpPr>
        <p:spPr>
          <a:xfrm>
            <a:off x="304800" y="457200"/>
            <a:ext cx="8458200" cy="838200"/>
          </a:xfrm>
          <a:prstGeom prst="rect">
            <a:avLst/>
          </a:prstGeom>
        </p:spPr>
        <p:txBody>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r>
              <a:rPr lang="en-US" sz="4400" dirty="0" smtClean="0">
                <a:solidFill>
                  <a:srgbClr val="FF0000"/>
                </a:solidFill>
                <a:latin typeface="Calibri" charset="0"/>
                <a:ea typeface="ＭＳ Ｐゴシック" charset="0"/>
                <a:cs typeface="ＭＳ Ｐゴシック" charset="0"/>
              </a:rPr>
              <a:t>Q2: </a:t>
            </a:r>
            <a:r>
              <a:rPr lang="en-US" sz="4400" dirty="0">
                <a:solidFill>
                  <a:srgbClr val="0000FF"/>
                </a:solidFill>
                <a:latin typeface="Calibri" charset="0"/>
                <a:ea typeface="ＭＳ Ｐゴシック" charset="0"/>
                <a:cs typeface="ＭＳ Ｐゴシック" charset="0"/>
              </a:rPr>
              <a:t>Can a deadlock occur?</a:t>
            </a:r>
          </a:p>
        </p:txBody>
      </p:sp>
      <p:sp>
        <p:nvSpPr>
          <p:cNvPr id="4" name="Rectangle 3"/>
          <p:cNvSpPr/>
          <p:nvPr/>
        </p:nvSpPr>
        <p:spPr>
          <a:xfrm>
            <a:off x="838200" y="5334000"/>
            <a:ext cx="7620000" cy="830997"/>
          </a:xfrm>
          <a:prstGeom prst="rect">
            <a:avLst/>
          </a:prstGeom>
        </p:spPr>
        <p:txBody>
          <a:bodyPr wrap="square">
            <a:spAutoFit/>
          </a:bodyPr>
          <a:lstStyle/>
          <a:p>
            <a:r>
              <a:rPr lang="en-US" sz="2400" dirty="0">
                <a:latin typeface="+mn-lt"/>
              </a:rPr>
              <a:t>Deadlock occurs if both processes progress to their second </a:t>
            </a:r>
            <a:r>
              <a:rPr lang="en-US" sz="2400" dirty="0" smtClean="0">
                <a:latin typeface="+mn-lt"/>
              </a:rPr>
              <a:t>request.</a:t>
            </a:r>
            <a:endParaRPr lang="en-US" sz="2400" dirty="0">
              <a:latin typeface="+mn-lt"/>
            </a:endParaRPr>
          </a:p>
        </p:txBody>
      </p:sp>
    </p:spTree>
    <p:extLst>
      <p:ext uri="{BB962C8B-B14F-4D97-AF65-F5344CB8AC3E}">
        <p14:creationId xmlns:p14="http://schemas.microsoft.com/office/powerpoint/2010/main" val="765507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228600"/>
            <a:ext cx="7937500" cy="808037"/>
          </a:xfrm>
        </p:spPr>
        <p:txBody>
          <a:bodyPr/>
          <a:lstStyle/>
          <a:p>
            <a:pPr eaLnBrk="1" hangingPunct="1"/>
            <a:r>
              <a:rPr lang="en-US" dirty="0">
                <a:latin typeface="+mj-lt"/>
                <a:ea typeface="MS PGothic" charset="0"/>
              </a:rPr>
              <a:t>Deadlock Characterization</a:t>
            </a:r>
          </a:p>
        </p:txBody>
      </p:sp>
      <p:sp>
        <p:nvSpPr>
          <p:cNvPr id="7171" name="Rectangle 3"/>
          <p:cNvSpPr>
            <a:spLocks noGrp="1" noChangeArrowheads="1"/>
          </p:cNvSpPr>
          <p:nvPr>
            <p:ph type="body" idx="1"/>
          </p:nvPr>
        </p:nvSpPr>
        <p:spPr>
          <a:xfrm>
            <a:off x="304800" y="1676400"/>
            <a:ext cx="8534400" cy="1219200"/>
          </a:xfrm>
        </p:spPr>
        <p:txBody>
          <a:bodyPr/>
          <a:lstStyle/>
          <a:p>
            <a:r>
              <a:rPr lang="en-US" dirty="0" smtClean="0">
                <a:solidFill>
                  <a:srgbClr val="FF0000"/>
                </a:solidFill>
                <a:latin typeface="+mn-lt"/>
                <a:ea typeface="MS PGothic" charset="0"/>
              </a:rPr>
              <a:t>1. Mutual </a:t>
            </a:r>
            <a:r>
              <a:rPr lang="en-US" dirty="0">
                <a:solidFill>
                  <a:srgbClr val="FF0000"/>
                </a:solidFill>
                <a:latin typeface="+mn-lt"/>
                <a:ea typeface="MS PGothic" charset="0"/>
              </a:rPr>
              <a:t>exclusion</a:t>
            </a:r>
            <a:r>
              <a:rPr lang="en-US" b="1" dirty="0">
                <a:latin typeface="+mn-lt"/>
                <a:ea typeface="MS PGothic" charset="0"/>
              </a:rPr>
              <a:t>:</a:t>
            </a:r>
            <a:r>
              <a:rPr lang="en-US" dirty="0">
                <a:latin typeface="+mn-lt"/>
                <a:ea typeface="MS PGothic" charset="0"/>
              </a:rPr>
              <a:t>  only one process at a time can use a resource</a:t>
            </a:r>
          </a:p>
          <a:p>
            <a:pPr marL="0" indent="0">
              <a:buNone/>
            </a:pPr>
            <a:endParaRPr lang="en-US" sz="2400" dirty="0">
              <a:latin typeface="+mn-lt"/>
              <a:ea typeface="MS PGothic" charset="0"/>
            </a:endParaRPr>
          </a:p>
        </p:txBody>
      </p:sp>
      <p:sp>
        <p:nvSpPr>
          <p:cNvPr id="7172" name="Text Box 5"/>
          <p:cNvSpPr txBox="1">
            <a:spLocks noChangeArrowheads="1"/>
          </p:cNvSpPr>
          <p:nvPr/>
        </p:nvSpPr>
        <p:spPr bwMode="auto">
          <a:xfrm>
            <a:off x="228600" y="1112222"/>
            <a:ext cx="8915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Verdana" charset="0"/>
                <a:ea typeface="MS PGothic" charset="0"/>
                <a:cs typeface="MS PGothic" charset="0"/>
              </a:defRPr>
            </a:lvl1pPr>
            <a:lvl2pPr marL="742950" indent="-285750">
              <a:defRPr>
                <a:solidFill>
                  <a:schemeClr val="tx1"/>
                </a:solidFill>
                <a:latin typeface="Verdana" charset="0"/>
                <a:ea typeface="MS PGothic" charset="0"/>
                <a:cs typeface="MS PGothic" charset="0"/>
              </a:defRPr>
            </a:lvl2pPr>
            <a:lvl3pPr marL="1143000" indent="-228600">
              <a:defRPr>
                <a:solidFill>
                  <a:schemeClr val="tx1"/>
                </a:solidFill>
                <a:latin typeface="Verdana" charset="0"/>
                <a:ea typeface="MS PGothic" charset="0"/>
                <a:cs typeface="MS PGothic" charset="0"/>
              </a:defRPr>
            </a:lvl3pPr>
            <a:lvl4pPr marL="1600200" indent="-228600">
              <a:defRPr>
                <a:solidFill>
                  <a:schemeClr val="tx1"/>
                </a:solidFill>
                <a:latin typeface="Verdana" charset="0"/>
                <a:ea typeface="MS PGothic" charset="0"/>
                <a:cs typeface="MS PGothic" charset="0"/>
              </a:defRPr>
            </a:lvl4pPr>
            <a:lvl5pPr marL="2057400" indent="-228600">
              <a:defRPr>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Verdana" charset="0"/>
                <a:ea typeface="MS PGothic" charset="0"/>
                <a:cs typeface="MS PGothic" charset="0"/>
              </a:defRPr>
            </a:lvl9pPr>
          </a:lstStyle>
          <a:p>
            <a:pPr algn="ctr">
              <a:spcBef>
                <a:spcPct val="50000"/>
              </a:spcBef>
            </a:pPr>
            <a:r>
              <a:rPr lang="en-US" sz="2800" dirty="0">
                <a:latin typeface="+mn-lt"/>
              </a:rPr>
              <a:t>Deadlock can arise if four conditions hold simultaneously.</a:t>
            </a:r>
          </a:p>
        </p:txBody>
      </p:sp>
      <p:pic>
        <p:nvPicPr>
          <p:cNvPr id="2" name="Picture 1"/>
          <p:cNvPicPr>
            <a:picLocks noChangeAspect="1"/>
          </p:cNvPicPr>
          <p:nvPr/>
        </p:nvPicPr>
        <p:blipFill>
          <a:blip r:embed="rId3"/>
          <a:stretch>
            <a:fillRect/>
          </a:stretch>
        </p:blipFill>
        <p:spPr>
          <a:xfrm>
            <a:off x="1905000" y="2667000"/>
            <a:ext cx="5283200" cy="3962400"/>
          </a:xfrm>
          <a:prstGeom prst="rect">
            <a:avLst/>
          </a:prstGeom>
        </p:spPr>
      </p:pic>
    </p:spTree>
    <p:extLst>
      <p:ext uri="{BB962C8B-B14F-4D97-AF65-F5344CB8AC3E}">
        <p14:creationId xmlns:p14="http://schemas.microsoft.com/office/powerpoint/2010/main" val="12868474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228600"/>
            <a:ext cx="7937500" cy="808037"/>
          </a:xfrm>
        </p:spPr>
        <p:txBody>
          <a:bodyPr/>
          <a:lstStyle/>
          <a:p>
            <a:pPr eaLnBrk="1" hangingPunct="1"/>
            <a:r>
              <a:rPr lang="en-US" dirty="0">
                <a:latin typeface="Arial" charset="0"/>
                <a:ea typeface="MS PGothic" charset="0"/>
              </a:rPr>
              <a:t>Deadlock Characterization</a:t>
            </a:r>
          </a:p>
        </p:txBody>
      </p:sp>
      <p:sp>
        <p:nvSpPr>
          <p:cNvPr id="7171" name="Rectangle 3"/>
          <p:cNvSpPr>
            <a:spLocks noGrp="1" noChangeArrowheads="1"/>
          </p:cNvSpPr>
          <p:nvPr>
            <p:ph type="body" idx="1"/>
          </p:nvPr>
        </p:nvSpPr>
        <p:spPr>
          <a:xfrm>
            <a:off x="304800" y="1676400"/>
            <a:ext cx="8534400" cy="4533900"/>
          </a:xfrm>
        </p:spPr>
        <p:txBody>
          <a:bodyPr/>
          <a:lstStyle/>
          <a:p>
            <a:r>
              <a:rPr lang="en-US" dirty="0" smtClean="0">
                <a:solidFill>
                  <a:srgbClr val="FF0000"/>
                </a:solidFill>
                <a:latin typeface="+mn-lt"/>
                <a:ea typeface="MS PGothic" charset="0"/>
              </a:rPr>
              <a:t>2. Hold </a:t>
            </a:r>
            <a:r>
              <a:rPr lang="en-US" dirty="0">
                <a:solidFill>
                  <a:srgbClr val="FF0000"/>
                </a:solidFill>
                <a:latin typeface="+mn-lt"/>
                <a:ea typeface="MS PGothic" charset="0"/>
              </a:rPr>
              <a:t>and wait</a:t>
            </a:r>
            <a:r>
              <a:rPr lang="en-US" b="1" dirty="0">
                <a:latin typeface="+mn-lt"/>
                <a:ea typeface="MS PGothic" charset="0"/>
              </a:rPr>
              <a:t>:</a:t>
            </a:r>
            <a:r>
              <a:rPr lang="en-US" dirty="0">
                <a:latin typeface="+mn-lt"/>
                <a:ea typeface="MS PGothic" charset="0"/>
              </a:rPr>
              <a:t>  a process holding at least one resource is waiting to acquire additional resources held by other </a:t>
            </a:r>
            <a:r>
              <a:rPr lang="en-US" dirty="0" smtClean="0">
                <a:latin typeface="+mn-lt"/>
                <a:ea typeface="MS PGothic" charset="0"/>
              </a:rPr>
              <a:t>processes</a:t>
            </a:r>
            <a:endParaRPr lang="en-US" dirty="0">
              <a:latin typeface="+mn-lt"/>
              <a:ea typeface="MS PGothic" charset="0"/>
            </a:endParaRPr>
          </a:p>
        </p:txBody>
      </p:sp>
      <p:sp>
        <p:nvSpPr>
          <p:cNvPr id="7172" name="Text Box 5"/>
          <p:cNvSpPr txBox="1">
            <a:spLocks noChangeArrowheads="1"/>
          </p:cNvSpPr>
          <p:nvPr/>
        </p:nvSpPr>
        <p:spPr bwMode="auto">
          <a:xfrm>
            <a:off x="152400" y="1112222"/>
            <a:ext cx="8915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Verdana" charset="0"/>
                <a:ea typeface="MS PGothic" charset="0"/>
                <a:cs typeface="MS PGothic" charset="0"/>
              </a:defRPr>
            </a:lvl1pPr>
            <a:lvl2pPr marL="742950" indent="-285750">
              <a:defRPr>
                <a:solidFill>
                  <a:schemeClr val="tx1"/>
                </a:solidFill>
                <a:latin typeface="Verdana" charset="0"/>
                <a:ea typeface="MS PGothic" charset="0"/>
                <a:cs typeface="MS PGothic" charset="0"/>
              </a:defRPr>
            </a:lvl2pPr>
            <a:lvl3pPr marL="1143000" indent="-228600">
              <a:defRPr>
                <a:solidFill>
                  <a:schemeClr val="tx1"/>
                </a:solidFill>
                <a:latin typeface="Verdana" charset="0"/>
                <a:ea typeface="MS PGothic" charset="0"/>
                <a:cs typeface="MS PGothic" charset="0"/>
              </a:defRPr>
            </a:lvl3pPr>
            <a:lvl4pPr marL="1600200" indent="-228600">
              <a:defRPr>
                <a:solidFill>
                  <a:schemeClr val="tx1"/>
                </a:solidFill>
                <a:latin typeface="Verdana" charset="0"/>
                <a:ea typeface="MS PGothic" charset="0"/>
                <a:cs typeface="MS PGothic" charset="0"/>
              </a:defRPr>
            </a:lvl4pPr>
            <a:lvl5pPr marL="2057400" indent="-228600">
              <a:defRPr>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Verdana" charset="0"/>
                <a:ea typeface="MS PGothic" charset="0"/>
                <a:cs typeface="MS PGothic" charset="0"/>
              </a:defRPr>
            </a:lvl9pPr>
          </a:lstStyle>
          <a:p>
            <a:pPr algn="ctr">
              <a:spcBef>
                <a:spcPct val="50000"/>
              </a:spcBef>
            </a:pPr>
            <a:r>
              <a:rPr lang="en-US" sz="2800" dirty="0">
                <a:latin typeface="+mn-lt"/>
              </a:rPr>
              <a:t>Deadlock can arise if four conditions hold simultaneously.</a:t>
            </a:r>
          </a:p>
        </p:txBody>
      </p:sp>
      <p:pic>
        <p:nvPicPr>
          <p:cNvPr id="2" name="Picture 1"/>
          <p:cNvPicPr>
            <a:picLocks noChangeAspect="1"/>
          </p:cNvPicPr>
          <p:nvPr/>
        </p:nvPicPr>
        <p:blipFill>
          <a:blip r:embed="rId3"/>
          <a:stretch>
            <a:fillRect/>
          </a:stretch>
        </p:blipFill>
        <p:spPr>
          <a:xfrm>
            <a:off x="2286000" y="2971800"/>
            <a:ext cx="4419600" cy="3314700"/>
          </a:xfrm>
          <a:prstGeom prst="rect">
            <a:avLst/>
          </a:prstGeom>
        </p:spPr>
      </p:pic>
    </p:spTree>
    <p:extLst>
      <p:ext uri="{BB962C8B-B14F-4D97-AF65-F5344CB8AC3E}">
        <p14:creationId xmlns:p14="http://schemas.microsoft.com/office/powerpoint/2010/main" val="28915121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228600"/>
            <a:ext cx="7937500" cy="808037"/>
          </a:xfrm>
        </p:spPr>
        <p:txBody>
          <a:bodyPr/>
          <a:lstStyle/>
          <a:p>
            <a:pPr eaLnBrk="1" hangingPunct="1"/>
            <a:r>
              <a:rPr lang="en-US" dirty="0">
                <a:latin typeface="Arial" charset="0"/>
                <a:ea typeface="MS PGothic" charset="0"/>
              </a:rPr>
              <a:t>Deadlock Characterization</a:t>
            </a:r>
          </a:p>
        </p:txBody>
      </p:sp>
      <p:sp>
        <p:nvSpPr>
          <p:cNvPr id="7171" name="Rectangle 3"/>
          <p:cNvSpPr>
            <a:spLocks noGrp="1" noChangeArrowheads="1"/>
          </p:cNvSpPr>
          <p:nvPr>
            <p:ph type="body" idx="1"/>
          </p:nvPr>
        </p:nvSpPr>
        <p:spPr>
          <a:xfrm>
            <a:off x="304800" y="1828800"/>
            <a:ext cx="8534400" cy="3848100"/>
          </a:xfrm>
        </p:spPr>
        <p:txBody>
          <a:bodyPr/>
          <a:lstStyle/>
          <a:p>
            <a:r>
              <a:rPr lang="en-US" dirty="0" smtClean="0">
                <a:solidFill>
                  <a:srgbClr val="FF0000"/>
                </a:solidFill>
                <a:latin typeface="+mn-lt"/>
                <a:ea typeface="MS PGothic" charset="0"/>
              </a:rPr>
              <a:t>3.No </a:t>
            </a:r>
            <a:r>
              <a:rPr lang="en-US" dirty="0">
                <a:solidFill>
                  <a:srgbClr val="FF0000"/>
                </a:solidFill>
                <a:latin typeface="+mn-lt"/>
                <a:ea typeface="MS PGothic" charset="0"/>
              </a:rPr>
              <a:t>preemption</a:t>
            </a:r>
            <a:r>
              <a:rPr lang="en-US" b="1" dirty="0">
                <a:latin typeface="+mn-lt"/>
                <a:ea typeface="MS PGothic" charset="0"/>
              </a:rPr>
              <a:t>:</a:t>
            </a:r>
            <a:r>
              <a:rPr lang="en-US" dirty="0">
                <a:latin typeface="+mn-lt"/>
                <a:ea typeface="MS PGothic" charset="0"/>
              </a:rPr>
              <a:t>  a resource can be released only voluntarily by the process holding it, after that process has completed its </a:t>
            </a:r>
            <a:r>
              <a:rPr lang="en-US" dirty="0" smtClean="0">
                <a:latin typeface="+mn-lt"/>
                <a:ea typeface="MS PGothic" charset="0"/>
              </a:rPr>
              <a:t>task</a:t>
            </a:r>
            <a:endParaRPr lang="en-US" dirty="0">
              <a:latin typeface="+mn-lt"/>
              <a:ea typeface="MS PGothic" charset="0"/>
            </a:endParaRPr>
          </a:p>
        </p:txBody>
      </p:sp>
      <p:sp>
        <p:nvSpPr>
          <p:cNvPr id="7172" name="Text Box 5"/>
          <p:cNvSpPr txBox="1">
            <a:spLocks noChangeArrowheads="1"/>
          </p:cNvSpPr>
          <p:nvPr/>
        </p:nvSpPr>
        <p:spPr bwMode="auto">
          <a:xfrm>
            <a:off x="152400" y="1112222"/>
            <a:ext cx="8915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Verdana" charset="0"/>
                <a:ea typeface="MS PGothic" charset="0"/>
                <a:cs typeface="MS PGothic" charset="0"/>
              </a:defRPr>
            </a:lvl1pPr>
            <a:lvl2pPr marL="742950" indent="-285750">
              <a:defRPr>
                <a:solidFill>
                  <a:schemeClr val="tx1"/>
                </a:solidFill>
                <a:latin typeface="Verdana" charset="0"/>
                <a:ea typeface="MS PGothic" charset="0"/>
                <a:cs typeface="MS PGothic" charset="0"/>
              </a:defRPr>
            </a:lvl2pPr>
            <a:lvl3pPr marL="1143000" indent="-228600">
              <a:defRPr>
                <a:solidFill>
                  <a:schemeClr val="tx1"/>
                </a:solidFill>
                <a:latin typeface="Verdana" charset="0"/>
                <a:ea typeface="MS PGothic" charset="0"/>
                <a:cs typeface="MS PGothic" charset="0"/>
              </a:defRPr>
            </a:lvl3pPr>
            <a:lvl4pPr marL="1600200" indent="-228600">
              <a:defRPr>
                <a:solidFill>
                  <a:schemeClr val="tx1"/>
                </a:solidFill>
                <a:latin typeface="Verdana" charset="0"/>
                <a:ea typeface="MS PGothic" charset="0"/>
                <a:cs typeface="MS PGothic" charset="0"/>
              </a:defRPr>
            </a:lvl4pPr>
            <a:lvl5pPr marL="2057400" indent="-228600">
              <a:defRPr>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Verdana" charset="0"/>
                <a:ea typeface="MS PGothic" charset="0"/>
                <a:cs typeface="MS PGothic" charset="0"/>
              </a:defRPr>
            </a:lvl9pPr>
          </a:lstStyle>
          <a:p>
            <a:pPr algn="ctr">
              <a:spcBef>
                <a:spcPct val="50000"/>
              </a:spcBef>
            </a:pPr>
            <a:r>
              <a:rPr lang="en-US" sz="2800" dirty="0">
                <a:latin typeface="+mn-lt"/>
              </a:rPr>
              <a:t>Deadlock can arise if four conditions hold simultaneously.</a:t>
            </a:r>
          </a:p>
        </p:txBody>
      </p:sp>
      <p:pic>
        <p:nvPicPr>
          <p:cNvPr id="2" name="Picture 1"/>
          <p:cNvPicPr>
            <a:picLocks noChangeAspect="1"/>
          </p:cNvPicPr>
          <p:nvPr/>
        </p:nvPicPr>
        <p:blipFill>
          <a:blip r:embed="rId3"/>
          <a:stretch>
            <a:fillRect/>
          </a:stretch>
        </p:blipFill>
        <p:spPr>
          <a:xfrm>
            <a:off x="1066800" y="3429000"/>
            <a:ext cx="4445955" cy="2956560"/>
          </a:xfrm>
          <a:prstGeom prst="rect">
            <a:avLst/>
          </a:prstGeom>
        </p:spPr>
      </p:pic>
      <p:pic>
        <p:nvPicPr>
          <p:cNvPr id="3" name="Picture 2"/>
          <p:cNvPicPr>
            <a:picLocks noChangeAspect="1"/>
          </p:cNvPicPr>
          <p:nvPr/>
        </p:nvPicPr>
        <p:blipFill>
          <a:blip r:embed="rId4">
            <a:alphaModFix/>
          </a:blip>
          <a:stretch>
            <a:fillRect/>
          </a:stretch>
        </p:blipFill>
        <p:spPr>
          <a:xfrm>
            <a:off x="5715000" y="3810000"/>
            <a:ext cx="2289948" cy="2209800"/>
          </a:xfrm>
          <a:prstGeom prst="rect">
            <a:avLst/>
          </a:prstGeom>
        </p:spPr>
      </p:pic>
    </p:spTree>
    <p:extLst>
      <p:ext uri="{BB962C8B-B14F-4D97-AF65-F5344CB8AC3E}">
        <p14:creationId xmlns:p14="http://schemas.microsoft.com/office/powerpoint/2010/main" val="21125010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228600"/>
            <a:ext cx="7937500" cy="808037"/>
          </a:xfrm>
        </p:spPr>
        <p:txBody>
          <a:bodyPr/>
          <a:lstStyle/>
          <a:p>
            <a:pPr eaLnBrk="1" hangingPunct="1"/>
            <a:r>
              <a:rPr lang="en-US" dirty="0">
                <a:latin typeface="Arial" charset="0"/>
                <a:ea typeface="MS PGothic" charset="0"/>
              </a:rPr>
              <a:t>Deadlock Characterization</a:t>
            </a:r>
          </a:p>
        </p:txBody>
      </p:sp>
      <p:sp>
        <p:nvSpPr>
          <p:cNvPr id="7171" name="Rectangle 3"/>
          <p:cNvSpPr>
            <a:spLocks noGrp="1" noChangeArrowheads="1"/>
          </p:cNvSpPr>
          <p:nvPr>
            <p:ph type="body" idx="1"/>
          </p:nvPr>
        </p:nvSpPr>
        <p:spPr>
          <a:xfrm>
            <a:off x="304800" y="1600200"/>
            <a:ext cx="8534400" cy="4533900"/>
          </a:xfrm>
        </p:spPr>
        <p:txBody>
          <a:bodyPr/>
          <a:lstStyle/>
          <a:p>
            <a:r>
              <a:rPr lang="en-US" dirty="0" smtClean="0">
                <a:solidFill>
                  <a:srgbClr val="FF0000"/>
                </a:solidFill>
                <a:latin typeface="+mn-lt"/>
                <a:ea typeface="MS PGothic" charset="0"/>
              </a:rPr>
              <a:t>4. Circular </a:t>
            </a:r>
            <a:r>
              <a:rPr lang="en-US" dirty="0">
                <a:solidFill>
                  <a:srgbClr val="FF0000"/>
                </a:solidFill>
                <a:latin typeface="+mn-lt"/>
                <a:ea typeface="MS PGothic" charset="0"/>
              </a:rPr>
              <a:t>wait</a:t>
            </a:r>
            <a:r>
              <a:rPr lang="en-US" b="1" dirty="0">
                <a:latin typeface="+mn-lt"/>
                <a:ea typeface="MS PGothic" charset="0"/>
              </a:rPr>
              <a:t>:</a:t>
            </a:r>
            <a:r>
              <a:rPr lang="en-US" dirty="0">
                <a:latin typeface="+mn-lt"/>
                <a:ea typeface="MS PGothic" charset="0"/>
              </a:rPr>
              <a:t>  </a:t>
            </a:r>
            <a:endParaRPr lang="en-US" dirty="0" smtClean="0">
              <a:latin typeface="+mn-lt"/>
              <a:ea typeface="MS PGothic" charset="0"/>
            </a:endParaRPr>
          </a:p>
          <a:p>
            <a:pPr lvl="1"/>
            <a:r>
              <a:rPr lang="en-US" dirty="0" smtClean="0">
                <a:latin typeface="+mn-lt"/>
                <a:ea typeface="MS PGothic" charset="0"/>
              </a:rPr>
              <a:t>a </a:t>
            </a:r>
            <a:r>
              <a:rPr lang="en-US" dirty="0">
                <a:latin typeface="+mn-lt"/>
                <a:ea typeface="MS PGothic" charset="0"/>
              </a:rPr>
              <a:t>set {</a:t>
            </a:r>
            <a:r>
              <a:rPr lang="en-US" i="1" dirty="0">
                <a:latin typeface="+mn-lt"/>
                <a:ea typeface="MS PGothic" charset="0"/>
              </a:rPr>
              <a:t>P</a:t>
            </a:r>
            <a:r>
              <a:rPr lang="en-US" baseline="-25000" dirty="0">
                <a:latin typeface="+mn-lt"/>
                <a:ea typeface="MS PGothic" charset="0"/>
              </a:rPr>
              <a:t>0</a:t>
            </a:r>
            <a:r>
              <a:rPr lang="en-US" dirty="0">
                <a:latin typeface="+mn-lt"/>
                <a:ea typeface="MS PGothic" charset="0"/>
              </a:rPr>
              <a:t>, </a:t>
            </a:r>
            <a:r>
              <a:rPr lang="en-US" i="1" dirty="0">
                <a:latin typeface="+mn-lt"/>
                <a:ea typeface="MS PGothic" charset="0"/>
              </a:rPr>
              <a:t>P</a:t>
            </a:r>
            <a:r>
              <a:rPr lang="en-US" baseline="-25000" dirty="0">
                <a:latin typeface="+mn-lt"/>
                <a:ea typeface="MS PGothic" charset="0"/>
              </a:rPr>
              <a:t>1</a:t>
            </a:r>
            <a:r>
              <a:rPr lang="en-US" dirty="0">
                <a:latin typeface="+mn-lt"/>
                <a:ea typeface="MS PGothic" charset="0"/>
              </a:rPr>
              <a:t>, …, </a:t>
            </a:r>
            <a:r>
              <a:rPr lang="en-US" i="1" dirty="0" err="1">
                <a:latin typeface="+mn-lt"/>
                <a:ea typeface="MS PGothic" charset="0"/>
              </a:rPr>
              <a:t>P</a:t>
            </a:r>
            <a:r>
              <a:rPr lang="en-US" baseline="-25000" dirty="0" err="1">
                <a:latin typeface="+mn-lt"/>
                <a:ea typeface="MS PGothic" charset="0"/>
              </a:rPr>
              <a:t>n</a:t>
            </a:r>
            <a:r>
              <a:rPr lang="en-US" dirty="0">
                <a:latin typeface="+mn-lt"/>
                <a:ea typeface="MS PGothic" charset="0"/>
              </a:rPr>
              <a:t>} of waiting processes </a:t>
            </a:r>
            <a:endParaRPr lang="en-US" dirty="0" smtClean="0">
              <a:latin typeface="+mn-lt"/>
              <a:ea typeface="MS PGothic" charset="0"/>
            </a:endParaRPr>
          </a:p>
          <a:p>
            <a:pPr lvl="1"/>
            <a:r>
              <a:rPr lang="en-US" i="1" dirty="0" smtClean="0">
                <a:latin typeface="+mn-lt"/>
                <a:ea typeface="MS PGothic" charset="0"/>
              </a:rPr>
              <a:t>P</a:t>
            </a:r>
            <a:r>
              <a:rPr lang="en-US" baseline="-25000" dirty="0" smtClean="0">
                <a:latin typeface="+mn-lt"/>
                <a:ea typeface="MS PGothic" charset="0"/>
              </a:rPr>
              <a:t>0 </a:t>
            </a:r>
            <a:r>
              <a:rPr lang="en-US" dirty="0">
                <a:latin typeface="+mn-lt"/>
                <a:ea typeface="MS PGothic" charset="0"/>
              </a:rPr>
              <a:t>is waiting for a resource that is held by </a:t>
            </a:r>
            <a:r>
              <a:rPr lang="en-US" i="1" dirty="0">
                <a:latin typeface="+mn-lt"/>
                <a:ea typeface="MS PGothic" charset="0"/>
              </a:rPr>
              <a:t>P</a:t>
            </a:r>
            <a:r>
              <a:rPr lang="en-US" baseline="-25000" dirty="0">
                <a:latin typeface="+mn-lt"/>
                <a:ea typeface="MS PGothic" charset="0"/>
              </a:rPr>
              <a:t>1</a:t>
            </a:r>
            <a:r>
              <a:rPr lang="en-US" dirty="0">
                <a:latin typeface="+mn-lt"/>
                <a:ea typeface="MS PGothic" charset="0"/>
              </a:rPr>
              <a:t>, </a:t>
            </a:r>
            <a:endParaRPr lang="en-US" dirty="0" smtClean="0">
              <a:latin typeface="+mn-lt"/>
              <a:ea typeface="MS PGothic" charset="0"/>
            </a:endParaRPr>
          </a:p>
          <a:p>
            <a:pPr lvl="1"/>
            <a:r>
              <a:rPr lang="en-US" i="1" dirty="0" smtClean="0">
                <a:latin typeface="+mn-lt"/>
                <a:ea typeface="MS PGothic" charset="0"/>
              </a:rPr>
              <a:t>P</a:t>
            </a:r>
            <a:r>
              <a:rPr lang="en-US" baseline="-25000" dirty="0" smtClean="0">
                <a:latin typeface="+mn-lt"/>
                <a:ea typeface="MS PGothic" charset="0"/>
              </a:rPr>
              <a:t>1</a:t>
            </a:r>
            <a:r>
              <a:rPr lang="en-US" dirty="0" smtClean="0">
                <a:latin typeface="+mn-lt"/>
                <a:ea typeface="MS PGothic" charset="0"/>
              </a:rPr>
              <a:t> </a:t>
            </a:r>
            <a:r>
              <a:rPr lang="en-US" dirty="0">
                <a:latin typeface="+mn-lt"/>
                <a:ea typeface="MS PGothic" charset="0"/>
              </a:rPr>
              <a:t>is waiting for a resource that is held by </a:t>
            </a:r>
            <a:r>
              <a:rPr lang="en-US" i="1" dirty="0">
                <a:latin typeface="+mn-lt"/>
                <a:ea typeface="MS PGothic" charset="0"/>
              </a:rPr>
              <a:t>P</a:t>
            </a:r>
            <a:r>
              <a:rPr lang="en-US" baseline="-25000" dirty="0">
                <a:latin typeface="+mn-lt"/>
                <a:ea typeface="MS PGothic" charset="0"/>
              </a:rPr>
              <a:t>2</a:t>
            </a:r>
            <a:r>
              <a:rPr lang="en-US" dirty="0">
                <a:latin typeface="+mn-lt"/>
                <a:ea typeface="MS PGothic" charset="0"/>
              </a:rPr>
              <a:t>, …, </a:t>
            </a:r>
            <a:endParaRPr lang="en-US" dirty="0" smtClean="0">
              <a:latin typeface="+mn-lt"/>
              <a:ea typeface="MS PGothic" charset="0"/>
            </a:endParaRPr>
          </a:p>
          <a:p>
            <a:pPr lvl="1"/>
            <a:r>
              <a:rPr lang="en-US" i="1" dirty="0" err="1" smtClean="0">
                <a:latin typeface="+mn-lt"/>
                <a:ea typeface="MS PGothic" charset="0"/>
              </a:rPr>
              <a:t>P</a:t>
            </a:r>
            <a:r>
              <a:rPr lang="en-US" i="1" baseline="-25000" dirty="0" err="1" smtClean="0">
                <a:latin typeface="+mn-lt"/>
                <a:ea typeface="MS PGothic" charset="0"/>
              </a:rPr>
              <a:t>n</a:t>
            </a:r>
            <a:r>
              <a:rPr lang="en-US" baseline="-25000" dirty="0">
                <a:latin typeface="+mn-lt"/>
                <a:ea typeface="MS PGothic" charset="0"/>
              </a:rPr>
              <a:t>–1</a:t>
            </a:r>
            <a:r>
              <a:rPr lang="en-US" dirty="0">
                <a:latin typeface="+mn-lt"/>
                <a:ea typeface="MS PGothic" charset="0"/>
              </a:rPr>
              <a:t> is waiting for a resource that is held by </a:t>
            </a:r>
            <a:r>
              <a:rPr lang="en-US" i="1" dirty="0" err="1">
                <a:latin typeface="+mn-lt"/>
                <a:ea typeface="MS PGothic" charset="0"/>
              </a:rPr>
              <a:t>P</a:t>
            </a:r>
            <a:r>
              <a:rPr lang="en-US" baseline="-25000" dirty="0" err="1">
                <a:latin typeface="+mn-lt"/>
                <a:ea typeface="MS PGothic" charset="0"/>
              </a:rPr>
              <a:t>n</a:t>
            </a:r>
            <a:r>
              <a:rPr lang="en-US" dirty="0">
                <a:latin typeface="+mn-lt"/>
                <a:ea typeface="MS PGothic" charset="0"/>
              </a:rPr>
              <a:t>, and </a:t>
            </a:r>
            <a:endParaRPr lang="en-US" dirty="0" smtClean="0">
              <a:latin typeface="+mn-lt"/>
              <a:ea typeface="MS PGothic" charset="0"/>
            </a:endParaRPr>
          </a:p>
          <a:p>
            <a:pPr lvl="1"/>
            <a:r>
              <a:rPr lang="en-US" i="1" dirty="0" err="1" smtClean="0">
                <a:latin typeface="+mn-lt"/>
                <a:ea typeface="MS PGothic" charset="0"/>
              </a:rPr>
              <a:t>P</a:t>
            </a:r>
            <a:r>
              <a:rPr lang="en-US" baseline="-25000" dirty="0" err="1" smtClean="0">
                <a:latin typeface="+mn-lt"/>
                <a:ea typeface="MS PGothic" charset="0"/>
              </a:rPr>
              <a:t>n</a:t>
            </a:r>
            <a:r>
              <a:rPr lang="en-US" dirty="0" smtClean="0">
                <a:latin typeface="+mn-lt"/>
                <a:ea typeface="MS PGothic" charset="0"/>
              </a:rPr>
              <a:t> </a:t>
            </a:r>
            <a:r>
              <a:rPr lang="en-US" dirty="0">
                <a:latin typeface="+mn-lt"/>
                <a:ea typeface="MS PGothic" charset="0"/>
              </a:rPr>
              <a:t>is waiting for a resource that is held by </a:t>
            </a:r>
            <a:r>
              <a:rPr lang="en-US" i="1" dirty="0">
                <a:latin typeface="+mn-lt"/>
                <a:ea typeface="MS PGothic" charset="0"/>
              </a:rPr>
              <a:t>P</a:t>
            </a:r>
            <a:r>
              <a:rPr lang="en-US" baseline="-25000" dirty="0">
                <a:latin typeface="+mn-lt"/>
                <a:ea typeface="MS PGothic" charset="0"/>
              </a:rPr>
              <a:t>0</a:t>
            </a:r>
            <a:r>
              <a:rPr lang="en-US" dirty="0">
                <a:latin typeface="+mn-lt"/>
                <a:ea typeface="MS PGothic" charset="0"/>
              </a:rPr>
              <a:t>.</a:t>
            </a:r>
          </a:p>
          <a:p>
            <a:endParaRPr lang="en-US" dirty="0">
              <a:latin typeface="+mn-lt"/>
              <a:ea typeface="MS PGothic" charset="0"/>
            </a:endParaRPr>
          </a:p>
        </p:txBody>
      </p:sp>
      <p:sp>
        <p:nvSpPr>
          <p:cNvPr id="7172" name="Text Box 5"/>
          <p:cNvSpPr txBox="1">
            <a:spLocks noChangeArrowheads="1"/>
          </p:cNvSpPr>
          <p:nvPr/>
        </p:nvSpPr>
        <p:spPr bwMode="auto">
          <a:xfrm>
            <a:off x="152400" y="1112222"/>
            <a:ext cx="8915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Verdana" charset="0"/>
                <a:ea typeface="MS PGothic" charset="0"/>
                <a:cs typeface="MS PGothic" charset="0"/>
              </a:defRPr>
            </a:lvl1pPr>
            <a:lvl2pPr marL="742950" indent="-285750">
              <a:defRPr>
                <a:solidFill>
                  <a:schemeClr val="tx1"/>
                </a:solidFill>
                <a:latin typeface="Verdana" charset="0"/>
                <a:ea typeface="MS PGothic" charset="0"/>
                <a:cs typeface="MS PGothic" charset="0"/>
              </a:defRPr>
            </a:lvl2pPr>
            <a:lvl3pPr marL="1143000" indent="-228600">
              <a:defRPr>
                <a:solidFill>
                  <a:schemeClr val="tx1"/>
                </a:solidFill>
                <a:latin typeface="Verdana" charset="0"/>
                <a:ea typeface="MS PGothic" charset="0"/>
                <a:cs typeface="MS PGothic" charset="0"/>
              </a:defRPr>
            </a:lvl3pPr>
            <a:lvl4pPr marL="1600200" indent="-228600">
              <a:defRPr>
                <a:solidFill>
                  <a:schemeClr val="tx1"/>
                </a:solidFill>
                <a:latin typeface="Verdana" charset="0"/>
                <a:ea typeface="MS PGothic" charset="0"/>
                <a:cs typeface="MS PGothic" charset="0"/>
              </a:defRPr>
            </a:lvl4pPr>
            <a:lvl5pPr marL="2057400" indent="-228600">
              <a:defRPr>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Verdana" charset="0"/>
                <a:ea typeface="MS PGothic" charset="0"/>
                <a:cs typeface="MS PGothic" charset="0"/>
              </a:defRPr>
            </a:lvl9pPr>
          </a:lstStyle>
          <a:p>
            <a:pPr algn="ctr">
              <a:spcBef>
                <a:spcPct val="50000"/>
              </a:spcBef>
            </a:pPr>
            <a:r>
              <a:rPr lang="en-US" sz="2800" dirty="0">
                <a:latin typeface="+mn-lt"/>
              </a:rPr>
              <a:t>Deadlock can arise if four conditions hold simultaneously.</a:t>
            </a:r>
          </a:p>
        </p:txBody>
      </p:sp>
      <p:pic>
        <p:nvPicPr>
          <p:cNvPr id="2" name="Picture 1"/>
          <p:cNvPicPr>
            <a:picLocks noChangeAspect="1"/>
          </p:cNvPicPr>
          <p:nvPr/>
        </p:nvPicPr>
        <p:blipFill>
          <a:blip r:embed="rId3"/>
          <a:stretch>
            <a:fillRect/>
          </a:stretch>
        </p:blipFill>
        <p:spPr>
          <a:xfrm>
            <a:off x="2514600" y="4038600"/>
            <a:ext cx="3721100" cy="2621888"/>
          </a:xfrm>
          <a:prstGeom prst="rect">
            <a:avLst/>
          </a:prstGeom>
        </p:spPr>
      </p:pic>
    </p:spTree>
    <p:extLst>
      <p:ext uri="{BB962C8B-B14F-4D97-AF65-F5344CB8AC3E}">
        <p14:creationId xmlns:p14="http://schemas.microsoft.com/office/powerpoint/2010/main" val="80504237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rgbClr val="FF0000"/>
            </a:solidFill>
            <a:latin typeface="Calibri"/>
            <a:cs typeface="Calibri"/>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4646</TotalTime>
  <Words>1208</Words>
  <Application>Microsoft Macintosh PowerPoint</Application>
  <PresentationFormat>On-screen Show (4:3)</PresentationFormat>
  <Paragraphs>150</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5_Office Theme</vt:lpstr>
      <vt:lpstr>COMP 3500  Introduction to Operating Systems   Deadlocks</vt:lpstr>
      <vt:lpstr>Deadlocks: A Real-Life Example</vt:lpstr>
      <vt:lpstr>Three Deadlocked Processes</vt:lpstr>
      <vt:lpstr>PowerPoint Presentation</vt:lpstr>
      <vt:lpstr>PowerPoint Presentation</vt:lpstr>
      <vt:lpstr>Deadlock Characterization</vt:lpstr>
      <vt:lpstr>Deadlock Characterization</vt:lpstr>
      <vt:lpstr>Deadlock Characterization</vt:lpstr>
      <vt:lpstr>Deadlock Characterization</vt:lpstr>
      <vt:lpstr>System Model</vt:lpstr>
      <vt:lpstr>Resource-Allocation Graph</vt:lpstr>
      <vt:lpstr>Resource-Allocation Graph (Cont.)</vt:lpstr>
      <vt:lpstr>Q3: Can you explain this resource allocation graph?</vt:lpstr>
      <vt:lpstr>PowerPoint Presentation</vt:lpstr>
      <vt:lpstr>PowerPoint Presentation</vt:lpstr>
      <vt:lpstr>Q6: The graph below has a cycle. Is this a deadlock? Why?</vt:lpstr>
      <vt:lpstr>Q7: Can you draw the following conclusions?</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Xiao Qin</cp:lastModifiedBy>
  <cp:revision>281</cp:revision>
  <dcterms:created xsi:type="dcterms:W3CDTF">2006-08-16T00:00:00Z</dcterms:created>
  <dcterms:modified xsi:type="dcterms:W3CDTF">2015-10-02T17:37:58Z</dcterms:modified>
</cp:coreProperties>
</file>