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557" r:id="rId2"/>
    <p:sldId id="605" r:id="rId3"/>
    <p:sldId id="610" r:id="rId4"/>
    <p:sldId id="611" r:id="rId5"/>
    <p:sldId id="612" r:id="rId6"/>
    <p:sldId id="619" r:id="rId7"/>
    <p:sldId id="613" r:id="rId8"/>
    <p:sldId id="616" r:id="rId9"/>
    <p:sldId id="63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6" autoAdjust="0"/>
  </p:normalViewPr>
  <p:slideViewPr>
    <p:cSldViewPr>
      <p:cViewPr varScale="1">
        <p:scale>
          <a:sx n="120" d="100"/>
          <a:sy n="120" d="100"/>
        </p:scale>
        <p:origin x="-11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20 Min: </a:t>
            </a:r>
            <a:r>
              <a:rPr lang="en-US" altLang="zh-CN" dirty="0" err="1" smtClean="0">
                <a:latin typeface="Calibri" charset="0"/>
                <a:ea typeface="SimSun" charset="0"/>
                <a:cs typeface="SimSun" charset="0"/>
              </a:rPr>
              <a:t>google</a:t>
            </a: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 engineers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 gave a talk.</a:t>
            </a:r>
            <a:endParaRPr lang="en-US" altLang="zh-CN" dirty="0" smtClean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30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 Min: Slides 1-8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EAEADDB-80BC-7848-B190-BAEAC0B7BDFB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2A65828-B40F-894A-8D63-E8CA854F570B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EC82677-421B-404B-99AE-16B0D1492434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9E45B3A-411B-1E40-B533-73270BEAC5E2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Answer: deadlock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9E45B3A-411B-1E40-B533-73270BEAC5E2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Answer: deadlock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3F20FE6-A2D8-5444-8851-99AD587F5441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No.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611D085-4D3D-A748-AEAE-86986DFDDC4E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Deadlock or no deadlock?</a:t>
            </a:r>
          </a:p>
          <a:p>
            <a:r>
              <a:rPr lang="en-US" dirty="0" smtClean="0">
                <a:ea typeface="MS PGothic" charset="0"/>
              </a:rPr>
              <a:t>Why no cycle then</a:t>
            </a:r>
            <a:r>
              <a:rPr lang="en-US" baseline="0" dirty="0" smtClean="0">
                <a:ea typeface="MS PGothic" charset="0"/>
              </a:rPr>
              <a:t> no deadlock? No circular wait (one of the four conditions)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10/5/15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5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304800" y="533399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  <a:t>Resource Allocation Graphs</a:t>
            </a:r>
            <a:b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en-US" sz="4000" dirty="0"/>
              <a:t>Handling Deadlocks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2362200" y="6324600"/>
            <a:ext cx="464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Calibri" charset="0"/>
              </a:rPr>
              <a:t>Slides are adopted from Drs. </a:t>
            </a:r>
            <a:r>
              <a:rPr lang="en-US" sz="1400" dirty="0" err="1" smtClean="0">
                <a:latin typeface="Calibri" charset="0"/>
              </a:rPr>
              <a:t>Silberschatz</a:t>
            </a:r>
            <a:r>
              <a:rPr lang="en-US" sz="1400" dirty="0" smtClean="0">
                <a:latin typeface="Calibri" charset="0"/>
              </a:rPr>
              <a:t>, Galvin, and Gagne </a:t>
            </a:r>
            <a:endParaRPr lang="en-US" sz="1400" dirty="0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37500" cy="80803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Recap: Deadlock </a:t>
            </a:r>
            <a:r>
              <a:rPr lang="en-US" dirty="0">
                <a:latin typeface="+mj-lt"/>
                <a:ea typeface="MS PGothic" charset="0"/>
              </a:rPr>
              <a:t>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5105400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+mn-lt"/>
              </a:rPr>
              <a:t>Mutual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exclusion</a:t>
            </a:r>
            <a:r>
              <a:rPr lang="en-US" altLang="en-US" sz="2400" b="1" dirty="0">
                <a:latin typeface="+mn-lt"/>
              </a:rPr>
              <a:t>:</a:t>
            </a:r>
            <a:r>
              <a:rPr lang="en-US" altLang="en-US" sz="2400" dirty="0">
                <a:latin typeface="+mn-lt"/>
              </a:rPr>
              <a:t>  only one process at a time can use a resource</a:t>
            </a:r>
          </a:p>
          <a:p>
            <a:endParaRPr lang="en-US" altLang="en-US" sz="2400" b="1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altLang="en-US" sz="2400" b="1" dirty="0" smtClean="0">
                <a:solidFill>
                  <a:srgbClr val="FF0000"/>
                </a:solidFill>
                <a:latin typeface="+mn-lt"/>
              </a:rPr>
              <a:t>Hold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and wait</a:t>
            </a:r>
            <a:r>
              <a:rPr lang="en-US" altLang="en-US" sz="2400" b="1" dirty="0">
                <a:latin typeface="+mn-lt"/>
              </a:rPr>
              <a:t>:</a:t>
            </a:r>
            <a:r>
              <a:rPr lang="en-US" altLang="en-US" sz="2400" dirty="0">
                <a:latin typeface="+mn-lt"/>
              </a:rPr>
              <a:t>  a process holding at least one resource is waiting to acquire additional resources held by other processes</a:t>
            </a:r>
          </a:p>
          <a:p>
            <a:endParaRPr lang="en-US" altLang="en-US" sz="2400" b="1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altLang="en-US" sz="2400" b="1" dirty="0" smtClean="0">
                <a:solidFill>
                  <a:srgbClr val="FF0000"/>
                </a:solidFill>
                <a:latin typeface="+mn-lt"/>
              </a:rPr>
              <a:t>No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preemption</a:t>
            </a:r>
            <a:r>
              <a:rPr lang="en-US" altLang="en-US" sz="2400" b="1" dirty="0">
                <a:latin typeface="+mn-lt"/>
              </a:rPr>
              <a:t>:</a:t>
            </a:r>
            <a:r>
              <a:rPr lang="en-US" altLang="en-US" sz="2400" dirty="0">
                <a:latin typeface="+mn-lt"/>
              </a:rPr>
              <a:t>  a resource can be released only voluntarily by the process holding it, after that process has completed its task</a:t>
            </a:r>
          </a:p>
          <a:p>
            <a:endParaRPr lang="en-US" altLang="en-US" sz="2400" b="1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altLang="en-US" sz="2400" b="1" dirty="0" smtClean="0">
                <a:solidFill>
                  <a:srgbClr val="FF0000"/>
                </a:solidFill>
                <a:latin typeface="+mn-lt"/>
              </a:rPr>
              <a:t>Circular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altLang="en-US" sz="2400" b="1" dirty="0">
                <a:latin typeface="+mn-lt"/>
              </a:rPr>
              <a:t>:</a:t>
            </a:r>
            <a:r>
              <a:rPr lang="en-US" altLang="en-US" sz="2400" dirty="0">
                <a:latin typeface="+mn-lt"/>
              </a:rPr>
              <a:t>  there exists a set {</a:t>
            </a:r>
            <a:r>
              <a:rPr lang="en-US" altLang="en-US" sz="2400" i="1" dirty="0">
                <a:latin typeface="+mn-lt"/>
              </a:rPr>
              <a:t>P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i="1" dirty="0">
                <a:latin typeface="+mn-lt"/>
              </a:rPr>
              <a:t>P</a:t>
            </a:r>
            <a:r>
              <a:rPr lang="en-US" altLang="en-US" sz="2400" baseline="-25000" dirty="0">
                <a:latin typeface="+mn-lt"/>
              </a:rPr>
              <a:t>1</a:t>
            </a:r>
            <a:r>
              <a:rPr lang="en-US" altLang="en-US" sz="2400" dirty="0">
                <a:latin typeface="+mn-lt"/>
              </a:rPr>
              <a:t>, …, </a:t>
            </a:r>
            <a:r>
              <a:rPr lang="en-US" altLang="en-US" sz="2400" i="1" dirty="0" err="1">
                <a:latin typeface="+mn-lt"/>
              </a:rPr>
              <a:t>P</a:t>
            </a:r>
            <a:r>
              <a:rPr lang="en-US" altLang="en-US" sz="2400" baseline="-25000" dirty="0" err="1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} of waiting processes such that </a:t>
            </a:r>
            <a:r>
              <a:rPr lang="en-US" altLang="en-US" sz="2400" i="1" dirty="0" smtClean="0">
                <a:latin typeface="+mn-lt"/>
              </a:rPr>
              <a:t>… …</a:t>
            </a:r>
            <a:endParaRPr lang="en-US" altLang="en-US" sz="240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latin typeface="+mn-lt"/>
              </a:rPr>
              <a:t>Deadlock can arise if four conditions hold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28684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34413" cy="5762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Recap: Resource</a:t>
            </a:r>
            <a:r>
              <a:rPr lang="en-US" dirty="0">
                <a:latin typeface="+mj-lt"/>
                <a:ea typeface="MS PGothic" charset="0"/>
              </a:rPr>
              <a:t>-Allocation </a:t>
            </a:r>
            <a:r>
              <a:rPr lang="en-US" dirty="0" smtClean="0">
                <a:latin typeface="+mj-lt"/>
                <a:ea typeface="MS PGothic" charset="0"/>
              </a:rPr>
              <a:t>Graph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343775" cy="45307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Process</a:t>
            </a:r>
            <a:br>
              <a:rPr lang="en-US" dirty="0">
                <a:latin typeface="+mn-lt"/>
                <a:ea typeface="MS PGothic" charset="0"/>
              </a:rPr>
            </a:br>
            <a:r>
              <a:rPr lang="en-US" dirty="0">
                <a:latin typeface="+mn-lt"/>
                <a:ea typeface="MS PGothic" charset="0"/>
              </a:rPr>
              <a:t/>
            </a:r>
            <a:br>
              <a:rPr lang="en-US" dirty="0">
                <a:latin typeface="+mn-lt"/>
                <a:ea typeface="MS PGothic" charset="0"/>
              </a:rPr>
            </a:br>
            <a:endParaRPr lang="en-US" dirty="0" smtClean="0">
              <a:latin typeface="+mn-lt"/>
              <a:ea typeface="MS PGothic" charset="0"/>
            </a:endParaRPr>
          </a:p>
          <a:p>
            <a:r>
              <a:rPr lang="en-US" dirty="0" smtClean="0">
                <a:latin typeface="+mn-lt"/>
                <a:ea typeface="MS PGothic" charset="0"/>
              </a:rPr>
              <a:t>Resource Type with 4 instances</a:t>
            </a:r>
          </a:p>
          <a:p>
            <a:pPr>
              <a:buFont typeface="Monotype Sorts" charset="0"/>
              <a:buNone/>
            </a:pPr>
            <a:endParaRPr lang="en-US" dirty="0">
              <a:latin typeface="+mn-lt"/>
              <a:ea typeface="MS PGothic" charset="0"/>
            </a:endParaRPr>
          </a:p>
          <a:p>
            <a:endParaRPr lang="en-US" dirty="0">
              <a:latin typeface="+mn-lt"/>
              <a:ea typeface="MS PGothic" charset="0"/>
            </a:endParaRPr>
          </a:p>
          <a:p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i="1" baseline="-25000" dirty="0">
                <a:latin typeface="+mn-lt"/>
                <a:ea typeface="MS PGothic" charset="0"/>
              </a:rPr>
              <a:t>i</a:t>
            </a:r>
            <a:r>
              <a:rPr lang="en-US" i="1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requests instance of </a:t>
            </a:r>
            <a:r>
              <a:rPr lang="en-US" i="1" dirty="0" err="1">
                <a:latin typeface="+mn-lt"/>
                <a:ea typeface="MS PGothic" charset="0"/>
              </a:rPr>
              <a:t>R</a:t>
            </a:r>
            <a:r>
              <a:rPr lang="en-US" i="1" baseline="-25000" dirty="0" err="1">
                <a:latin typeface="+mn-lt"/>
                <a:ea typeface="MS PGothic" charset="0"/>
              </a:rPr>
              <a:t>j</a:t>
            </a:r>
            <a:endParaRPr lang="en-US" dirty="0">
              <a:latin typeface="+mn-lt"/>
              <a:ea typeface="MS PGothic" charset="0"/>
            </a:endParaRPr>
          </a:p>
          <a:p>
            <a:endParaRPr lang="en-US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+mn-lt"/>
              <a:ea typeface="MS PGothic" charset="0"/>
            </a:endParaRPr>
          </a:p>
          <a:p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i="1" baseline="-25000" dirty="0">
                <a:latin typeface="+mn-lt"/>
                <a:ea typeface="MS PGothic" charset="0"/>
              </a:rPr>
              <a:t>i</a:t>
            </a:r>
            <a:r>
              <a:rPr lang="en-US" dirty="0">
                <a:latin typeface="+mn-lt"/>
                <a:ea typeface="MS PGothic" charset="0"/>
              </a:rPr>
              <a:t> is holding an instance of </a:t>
            </a:r>
            <a:r>
              <a:rPr lang="en-US" i="1" dirty="0" err="1">
                <a:latin typeface="+mn-lt"/>
                <a:ea typeface="MS PGothic" charset="0"/>
              </a:rPr>
              <a:t>R</a:t>
            </a:r>
            <a:r>
              <a:rPr lang="en-US" i="1" baseline="-25000" dirty="0" err="1">
                <a:latin typeface="+mn-lt"/>
                <a:ea typeface="MS PGothic" charset="0"/>
              </a:rPr>
              <a:t>j</a:t>
            </a:r>
            <a:endParaRPr lang="en-US" i="1" dirty="0">
              <a:latin typeface="+mn-lt"/>
              <a:ea typeface="MS PGothic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143375" y="1493838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800600" y="3657600"/>
            <a:ext cx="813872" cy="828079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endParaRPr lang="en-US" i="1" dirty="0">
              <a:latin typeface="Helvetica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214236" y="3721101"/>
            <a:ext cx="719964" cy="700682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</p:grp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5638800" y="411480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6324600" y="4416624"/>
            <a:ext cx="555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i="1" dirty="0" err="1">
                <a:latin typeface="Helvetica" charset="0"/>
              </a:rPr>
              <a:t>R</a:t>
            </a:r>
            <a:r>
              <a:rPr lang="en-US" sz="1400" i="1" baseline="-25000" dirty="0" err="1">
                <a:latin typeface="Helvetica" charset="0"/>
              </a:rPr>
              <a:t>j</a:t>
            </a:r>
            <a:endParaRPr lang="en-US" sz="1400" i="1" dirty="0">
              <a:latin typeface="Helvetica" charset="0"/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6214236" y="2514600"/>
            <a:ext cx="719964" cy="700682"/>
            <a:chOff x="2666" y="1966"/>
            <a:chExt cx="276" cy="264"/>
          </a:xfrm>
          <a:solidFill>
            <a:srgbClr val="CCECFF"/>
          </a:solidFill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</p:grp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5410200" y="4876801"/>
            <a:ext cx="813872" cy="828079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endParaRPr lang="en-US" i="1" dirty="0">
              <a:latin typeface="Helvetica" charset="0"/>
            </a:endParaRPr>
          </a:p>
        </p:txBody>
      </p: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6823836" y="4940302"/>
            <a:ext cx="719964" cy="700682"/>
            <a:chOff x="2666" y="1966"/>
            <a:chExt cx="276" cy="264"/>
          </a:xfrm>
          <a:solidFill>
            <a:srgbClr val="CCECFF"/>
          </a:solidFill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>
                <a:cs typeface="+mn-cs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flipH="1" flipV="1">
            <a:off x="6248400" y="5334000"/>
            <a:ext cx="533400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6934200" y="5635825"/>
            <a:ext cx="555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i="1" dirty="0" err="1">
                <a:latin typeface="Helvetica" charset="0"/>
              </a:rPr>
              <a:t>R</a:t>
            </a:r>
            <a:r>
              <a:rPr lang="en-US" sz="1400" i="1" baseline="-25000" dirty="0" err="1">
                <a:latin typeface="Helvetica" charset="0"/>
              </a:rPr>
              <a:t>j</a:t>
            </a:r>
            <a:endParaRPr lang="en-US" sz="14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7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0225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latin typeface="+mn-lt"/>
                <a:ea typeface="MS PGothic" charset="0"/>
              </a:rPr>
              <a:t>Q1: </a:t>
            </a:r>
            <a:r>
              <a:rPr lang="en-US" sz="4000" dirty="0" smtClean="0">
                <a:latin typeface="+mn-lt"/>
                <a:ea typeface="MS PGothic" charset="0"/>
              </a:rPr>
              <a:t>Can you explain this resource allocation graph?</a:t>
            </a:r>
            <a:endParaRPr lang="en-US" sz="4000" dirty="0">
              <a:latin typeface="+mn-lt"/>
              <a:ea typeface="MS PGothic" charset="0"/>
            </a:endParaRP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2743200" y="1600199"/>
            <a:ext cx="3505200" cy="50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0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97075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381000" y="304800"/>
            <a:ext cx="8150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+mn-lt"/>
                <a:ea typeface="MS PGothic" charset="0"/>
              </a:rPr>
              <a:t>Q2: </a:t>
            </a:r>
            <a:r>
              <a:rPr lang="en-US" dirty="0" smtClean="0">
                <a:latin typeface="+mn-lt"/>
                <a:ea typeface="MS PGothic" charset="0"/>
              </a:rPr>
              <a:t>Is there any problem with this resource allocation graph?</a:t>
            </a:r>
            <a:endParaRPr lang="en-US" dirty="0">
              <a:latin typeface="+mn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22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381000" y="304800"/>
            <a:ext cx="8150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+mn-lt"/>
                <a:ea typeface="MS PGothic" charset="0"/>
              </a:rPr>
              <a:t>Q3: </a:t>
            </a:r>
            <a:r>
              <a:rPr lang="en-US" dirty="0" smtClean="0">
                <a:latin typeface="+mn-lt"/>
                <a:ea typeface="MS PGothic" charset="0"/>
              </a:rPr>
              <a:t>Is there any problem with this resource allocation graph?</a:t>
            </a:r>
            <a:endParaRPr lang="en-US" dirty="0">
              <a:latin typeface="+mn-lt"/>
              <a:ea typeface="MS P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5000"/>
            <a:ext cx="7848600" cy="42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19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954963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+mj-lt"/>
                <a:ea typeface="MS PGothic" charset="0"/>
              </a:rPr>
              <a:t>Q4: </a:t>
            </a:r>
            <a:r>
              <a:rPr lang="en-US" dirty="0" smtClean="0">
                <a:latin typeface="+mj-lt"/>
                <a:ea typeface="MS PGothic" charset="0"/>
              </a:rPr>
              <a:t>The graph below has a cycle. Is this a deadlock? Why?</a:t>
            </a:r>
            <a:endParaRPr lang="en-US" dirty="0">
              <a:latin typeface="+mj-lt"/>
              <a:ea typeface="MS PGothic" charset="0"/>
            </a:endParaRPr>
          </a:p>
        </p:txBody>
      </p:sp>
      <p:pic>
        <p:nvPicPr>
          <p:cNvPr id="13315" name="Picture 4" descr="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51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+mn-lt"/>
                <a:ea typeface="MS PGothic" charset="0"/>
              </a:rPr>
              <a:t>Q5:</a:t>
            </a:r>
            <a:r>
              <a:rPr lang="en-US" dirty="0" smtClean="0">
                <a:latin typeface="+mn-lt"/>
                <a:ea typeface="MS PGothic" charset="0"/>
              </a:rPr>
              <a:t> Can you draw the following conclusions?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305800" cy="4400550"/>
          </a:xfrm>
        </p:spPr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If graph contains no cycles </a:t>
            </a:r>
            <a:r>
              <a:rPr lang="en-US" dirty="0">
                <a:latin typeface="+mj-lt"/>
                <a:ea typeface="MS PGothic" charset="0"/>
                <a:sym typeface="Symbol" charset="0"/>
              </a:rPr>
              <a:t> no </a:t>
            </a:r>
            <a:r>
              <a:rPr lang="en-US" dirty="0" smtClean="0">
                <a:latin typeface="+mj-lt"/>
                <a:ea typeface="MS PGothic" charset="0"/>
                <a:sym typeface="Symbol" charset="0"/>
              </a:rPr>
              <a:t>deadlock</a:t>
            </a:r>
          </a:p>
          <a:p>
            <a:endParaRPr lang="en-US" dirty="0">
              <a:latin typeface="+mj-lt"/>
              <a:ea typeface="MS PGothic" charset="0"/>
              <a:sym typeface="Symbol" charset="0"/>
            </a:endParaRPr>
          </a:p>
          <a:p>
            <a:r>
              <a:rPr lang="en-US" dirty="0">
                <a:latin typeface="+mj-lt"/>
                <a:ea typeface="MS PGothic" charset="0"/>
                <a:sym typeface="Symbol" charset="0"/>
              </a:rPr>
              <a:t>If graph contains a cycle </a:t>
            </a:r>
          </a:p>
          <a:p>
            <a:pPr lvl="1"/>
            <a:r>
              <a:rPr lang="en-US" sz="2800" dirty="0">
                <a:latin typeface="+mj-lt"/>
                <a:ea typeface="MS PGothic" charset="0"/>
                <a:sym typeface="Symbol" charset="0"/>
              </a:rPr>
              <a:t>if only one instance per resource type, then deadlock</a:t>
            </a:r>
          </a:p>
          <a:p>
            <a:pPr lvl="1"/>
            <a:r>
              <a:rPr lang="en-US" sz="2800" dirty="0">
                <a:latin typeface="+mj-lt"/>
                <a:ea typeface="MS PGothic" charset="0"/>
                <a:sym typeface="Symbol" charset="0"/>
              </a:rPr>
              <a:t>if several instances per resource type, </a:t>
            </a:r>
            <a:r>
              <a:rPr lang="en-US" sz="2800" dirty="0" smtClean="0">
                <a:latin typeface="+mj-lt"/>
                <a:ea typeface="MS PGothic" charset="0"/>
                <a:sym typeface="Symbol" charset="0"/>
              </a:rPr>
              <a:t>then possibility </a:t>
            </a:r>
            <a:r>
              <a:rPr lang="en-US" sz="2800" dirty="0">
                <a:latin typeface="+mj-lt"/>
                <a:ea typeface="MS PGothic" charset="0"/>
                <a:sym typeface="Symbol" charset="0"/>
              </a:rPr>
              <a:t>of deadlock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00250"/>
            <a:ext cx="335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257800" y="2457450"/>
            <a:ext cx="25908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972050"/>
            <a:ext cx="34290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4057650"/>
            <a:ext cx="17526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00450"/>
            <a:ext cx="1981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14850"/>
            <a:ext cx="3581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65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Summary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83500" cy="4270374"/>
          </a:xfrm>
        </p:spPr>
        <p:txBody>
          <a:bodyPr/>
          <a:lstStyle/>
          <a:p>
            <a:r>
              <a:rPr lang="en-US" dirty="0" smtClean="0">
                <a:latin typeface="+mn-lt"/>
                <a:ea typeface="MS PGothic" charset="0"/>
              </a:rPr>
              <a:t>Resource-Allocation </a:t>
            </a:r>
            <a:r>
              <a:rPr lang="en-US" dirty="0" smtClean="0">
                <a:latin typeface="+mn-lt"/>
                <a:ea typeface="MS PGothic" charset="0"/>
              </a:rPr>
              <a:t>Graph</a:t>
            </a:r>
          </a:p>
          <a:p>
            <a:endParaRPr lang="en-US" dirty="0">
              <a:latin typeface="+mn-lt"/>
              <a:ea typeface="MS PGothic" charset="0"/>
            </a:endParaRPr>
          </a:p>
          <a:p>
            <a:r>
              <a:rPr lang="en-US" dirty="0" smtClean="0">
                <a:latin typeface="+mn-lt"/>
                <a:ea typeface="MS PGothic" charset="0"/>
              </a:rPr>
              <a:t>Deadlock Detection using Resource-Allocation Graphs</a:t>
            </a:r>
            <a:endParaRPr lang="en-US" dirty="0" smtClean="0">
              <a:latin typeface="+mn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6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284</Words>
  <Application>Microsoft Macintosh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5_Office Theme</vt:lpstr>
      <vt:lpstr>COMP 3500  Introduction to Operating Systems   Resource Allocation Graphs Handling Deadlocks</vt:lpstr>
      <vt:lpstr>Recap: Deadlock Characterization</vt:lpstr>
      <vt:lpstr>Recap: Resource-Allocation Graph</vt:lpstr>
      <vt:lpstr>Q1: Can you explain this resource allocation graph?</vt:lpstr>
      <vt:lpstr>PowerPoint Presentation</vt:lpstr>
      <vt:lpstr>PowerPoint Presentation</vt:lpstr>
      <vt:lpstr>Q4: The graph below has a cycle. Is this a deadlock? Why?</vt:lpstr>
      <vt:lpstr>Q5: Can you draw the following conclusions?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304</cp:revision>
  <dcterms:created xsi:type="dcterms:W3CDTF">2006-08-16T00:00:00Z</dcterms:created>
  <dcterms:modified xsi:type="dcterms:W3CDTF">2015-10-05T17:02:24Z</dcterms:modified>
</cp:coreProperties>
</file>