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3"/>
  </p:notesMasterIdLst>
  <p:handoutMasterIdLst>
    <p:handoutMasterId r:id="rId24"/>
  </p:handoutMasterIdLst>
  <p:sldIdLst>
    <p:sldId id="557" r:id="rId2"/>
    <p:sldId id="616" r:id="rId3"/>
    <p:sldId id="620" r:id="rId4"/>
    <p:sldId id="621" r:id="rId5"/>
    <p:sldId id="633" r:id="rId6"/>
    <p:sldId id="622" r:id="rId7"/>
    <p:sldId id="634" r:id="rId8"/>
    <p:sldId id="625" r:id="rId9"/>
    <p:sldId id="636" r:id="rId10"/>
    <p:sldId id="626" r:id="rId11"/>
    <p:sldId id="629" r:id="rId12"/>
    <p:sldId id="630" r:id="rId13"/>
    <p:sldId id="637" r:id="rId14"/>
    <p:sldId id="638" r:id="rId15"/>
    <p:sldId id="639" r:id="rId16"/>
    <p:sldId id="642" r:id="rId17"/>
    <p:sldId id="643" r:id="rId18"/>
    <p:sldId id="644" r:id="rId19"/>
    <p:sldId id="657" r:id="rId20"/>
    <p:sldId id="658" r:id="rId21"/>
    <p:sldId id="65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66" autoAdjust="0"/>
  </p:normalViewPr>
  <p:slideViewPr>
    <p:cSldViewPr>
      <p:cViewPr varScale="1">
        <p:scale>
          <a:sx n="143" d="100"/>
          <a:sy n="143" d="100"/>
        </p:scale>
        <p:origin x="-11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AD9D7-3B0E-AD4A-A751-1A9ABE56CAD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19E38-63D0-C745-ACC8-EE804C95AC35}">
      <dgm:prSet phldrT="[Text]" custT="1"/>
      <dgm:spPr/>
      <dgm:t>
        <a:bodyPr/>
        <a:lstStyle/>
        <a:p>
          <a:r>
            <a:rPr lang="en-NZ" sz="2200" dirty="0" smtClean="0"/>
            <a:t>Prevent Deadlock</a:t>
          </a:r>
          <a:endParaRPr lang="en-US" sz="2200" dirty="0"/>
        </a:p>
      </dgm:t>
    </dgm:pt>
    <dgm:pt modelId="{933BC3E5-7FBF-0D4A-A1CE-FBE646AA3425}" type="parTrans" cxnId="{C39E5184-A606-5B4B-A14A-22FF9454D929}">
      <dgm:prSet/>
      <dgm:spPr/>
      <dgm:t>
        <a:bodyPr/>
        <a:lstStyle/>
        <a:p>
          <a:endParaRPr lang="en-US"/>
        </a:p>
      </dgm:t>
    </dgm:pt>
    <dgm:pt modelId="{417CA3AF-5615-374B-A7CE-4199B5CAF923}" type="sibTrans" cxnId="{C39E5184-A606-5B4B-A14A-22FF9454D929}">
      <dgm:prSet/>
      <dgm:spPr/>
      <dgm:t>
        <a:bodyPr/>
        <a:lstStyle/>
        <a:p>
          <a:endParaRPr lang="en-US"/>
        </a:p>
      </dgm:t>
    </dgm:pt>
    <dgm:pt modelId="{0303975F-41A2-CD4A-95C6-B90AE9CCD0E8}">
      <dgm:prSet custT="1"/>
      <dgm:spPr/>
      <dgm:t>
        <a:bodyPr/>
        <a:lstStyle/>
        <a:p>
          <a:r>
            <a:rPr lang="en-NZ" sz="2000" dirty="0" smtClean="0"/>
            <a:t>adopt a policy that eliminates one of the conditions</a:t>
          </a:r>
        </a:p>
      </dgm:t>
    </dgm:pt>
    <dgm:pt modelId="{36689625-B2F0-374D-B85C-B44134124316}" type="parTrans" cxnId="{9F189987-02CC-9B44-965E-29F038D88E14}">
      <dgm:prSet/>
      <dgm:spPr/>
      <dgm:t>
        <a:bodyPr/>
        <a:lstStyle/>
        <a:p>
          <a:endParaRPr lang="en-US"/>
        </a:p>
      </dgm:t>
    </dgm:pt>
    <dgm:pt modelId="{7039640A-098D-A140-AB94-48D72F4A0B7D}" type="sibTrans" cxnId="{9F189987-02CC-9B44-965E-29F038D88E14}">
      <dgm:prSet/>
      <dgm:spPr/>
      <dgm:t>
        <a:bodyPr/>
        <a:lstStyle/>
        <a:p>
          <a:endParaRPr lang="en-US"/>
        </a:p>
      </dgm:t>
    </dgm:pt>
    <dgm:pt modelId="{3631D0E9-8757-2143-A3AB-7D38666D66FE}">
      <dgm:prSet custT="1"/>
      <dgm:spPr/>
      <dgm:t>
        <a:bodyPr/>
        <a:lstStyle/>
        <a:p>
          <a:r>
            <a:rPr lang="en-NZ" sz="2200" dirty="0" smtClean="0"/>
            <a:t>Avoid Deadlock</a:t>
          </a:r>
        </a:p>
      </dgm:t>
    </dgm:pt>
    <dgm:pt modelId="{A5F12154-15B7-BB4B-8432-98F256618CAF}" type="parTrans" cxnId="{D09E20C3-9620-2F4F-AD87-9F8C1EE6EA9A}">
      <dgm:prSet/>
      <dgm:spPr/>
      <dgm:t>
        <a:bodyPr/>
        <a:lstStyle/>
        <a:p>
          <a:endParaRPr lang="en-US"/>
        </a:p>
      </dgm:t>
    </dgm:pt>
    <dgm:pt modelId="{6FF3EE00-77BF-A44F-B2A8-0322AA87447F}" type="sibTrans" cxnId="{D09E20C3-9620-2F4F-AD87-9F8C1EE6EA9A}">
      <dgm:prSet/>
      <dgm:spPr/>
      <dgm:t>
        <a:bodyPr/>
        <a:lstStyle/>
        <a:p>
          <a:endParaRPr lang="en-US"/>
        </a:p>
      </dgm:t>
    </dgm:pt>
    <dgm:pt modelId="{E6054D81-C03C-0B42-885D-3F2A40AA5768}">
      <dgm:prSet custT="1"/>
      <dgm:spPr/>
      <dgm:t>
        <a:bodyPr/>
        <a:lstStyle/>
        <a:p>
          <a:r>
            <a:rPr lang="en-NZ" sz="2000" dirty="0" smtClean="0"/>
            <a:t>make the appropriate </a:t>
          </a:r>
          <a:r>
            <a:rPr lang="en-NZ" sz="2000" dirty="0" smtClean="0">
              <a:solidFill>
                <a:srgbClr val="FF0000"/>
              </a:solidFill>
            </a:rPr>
            <a:t>dynamic</a:t>
          </a:r>
          <a:r>
            <a:rPr lang="en-NZ" sz="2000" dirty="0" smtClean="0"/>
            <a:t> choices based on the current state of resource allocation</a:t>
          </a:r>
        </a:p>
      </dgm:t>
    </dgm:pt>
    <dgm:pt modelId="{65684EB3-4483-874F-88F1-578F58EB676B}" type="parTrans" cxnId="{0CB6EC33-C134-B64C-98AB-FD79373F42CD}">
      <dgm:prSet/>
      <dgm:spPr/>
      <dgm:t>
        <a:bodyPr/>
        <a:lstStyle/>
        <a:p>
          <a:endParaRPr lang="en-US"/>
        </a:p>
      </dgm:t>
    </dgm:pt>
    <dgm:pt modelId="{2932F96E-393F-384A-BDA9-7EDC15706371}" type="sibTrans" cxnId="{0CB6EC33-C134-B64C-98AB-FD79373F42CD}">
      <dgm:prSet/>
      <dgm:spPr/>
      <dgm:t>
        <a:bodyPr/>
        <a:lstStyle/>
        <a:p>
          <a:endParaRPr lang="en-US"/>
        </a:p>
      </dgm:t>
    </dgm:pt>
    <dgm:pt modelId="{33A697D3-29B7-B746-8116-2FD7AD65033F}">
      <dgm:prSet custT="1"/>
      <dgm:spPr/>
      <dgm:t>
        <a:bodyPr/>
        <a:lstStyle/>
        <a:p>
          <a:r>
            <a:rPr lang="en-NZ" sz="2200" dirty="0" smtClean="0"/>
            <a:t>Detect Deadlock</a:t>
          </a:r>
        </a:p>
      </dgm:t>
    </dgm:pt>
    <dgm:pt modelId="{0C0A163C-42D1-D04D-A3B4-9F5591432C99}" type="parTrans" cxnId="{A43B19B7-A505-334E-B2D6-8DA0AA07DEDF}">
      <dgm:prSet/>
      <dgm:spPr/>
      <dgm:t>
        <a:bodyPr/>
        <a:lstStyle/>
        <a:p>
          <a:endParaRPr lang="en-US"/>
        </a:p>
      </dgm:t>
    </dgm:pt>
    <dgm:pt modelId="{5D6161F5-E354-9D41-8B60-FF7FDFDF880D}" type="sibTrans" cxnId="{A43B19B7-A505-334E-B2D6-8DA0AA07DEDF}">
      <dgm:prSet/>
      <dgm:spPr/>
      <dgm:t>
        <a:bodyPr/>
        <a:lstStyle/>
        <a:p>
          <a:endParaRPr lang="en-US"/>
        </a:p>
      </dgm:t>
    </dgm:pt>
    <dgm:pt modelId="{1952EA18-C951-384E-BF02-1843609FED6D}">
      <dgm:prSet custT="1"/>
      <dgm:spPr/>
      <dgm:t>
        <a:bodyPr/>
        <a:lstStyle/>
        <a:p>
          <a:r>
            <a:rPr lang="en-NZ" sz="2000" dirty="0" smtClean="0"/>
            <a:t>attempt to detect the presence of deadlock and take action to recover</a:t>
          </a:r>
          <a:endParaRPr lang="en-NZ" sz="2000" dirty="0"/>
        </a:p>
      </dgm:t>
    </dgm:pt>
    <dgm:pt modelId="{D56DE5A7-A57C-4442-A7FC-59B2E67ACA63}" type="parTrans" cxnId="{2ADE9E4D-385D-9C47-A2C1-3AC97DD06467}">
      <dgm:prSet/>
      <dgm:spPr/>
      <dgm:t>
        <a:bodyPr/>
        <a:lstStyle/>
        <a:p>
          <a:endParaRPr lang="en-US"/>
        </a:p>
      </dgm:t>
    </dgm:pt>
    <dgm:pt modelId="{6CD3FB62-6370-5C44-B004-FC80CC15B04D}" type="sibTrans" cxnId="{2ADE9E4D-385D-9C47-A2C1-3AC97DD06467}">
      <dgm:prSet/>
      <dgm:spPr/>
      <dgm:t>
        <a:bodyPr/>
        <a:lstStyle/>
        <a:p>
          <a:endParaRPr lang="en-US"/>
        </a:p>
      </dgm:t>
    </dgm:pt>
    <dgm:pt modelId="{369495E0-661A-D54E-9903-279BA6D5B61A}" type="pres">
      <dgm:prSet presAssocID="{ED7AD9D7-3B0E-AD4A-A751-1A9ABE56CAD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2544F3-9B75-9A4C-BDF2-15649982E6B2}" type="pres">
      <dgm:prSet presAssocID="{B3519E38-63D0-C745-ACC8-EE804C95AC35}" presName="parentLin" presStyleCnt="0"/>
      <dgm:spPr/>
    </dgm:pt>
    <dgm:pt modelId="{004EC6A0-F9A7-2B40-8F10-9B1A82403FEC}" type="pres">
      <dgm:prSet presAssocID="{B3519E38-63D0-C745-ACC8-EE804C95AC3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76E62B7-E6F6-F44C-BFF3-94CA42A82033}" type="pres">
      <dgm:prSet presAssocID="{B3519E38-63D0-C745-ACC8-EE804C95AC35}" presName="parentText" presStyleLbl="node1" presStyleIdx="0" presStyleCnt="3" custLinFactNeighborY="65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A6DB2-947F-A446-A29D-6B64E75E96AE}" type="pres">
      <dgm:prSet presAssocID="{B3519E38-63D0-C745-ACC8-EE804C95AC35}" presName="negativeSpace" presStyleCnt="0"/>
      <dgm:spPr/>
    </dgm:pt>
    <dgm:pt modelId="{F2EF543C-883A-3143-B8FF-3427F8EB3AC7}" type="pres">
      <dgm:prSet presAssocID="{B3519E38-63D0-C745-ACC8-EE804C95AC3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FAB19-4D8F-E14A-AA3C-2126FF391E3C}" type="pres">
      <dgm:prSet presAssocID="{417CA3AF-5615-374B-A7CE-4199B5CAF923}" presName="spaceBetweenRectangles" presStyleCnt="0"/>
      <dgm:spPr/>
    </dgm:pt>
    <dgm:pt modelId="{61DB5EC3-F57B-734B-BD88-C465051E0148}" type="pres">
      <dgm:prSet presAssocID="{3631D0E9-8757-2143-A3AB-7D38666D66FE}" presName="parentLin" presStyleCnt="0"/>
      <dgm:spPr/>
    </dgm:pt>
    <dgm:pt modelId="{1E1A844A-30CB-3D47-B18C-D310F061AFD1}" type="pres">
      <dgm:prSet presAssocID="{3631D0E9-8757-2143-A3AB-7D38666D66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CC9D5C0-7055-5F44-9C06-CD7F32234211}" type="pres">
      <dgm:prSet presAssocID="{3631D0E9-8757-2143-A3AB-7D38666D66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15CF9-119D-C247-9B13-7F001A077510}" type="pres">
      <dgm:prSet presAssocID="{3631D0E9-8757-2143-A3AB-7D38666D66FE}" presName="negativeSpace" presStyleCnt="0"/>
      <dgm:spPr/>
    </dgm:pt>
    <dgm:pt modelId="{CA916DCC-847C-7B4D-8447-2804E95D8344}" type="pres">
      <dgm:prSet presAssocID="{3631D0E9-8757-2143-A3AB-7D38666D66F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4CE58-EFAD-6248-A9B4-1F5EB1C12E74}" type="pres">
      <dgm:prSet presAssocID="{6FF3EE00-77BF-A44F-B2A8-0322AA87447F}" presName="spaceBetweenRectangles" presStyleCnt="0"/>
      <dgm:spPr/>
    </dgm:pt>
    <dgm:pt modelId="{2C5335F6-4159-0949-A37D-6FBA3FC7FF55}" type="pres">
      <dgm:prSet presAssocID="{33A697D3-29B7-B746-8116-2FD7AD65033F}" presName="parentLin" presStyleCnt="0"/>
      <dgm:spPr/>
    </dgm:pt>
    <dgm:pt modelId="{BAC87AA5-5913-7B49-BD6C-DD4C287E9944}" type="pres">
      <dgm:prSet presAssocID="{33A697D3-29B7-B746-8116-2FD7AD65033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6B6CCBA-6755-1B42-93ED-C3B536073808}" type="pres">
      <dgm:prSet presAssocID="{33A697D3-29B7-B746-8116-2FD7AD65033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61F5C-683B-AC47-A41E-0CD037E423BC}" type="pres">
      <dgm:prSet presAssocID="{33A697D3-29B7-B746-8116-2FD7AD65033F}" presName="negativeSpace" presStyleCnt="0"/>
      <dgm:spPr/>
    </dgm:pt>
    <dgm:pt modelId="{57643F7F-6EBC-A944-A76A-1EA714F7B29A}" type="pres">
      <dgm:prSet presAssocID="{33A697D3-29B7-B746-8116-2FD7AD65033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9E20C3-9620-2F4F-AD87-9F8C1EE6EA9A}" srcId="{ED7AD9D7-3B0E-AD4A-A751-1A9ABE56CAD3}" destId="{3631D0E9-8757-2143-A3AB-7D38666D66FE}" srcOrd="1" destOrd="0" parTransId="{A5F12154-15B7-BB4B-8432-98F256618CAF}" sibTransId="{6FF3EE00-77BF-A44F-B2A8-0322AA87447F}"/>
    <dgm:cxn modelId="{A43B19B7-A505-334E-B2D6-8DA0AA07DEDF}" srcId="{ED7AD9D7-3B0E-AD4A-A751-1A9ABE56CAD3}" destId="{33A697D3-29B7-B746-8116-2FD7AD65033F}" srcOrd="2" destOrd="0" parTransId="{0C0A163C-42D1-D04D-A3B4-9F5591432C99}" sibTransId="{5D6161F5-E354-9D41-8B60-FF7FDFDF880D}"/>
    <dgm:cxn modelId="{9C0F0224-E558-4815-91B0-CC488C2F7221}" type="presOf" srcId="{33A697D3-29B7-B746-8116-2FD7AD65033F}" destId="{B6B6CCBA-6755-1B42-93ED-C3B536073808}" srcOrd="1" destOrd="0" presId="urn:microsoft.com/office/officeart/2005/8/layout/list1"/>
    <dgm:cxn modelId="{85B1757A-18D2-427E-91AC-0D3B51312CC7}" type="presOf" srcId="{0303975F-41A2-CD4A-95C6-B90AE9CCD0E8}" destId="{F2EF543C-883A-3143-B8FF-3427F8EB3AC7}" srcOrd="0" destOrd="0" presId="urn:microsoft.com/office/officeart/2005/8/layout/list1"/>
    <dgm:cxn modelId="{BBACE79F-59BE-420C-B463-460085B61AB9}" type="presOf" srcId="{ED7AD9D7-3B0E-AD4A-A751-1A9ABE56CAD3}" destId="{369495E0-661A-D54E-9903-279BA6D5B61A}" srcOrd="0" destOrd="0" presId="urn:microsoft.com/office/officeart/2005/8/layout/list1"/>
    <dgm:cxn modelId="{F47EB1B2-05F8-4B5C-9459-51E4B3F7F602}" type="presOf" srcId="{3631D0E9-8757-2143-A3AB-7D38666D66FE}" destId="{1E1A844A-30CB-3D47-B18C-D310F061AFD1}" srcOrd="0" destOrd="0" presId="urn:microsoft.com/office/officeart/2005/8/layout/list1"/>
    <dgm:cxn modelId="{23055DF1-7759-49B6-8B3D-4DF9526B665C}" type="presOf" srcId="{B3519E38-63D0-C745-ACC8-EE804C95AC35}" destId="{C76E62B7-E6F6-F44C-BFF3-94CA42A82033}" srcOrd="1" destOrd="0" presId="urn:microsoft.com/office/officeart/2005/8/layout/list1"/>
    <dgm:cxn modelId="{2ADE9E4D-385D-9C47-A2C1-3AC97DD06467}" srcId="{33A697D3-29B7-B746-8116-2FD7AD65033F}" destId="{1952EA18-C951-384E-BF02-1843609FED6D}" srcOrd="0" destOrd="0" parTransId="{D56DE5A7-A57C-4442-A7FC-59B2E67ACA63}" sibTransId="{6CD3FB62-6370-5C44-B004-FC80CC15B04D}"/>
    <dgm:cxn modelId="{C753DED3-96AD-44BC-BBD9-4A91ABBD6423}" type="presOf" srcId="{1952EA18-C951-384E-BF02-1843609FED6D}" destId="{57643F7F-6EBC-A944-A76A-1EA714F7B29A}" srcOrd="0" destOrd="0" presId="urn:microsoft.com/office/officeart/2005/8/layout/list1"/>
    <dgm:cxn modelId="{82F40C98-0345-4810-A6DF-BEDB08B755A6}" type="presOf" srcId="{E6054D81-C03C-0B42-885D-3F2A40AA5768}" destId="{CA916DCC-847C-7B4D-8447-2804E95D8344}" srcOrd="0" destOrd="0" presId="urn:microsoft.com/office/officeart/2005/8/layout/list1"/>
    <dgm:cxn modelId="{9F189987-02CC-9B44-965E-29F038D88E14}" srcId="{B3519E38-63D0-C745-ACC8-EE804C95AC35}" destId="{0303975F-41A2-CD4A-95C6-B90AE9CCD0E8}" srcOrd="0" destOrd="0" parTransId="{36689625-B2F0-374D-B85C-B44134124316}" sibTransId="{7039640A-098D-A140-AB94-48D72F4A0B7D}"/>
    <dgm:cxn modelId="{C39E5184-A606-5B4B-A14A-22FF9454D929}" srcId="{ED7AD9D7-3B0E-AD4A-A751-1A9ABE56CAD3}" destId="{B3519E38-63D0-C745-ACC8-EE804C95AC35}" srcOrd="0" destOrd="0" parTransId="{933BC3E5-7FBF-0D4A-A1CE-FBE646AA3425}" sibTransId="{417CA3AF-5615-374B-A7CE-4199B5CAF923}"/>
    <dgm:cxn modelId="{6B766667-7451-47FC-A29A-D2406C93F243}" type="presOf" srcId="{3631D0E9-8757-2143-A3AB-7D38666D66FE}" destId="{9CC9D5C0-7055-5F44-9C06-CD7F32234211}" srcOrd="1" destOrd="0" presId="urn:microsoft.com/office/officeart/2005/8/layout/list1"/>
    <dgm:cxn modelId="{D1091C2F-530F-45E3-986C-D64DF1502318}" type="presOf" srcId="{33A697D3-29B7-B746-8116-2FD7AD65033F}" destId="{BAC87AA5-5913-7B49-BD6C-DD4C287E9944}" srcOrd="0" destOrd="0" presId="urn:microsoft.com/office/officeart/2005/8/layout/list1"/>
    <dgm:cxn modelId="{0798649A-C813-410F-A4E6-026E450D7847}" type="presOf" srcId="{B3519E38-63D0-C745-ACC8-EE804C95AC35}" destId="{004EC6A0-F9A7-2B40-8F10-9B1A82403FEC}" srcOrd="0" destOrd="0" presId="urn:microsoft.com/office/officeart/2005/8/layout/list1"/>
    <dgm:cxn modelId="{0CB6EC33-C134-B64C-98AB-FD79373F42CD}" srcId="{3631D0E9-8757-2143-A3AB-7D38666D66FE}" destId="{E6054D81-C03C-0B42-885D-3F2A40AA5768}" srcOrd="0" destOrd="0" parTransId="{65684EB3-4483-874F-88F1-578F58EB676B}" sibTransId="{2932F96E-393F-384A-BDA9-7EDC15706371}"/>
    <dgm:cxn modelId="{359378FD-5B50-411A-BFCC-EE3D70EC279C}" type="presParOf" srcId="{369495E0-661A-D54E-9903-279BA6D5B61A}" destId="{222544F3-9B75-9A4C-BDF2-15649982E6B2}" srcOrd="0" destOrd="0" presId="urn:microsoft.com/office/officeart/2005/8/layout/list1"/>
    <dgm:cxn modelId="{36C5A1E1-ACA9-44DD-8287-AE3985EBCF81}" type="presParOf" srcId="{222544F3-9B75-9A4C-BDF2-15649982E6B2}" destId="{004EC6A0-F9A7-2B40-8F10-9B1A82403FEC}" srcOrd="0" destOrd="0" presId="urn:microsoft.com/office/officeart/2005/8/layout/list1"/>
    <dgm:cxn modelId="{857E5FC3-615B-4610-BE72-458D9A3FCB81}" type="presParOf" srcId="{222544F3-9B75-9A4C-BDF2-15649982E6B2}" destId="{C76E62B7-E6F6-F44C-BFF3-94CA42A82033}" srcOrd="1" destOrd="0" presId="urn:microsoft.com/office/officeart/2005/8/layout/list1"/>
    <dgm:cxn modelId="{F4F67DD7-CA8D-438A-AB7C-97477C2B89ED}" type="presParOf" srcId="{369495E0-661A-D54E-9903-279BA6D5B61A}" destId="{9CAA6DB2-947F-A446-A29D-6B64E75E96AE}" srcOrd="1" destOrd="0" presId="urn:microsoft.com/office/officeart/2005/8/layout/list1"/>
    <dgm:cxn modelId="{19BB1395-1AC6-424C-A64E-B5329757D6E2}" type="presParOf" srcId="{369495E0-661A-D54E-9903-279BA6D5B61A}" destId="{F2EF543C-883A-3143-B8FF-3427F8EB3AC7}" srcOrd="2" destOrd="0" presId="urn:microsoft.com/office/officeart/2005/8/layout/list1"/>
    <dgm:cxn modelId="{595A5804-ED82-4BCC-9F0F-C4C1D01D37B1}" type="presParOf" srcId="{369495E0-661A-D54E-9903-279BA6D5B61A}" destId="{433FAB19-4D8F-E14A-AA3C-2126FF391E3C}" srcOrd="3" destOrd="0" presId="urn:microsoft.com/office/officeart/2005/8/layout/list1"/>
    <dgm:cxn modelId="{09858807-FE2A-4234-BAFD-4EBB368A06F0}" type="presParOf" srcId="{369495E0-661A-D54E-9903-279BA6D5B61A}" destId="{61DB5EC3-F57B-734B-BD88-C465051E0148}" srcOrd="4" destOrd="0" presId="urn:microsoft.com/office/officeart/2005/8/layout/list1"/>
    <dgm:cxn modelId="{177E70B2-4D21-40E8-B0DB-1BA525824155}" type="presParOf" srcId="{61DB5EC3-F57B-734B-BD88-C465051E0148}" destId="{1E1A844A-30CB-3D47-B18C-D310F061AFD1}" srcOrd="0" destOrd="0" presId="urn:microsoft.com/office/officeart/2005/8/layout/list1"/>
    <dgm:cxn modelId="{0B319BA2-0ECF-4A7A-A6BC-E1DBE8998DEF}" type="presParOf" srcId="{61DB5EC3-F57B-734B-BD88-C465051E0148}" destId="{9CC9D5C0-7055-5F44-9C06-CD7F32234211}" srcOrd="1" destOrd="0" presId="urn:microsoft.com/office/officeart/2005/8/layout/list1"/>
    <dgm:cxn modelId="{1ABBD3D9-BB4E-44FE-A7A0-80F5AA261499}" type="presParOf" srcId="{369495E0-661A-D54E-9903-279BA6D5B61A}" destId="{E4515CF9-119D-C247-9B13-7F001A077510}" srcOrd="5" destOrd="0" presId="urn:microsoft.com/office/officeart/2005/8/layout/list1"/>
    <dgm:cxn modelId="{85F40C33-9AAE-4797-BC37-E7AB9DD438AD}" type="presParOf" srcId="{369495E0-661A-D54E-9903-279BA6D5B61A}" destId="{CA916DCC-847C-7B4D-8447-2804E95D8344}" srcOrd="6" destOrd="0" presId="urn:microsoft.com/office/officeart/2005/8/layout/list1"/>
    <dgm:cxn modelId="{F979CF92-859D-41DB-AE31-B1209AB7C586}" type="presParOf" srcId="{369495E0-661A-D54E-9903-279BA6D5B61A}" destId="{D8B4CE58-EFAD-6248-A9B4-1F5EB1C12E74}" srcOrd="7" destOrd="0" presId="urn:microsoft.com/office/officeart/2005/8/layout/list1"/>
    <dgm:cxn modelId="{75D5ADB2-BD7F-4503-AC74-55FEF76D5FF8}" type="presParOf" srcId="{369495E0-661A-D54E-9903-279BA6D5B61A}" destId="{2C5335F6-4159-0949-A37D-6FBA3FC7FF55}" srcOrd="8" destOrd="0" presId="urn:microsoft.com/office/officeart/2005/8/layout/list1"/>
    <dgm:cxn modelId="{75D16790-C380-482E-A029-D199F09C9505}" type="presParOf" srcId="{2C5335F6-4159-0949-A37D-6FBA3FC7FF55}" destId="{BAC87AA5-5913-7B49-BD6C-DD4C287E9944}" srcOrd="0" destOrd="0" presId="urn:microsoft.com/office/officeart/2005/8/layout/list1"/>
    <dgm:cxn modelId="{D2C7DF0F-6B31-4F5F-9B8A-E0AF1E1CA1BE}" type="presParOf" srcId="{2C5335F6-4159-0949-A37D-6FBA3FC7FF55}" destId="{B6B6CCBA-6755-1B42-93ED-C3B536073808}" srcOrd="1" destOrd="0" presId="urn:microsoft.com/office/officeart/2005/8/layout/list1"/>
    <dgm:cxn modelId="{66CB8758-19C4-4849-BDFA-7CA9413689F9}" type="presParOf" srcId="{369495E0-661A-D54E-9903-279BA6D5B61A}" destId="{6B261F5C-683B-AC47-A41E-0CD037E423BC}" srcOrd="9" destOrd="0" presId="urn:microsoft.com/office/officeart/2005/8/layout/list1"/>
    <dgm:cxn modelId="{93605127-DEB6-4141-90A8-244130862415}" type="presParOf" srcId="{369495E0-661A-D54E-9903-279BA6D5B61A}" destId="{57643F7F-6EBC-A944-A76A-1EA714F7B29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F543C-883A-3143-B8FF-3427F8EB3AC7}">
      <dsp:nvSpPr>
        <dsp:cNvPr id="0" name=""/>
        <dsp:cNvSpPr/>
      </dsp:nvSpPr>
      <dsp:spPr>
        <a:xfrm>
          <a:off x="0" y="255704"/>
          <a:ext cx="7315200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291592" rIns="56774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000" kern="1200" dirty="0" smtClean="0"/>
            <a:t>adopt a policy that eliminates one of the conditions</a:t>
          </a:r>
        </a:p>
      </dsp:txBody>
      <dsp:txXfrm>
        <a:off x="0" y="255704"/>
        <a:ext cx="7315200" cy="727649"/>
      </dsp:txXfrm>
    </dsp:sp>
    <dsp:sp modelId="{C76E62B7-E6F6-F44C-BFF3-94CA42A82033}">
      <dsp:nvSpPr>
        <dsp:cNvPr id="0" name=""/>
        <dsp:cNvSpPr/>
      </dsp:nvSpPr>
      <dsp:spPr>
        <a:xfrm>
          <a:off x="365760" y="76200"/>
          <a:ext cx="5120640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200" kern="1200" dirty="0" smtClean="0"/>
            <a:t>Prevent Deadlock</a:t>
          </a:r>
          <a:endParaRPr lang="en-US" sz="2200" kern="1200" dirty="0"/>
        </a:p>
      </dsp:txBody>
      <dsp:txXfrm>
        <a:off x="385935" y="96375"/>
        <a:ext cx="5080290" cy="372930"/>
      </dsp:txXfrm>
    </dsp:sp>
    <dsp:sp modelId="{CA916DCC-847C-7B4D-8447-2804E95D8344}">
      <dsp:nvSpPr>
        <dsp:cNvPr id="0" name=""/>
        <dsp:cNvSpPr/>
      </dsp:nvSpPr>
      <dsp:spPr>
        <a:xfrm>
          <a:off x="0" y="1265594"/>
          <a:ext cx="7315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291592" rIns="56774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000" kern="1200" dirty="0" smtClean="0"/>
            <a:t>make the appropriate </a:t>
          </a:r>
          <a:r>
            <a:rPr lang="en-NZ" sz="2000" kern="1200" dirty="0" smtClean="0">
              <a:solidFill>
                <a:srgbClr val="FF0000"/>
              </a:solidFill>
            </a:rPr>
            <a:t>dynamic</a:t>
          </a:r>
          <a:r>
            <a:rPr lang="en-NZ" sz="2000" kern="1200" dirty="0" smtClean="0"/>
            <a:t> choices based on the current state of resource allocation</a:t>
          </a:r>
        </a:p>
      </dsp:txBody>
      <dsp:txXfrm>
        <a:off x="0" y="1265594"/>
        <a:ext cx="7315200" cy="992250"/>
      </dsp:txXfrm>
    </dsp:sp>
    <dsp:sp modelId="{9CC9D5C0-7055-5F44-9C06-CD7F32234211}">
      <dsp:nvSpPr>
        <dsp:cNvPr id="0" name=""/>
        <dsp:cNvSpPr/>
      </dsp:nvSpPr>
      <dsp:spPr>
        <a:xfrm>
          <a:off x="365760" y="1058955"/>
          <a:ext cx="5120640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200" kern="1200" dirty="0" smtClean="0"/>
            <a:t>Avoid Deadlock</a:t>
          </a:r>
        </a:p>
      </dsp:txBody>
      <dsp:txXfrm>
        <a:off x="385935" y="1079130"/>
        <a:ext cx="5080290" cy="372930"/>
      </dsp:txXfrm>
    </dsp:sp>
    <dsp:sp modelId="{57643F7F-6EBC-A944-A76A-1EA714F7B29A}">
      <dsp:nvSpPr>
        <dsp:cNvPr id="0" name=""/>
        <dsp:cNvSpPr/>
      </dsp:nvSpPr>
      <dsp:spPr>
        <a:xfrm>
          <a:off x="0" y="2540085"/>
          <a:ext cx="7315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291592" rIns="56774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000" kern="1200" dirty="0" smtClean="0"/>
            <a:t>attempt to detect the presence of deadlock and take action to recover</a:t>
          </a:r>
          <a:endParaRPr lang="en-NZ" sz="2000" kern="1200" dirty="0"/>
        </a:p>
      </dsp:txBody>
      <dsp:txXfrm>
        <a:off x="0" y="2540085"/>
        <a:ext cx="7315200" cy="992250"/>
      </dsp:txXfrm>
    </dsp:sp>
    <dsp:sp modelId="{B6B6CCBA-6755-1B42-93ED-C3B536073808}">
      <dsp:nvSpPr>
        <dsp:cNvPr id="0" name=""/>
        <dsp:cNvSpPr/>
      </dsp:nvSpPr>
      <dsp:spPr>
        <a:xfrm>
          <a:off x="365760" y="2333445"/>
          <a:ext cx="5120640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200" kern="1200" dirty="0" smtClean="0"/>
            <a:t>Detect Deadlock</a:t>
          </a:r>
        </a:p>
      </dsp:txBody>
      <dsp:txXfrm>
        <a:off x="385935" y="2353620"/>
        <a:ext cx="508029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50min</a:t>
            </a:r>
            <a:r>
              <a:rPr lang="en-US" altLang="zh-CN" baseline="0" smtClean="0">
                <a:latin typeface="Calibri" charset="0"/>
                <a:ea typeface="SimSun" charset="0"/>
                <a:cs typeface="SimSun" charset="0"/>
              </a:rPr>
              <a:t>: slides 1-18</a:t>
            </a:r>
            <a:endParaRPr lang="en-US" altLang="zh-CN" baseline="0" dirty="0" smtClean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8194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C95D5B2-CD87-4DD9-B6D9-7D7B198494A4}" type="slidenum">
              <a:rPr lang="en-US" altLang="en-US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When a process requests a resource, system must decide if allocation leaves the system in a safe state</a:t>
            </a:r>
          </a:p>
          <a:p>
            <a:r>
              <a:rPr lang="en-US" altLang="en-US" dirty="0" smtClean="0"/>
              <a:t>System is in </a:t>
            </a:r>
            <a:r>
              <a:rPr lang="en-US" altLang="en-US" b="1" dirty="0" smtClean="0">
                <a:solidFill>
                  <a:srgbClr val="3366FF"/>
                </a:solidFill>
              </a:rPr>
              <a:t>safe state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if there exists a sequence &lt;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 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, …,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n</a:t>
            </a:r>
            <a:r>
              <a:rPr lang="en-US" altLang="en-US" dirty="0" smtClean="0"/>
              <a:t>&gt; of ALL the  processes  in the systems such that  for each 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the resources that P</a:t>
            </a:r>
            <a:r>
              <a:rPr lang="en-US" altLang="en-US" baseline="-25000" dirty="0" smtClean="0"/>
              <a:t>i </a:t>
            </a:r>
            <a:r>
              <a:rPr lang="en-US" altLang="en-US" dirty="0" smtClean="0"/>
              <a:t>can still request can be satisfied by currently available resources + resources held by all the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, with</a:t>
            </a:r>
            <a:r>
              <a:rPr lang="en-US" altLang="en-US" i="1" dirty="0" smtClean="0"/>
              <a:t> j </a:t>
            </a:r>
            <a:r>
              <a:rPr lang="en-US" altLang="en-US" dirty="0" smtClean="0"/>
              <a:t>&lt; </a:t>
            </a:r>
            <a:r>
              <a:rPr lang="en-US" altLang="en-US" i="1" dirty="0" smtClean="0"/>
              <a:t>I</a:t>
            </a:r>
            <a:endParaRPr lang="en-US" altLang="en-US" dirty="0" smtClean="0"/>
          </a:p>
          <a:p>
            <a:r>
              <a:rPr lang="en-US" altLang="en-US" dirty="0" smtClean="0"/>
              <a:t>That is:</a:t>
            </a:r>
          </a:p>
          <a:p>
            <a:pPr lvl="1"/>
            <a:r>
              <a:rPr lang="en-US" altLang="en-US" dirty="0" smtClean="0"/>
              <a:t>If 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resource needs are not immediately available, then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can wait until all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have finished</a:t>
            </a:r>
          </a:p>
          <a:p>
            <a:pPr lvl="1"/>
            <a:r>
              <a:rPr lang="en-US" altLang="en-US" dirty="0" smtClean="0"/>
              <a:t>When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 is finished,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can obtain needed resources, execute, return allocated resources, and terminate</a:t>
            </a:r>
          </a:p>
          <a:p>
            <a:pPr lvl="1"/>
            <a:r>
              <a:rPr lang="en-US" altLang="en-US" dirty="0" smtClean="0"/>
              <a:t>When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terminates,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 </a:t>
            </a:r>
            <a:r>
              <a:rPr lang="en-US" altLang="en-US" baseline="-25000" dirty="0" smtClean="0"/>
              <a:t>+1</a:t>
            </a:r>
            <a:r>
              <a:rPr lang="en-US" altLang="en-US" dirty="0" smtClean="0"/>
              <a:t> can obtain its needed resources, and so on </a:t>
            </a:r>
          </a:p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EB6D794-5760-4E52-9D84-66A1C759AEF0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00A9AB9-8856-41A9-938A-2E9727BFF93E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Claim edge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 </a:t>
            </a:r>
            <a:r>
              <a:rPr lang="en-US" altLang="en-US" i="1" dirty="0" err="1" smtClean="0">
                <a:sym typeface="Symbol" pitchFamily="18" charset="2"/>
              </a:rPr>
              <a:t>R</a:t>
            </a:r>
            <a:r>
              <a:rPr lang="en-US" altLang="en-US" i="1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 indicated that process </a:t>
            </a:r>
            <a:r>
              <a:rPr lang="en-US" altLang="en-US" i="1" dirty="0" err="1" smtClean="0">
                <a:sym typeface="Symbol" pitchFamily="18" charset="2"/>
              </a:rPr>
              <a:t>P</a:t>
            </a:r>
            <a:r>
              <a:rPr lang="en-US" altLang="en-US" i="1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 may request resource </a:t>
            </a:r>
            <a:r>
              <a:rPr lang="en-US" altLang="en-US" i="1" dirty="0" err="1" smtClean="0">
                <a:sym typeface="Symbol" pitchFamily="18" charset="2"/>
              </a:rPr>
              <a:t>R</a:t>
            </a:r>
            <a:r>
              <a:rPr lang="en-US" altLang="en-US" i="1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; represented by a dashed line</a:t>
            </a:r>
          </a:p>
          <a:p>
            <a:r>
              <a:rPr lang="en-US" altLang="en-US" dirty="0" smtClean="0">
                <a:sym typeface="Symbol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 smtClean="0">
                <a:sym typeface="Symbol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 smtClean="0">
                <a:sym typeface="Symbol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 smtClean="0">
                <a:sym typeface="Symbol" pitchFamily="18" charset="2"/>
              </a:rPr>
              <a:t>Resources must be claimed </a:t>
            </a:r>
            <a:r>
              <a:rPr lang="en-US" altLang="en-US" i="1" dirty="0" smtClean="0">
                <a:sym typeface="Symbol" pitchFamily="18" charset="2"/>
              </a:rPr>
              <a:t>a priori</a:t>
            </a:r>
            <a:r>
              <a:rPr lang="en-US" altLang="en-US" dirty="0" smtClean="0">
                <a:sym typeface="Symbol" pitchFamily="18" charset="2"/>
              </a:rPr>
              <a:t> in the system</a:t>
            </a:r>
            <a:endParaRPr lang="en-US" altLang="en-US" dirty="0" smtClean="0"/>
          </a:p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3D99EE6-3B6F-014C-AB51-4DE5B2CF71C1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D4EB850-927A-044E-AD26-9FA2B76C006A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612305D-3AA3-9347-8D9D-1F0608C14AAF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01B4DAD-54DD-1643-922B-876A407190D6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E39F30D-6953-D342-9DF8-4E33903556CD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158F1AB-0442-9C47-965B-63F936FE97E9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MS PGothic" charset="0"/>
              </a:rPr>
              <a:t>50min: slides 1-18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4567163-C063-F148-800F-F033E1710A92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611D085-4D3D-A748-AEAE-86986DFDDC4E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MS PGothic" charset="0"/>
              </a:rPr>
              <a:t>Deadlock or no deadlock?</a:t>
            </a:r>
          </a:p>
          <a:p>
            <a:r>
              <a:rPr lang="en-US" dirty="0" smtClean="0">
                <a:ea typeface="MS PGothic" charset="0"/>
              </a:rPr>
              <a:t>Why no cycle then</a:t>
            </a:r>
            <a:r>
              <a:rPr lang="en-US" baseline="0" dirty="0" smtClean="0">
                <a:ea typeface="MS PGothic" charset="0"/>
              </a:rPr>
              <a:t> no deadlock? No circular wait (one of the four conditions)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07D84F5-E52D-0847-A4A0-6D2E2D6F8EED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323DC5-07FA-7247-BEE2-5A3FC8D2D900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5394E5E-C058-4C67-AEE0-F62B7965DA70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Ensure that the system will </a:t>
            </a:r>
            <a:r>
              <a:rPr lang="en-US" altLang="en-US" b="1" dirty="0" smtClean="0">
                <a:solidFill>
                  <a:srgbClr val="FF0000"/>
                </a:solidFill>
              </a:rPr>
              <a:t>never</a:t>
            </a:r>
            <a:r>
              <a:rPr lang="en-US" altLang="en-US" dirty="0" smtClean="0"/>
              <a:t> enter a deadlock state:</a:t>
            </a:r>
          </a:p>
          <a:p>
            <a:pPr lvl="1"/>
            <a:r>
              <a:rPr lang="en-US" altLang="en-US" dirty="0" smtClean="0"/>
              <a:t>Deadlock </a:t>
            </a:r>
            <a:r>
              <a:rPr lang="en-US" altLang="en-US" dirty="0" smtClean="0">
                <a:solidFill>
                  <a:srgbClr val="FF0000"/>
                </a:solidFill>
              </a:rPr>
              <a:t>prevention</a:t>
            </a:r>
          </a:p>
          <a:p>
            <a:pPr lvl="1"/>
            <a:r>
              <a:rPr lang="en-US" altLang="en-US" dirty="0" smtClean="0"/>
              <a:t>Deadlock </a:t>
            </a:r>
            <a:r>
              <a:rPr lang="en-US" altLang="en-US" dirty="0" err="1" smtClean="0">
                <a:solidFill>
                  <a:srgbClr val="FF0000"/>
                </a:solidFill>
              </a:rPr>
              <a:t>avoidence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Allow the system to enter a deadlock state and then recover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Ignore the problem and pretend that deadlocks never occur in the system; used by most operating systems, including UNIX</a:t>
            </a:r>
          </a:p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528E03-47D4-43E0-A0B8-402DC32C10AB}" type="slidenum">
              <a:rPr lang="en-US" altLang="en-US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528E03-47D4-43E0-A0B8-402DC32C10AB}" type="slidenum">
              <a:rPr lang="en-US" altLang="en-US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Use CD,</a:t>
            </a:r>
            <a:r>
              <a:rPr lang="en-US" altLang="en-US" baseline="0" dirty="0" smtClean="0">
                <a:latin typeface="Times New Roman" pitchFamily="18" charset="0"/>
              </a:rPr>
              <a:t> HDD, Printer as an example to show the differences between protocol 1 and protocol 2.</a:t>
            </a:r>
          </a:p>
          <a:p>
            <a:endParaRPr lang="en-US" altLang="en-US" baseline="0" dirty="0" smtClean="0">
              <a:latin typeface="Times New Roman" pitchFamily="18" charset="0"/>
            </a:endParaRPr>
          </a:p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647577B-FC08-404E-8720-62AFD45BB0D1}" type="slidenum">
              <a:rPr lang="en-US" altLang="en-US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647577B-FC08-404E-8720-62AFD45BB0D1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53133D3-8795-4FCE-996C-C3C7C2C5DA07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Deadlock avoidance has the advantage that it is not necessary to preempt and</a:t>
            </a:r>
          </a:p>
          <a:p>
            <a:r>
              <a:rPr lang="en-NZ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rollback processes, as in deadlock detection, and is less restrictive than deadlock</a:t>
            </a:r>
          </a:p>
          <a:p>
            <a:r>
              <a:rPr lang="en-NZ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prevention. </a:t>
            </a:r>
          </a:p>
          <a:p>
            <a:endParaRPr lang="en-NZ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en-US" dirty="0" smtClean="0"/>
              <a:t>If a system is in safe state </a:t>
            </a:r>
            <a:r>
              <a:rPr lang="en-US" altLang="en-US" dirty="0" smtClean="0">
                <a:sym typeface="Symbol" pitchFamily="18" charset="2"/>
              </a:rPr>
              <a:t> no deadlocks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  <a:p>
            <a:r>
              <a:rPr lang="en-US" altLang="en-US" dirty="0" smtClean="0">
                <a:sym typeface="Symbol" pitchFamily="18" charset="2"/>
              </a:rPr>
              <a:t>If a system is in unsafe state  possibility of deadlock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  <a:p>
            <a:r>
              <a:rPr lang="en-US" altLang="en-US" dirty="0" smtClean="0">
                <a:sym typeface="Symbol" pitchFamily="18" charset="2"/>
              </a:rPr>
              <a:t>Avoidance  ensure that a system will never enter an unsafe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1066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A3D6-8C1B-B547-85DF-557C25BCE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248400"/>
            <a:ext cx="1219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0CFA0-3E24-3141-A4B7-FE671916A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65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BFA6D376-C5A1-F04E-B9D7-60DF914D4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ctrTitle" idx="4294967295"/>
          </p:nvPr>
        </p:nvSpPr>
        <p:spPr>
          <a:xfrm>
            <a:off x="304800" y="533399"/>
            <a:ext cx="8686800" cy="34004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/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altLang="zh-CN" sz="4000" dirty="0" smtClean="0">
                <a:latin typeface="Calibri" charset="0"/>
                <a:ea typeface="SimSun" charset="0"/>
                <a:cs typeface="SimSun" charset="0"/>
              </a:rPr>
              <a:t>Handling </a:t>
            </a:r>
            <a:r>
              <a:rPr lang="en-US" altLang="zh-CN" sz="4000" dirty="0">
                <a:latin typeface="Calibri" charset="0"/>
                <a:ea typeface="SimSun" charset="0"/>
                <a:cs typeface="SimSun" charset="0"/>
              </a:rPr>
              <a:t>Deadlocks</a:t>
            </a:r>
          </a:p>
        </p:txBody>
      </p:sp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2057400" y="4162425"/>
            <a:ext cx="4953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2362200" y="6324600"/>
            <a:ext cx="464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Calibri" charset="0"/>
              </a:rPr>
              <a:t>Slides are adopted from Drs. </a:t>
            </a:r>
            <a:r>
              <a:rPr lang="en-US" sz="1400" dirty="0" err="1" smtClean="0">
                <a:latin typeface="Calibri" charset="0"/>
              </a:rPr>
              <a:t>Silberschatz</a:t>
            </a:r>
            <a:r>
              <a:rPr lang="en-US" sz="1400" dirty="0" smtClean="0">
                <a:latin typeface="Calibri" charset="0"/>
              </a:rPr>
              <a:t>, Galvin, and Gagne </a:t>
            </a:r>
            <a:endParaRPr lang="en-US" sz="1400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930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Safe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95875"/>
          </a:xfrm>
        </p:spPr>
        <p:txBody>
          <a:bodyPr/>
          <a:lstStyle/>
          <a:p>
            <a:r>
              <a:rPr lang="en-US" altLang="en-US" dirty="0" smtClean="0"/>
              <a:t>When a process requests a resource, system must decide if allocation leaves the system in a safe state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System is in </a:t>
            </a:r>
            <a:r>
              <a:rPr lang="en-US" altLang="en-US" dirty="0" smtClean="0">
                <a:solidFill>
                  <a:srgbClr val="FF0000"/>
                </a:solidFill>
              </a:rPr>
              <a:t>safe state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if there exists a sequence &lt;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 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, …,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n</a:t>
            </a:r>
            <a:r>
              <a:rPr lang="en-US" altLang="en-US" dirty="0" smtClean="0"/>
              <a:t>&gt; of ALL the  processes  in the systems such that  for each 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the resources that P</a:t>
            </a:r>
            <a:r>
              <a:rPr lang="en-US" altLang="en-US" baseline="-25000" dirty="0" smtClean="0"/>
              <a:t>i </a:t>
            </a:r>
            <a:r>
              <a:rPr lang="en-US" altLang="en-US" dirty="0" smtClean="0"/>
              <a:t>can still request can be satisfied by currently available resources + resources held by all the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, with</a:t>
            </a:r>
            <a:r>
              <a:rPr lang="en-US" altLang="en-US" i="1" dirty="0" smtClean="0"/>
              <a:t> j </a:t>
            </a:r>
            <a:r>
              <a:rPr lang="en-US" altLang="en-US" dirty="0" smtClean="0"/>
              <a:t>&lt; </a:t>
            </a:r>
            <a:r>
              <a:rPr lang="en-US" altLang="en-US" i="1" dirty="0" smtClean="0"/>
              <a:t>I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645400" cy="11287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Avoidance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0999" cy="4483100"/>
          </a:xfrm>
        </p:spPr>
        <p:txBody>
          <a:bodyPr/>
          <a:lstStyle/>
          <a:p>
            <a:r>
              <a:rPr lang="en-US" altLang="en-US" dirty="0" smtClean="0"/>
              <a:t>Single instance of a resource type</a:t>
            </a:r>
          </a:p>
          <a:p>
            <a:pPr lvl="1"/>
            <a:r>
              <a:rPr lang="en-US" altLang="en-US" dirty="0" smtClean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Multiple instances of a resource type</a:t>
            </a:r>
          </a:p>
          <a:p>
            <a:pPr lvl="1"/>
            <a:r>
              <a:rPr lang="en-US" altLang="en-US" dirty="0" smtClean="0"/>
              <a:t> Use the banker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algorithm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12" y="198438"/>
            <a:ext cx="8726488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Resource-Allocation Graph Scheme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FF0000"/>
                </a:solidFill>
              </a:rPr>
              <a:t>Claim edge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 </a:t>
            </a:r>
            <a:r>
              <a:rPr lang="en-US" altLang="en-US" sz="2400" i="1" dirty="0" err="1" smtClean="0">
                <a:sym typeface="Symbol" pitchFamily="18" charset="2"/>
              </a:rPr>
              <a:t>R</a:t>
            </a:r>
            <a:r>
              <a:rPr lang="en-US" altLang="en-US" sz="2400" i="1" baseline="-25000" dirty="0" err="1" smtClean="0">
                <a:sym typeface="Symbol" pitchFamily="18" charset="2"/>
              </a:rPr>
              <a:t>j</a:t>
            </a:r>
            <a:r>
              <a:rPr lang="en-US" altLang="en-US" sz="2400" dirty="0" smtClean="0">
                <a:sym typeface="Symbol" pitchFamily="18" charset="2"/>
              </a:rPr>
              <a:t> indicated that process </a:t>
            </a:r>
            <a:r>
              <a:rPr lang="en-US" altLang="en-US" sz="2400" i="1" dirty="0" err="1" smtClean="0">
                <a:sym typeface="Symbol" pitchFamily="18" charset="2"/>
              </a:rPr>
              <a:t>P</a:t>
            </a:r>
            <a:r>
              <a:rPr lang="en-US" altLang="en-US" sz="2400" i="1" baseline="-25000" dirty="0" err="1" smtClean="0">
                <a:sym typeface="Symbol" pitchFamily="18" charset="2"/>
              </a:rPr>
              <a:t>j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sym typeface="Symbol" pitchFamily="18" charset="2"/>
              </a:rPr>
              <a:t>may request</a:t>
            </a:r>
            <a:r>
              <a:rPr lang="en-US" altLang="en-US" sz="2400" dirty="0" smtClean="0">
                <a:sym typeface="Symbol" pitchFamily="18" charset="2"/>
              </a:rPr>
              <a:t> resource </a:t>
            </a:r>
            <a:r>
              <a:rPr lang="en-US" altLang="en-US" sz="2400" i="1" dirty="0" err="1" smtClean="0">
                <a:sym typeface="Symbol" pitchFamily="18" charset="2"/>
              </a:rPr>
              <a:t>R</a:t>
            </a:r>
            <a:r>
              <a:rPr lang="en-US" altLang="en-US" sz="2400" i="1" baseline="-25000" dirty="0" err="1" smtClean="0">
                <a:sym typeface="Symbol" pitchFamily="18" charset="2"/>
              </a:rPr>
              <a:t>j</a:t>
            </a:r>
            <a:r>
              <a:rPr lang="en-US" altLang="en-US" sz="2400" dirty="0" smtClean="0">
                <a:sym typeface="Symbol" pitchFamily="18" charset="2"/>
              </a:rPr>
              <a:t>; represented by a dashed line</a:t>
            </a:r>
          </a:p>
          <a:p>
            <a:endParaRPr lang="en-US" altLang="en-US" sz="2400" dirty="0" smtClean="0">
              <a:sym typeface="Symbol" pitchFamily="18" charset="2"/>
            </a:endParaRPr>
          </a:p>
          <a:p>
            <a:endParaRPr lang="en-US" altLang="en-US" sz="2400" dirty="0" smtClean="0">
              <a:sym typeface="Symbol" pitchFamily="18" charset="2"/>
            </a:endParaRPr>
          </a:p>
          <a:p>
            <a:endParaRPr lang="en-US" altLang="en-US" sz="2400" dirty="0">
              <a:sym typeface="Symbol" pitchFamily="18" charset="2"/>
            </a:endParaRPr>
          </a:p>
          <a:p>
            <a:endParaRPr lang="en-US" altLang="en-US" sz="2400" dirty="0" smtClean="0">
              <a:sym typeface="Symbol" pitchFamily="18" charset="2"/>
            </a:endParaRPr>
          </a:p>
          <a:p>
            <a:endParaRPr lang="en-US" altLang="en-US" sz="2400" dirty="0">
              <a:sym typeface="Symbol" pitchFamily="18" charset="2"/>
            </a:endParaRPr>
          </a:p>
          <a:p>
            <a:endParaRPr lang="en-US" altLang="en-US" sz="2400" dirty="0" smtClean="0">
              <a:sym typeface="Symbol" pitchFamily="18" charset="2"/>
            </a:endParaRPr>
          </a:p>
          <a:p>
            <a:r>
              <a:rPr lang="en-US" altLang="en-US" sz="2400" dirty="0" smtClean="0">
                <a:sym typeface="Symbol" pitchFamily="18" charset="2"/>
              </a:rPr>
              <a:t>Claim edge </a:t>
            </a:r>
            <a:r>
              <a:rPr lang="en-US" altLang="en-US" sz="2400" dirty="0" smtClean="0">
                <a:solidFill>
                  <a:srgbClr val="FF0000"/>
                </a:solidFill>
                <a:sym typeface="Symbol" pitchFamily="18" charset="2"/>
              </a:rPr>
              <a:t>converts to request edge</a:t>
            </a:r>
            <a:r>
              <a:rPr lang="en-US" altLang="en-US" sz="2400" dirty="0" smtClean="0">
                <a:sym typeface="Symbol" pitchFamily="18" charset="2"/>
              </a:rPr>
              <a:t> when a process requests a resource</a:t>
            </a:r>
          </a:p>
          <a:p>
            <a:r>
              <a:rPr lang="en-US" altLang="en-US" sz="2400" dirty="0" smtClean="0">
                <a:sym typeface="Symbol" pitchFamily="18" charset="2"/>
              </a:rPr>
              <a:t>Request edge </a:t>
            </a:r>
            <a:r>
              <a:rPr lang="en-US" altLang="en-US" sz="2400" dirty="0" smtClean="0">
                <a:solidFill>
                  <a:srgbClr val="FF0000"/>
                </a:solidFill>
                <a:sym typeface="Symbol" pitchFamily="18" charset="2"/>
              </a:rPr>
              <a:t>converted to an assignment edge</a:t>
            </a:r>
            <a:r>
              <a:rPr lang="en-US" altLang="en-US" sz="2400" dirty="0" smtClean="0">
                <a:sym typeface="Symbol" pitchFamily="18" charset="2"/>
              </a:rPr>
              <a:t> when the  resource is allocated to the process</a:t>
            </a:r>
          </a:p>
          <a:p>
            <a:r>
              <a:rPr lang="en-US" altLang="en-US" sz="2400" dirty="0" smtClean="0">
                <a:sym typeface="Symbol" pitchFamily="18" charset="2"/>
              </a:rPr>
              <a:t>When a resource is released by a process, assignment edge </a:t>
            </a:r>
            <a:r>
              <a:rPr lang="en-US" altLang="en-US" sz="2400" dirty="0" smtClean="0">
                <a:solidFill>
                  <a:srgbClr val="FF0000"/>
                </a:solidFill>
                <a:sym typeface="Symbol" pitchFamily="18" charset="2"/>
              </a:rPr>
              <a:t>reconverts to a claim edge</a:t>
            </a:r>
          </a:p>
          <a:p>
            <a:r>
              <a:rPr lang="en-US" altLang="en-US" sz="2400" dirty="0" smtClean="0">
                <a:sym typeface="Symbol" pitchFamily="18" charset="2"/>
              </a:rPr>
              <a:t>Resources must be claimed </a:t>
            </a:r>
            <a:r>
              <a:rPr lang="en-US" altLang="en-US" sz="2400" i="1" dirty="0" smtClean="0">
                <a:sym typeface="Symbol" pitchFamily="18" charset="2"/>
              </a:rPr>
              <a:t>a priori</a:t>
            </a:r>
            <a:r>
              <a:rPr lang="en-US" altLang="en-US" sz="2400" dirty="0" smtClean="0">
                <a:sym typeface="Symbol" pitchFamily="18" charset="2"/>
              </a:rPr>
              <a:t> in the system</a:t>
            </a:r>
            <a:endParaRPr lang="en-US" altLang="en-US" sz="2400" dirty="0" smtClean="0"/>
          </a:p>
        </p:txBody>
      </p:sp>
      <p:pic>
        <p:nvPicPr>
          <p:cNvPr id="4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251589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0812"/>
            <a:ext cx="8655050" cy="839787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Resource-Allocation Graph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269875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MS PGothic" charset="0"/>
                <a:sym typeface="Symbol" charset="0"/>
              </a:rPr>
              <a:t>Q6</a:t>
            </a:r>
            <a:r>
              <a:rPr lang="zh-CN" altLang="en-US" dirty="0">
                <a:solidFill>
                  <a:srgbClr val="FF0000"/>
                </a:solidFill>
                <a:ea typeface="MS PGothic" charset="0"/>
                <a:sym typeface="Symbol" charset="0"/>
              </a:rPr>
              <a:t>：</a:t>
            </a:r>
            <a:r>
              <a:rPr lang="en-US" altLang="zh-CN" dirty="0">
                <a:ea typeface="MS PGothic" charset="0"/>
                <a:sym typeface="Symbol" charset="0"/>
              </a:rPr>
              <a:t> What is the basic idea?</a:t>
            </a:r>
            <a:endParaRPr lang="en-US" dirty="0" smtClean="0">
              <a:latin typeface="+mn-lt"/>
              <a:ea typeface="MS PGothic" charset="0"/>
            </a:endParaRPr>
          </a:p>
          <a:p>
            <a:r>
              <a:rPr lang="en-US" dirty="0" smtClean="0">
                <a:latin typeface="+mn-lt"/>
                <a:ea typeface="MS PGothic" charset="0"/>
              </a:rPr>
              <a:t>Suppose </a:t>
            </a:r>
            <a:r>
              <a:rPr lang="en-US" dirty="0">
                <a:latin typeface="+mn-lt"/>
                <a:ea typeface="MS PGothic" charset="0"/>
              </a:rPr>
              <a:t>that process</a:t>
            </a:r>
            <a:r>
              <a:rPr lang="en-US" i="1" dirty="0">
                <a:latin typeface="+mn-lt"/>
                <a:ea typeface="MS PGothic" charset="0"/>
              </a:rPr>
              <a:t> P</a:t>
            </a:r>
            <a:r>
              <a:rPr lang="en-US" i="1" baseline="-25000" dirty="0">
                <a:latin typeface="+mn-lt"/>
                <a:ea typeface="MS PGothic" charset="0"/>
              </a:rPr>
              <a:t>i</a:t>
            </a:r>
            <a:r>
              <a:rPr lang="en-US" dirty="0">
                <a:latin typeface="+mn-lt"/>
                <a:ea typeface="MS PGothic" charset="0"/>
              </a:rPr>
              <a:t> requests a resource </a:t>
            </a:r>
            <a:r>
              <a:rPr lang="en-US" i="1" dirty="0" err="1">
                <a:latin typeface="+mn-lt"/>
                <a:ea typeface="MS PGothic" charset="0"/>
                <a:sym typeface="Symbol" charset="0"/>
              </a:rPr>
              <a:t>R</a:t>
            </a:r>
            <a:r>
              <a:rPr lang="en-US" i="1" baseline="-25000" dirty="0" err="1">
                <a:latin typeface="+mn-lt"/>
                <a:ea typeface="MS PGothic" charset="0"/>
                <a:sym typeface="Symbol" charset="0"/>
              </a:rPr>
              <a:t>j</a:t>
            </a:r>
            <a:endParaRPr lang="en-US" i="1" baseline="-25000" dirty="0">
              <a:latin typeface="+mn-lt"/>
              <a:ea typeface="MS PGothic" charset="0"/>
              <a:sym typeface="Symbol" charset="0"/>
            </a:endParaRPr>
          </a:p>
          <a:p>
            <a:r>
              <a:rPr lang="en-US" dirty="0" smtClean="0">
                <a:latin typeface="+mn-lt"/>
                <a:ea typeface="MS PGothic" charset="0"/>
                <a:sym typeface="Symbol" charset="0"/>
              </a:rPr>
              <a:t>The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request can be granted only if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  <a:sym typeface="Symbol" charset="0"/>
              </a:rPr>
              <a:t>converting the request edge to an assignment edge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 does not result in the formation of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  <a:sym typeface="Symbol" charset="0"/>
              </a:rPr>
              <a:t>a cycle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 in the resource allocation graph</a:t>
            </a:r>
          </a:p>
        </p:txBody>
      </p:sp>
      <p:pic>
        <p:nvPicPr>
          <p:cNvPr id="4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1905000"/>
            <a:ext cx="8534400" cy="1752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93745" y="3657600"/>
            <a:ext cx="441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  <a:ea typeface="MS PGothic" charset="0"/>
              </a:rPr>
              <a:t>Q7: What is a problem here?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4267200"/>
            <a:ext cx="44196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  <a:ea typeface="MS PGothic" charset="0"/>
              </a:rPr>
              <a:t>It is not applicable to a system with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MS PGothic" charset="0"/>
              </a:rPr>
              <a:t>multiple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</a:rPr>
              <a:t>instances</a:t>
            </a:r>
            <a:b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</a:rPr>
            </a:br>
            <a:r>
              <a:rPr lang="en-US" sz="2400" dirty="0" smtClean="0">
                <a:latin typeface="+mj-lt"/>
                <a:ea typeface="MS PGothic" charset="0"/>
              </a:rPr>
              <a:t> of each resource type</a:t>
            </a:r>
            <a:endParaRPr lang="en-US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2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60437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Banker’s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27962" cy="4441825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Multiple instances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Each process must </a:t>
            </a:r>
            <a:r>
              <a:rPr lang="en-US" dirty="0" smtClean="0">
                <a:latin typeface="+mn-lt"/>
                <a:ea typeface="MS PGothic" charset="0"/>
              </a:rPr>
              <a:t>declare 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MS PGothic" charset="0"/>
              </a:rPr>
              <a:t>maximum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use</a:t>
            </a:r>
            <a:b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</a:br>
            <a:endParaRPr lang="en-US" dirty="0">
              <a:solidFill>
                <a:srgbClr val="FF0000"/>
              </a:solidFill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When a process requests a resource it may have to wait  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When a process gets all its resources it must return them in a finite amount of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3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609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+mj-lt"/>
                <a:ea typeface="MS PGothic" charset="0"/>
              </a:rPr>
              <a:t>Data Structures for the Banker</a:t>
            </a:r>
            <a:r>
              <a:rPr lang="ja-JP" altLang="en-US" sz="3600" dirty="0">
                <a:latin typeface="+mj-lt"/>
                <a:ea typeface="MS PGothic" charset="0"/>
              </a:rPr>
              <a:t>’</a:t>
            </a:r>
            <a:r>
              <a:rPr lang="en-US" altLang="ja-JP" sz="3600" dirty="0">
                <a:latin typeface="+mj-lt"/>
                <a:ea typeface="MS PGothic" charset="0"/>
              </a:rPr>
              <a:t>s Algorithm </a:t>
            </a:r>
            <a:endParaRPr lang="en-US" sz="3600" dirty="0">
              <a:latin typeface="+mj-lt"/>
              <a:ea typeface="MS PGothic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5029200"/>
          </a:xfrm>
        </p:spPr>
        <p:txBody>
          <a:bodyPr/>
          <a:lstStyle/>
          <a:p>
            <a:r>
              <a:rPr lang="en-US" sz="2400" b="1" dirty="0">
                <a:latin typeface="+mn-lt"/>
                <a:ea typeface="MS PGothic" charset="0"/>
              </a:rPr>
              <a:t>Available</a:t>
            </a:r>
            <a:r>
              <a:rPr lang="en-US" sz="2400" i="1" dirty="0">
                <a:latin typeface="+mn-lt"/>
                <a:ea typeface="MS PGothic" charset="0"/>
              </a:rPr>
              <a:t>:</a:t>
            </a:r>
            <a:r>
              <a:rPr lang="en-US" sz="2400" dirty="0">
                <a:latin typeface="+mn-lt"/>
                <a:ea typeface="MS PGothic" charset="0"/>
              </a:rPr>
              <a:t>  Vector of length </a:t>
            </a:r>
            <a:r>
              <a:rPr lang="en-US" sz="2400" i="1" dirty="0">
                <a:latin typeface="+mn-lt"/>
                <a:ea typeface="MS PGothic" charset="0"/>
              </a:rPr>
              <a:t>m</a:t>
            </a:r>
            <a:r>
              <a:rPr lang="en-US" sz="2400" dirty="0">
                <a:latin typeface="+mn-lt"/>
                <a:ea typeface="MS PGothic" charset="0"/>
              </a:rPr>
              <a:t>. If available [</a:t>
            </a:r>
            <a:r>
              <a:rPr lang="en-US" sz="2400" i="1" dirty="0">
                <a:latin typeface="+mn-lt"/>
                <a:ea typeface="MS PGothic" charset="0"/>
              </a:rPr>
              <a:t>j</a:t>
            </a:r>
            <a:r>
              <a:rPr lang="en-US" sz="2400" dirty="0">
                <a:latin typeface="+mn-lt"/>
                <a:ea typeface="MS PGothic" charset="0"/>
              </a:rPr>
              <a:t>] =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, there are</a:t>
            </a:r>
            <a:r>
              <a:rPr lang="en-US" sz="2400" i="1" dirty="0">
                <a:latin typeface="+mn-lt"/>
                <a:ea typeface="MS PGothic" charset="0"/>
              </a:rPr>
              <a:t> k</a:t>
            </a:r>
            <a:r>
              <a:rPr lang="en-US" sz="2400" dirty="0">
                <a:latin typeface="+mn-lt"/>
                <a:ea typeface="MS PGothic" charset="0"/>
              </a:rPr>
              <a:t> instances of resource type </a:t>
            </a:r>
            <a:r>
              <a:rPr lang="en-US" sz="2400" i="1" dirty="0" err="1">
                <a:latin typeface="+mn-lt"/>
                <a:ea typeface="MS PGothic" charset="0"/>
              </a:rPr>
              <a:t>R</a:t>
            </a:r>
            <a:r>
              <a:rPr lang="en-US" sz="2400" i="1" baseline="-25000" dirty="0" err="1">
                <a:latin typeface="+mn-lt"/>
                <a:ea typeface="MS PGothic" charset="0"/>
              </a:rPr>
              <a:t>j</a:t>
            </a:r>
            <a:r>
              <a:rPr lang="en-US" sz="2400" baseline="-25000" dirty="0">
                <a:latin typeface="+mn-lt"/>
                <a:ea typeface="MS PGothic" charset="0"/>
              </a:rPr>
              <a:t>  </a:t>
            </a:r>
            <a:r>
              <a:rPr lang="en-US" sz="2400" dirty="0">
                <a:latin typeface="+mn-lt"/>
                <a:ea typeface="MS PGothic" charset="0"/>
              </a:rPr>
              <a:t>available</a:t>
            </a:r>
          </a:p>
          <a:p>
            <a:endParaRPr lang="en-US" sz="2400" dirty="0">
              <a:latin typeface="+mn-lt"/>
              <a:ea typeface="MS PGothic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+mn-lt"/>
                <a:ea typeface="MS PGothic" charset="0"/>
              </a:rPr>
              <a:t>Max</a:t>
            </a:r>
            <a:r>
              <a:rPr lang="en-US" sz="2400" i="1" dirty="0">
                <a:latin typeface="+mn-lt"/>
                <a:ea typeface="MS PGothic" charset="0"/>
              </a:rPr>
              <a:t>: n x m</a:t>
            </a:r>
            <a:r>
              <a:rPr lang="en-US" sz="2400" dirty="0">
                <a:latin typeface="+mn-lt"/>
                <a:ea typeface="MS PGothic" charset="0"/>
              </a:rPr>
              <a:t> matrix.  If </a:t>
            </a:r>
            <a:r>
              <a:rPr lang="en-US" sz="2400" i="1" dirty="0">
                <a:latin typeface="+mn-lt"/>
                <a:ea typeface="MS PGothic" charset="0"/>
              </a:rPr>
              <a:t>Max </a:t>
            </a:r>
            <a:r>
              <a:rPr lang="en-US" sz="2400" dirty="0">
                <a:latin typeface="+mn-lt"/>
                <a:ea typeface="MS PGothic" charset="0"/>
              </a:rPr>
              <a:t>[</a:t>
            </a:r>
            <a:r>
              <a:rPr lang="en-US" sz="2400" i="1" dirty="0" err="1">
                <a:latin typeface="+mn-lt"/>
                <a:ea typeface="MS PGothic" charset="0"/>
              </a:rPr>
              <a:t>i,j</a:t>
            </a:r>
            <a:r>
              <a:rPr lang="en-US" sz="2400" dirty="0">
                <a:latin typeface="+mn-lt"/>
                <a:ea typeface="MS PGothic" charset="0"/>
              </a:rPr>
              <a:t>] =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, then process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i="1" baseline="-25000" dirty="0">
                <a:latin typeface="+mn-lt"/>
                <a:ea typeface="MS PGothic" charset="0"/>
              </a:rPr>
              <a:t>i</a:t>
            </a:r>
            <a:r>
              <a:rPr lang="en-US" sz="2400" i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may request at most</a:t>
            </a:r>
            <a:r>
              <a:rPr lang="en-US" sz="2400" i="1" dirty="0">
                <a:latin typeface="+mn-lt"/>
                <a:ea typeface="MS PGothic" charset="0"/>
              </a:rPr>
              <a:t> k </a:t>
            </a:r>
            <a:r>
              <a:rPr lang="en-US" sz="2400" dirty="0">
                <a:latin typeface="+mn-lt"/>
                <a:ea typeface="MS PGothic" charset="0"/>
              </a:rPr>
              <a:t>instances of resource type </a:t>
            </a:r>
            <a:r>
              <a:rPr lang="en-US" sz="2400" i="1" dirty="0" err="1">
                <a:latin typeface="+mn-lt"/>
                <a:ea typeface="MS PGothic" charset="0"/>
              </a:rPr>
              <a:t>R</a:t>
            </a:r>
            <a:r>
              <a:rPr lang="en-US" sz="2400" i="1" baseline="-25000" dirty="0" err="1">
                <a:latin typeface="+mn-lt"/>
                <a:ea typeface="MS PGothic" charset="0"/>
              </a:rPr>
              <a:t>j</a:t>
            </a:r>
            <a:endParaRPr lang="en-US" sz="2400" i="1" baseline="-25000" dirty="0">
              <a:latin typeface="+mn-lt"/>
              <a:ea typeface="MS PGothic" charset="0"/>
            </a:endParaRPr>
          </a:p>
          <a:p>
            <a:endParaRPr lang="en-US" sz="2400" i="1" baseline="-25000" dirty="0">
              <a:latin typeface="+mn-lt"/>
              <a:ea typeface="MS PGothic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+mn-lt"/>
                <a:ea typeface="MS PGothic" charset="0"/>
              </a:rPr>
              <a:t>Allocation</a:t>
            </a:r>
            <a:r>
              <a:rPr lang="en-US" sz="2400" i="1" dirty="0">
                <a:latin typeface="+mn-lt"/>
                <a:ea typeface="MS PGothic" charset="0"/>
              </a:rPr>
              <a:t>:  n </a:t>
            </a:r>
            <a:r>
              <a:rPr lang="en-US" sz="2400" dirty="0">
                <a:latin typeface="+mn-lt"/>
                <a:ea typeface="MS PGothic" charset="0"/>
              </a:rPr>
              <a:t>x</a:t>
            </a:r>
            <a:r>
              <a:rPr lang="en-US" sz="2400" i="1" dirty="0">
                <a:latin typeface="+mn-lt"/>
                <a:ea typeface="MS PGothic" charset="0"/>
              </a:rPr>
              <a:t> m</a:t>
            </a:r>
            <a:r>
              <a:rPr lang="en-US" sz="2400" dirty="0">
                <a:latin typeface="+mn-lt"/>
                <a:ea typeface="MS PGothic" charset="0"/>
              </a:rPr>
              <a:t> matrix.  If Allocation[</a:t>
            </a:r>
            <a:r>
              <a:rPr lang="en-US" sz="2400" i="1" dirty="0" err="1">
                <a:latin typeface="+mn-lt"/>
                <a:ea typeface="MS PGothic" charset="0"/>
              </a:rPr>
              <a:t>i,j</a:t>
            </a:r>
            <a:r>
              <a:rPr lang="en-US" sz="2400" dirty="0">
                <a:latin typeface="+mn-lt"/>
                <a:ea typeface="MS PGothic" charset="0"/>
              </a:rPr>
              <a:t>] =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then</a:t>
            </a:r>
            <a:r>
              <a:rPr lang="en-US" sz="2400" i="1" dirty="0">
                <a:latin typeface="+mn-lt"/>
                <a:ea typeface="MS PGothic" charset="0"/>
              </a:rPr>
              <a:t> P</a:t>
            </a:r>
            <a:r>
              <a:rPr lang="en-US" sz="2400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is currently allocated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instances of </a:t>
            </a:r>
            <a:r>
              <a:rPr lang="en-US" sz="2400" i="1" dirty="0" err="1">
                <a:latin typeface="+mn-lt"/>
                <a:ea typeface="MS PGothic" charset="0"/>
              </a:rPr>
              <a:t>R</a:t>
            </a:r>
            <a:r>
              <a:rPr lang="en-US" sz="2400" i="1" baseline="-25000" dirty="0" err="1">
                <a:latin typeface="+mn-lt"/>
                <a:ea typeface="MS PGothic" charset="0"/>
              </a:rPr>
              <a:t>j</a:t>
            </a:r>
            <a:endParaRPr lang="en-US" sz="2400" i="1" baseline="-25000" dirty="0">
              <a:latin typeface="+mn-lt"/>
              <a:ea typeface="MS PGothic" charset="0"/>
            </a:endParaRPr>
          </a:p>
          <a:p>
            <a:endParaRPr lang="en-US" sz="2400" i="1" baseline="-25000" dirty="0">
              <a:latin typeface="+mn-lt"/>
              <a:ea typeface="MS PGothic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+mn-lt"/>
                <a:ea typeface="MS PGothic" charset="0"/>
              </a:rPr>
              <a:t>Need</a:t>
            </a:r>
            <a:r>
              <a:rPr lang="en-US" sz="2400" i="1" dirty="0">
                <a:latin typeface="+mn-lt"/>
                <a:ea typeface="MS PGothic" charset="0"/>
              </a:rPr>
              <a:t>:  n </a:t>
            </a:r>
            <a:r>
              <a:rPr lang="en-US" sz="2400" dirty="0">
                <a:latin typeface="+mn-lt"/>
                <a:ea typeface="MS PGothic" charset="0"/>
              </a:rPr>
              <a:t>x</a:t>
            </a:r>
            <a:r>
              <a:rPr lang="en-US" sz="2400" i="1" dirty="0">
                <a:latin typeface="+mn-lt"/>
                <a:ea typeface="MS PGothic" charset="0"/>
              </a:rPr>
              <a:t> m</a:t>
            </a:r>
            <a:r>
              <a:rPr lang="en-US" sz="2400" dirty="0">
                <a:latin typeface="+mn-lt"/>
                <a:ea typeface="MS PGothic" charset="0"/>
              </a:rPr>
              <a:t> matrix. If </a:t>
            </a:r>
            <a:r>
              <a:rPr lang="en-US" sz="2400" i="1" dirty="0">
                <a:latin typeface="+mn-lt"/>
                <a:ea typeface="MS PGothic" charset="0"/>
              </a:rPr>
              <a:t>Need</a:t>
            </a:r>
            <a:r>
              <a:rPr lang="en-US" sz="2400" dirty="0">
                <a:latin typeface="+mn-lt"/>
                <a:ea typeface="MS PGothic" charset="0"/>
              </a:rPr>
              <a:t>[</a:t>
            </a:r>
            <a:r>
              <a:rPr lang="en-US" sz="2400" i="1" dirty="0" err="1">
                <a:latin typeface="+mn-lt"/>
                <a:ea typeface="MS PGothic" charset="0"/>
              </a:rPr>
              <a:t>i,j</a:t>
            </a:r>
            <a:r>
              <a:rPr lang="en-US" sz="2400" dirty="0">
                <a:latin typeface="+mn-lt"/>
                <a:ea typeface="MS PGothic" charset="0"/>
              </a:rPr>
              <a:t>] =</a:t>
            </a:r>
            <a:r>
              <a:rPr lang="en-US" sz="2400" i="1" dirty="0">
                <a:latin typeface="+mn-lt"/>
                <a:ea typeface="MS PGothic" charset="0"/>
              </a:rPr>
              <a:t> k</a:t>
            </a:r>
            <a:r>
              <a:rPr lang="en-US" sz="2400" dirty="0">
                <a:latin typeface="+mn-lt"/>
                <a:ea typeface="MS PGothic" charset="0"/>
              </a:rPr>
              <a:t>, then</a:t>
            </a:r>
            <a:r>
              <a:rPr lang="en-US" sz="2400" i="1" dirty="0">
                <a:latin typeface="+mn-lt"/>
                <a:ea typeface="MS PGothic" charset="0"/>
              </a:rPr>
              <a:t> P</a:t>
            </a:r>
            <a:r>
              <a:rPr lang="en-US" sz="2400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may need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more instances of </a:t>
            </a:r>
            <a:r>
              <a:rPr lang="en-US" sz="2400" i="1" dirty="0" err="1">
                <a:latin typeface="+mn-lt"/>
                <a:ea typeface="MS PGothic" charset="0"/>
              </a:rPr>
              <a:t>R</a:t>
            </a:r>
            <a:r>
              <a:rPr lang="en-US" sz="2400" i="1" baseline="-25000" dirty="0" err="1">
                <a:latin typeface="+mn-lt"/>
                <a:ea typeface="MS PGothic" charset="0"/>
              </a:rPr>
              <a:t>j</a:t>
            </a:r>
            <a:r>
              <a:rPr lang="en-US" sz="2400" baseline="-25000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to complete its task</a:t>
            </a:r>
          </a:p>
          <a:p>
            <a:pPr lvl="2">
              <a:buFont typeface="Webding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/>
            </a:r>
            <a:br>
              <a:rPr lang="en-US" sz="2400" dirty="0">
                <a:latin typeface="+mn-lt"/>
                <a:ea typeface="MS PGothic" charset="0"/>
              </a:rPr>
            </a:b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Need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 [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ea typeface="MS PGothic" charset="0"/>
              </a:rPr>
              <a:t>i,j</a:t>
            </a: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]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Max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[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ea typeface="MS PGothic" charset="0"/>
              </a:rPr>
              <a:t>i,j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] – </a:t>
            </a: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Allocation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 [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ea typeface="MS PGothic" charset="0"/>
              </a:rPr>
              <a:t>i,j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]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Helvetica" charset="0"/>
              </a:rPr>
              <a:t>Let 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 = number of processes, and </a:t>
            </a:r>
            <a:r>
              <a:rPr lang="en-US" i="1" dirty="0">
                <a:latin typeface="Helvetica" charset="0"/>
              </a:rPr>
              <a:t>m </a:t>
            </a:r>
            <a:r>
              <a:rPr lang="en-US" dirty="0">
                <a:latin typeface="Helvetica" charset="0"/>
              </a:rPr>
              <a:t>= number of resources types.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52400"/>
            <a:ext cx="766445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Example of Banker</a:t>
            </a:r>
            <a:r>
              <a:rPr lang="ja-JP" altLang="en-US" dirty="0">
                <a:latin typeface="+mj-lt"/>
                <a:ea typeface="MS PGothic" charset="0"/>
              </a:rPr>
              <a:t>’</a:t>
            </a:r>
            <a:r>
              <a:rPr lang="en-US" altLang="ja-JP" dirty="0">
                <a:latin typeface="+mj-lt"/>
                <a:ea typeface="MS PGothic" charset="0"/>
              </a:rPr>
              <a:t>s Algorithm</a:t>
            </a:r>
            <a:endParaRPr lang="en-US" dirty="0">
              <a:latin typeface="+mj-lt"/>
              <a:ea typeface="MS PGothic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923212" cy="533400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5 processes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0  </a:t>
            </a:r>
            <a:r>
              <a:rPr lang="en-US" dirty="0">
                <a:latin typeface="+mn-lt"/>
                <a:ea typeface="MS PGothic" charset="0"/>
              </a:rPr>
              <a:t>through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; 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      3 resource types: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  </a:t>
            </a:r>
            <a:r>
              <a:rPr lang="en-US" i="1" dirty="0" smtClean="0">
                <a:latin typeface="+mn-lt"/>
                <a:ea typeface="MS PGothic" charset="0"/>
              </a:rPr>
              <a:t>A</a:t>
            </a:r>
            <a:r>
              <a:rPr lang="en-US" dirty="0" smtClean="0"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(10 instances),  </a:t>
            </a:r>
            <a:r>
              <a:rPr lang="en-US" i="1" dirty="0">
                <a:latin typeface="+mn-lt"/>
                <a:ea typeface="MS PGothic" charset="0"/>
              </a:rPr>
              <a:t>B</a:t>
            </a:r>
            <a:r>
              <a:rPr lang="en-US" dirty="0">
                <a:latin typeface="+mn-lt"/>
                <a:ea typeface="MS PGothic" charset="0"/>
              </a:rPr>
              <a:t> (5instances), and </a:t>
            </a:r>
            <a:r>
              <a:rPr lang="en-US" i="1" dirty="0">
                <a:latin typeface="+mn-lt"/>
                <a:ea typeface="MS PGothic" charset="0"/>
              </a:rPr>
              <a:t>C</a:t>
            </a:r>
            <a:r>
              <a:rPr lang="en-US" dirty="0">
                <a:latin typeface="+mn-lt"/>
                <a:ea typeface="MS PGothic" charset="0"/>
              </a:rPr>
              <a:t> (7 instances</a:t>
            </a:r>
            <a:r>
              <a:rPr lang="en-US" dirty="0" smtClean="0">
                <a:latin typeface="+mn-lt"/>
                <a:ea typeface="MS PGothic" charset="0"/>
              </a:rPr>
              <a:t>)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dirty="0">
              <a:latin typeface="+mn-lt"/>
              <a:ea typeface="MS PGothic" charset="0"/>
            </a:endParaRP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Snapshot at time </a:t>
            </a:r>
            <a:r>
              <a:rPr lang="en-US" i="1" dirty="0">
                <a:latin typeface="+mn-lt"/>
                <a:ea typeface="MS PGothic" charset="0"/>
              </a:rPr>
              <a:t>T</a:t>
            </a:r>
            <a:r>
              <a:rPr lang="en-US" baseline="-25000" dirty="0">
                <a:latin typeface="+mn-lt"/>
                <a:ea typeface="MS PGothic" charset="0"/>
              </a:rPr>
              <a:t>0</a:t>
            </a:r>
            <a:r>
              <a:rPr lang="en-US" dirty="0">
                <a:latin typeface="+mn-lt"/>
                <a:ea typeface="MS PGothic" charset="0"/>
              </a:rPr>
              <a:t>: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	</a:t>
            </a:r>
            <a:r>
              <a:rPr lang="en-US" i="1" u="sng" dirty="0">
                <a:latin typeface="+mn-lt"/>
                <a:ea typeface="MS PGothic" charset="0"/>
              </a:rPr>
              <a:t>Allocation</a:t>
            </a:r>
            <a:r>
              <a:rPr lang="en-US" i="1" dirty="0">
                <a:latin typeface="+mn-lt"/>
                <a:ea typeface="MS PGothic" charset="0"/>
              </a:rPr>
              <a:t>	  </a:t>
            </a:r>
            <a:r>
              <a:rPr lang="en-US" i="1" u="sng" dirty="0">
                <a:latin typeface="+mn-lt"/>
                <a:ea typeface="MS PGothic" charset="0"/>
              </a:rPr>
              <a:t>Max</a:t>
            </a:r>
            <a:r>
              <a:rPr lang="en-US" i="1" dirty="0">
                <a:latin typeface="+mn-lt"/>
                <a:ea typeface="MS PGothic" charset="0"/>
              </a:rPr>
              <a:t>	</a:t>
            </a:r>
            <a:r>
              <a:rPr lang="en-US" i="1" dirty="0" smtClean="0">
                <a:latin typeface="+mn-lt"/>
                <a:ea typeface="MS PGothic" charset="0"/>
              </a:rPr>
              <a:t>     </a:t>
            </a:r>
            <a:r>
              <a:rPr lang="en-US" i="1" u="sng" dirty="0" smtClean="0">
                <a:latin typeface="+mn-lt"/>
                <a:ea typeface="MS PGothic" charset="0"/>
              </a:rPr>
              <a:t>Available</a:t>
            </a:r>
            <a:endParaRPr lang="en-US" i="1" dirty="0">
              <a:latin typeface="+mn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i="1" dirty="0">
                <a:latin typeface="+mn-lt"/>
                <a:ea typeface="MS PGothic" charset="0"/>
              </a:rPr>
              <a:t>			A B C	       A B C 	A B C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0	</a:t>
            </a:r>
            <a:r>
              <a:rPr lang="en-US" dirty="0">
                <a:latin typeface="+mn-lt"/>
                <a:ea typeface="MS PGothic" charset="0"/>
              </a:rPr>
              <a:t>0 1 0	        </a:t>
            </a:r>
            <a:r>
              <a:rPr lang="en-US" dirty="0" smtClean="0">
                <a:latin typeface="+mn-lt"/>
                <a:ea typeface="MS PGothic" charset="0"/>
              </a:rPr>
              <a:t>7 </a:t>
            </a:r>
            <a:r>
              <a:rPr lang="en-US" dirty="0">
                <a:latin typeface="+mn-lt"/>
                <a:ea typeface="MS PGothic" charset="0"/>
              </a:rPr>
              <a:t>5 3 	3 3 2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1	</a:t>
            </a:r>
            <a:r>
              <a:rPr lang="en-US" dirty="0">
                <a:latin typeface="+mn-lt"/>
                <a:ea typeface="MS PGothic" charset="0"/>
              </a:rPr>
              <a:t>2 0 0 	        3 2 2  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2</a:t>
            </a:r>
            <a:r>
              <a:rPr lang="en-US" dirty="0">
                <a:latin typeface="+mn-lt"/>
                <a:ea typeface="MS PGothic" charset="0"/>
              </a:rPr>
              <a:t>	3 0 2 	        9 0 2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3</a:t>
            </a:r>
            <a:r>
              <a:rPr lang="en-US" dirty="0">
                <a:latin typeface="+mn-lt"/>
                <a:ea typeface="MS PGothic" charset="0"/>
              </a:rPr>
              <a:t>	2 1 1 	        2 2 2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	0 0 2	         4 3 3  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Example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136650"/>
            <a:ext cx="8351838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The content of the matrix </a:t>
            </a:r>
            <a:r>
              <a:rPr lang="en-US" b="1" i="1" dirty="0">
                <a:latin typeface="+mn-lt"/>
                <a:ea typeface="MS PGothic" charset="0"/>
              </a:rPr>
              <a:t>Need</a:t>
            </a:r>
            <a:r>
              <a:rPr lang="en-US" dirty="0">
                <a:latin typeface="+mn-lt"/>
                <a:ea typeface="MS PGothic" charset="0"/>
              </a:rPr>
              <a:t> is defined to be </a:t>
            </a:r>
            <a:r>
              <a:rPr lang="en-US" b="1" i="1" dirty="0">
                <a:latin typeface="+mn-lt"/>
                <a:ea typeface="MS PGothic" charset="0"/>
              </a:rPr>
              <a:t>Max</a:t>
            </a:r>
            <a:r>
              <a:rPr lang="en-US" b="1" dirty="0">
                <a:latin typeface="+mn-lt"/>
                <a:ea typeface="MS PGothic" charset="0"/>
              </a:rPr>
              <a:t> – </a:t>
            </a:r>
            <a:r>
              <a:rPr lang="en-US" b="1" i="1" dirty="0">
                <a:latin typeface="+mn-lt"/>
                <a:ea typeface="MS PGothic" charset="0"/>
              </a:rPr>
              <a:t>Allocation</a:t>
            </a:r>
            <a:endParaRPr lang="en-US" b="1" dirty="0">
              <a:latin typeface="+mn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	</a:t>
            </a:r>
            <a:r>
              <a:rPr lang="en-US" i="1" u="sng" dirty="0">
                <a:latin typeface="+mn-lt"/>
                <a:ea typeface="MS PGothic" charset="0"/>
              </a:rPr>
              <a:t>Need</a:t>
            </a:r>
            <a:endParaRPr lang="en-US" u="sng" dirty="0">
              <a:latin typeface="+mn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	</a:t>
            </a:r>
            <a:r>
              <a:rPr lang="en-US" i="1" dirty="0">
                <a:latin typeface="+mn-lt"/>
                <a:ea typeface="MS PGothic" charset="0"/>
              </a:rPr>
              <a:t>A B C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0	</a:t>
            </a:r>
            <a:r>
              <a:rPr lang="en-US" dirty="0">
                <a:latin typeface="+mn-lt"/>
                <a:ea typeface="MS PGothic" charset="0"/>
              </a:rPr>
              <a:t>7 4 3 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1	</a:t>
            </a:r>
            <a:r>
              <a:rPr lang="en-US" dirty="0">
                <a:latin typeface="+mn-lt"/>
                <a:ea typeface="MS PGothic" charset="0"/>
              </a:rPr>
              <a:t>1 2 2 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2</a:t>
            </a:r>
            <a:r>
              <a:rPr lang="en-US" dirty="0">
                <a:latin typeface="+mn-lt"/>
                <a:ea typeface="MS PGothic" charset="0"/>
              </a:rPr>
              <a:t>	6 0 0 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3</a:t>
            </a:r>
            <a:r>
              <a:rPr lang="en-US" dirty="0">
                <a:latin typeface="+mn-lt"/>
                <a:ea typeface="MS PGothic" charset="0"/>
              </a:rPr>
              <a:t>	0 1 1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	4 3 1 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pPr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The system is in a safe state since the sequence &lt;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1</a:t>
            </a:r>
            <a:r>
              <a:rPr lang="en-US" dirty="0">
                <a:latin typeface="+mn-lt"/>
                <a:ea typeface="MS PGothic" charset="0"/>
              </a:rPr>
              <a:t>,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3</a:t>
            </a:r>
            <a:r>
              <a:rPr lang="en-US" dirty="0">
                <a:latin typeface="+mn-lt"/>
                <a:ea typeface="MS PGothic" charset="0"/>
              </a:rPr>
              <a:t>,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,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2</a:t>
            </a:r>
            <a:r>
              <a:rPr lang="en-US" dirty="0">
                <a:latin typeface="+mn-lt"/>
                <a:ea typeface="MS PGothic" charset="0"/>
              </a:rPr>
              <a:t>,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0</a:t>
            </a:r>
            <a:r>
              <a:rPr lang="en-US" dirty="0">
                <a:latin typeface="+mn-lt"/>
                <a:ea typeface="MS PGothic" charset="0"/>
              </a:rPr>
              <a:t>&gt; satisfies safety criteria</a:t>
            </a:r>
            <a:endParaRPr lang="en-US" baseline="-25000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7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Example:  </a:t>
            </a:r>
            <a:r>
              <a:rPr lang="en-US" i="1" dirty="0">
                <a:latin typeface="+mj-lt"/>
                <a:ea typeface="MS PGothic" charset="0"/>
              </a:rPr>
              <a:t>P</a:t>
            </a:r>
            <a:r>
              <a:rPr lang="en-US" baseline="-25000" dirty="0">
                <a:latin typeface="+mj-lt"/>
                <a:ea typeface="MS PGothic" charset="0"/>
              </a:rPr>
              <a:t>1</a:t>
            </a:r>
            <a:r>
              <a:rPr lang="en-US" dirty="0">
                <a:latin typeface="+mj-lt"/>
                <a:ea typeface="MS PGothic" charset="0"/>
              </a:rPr>
              <a:t> Request (1,0,2)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924800" cy="5943600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Check that Request </a:t>
            </a:r>
            <a:r>
              <a:rPr lang="en-US" sz="2400" dirty="0">
                <a:latin typeface="+mj-lt"/>
                <a:ea typeface="MS PGothic" charset="0"/>
                <a:sym typeface="Symbol" charset="0"/>
              </a:rPr>
              <a:t> Available (that is, (1,0,2)  (3,3,2)  true</a:t>
            </a:r>
            <a:endParaRPr lang="en-US" sz="2400" i="1" dirty="0">
              <a:latin typeface="+mj-lt"/>
              <a:ea typeface="MS PGothic" charset="0"/>
              <a:sym typeface="Symbol" charset="0"/>
            </a:endParaRP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</a:t>
            </a:r>
            <a:r>
              <a:rPr lang="en-US" sz="2400" i="1" u="sng" dirty="0">
                <a:latin typeface="+mj-lt"/>
                <a:ea typeface="MS PGothic" charset="0"/>
              </a:rPr>
              <a:t>Allocation</a:t>
            </a:r>
            <a:r>
              <a:rPr lang="en-US" sz="2400" i="1" dirty="0">
                <a:latin typeface="+mj-lt"/>
                <a:ea typeface="MS PGothic" charset="0"/>
              </a:rPr>
              <a:t>	</a:t>
            </a:r>
            <a:r>
              <a:rPr lang="en-US" sz="2400" i="1" u="sng" dirty="0">
                <a:latin typeface="+mj-lt"/>
                <a:ea typeface="MS PGothic" charset="0"/>
              </a:rPr>
              <a:t>Need</a:t>
            </a:r>
            <a:r>
              <a:rPr lang="en-US" sz="2400" i="1" dirty="0">
                <a:latin typeface="+mj-lt"/>
                <a:ea typeface="MS PGothic" charset="0"/>
              </a:rPr>
              <a:t>	   </a:t>
            </a:r>
            <a:r>
              <a:rPr lang="en-US" sz="2400" i="1" u="sng" dirty="0">
                <a:latin typeface="+mj-lt"/>
                <a:ea typeface="MS PGothic" charset="0"/>
              </a:rPr>
              <a:t>Available</a:t>
            </a:r>
            <a:endParaRPr lang="en-US" sz="2400" i="1" dirty="0">
              <a:latin typeface="+mj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A B C	A B C	 A B C 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	0 1 0 	7 4 3 	2 3 0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1</a:t>
            </a:r>
            <a:r>
              <a:rPr lang="en-US" sz="2400" dirty="0">
                <a:latin typeface="+mj-lt"/>
                <a:ea typeface="MS PGothic" charset="0"/>
              </a:rPr>
              <a:t>	     </a:t>
            </a:r>
            <a:r>
              <a:rPr lang="en-US" sz="2400" dirty="0" smtClean="0">
                <a:latin typeface="+mj-lt"/>
                <a:ea typeface="MS PGothic" charset="0"/>
              </a:rPr>
              <a:t>3 </a:t>
            </a:r>
            <a:r>
              <a:rPr lang="en-US" sz="2400" dirty="0">
                <a:latin typeface="+mj-lt"/>
                <a:ea typeface="MS PGothic" charset="0"/>
              </a:rPr>
              <a:t>0 2         </a:t>
            </a:r>
            <a:r>
              <a:rPr lang="en-US" sz="2400" dirty="0" smtClean="0">
                <a:latin typeface="+mj-lt"/>
                <a:ea typeface="MS PGothic" charset="0"/>
              </a:rPr>
              <a:t>0 </a:t>
            </a:r>
            <a:r>
              <a:rPr lang="en-US" sz="2400" dirty="0">
                <a:latin typeface="+mj-lt"/>
                <a:ea typeface="MS PGothic" charset="0"/>
              </a:rPr>
              <a:t>2 0 	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2</a:t>
            </a:r>
            <a:r>
              <a:rPr lang="en-US" sz="2400" dirty="0">
                <a:latin typeface="+mj-lt"/>
                <a:ea typeface="MS PGothic" charset="0"/>
              </a:rPr>
              <a:t>	3 0 2 	 6 0 0 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3</a:t>
            </a:r>
            <a:r>
              <a:rPr lang="en-US" sz="2400" dirty="0">
                <a:latin typeface="+mj-lt"/>
                <a:ea typeface="MS PGothic" charset="0"/>
              </a:rPr>
              <a:t>	2 1 1 	0 1 1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	0 0 2 	 4 3 1 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400" dirty="0">
              <a:latin typeface="+mj-lt"/>
              <a:ea typeface="MS PGothic" charset="0"/>
            </a:endParaRP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Executing safety algorithm shows that sequence &lt; </a:t>
            </a:r>
            <a:r>
              <a:rPr lang="en-US" sz="2400" b="1" i="1" dirty="0">
                <a:latin typeface="+mj-lt"/>
                <a:ea typeface="MS PGothic" charset="0"/>
              </a:rPr>
              <a:t>P</a:t>
            </a:r>
            <a:r>
              <a:rPr lang="en-US" sz="2400" b="1" baseline="-25000" dirty="0">
                <a:latin typeface="+mj-lt"/>
                <a:ea typeface="MS PGothic" charset="0"/>
              </a:rPr>
              <a:t>1</a:t>
            </a:r>
            <a:r>
              <a:rPr lang="en-US" sz="2400" b="1" dirty="0">
                <a:latin typeface="+mj-lt"/>
                <a:ea typeface="MS PGothic" charset="0"/>
              </a:rPr>
              <a:t>, </a:t>
            </a:r>
            <a:r>
              <a:rPr lang="en-US" sz="2400" b="1" i="1" dirty="0">
                <a:latin typeface="+mj-lt"/>
                <a:ea typeface="MS PGothic" charset="0"/>
              </a:rPr>
              <a:t>P</a:t>
            </a:r>
            <a:r>
              <a:rPr lang="en-US" sz="2400" b="1" baseline="-25000" dirty="0">
                <a:latin typeface="+mj-lt"/>
                <a:ea typeface="MS PGothic" charset="0"/>
              </a:rPr>
              <a:t>3</a:t>
            </a:r>
            <a:r>
              <a:rPr lang="en-US" sz="2400" b="1" dirty="0">
                <a:latin typeface="+mj-lt"/>
                <a:ea typeface="MS PGothic" charset="0"/>
              </a:rPr>
              <a:t>, </a:t>
            </a:r>
            <a:r>
              <a:rPr lang="en-US" sz="2400" b="1" i="1" dirty="0">
                <a:latin typeface="+mj-lt"/>
                <a:ea typeface="MS PGothic" charset="0"/>
              </a:rPr>
              <a:t>P</a:t>
            </a:r>
            <a:r>
              <a:rPr lang="en-US" sz="2400" b="1" baseline="-25000" dirty="0">
                <a:latin typeface="+mj-lt"/>
                <a:ea typeface="MS PGothic" charset="0"/>
              </a:rPr>
              <a:t>4</a:t>
            </a:r>
            <a:r>
              <a:rPr lang="en-US" sz="2400" b="1" dirty="0">
                <a:latin typeface="+mj-lt"/>
                <a:ea typeface="MS PGothic" charset="0"/>
              </a:rPr>
              <a:t>, </a:t>
            </a:r>
            <a:r>
              <a:rPr lang="en-US" sz="2400" b="1" i="1" dirty="0">
                <a:latin typeface="+mj-lt"/>
                <a:ea typeface="MS PGothic" charset="0"/>
              </a:rPr>
              <a:t>P</a:t>
            </a:r>
            <a:r>
              <a:rPr lang="en-US" sz="2400" b="1" baseline="-25000" dirty="0">
                <a:latin typeface="+mj-lt"/>
                <a:ea typeface="MS PGothic" charset="0"/>
              </a:rPr>
              <a:t>0</a:t>
            </a:r>
            <a:r>
              <a:rPr lang="en-US" sz="2400" b="1" dirty="0">
                <a:latin typeface="+mj-lt"/>
                <a:ea typeface="MS PGothic" charset="0"/>
              </a:rPr>
              <a:t>, </a:t>
            </a:r>
            <a:r>
              <a:rPr lang="en-US" sz="2400" b="1" i="1" dirty="0">
                <a:latin typeface="+mj-lt"/>
                <a:ea typeface="MS PGothic" charset="0"/>
              </a:rPr>
              <a:t>P</a:t>
            </a:r>
            <a:r>
              <a:rPr lang="en-US" sz="2400" b="1" baseline="-25000" dirty="0">
                <a:latin typeface="+mj-lt"/>
                <a:ea typeface="MS PGothic" charset="0"/>
              </a:rPr>
              <a:t>2</a:t>
            </a:r>
            <a:r>
              <a:rPr lang="en-US" sz="2400" dirty="0">
                <a:latin typeface="+mj-lt"/>
                <a:ea typeface="MS PGothic" charset="0"/>
              </a:rPr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400" dirty="0">
              <a:latin typeface="+mj-lt"/>
              <a:ea typeface="MS PGothic" charset="0"/>
            </a:endParaRP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Can request for (3,3,0) by </a:t>
            </a:r>
            <a:r>
              <a:rPr lang="en-US" sz="2400" b="1" i="1" dirty="0">
                <a:latin typeface="+mj-lt"/>
                <a:ea typeface="MS PGothic" charset="0"/>
              </a:rPr>
              <a:t>P</a:t>
            </a:r>
            <a:r>
              <a:rPr lang="en-US" sz="2400" b="1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400" dirty="0">
              <a:latin typeface="+mj-lt"/>
              <a:ea typeface="MS PGothic" charset="0"/>
            </a:endParaRP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Can request for (0,2,0) by </a:t>
            </a:r>
            <a:r>
              <a:rPr lang="en-US" sz="2400" b="1" i="1" dirty="0">
                <a:latin typeface="+mj-lt"/>
                <a:ea typeface="MS PGothic" charset="0"/>
              </a:rPr>
              <a:t>P</a:t>
            </a:r>
            <a:r>
              <a:rPr lang="en-US" sz="2400" b="1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 be granted?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400" dirty="0">
              <a:latin typeface="+mj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8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Safety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49434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j-lt"/>
                <a:ea typeface="MS PGothic" charset="0"/>
              </a:rPr>
              <a:t>1.	</a:t>
            </a:r>
            <a:r>
              <a:rPr lang="en-US" sz="2400" dirty="0">
                <a:latin typeface="+mn-lt"/>
                <a:ea typeface="MS PGothic" charset="0"/>
              </a:rPr>
              <a:t>Let </a:t>
            </a:r>
            <a:r>
              <a:rPr lang="en-US" sz="2400" b="1" i="1" dirty="0">
                <a:solidFill>
                  <a:srgbClr val="000000"/>
                </a:solidFill>
                <a:latin typeface="+mn-lt"/>
                <a:ea typeface="MS PGothic" charset="0"/>
              </a:rPr>
              <a:t>Work</a:t>
            </a:r>
            <a:r>
              <a:rPr lang="en-US" sz="2400" i="1" dirty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and </a:t>
            </a:r>
            <a:r>
              <a:rPr lang="en-US" sz="2400" b="1" i="1" dirty="0">
                <a:solidFill>
                  <a:srgbClr val="000000"/>
                </a:solidFill>
                <a:latin typeface="+mn-lt"/>
                <a:ea typeface="MS PGothic" charset="0"/>
              </a:rPr>
              <a:t>Finish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be vectors of length</a:t>
            </a:r>
            <a:r>
              <a:rPr lang="en-US" sz="2400" i="1" dirty="0">
                <a:latin typeface="+mn-lt"/>
                <a:ea typeface="MS PGothic" charset="0"/>
              </a:rPr>
              <a:t> m</a:t>
            </a:r>
            <a:r>
              <a:rPr lang="en-US" sz="2400" dirty="0">
                <a:latin typeface="+mn-lt"/>
                <a:ea typeface="MS PGothic" charset="0"/>
              </a:rPr>
              <a:t> and</a:t>
            </a:r>
            <a:r>
              <a:rPr lang="en-US" sz="2400" i="1" dirty="0">
                <a:latin typeface="+mn-lt"/>
                <a:ea typeface="MS PGothic" charset="0"/>
              </a:rPr>
              <a:t> n</a:t>
            </a:r>
            <a:r>
              <a:rPr lang="en-US" sz="2400" dirty="0">
                <a:latin typeface="+mn-lt"/>
                <a:ea typeface="MS PGothic" charset="0"/>
              </a:rPr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sz="2400" b="1" i="1" dirty="0">
                <a:latin typeface="+mn-lt"/>
                <a:ea typeface="MS PGothic" charset="0"/>
              </a:rPr>
              <a:t>Work </a:t>
            </a:r>
            <a:r>
              <a:rPr lang="en-US" sz="2400" b="1" dirty="0">
                <a:latin typeface="+mn-lt"/>
                <a:ea typeface="MS PGothic" charset="0"/>
              </a:rPr>
              <a:t>= </a:t>
            </a:r>
            <a:r>
              <a:rPr lang="en-US" sz="2400" b="1" i="1" dirty="0">
                <a:latin typeface="+mn-lt"/>
                <a:ea typeface="MS PGothic" charset="0"/>
              </a:rPr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sz="2400" b="1" i="1" dirty="0">
                <a:latin typeface="+mn-lt"/>
                <a:ea typeface="MS PGothic" charset="0"/>
              </a:rPr>
              <a:t>Finish 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</a:t>
            </a:r>
            <a:r>
              <a:rPr lang="en-US" sz="2400" b="1" i="1" dirty="0">
                <a:latin typeface="+mn-lt"/>
                <a:ea typeface="MS PGothic" charset="0"/>
              </a:rPr>
              <a:t> false </a:t>
            </a:r>
            <a:r>
              <a:rPr lang="en-US" sz="2400" b="1" dirty="0">
                <a:latin typeface="+mn-lt"/>
                <a:ea typeface="MS PGothic" charset="0"/>
              </a:rPr>
              <a:t>for</a:t>
            </a:r>
            <a:r>
              <a:rPr lang="en-US" sz="2400" b="1" i="1" dirty="0">
                <a:latin typeface="+mn-lt"/>
                <a:ea typeface="MS PGothic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 = 0, 1, …, </a:t>
            </a:r>
            <a:r>
              <a:rPr lang="en-US" sz="2400" b="1" i="1" dirty="0">
                <a:latin typeface="+mn-lt"/>
                <a:ea typeface="MS PGothic" charset="0"/>
              </a:rPr>
              <a:t>n- </a:t>
            </a:r>
            <a:r>
              <a:rPr lang="en-US" sz="2400" b="1" dirty="0">
                <a:latin typeface="+mn-lt"/>
                <a:ea typeface="MS PGothic" charset="0"/>
              </a:rPr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2.	Find an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i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</a:rPr>
              <a:t>(a) </a:t>
            </a:r>
            <a:r>
              <a:rPr lang="en-US" b="1" i="1" dirty="0">
                <a:latin typeface="+mn-lt"/>
                <a:ea typeface="MS PGothic" charset="0"/>
              </a:rPr>
              <a:t>Finish</a:t>
            </a:r>
            <a:r>
              <a:rPr lang="en-US" b="1" dirty="0">
                <a:latin typeface="+mn-lt"/>
                <a:ea typeface="MS PGothic" charset="0"/>
              </a:rPr>
              <a:t> [</a:t>
            </a:r>
            <a:r>
              <a:rPr lang="en-US" b="1" i="1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] = </a:t>
            </a:r>
            <a:r>
              <a:rPr lang="en-US" b="1" i="1" dirty="0">
                <a:latin typeface="+mn-lt"/>
                <a:ea typeface="MS PGothic" charset="0"/>
              </a:rPr>
              <a:t>false</a:t>
            </a:r>
            <a:endParaRPr lang="en-US" b="1" dirty="0">
              <a:latin typeface="+mn-lt"/>
              <a:ea typeface="MS PGothic" charset="0"/>
            </a:endParaRPr>
          </a:p>
          <a:p>
            <a:pPr marL="800100" lvl="1" indent="-342900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</a:rPr>
              <a:t>(b) </a:t>
            </a:r>
            <a:r>
              <a:rPr lang="en-US" b="1" i="1" dirty="0" err="1">
                <a:latin typeface="+mn-lt"/>
                <a:ea typeface="MS PGothic" charset="0"/>
              </a:rPr>
              <a:t>Need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If no such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i="1" dirty="0">
                <a:latin typeface="+mn-lt"/>
                <a:ea typeface="MS PGothic" charset="0"/>
              </a:rPr>
              <a:t>3.  </a:t>
            </a:r>
            <a:r>
              <a:rPr lang="en-US" sz="2400" b="1" i="1" dirty="0">
                <a:latin typeface="+mn-lt"/>
                <a:ea typeface="MS PGothic" charset="0"/>
              </a:rPr>
              <a:t>Work</a:t>
            </a:r>
            <a:r>
              <a:rPr lang="en-US" sz="2400" b="1" dirty="0">
                <a:latin typeface="+mn-lt"/>
                <a:ea typeface="MS PGothic" charset="0"/>
              </a:rPr>
              <a:t> = </a:t>
            </a:r>
            <a:r>
              <a:rPr lang="en-US" sz="2400" b="1" i="1" dirty="0">
                <a:latin typeface="+mn-lt"/>
                <a:ea typeface="MS PGothic" charset="0"/>
              </a:rPr>
              <a:t>Work </a:t>
            </a:r>
            <a:r>
              <a:rPr lang="en-US" sz="2400" b="1" dirty="0">
                <a:latin typeface="+mn-lt"/>
                <a:ea typeface="MS PGothic" charset="0"/>
              </a:rPr>
              <a:t>+ </a:t>
            </a:r>
            <a:r>
              <a:rPr lang="en-US" sz="2400" b="1" i="1" dirty="0" err="1">
                <a:latin typeface="+mn-lt"/>
                <a:ea typeface="MS PGothic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/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</a:t>
            </a:r>
            <a:r>
              <a:rPr lang="en-US" sz="2400" b="1" i="1" dirty="0">
                <a:latin typeface="+mn-lt"/>
                <a:ea typeface="MS PGothic" charset="0"/>
              </a:rPr>
              <a:t> true</a:t>
            </a:r>
            <a:r>
              <a:rPr lang="en-US" sz="2400" b="1" dirty="0">
                <a:latin typeface="+mn-lt"/>
                <a:ea typeface="MS PGothic" charset="0"/>
              </a:rPr>
              <a:t/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dirty="0">
                <a:latin typeface="+mn-lt"/>
                <a:ea typeface="MS PGothic" charset="0"/>
              </a:rPr>
              <a:t>go to step 2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4.	If </a:t>
            </a: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 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== </a:t>
            </a:r>
            <a:r>
              <a:rPr lang="en-US" sz="2400" b="1" i="1" dirty="0">
                <a:latin typeface="+mn-lt"/>
                <a:ea typeface="MS PGothic" charset="0"/>
              </a:rPr>
              <a:t>true</a:t>
            </a:r>
            <a:r>
              <a:rPr lang="en-US" sz="2400" b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for all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, then the system is in a safe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600200"/>
          </a:xfrm>
        </p:spPr>
        <p:txBody>
          <a:bodyPr/>
          <a:lstStyle/>
          <a:p>
            <a:pPr eaLnBrk="1" hangingPunct="1"/>
            <a:r>
              <a:rPr lang="en-US" dirty="0">
                <a:latin typeface="+mn-lt"/>
                <a:ea typeface="MS PGothic" charset="0"/>
              </a:rPr>
              <a:t>Recap: </a:t>
            </a:r>
            <a:r>
              <a:rPr lang="en-US" dirty="0" smtClean="0">
                <a:latin typeface="+mn-lt"/>
                <a:ea typeface="MS PGothic" charset="0"/>
              </a:rPr>
              <a:t>Can you draw the following conclusions?</a:t>
            </a:r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7850"/>
            <a:ext cx="8305800" cy="4400550"/>
          </a:xfrm>
        </p:spPr>
        <p:txBody>
          <a:bodyPr/>
          <a:lstStyle/>
          <a:p>
            <a:r>
              <a:rPr lang="en-US" dirty="0">
                <a:latin typeface="+mj-lt"/>
                <a:ea typeface="MS PGothic" charset="0"/>
              </a:rPr>
              <a:t>If graph contains no cycles </a:t>
            </a:r>
            <a:r>
              <a:rPr lang="en-US" dirty="0">
                <a:latin typeface="+mj-lt"/>
                <a:ea typeface="MS PGothic" charset="0"/>
                <a:sym typeface="Symbol" charset="0"/>
              </a:rPr>
              <a:t> no </a:t>
            </a:r>
            <a:r>
              <a:rPr lang="en-US" dirty="0" smtClean="0">
                <a:latin typeface="+mj-lt"/>
                <a:ea typeface="MS PGothic" charset="0"/>
                <a:sym typeface="Symbol" charset="0"/>
              </a:rPr>
              <a:t>deadlock</a:t>
            </a:r>
          </a:p>
          <a:p>
            <a:endParaRPr lang="en-US" dirty="0">
              <a:latin typeface="+mj-lt"/>
              <a:ea typeface="MS PGothic" charset="0"/>
              <a:sym typeface="Symbol" charset="0"/>
            </a:endParaRPr>
          </a:p>
          <a:p>
            <a:r>
              <a:rPr lang="en-US" dirty="0">
                <a:latin typeface="+mj-lt"/>
                <a:ea typeface="MS PGothic" charset="0"/>
                <a:sym typeface="Symbol" charset="0"/>
              </a:rPr>
              <a:t>If graph contains a cycle </a:t>
            </a:r>
          </a:p>
          <a:p>
            <a:pPr lvl="1"/>
            <a:r>
              <a:rPr lang="en-US" sz="2800" dirty="0">
                <a:latin typeface="+mj-lt"/>
                <a:ea typeface="MS PGothic" charset="0"/>
                <a:sym typeface="Symbol" charset="0"/>
              </a:rPr>
              <a:t>if only one instance per resource type, then deadlock</a:t>
            </a:r>
          </a:p>
          <a:p>
            <a:pPr lvl="1"/>
            <a:r>
              <a:rPr lang="en-US" sz="2800" dirty="0">
                <a:latin typeface="+mj-lt"/>
                <a:ea typeface="MS PGothic" charset="0"/>
                <a:sym typeface="Symbol" charset="0"/>
              </a:rPr>
              <a:t>if several instances per resource type, </a:t>
            </a:r>
            <a:r>
              <a:rPr lang="en-US" sz="2800" dirty="0" smtClean="0">
                <a:latin typeface="+mj-lt"/>
                <a:ea typeface="MS PGothic" charset="0"/>
                <a:sym typeface="Symbol" charset="0"/>
              </a:rPr>
              <a:t>then possibility </a:t>
            </a:r>
            <a:r>
              <a:rPr lang="en-US" sz="2800" dirty="0">
                <a:latin typeface="+mj-lt"/>
                <a:ea typeface="MS PGothic" charset="0"/>
                <a:sym typeface="Symbol" charset="0"/>
              </a:rPr>
              <a:t>of deadlock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00250"/>
            <a:ext cx="3352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257800" y="2457450"/>
            <a:ext cx="259080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4972050"/>
            <a:ext cx="342900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6800" y="4057650"/>
            <a:ext cx="175260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00450"/>
            <a:ext cx="1981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14850"/>
            <a:ext cx="3581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5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1775"/>
            <a:ext cx="8816975" cy="4572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+mj-lt"/>
                <a:ea typeface="MS PGothic" charset="0"/>
              </a:rPr>
              <a:t>Resource-Request Algorithm for Process </a:t>
            </a:r>
            <a:r>
              <a:rPr lang="en-US" sz="3600" i="1" dirty="0">
                <a:latin typeface="+mj-lt"/>
                <a:ea typeface="MS PGothic" charset="0"/>
              </a:rPr>
              <a:t>P</a:t>
            </a:r>
            <a:r>
              <a:rPr lang="en-US" sz="3600" i="1" baseline="-25000" dirty="0">
                <a:latin typeface="+mj-lt"/>
                <a:ea typeface="MS PGothic" charset="0"/>
              </a:rPr>
              <a:t>i</a:t>
            </a:r>
            <a:endParaRPr lang="en-US" sz="3600" dirty="0">
              <a:latin typeface="+mj-lt"/>
              <a:ea typeface="MS PGothic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914400"/>
            <a:ext cx="8382000" cy="55911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i="1" dirty="0" smtClean="0">
                <a:latin typeface="+mn-lt"/>
                <a:ea typeface="MS PGothic" charset="0"/>
              </a:rPr>
              <a:t>     </a:t>
            </a:r>
            <a:r>
              <a:rPr lang="en-US" sz="2400" b="1" i="1" dirty="0" err="1" smtClean="0">
                <a:latin typeface="+mn-lt"/>
                <a:ea typeface="MS PGothic" charset="0"/>
              </a:rPr>
              <a:t>Request</a:t>
            </a:r>
            <a:r>
              <a:rPr lang="en-US" sz="2400" b="1" i="1" baseline="-25000" dirty="0" err="1" smtClean="0">
                <a:latin typeface="+mn-lt"/>
                <a:ea typeface="MS PGothic" charset="0"/>
              </a:rPr>
              <a:t>i</a:t>
            </a:r>
            <a:r>
              <a:rPr lang="en-US" sz="2400" dirty="0" smtClean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= request vector for process </a:t>
            </a:r>
            <a:r>
              <a:rPr lang="en-US" sz="2400" b="1" i="1" dirty="0">
                <a:latin typeface="+mn-lt"/>
                <a:ea typeface="MS PGothic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.  If </a:t>
            </a:r>
            <a:r>
              <a:rPr lang="en-US" sz="2400" b="1" i="1" dirty="0" err="1">
                <a:latin typeface="+mn-lt"/>
                <a:ea typeface="MS PGothic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</a:rPr>
              <a:t>i</a:t>
            </a:r>
            <a:r>
              <a:rPr lang="en-US" sz="2400" b="1" baseline="-25000" dirty="0">
                <a:latin typeface="+mn-lt"/>
                <a:ea typeface="MS PGothic" charset="0"/>
              </a:rPr>
              <a:t> 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>
                <a:latin typeface="+mn-lt"/>
                <a:ea typeface="MS PGothic" charset="0"/>
              </a:rPr>
              <a:t>j</a:t>
            </a:r>
            <a:r>
              <a:rPr lang="en-US" sz="2400" b="1" dirty="0">
                <a:latin typeface="+mn-lt"/>
                <a:ea typeface="MS PGothic" charset="0"/>
              </a:rPr>
              <a:t>] = </a:t>
            </a:r>
            <a:r>
              <a:rPr lang="en-US" sz="2400" b="1" i="1" dirty="0">
                <a:latin typeface="+mn-lt"/>
                <a:ea typeface="MS PGothic" charset="0"/>
              </a:rPr>
              <a:t>k</a:t>
            </a:r>
            <a:r>
              <a:rPr lang="en-US" sz="2400" b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then process </a:t>
            </a:r>
            <a:r>
              <a:rPr lang="en-US" sz="2400" b="1" i="1" dirty="0">
                <a:latin typeface="+mn-lt"/>
                <a:ea typeface="MS PGothic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wants </a:t>
            </a:r>
            <a:r>
              <a:rPr lang="en-US" sz="2400" b="1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instances of resource type </a:t>
            </a:r>
            <a:r>
              <a:rPr lang="en-US" sz="2400" b="1" i="1" dirty="0" err="1" smtClean="0">
                <a:latin typeface="+mn-lt"/>
                <a:ea typeface="MS PGothic" charset="0"/>
              </a:rPr>
              <a:t>R</a:t>
            </a:r>
            <a:r>
              <a:rPr lang="en-US" sz="2400" b="1" i="1" baseline="-25000" dirty="0" err="1" smtClean="0">
                <a:latin typeface="+mn-lt"/>
                <a:ea typeface="MS PGothic" charset="0"/>
              </a:rPr>
              <a:t>j</a:t>
            </a:r>
            <a:endParaRPr lang="en-US" sz="2400" b="1" i="1" baseline="-25000" dirty="0" smtClean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 i="1" baseline="-25000" dirty="0">
              <a:latin typeface="+mn-lt"/>
              <a:ea typeface="MS PGothic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 smtClean="0">
                <a:latin typeface="+mn-lt"/>
                <a:ea typeface="MS PGothic" charset="0"/>
              </a:rPr>
              <a:t>1</a:t>
            </a:r>
            <a:r>
              <a:rPr lang="en-US" dirty="0">
                <a:latin typeface="+mn-lt"/>
                <a:ea typeface="MS PGothic" charset="0"/>
              </a:rPr>
              <a:t>.	If </a:t>
            </a:r>
            <a:r>
              <a:rPr lang="en-US" b="1" i="1" dirty="0" err="1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i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 smtClean="0">
              <a:latin typeface="+mn-lt"/>
              <a:ea typeface="MS PGothic" charset="0"/>
              <a:sym typeface="Symbo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 smtClean="0">
                <a:latin typeface="+mn-lt"/>
                <a:ea typeface="MS PGothic" charset="0"/>
                <a:sym typeface="Symbol" charset="0"/>
              </a:rPr>
              <a:t>2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.	If </a:t>
            </a:r>
            <a:r>
              <a:rPr lang="en-US" b="1" i="1" dirty="0" err="1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Available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, go to step 3.  Otherwise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 smtClean="0">
              <a:latin typeface="+mn-lt"/>
              <a:ea typeface="MS PGothic" charset="0"/>
              <a:sym typeface="Symbo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 smtClean="0">
                <a:latin typeface="+mn-lt"/>
                <a:ea typeface="MS PGothic" charset="0"/>
                <a:sym typeface="Symbol" charset="0"/>
              </a:rPr>
              <a:t>3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.	Pretend to allocate requested resources to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		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Available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=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Available 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–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		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baseline="-25000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=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+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		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=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–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If safe  the resources are allocated to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If unsafe 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 must wait, and the old resource-allocation state is restored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2"/>
            <a:ext cx="8229600" cy="96678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ea typeface="MS PGothic" charset="0"/>
              </a:rPr>
              <a:t>Summary</a:t>
            </a:r>
            <a:endParaRPr lang="en-US" dirty="0">
              <a:latin typeface="+mj-lt"/>
              <a:ea typeface="MS PGothic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683500" cy="4270374"/>
          </a:xfrm>
        </p:spPr>
        <p:txBody>
          <a:bodyPr/>
          <a:lstStyle/>
          <a:p>
            <a:r>
              <a:rPr lang="en-US" altLang="en-US" dirty="0" smtClean="0"/>
              <a:t>Ensure </a:t>
            </a:r>
            <a:r>
              <a:rPr lang="en-US" altLang="en-US" dirty="0"/>
              <a:t>that the system will </a:t>
            </a:r>
            <a:r>
              <a:rPr lang="en-US" altLang="en-US" b="1" dirty="0">
                <a:solidFill>
                  <a:srgbClr val="FF0000"/>
                </a:solidFill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</a:t>
            </a:r>
            <a:r>
              <a:rPr lang="en-US" altLang="en-US" dirty="0">
                <a:solidFill>
                  <a:srgbClr val="FF0000"/>
                </a:solidFill>
              </a:rPr>
              <a:t>prevention</a:t>
            </a:r>
          </a:p>
          <a:p>
            <a:pPr lvl="1"/>
            <a:r>
              <a:rPr lang="en-US" altLang="en-US" dirty="0"/>
              <a:t>Deadlock </a:t>
            </a:r>
            <a:r>
              <a:rPr lang="en-US" altLang="en-US" dirty="0" err="1"/>
              <a:t>avoidence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dirty="0" smtClean="0">
                <a:latin typeface="+mn-lt"/>
                <a:ea typeface="MS PGothic" charset="0"/>
              </a:rPr>
              <a:t>Introduction to the Banker’s </a:t>
            </a:r>
            <a:r>
              <a:rPr lang="en-US" dirty="0">
                <a:latin typeface="+mn-lt"/>
                <a:ea typeface="MS PGothic" charset="0"/>
              </a:rPr>
              <a:t>Algorithm</a:t>
            </a:r>
            <a:endParaRPr lang="en-US" dirty="0" smtClean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1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214312"/>
            <a:ext cx="7577137" cy="10810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Handling Deadlocks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305800" cy="762000"/>
          </a:xfrm>
        </p:spPr>
        <p:txBody>
          <a:bodyPr>
            <a:normAutofit/>
          </a:bodyPr>
          <a:lstStyle/>
          <a:p>
            <a:r>
              <a:rPr lang="en-NZ" sz="2800" dirty="0" smtClean="0"/>
              <a:t>Three general approaches to dealing with deadlock: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06559148"/>
              </p:ext>
            </p:extLst>
          </p:nvPr>
        </p:nvGraphicFramePr>
        <p:xfrm>
          <a:off x="1066800" y="2133600"/>
          <a:ext cx="7315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-Point Star 5"/>
          <p:cNvSpPr/>
          <p:nvPr/>
        </p:nvSpPr>
        <p:spPr>
          <a:xfrm>
            <a:off x="7620000" y="457200"/>
            <a:ext cx="762000" cy="76200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3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7921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Deadlock Prevention (1)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5257800"/>
          </a:xfrm>
        </p:spPr>
        <p:txBody>
          <a:bodyPr/>
          <a:lstStyle/>
          <a:p>
            <a:r>
              <a:rPr lang="en-US" altLang="en-US" b="1" dirty="0" smtClean="0"/>
              <a:t>Mutual Exclusion</a:t>
            </a: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Q1:</a:t>
            </a:r>
            <a:r>
              <a:rPr lang="en-US" altLang="en-US" dirty="0" smtClean="0"/>
              <a:t> Can you propose the first deadlock prevention approach?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not required for sharable resources (e.g., read-only files); must hold for non-sharable 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743199"/>
            <a:ext cx="8153400" cy="19291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0"/>
            <a:ext cx="7800975" cy="7921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Deadlock Prevention (2)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5257800"/>
          </a:xfrm>
        </p:spPr>
        <p:txBody>
          <a:bodyPr/>
          <a:lstStyle/>
          <a:p>
            <a:r>
              <a:rPr lang="en-US" altLang="en-US" b="1" dirty="0" smtClean="0"/>
              <a:t>Hold and Wait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Q2:</a:t>
            </a:r>
            <a:r>
              <a:rPr lang="en-US" altLang="en-US" dirty="0" smtClean="0"/>
              <a:t> </a:t>
            </a:r>
            <a:r>
              <a:rPr lang="en-US" altLang="en-US" dirty="0"/>
              <a:t>Can you propose the </a:t>
            </a:r>
            <a:r>
              <a:rPr lang="en-US" altLang="en-US" dirty="0" smtClean="0"/>
              <a:t>second </a:t>
            </a:r>
            <a:r>
              <a:rPr lang="en-US" altLang="en-US" dirty="0"/>
              <a:t>deadlock prevention approach?</a:t>
            </a:r>
          </a:p>
          <a:p>
            <a:pPr marL="0" indent="0">
              <a:buNone/>
            </a:pPr>
            <a:endParaRPr lang="en-US" altLang="en-US" b="1" dirty="0"/>
          </a:p>
          <a:p>
            <a:r>
              <a:rPr lang="en-US" altLang="en-US" dirty="0" smtClean="0">
                <a:solidFill>
                  <a:srgbClr val="FF0000"/>
                </a:solidFill>
              </a:rPr>
              <a:t>Idea:</a:t>
            </a:r>
            <a:r>
              <a:rPr lang="en-US" altLang="en-US" dirty="0" smtClean="0"/>
              <a:t> Must guarantee that whenever a process requests a resource, it </a:t>
            </a:r>
            <a:r>
              <a:rPr lang="en-US" altLang="en-US" dirty="0" smtClean="0">
                <a:solidFill>
                  <a:srgbClr val="FF0000"/>
                </a:solidFill>
              </a:rPr>
              <a:t>does not hold</a:t>
            </a:r>
            <a:r>
              <a:rPr lang="en-US" altLang="en-US" dirty="0" smtClean="0"/>
              <a:t> any other resources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>
                <a:solidFill>
                  <a:srgbClr val="FF0000"/>
                </a:solidFill>
              </a:rPr>
              <a:t>Protocol 1</a:t>
            </a:r>
            <a:r>
              <a:rPr lang="en-US" altLang="en-US" dirty="0" smtClean="0"/>
              <a:t>: Require process to request and be allocated all its resources before it begins execution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Protocol 2:</a:t>
            </a:r>
            <a:r>
              <a:rPr lang="en-US" altLang="en-US" dirty="0" smtClean="0"/>
              <a:t> Allow process to request resources only when the process has none allocated to it.</a:t>
            </a: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rgbClr val="FF0000"/>
                </a:solidFill>
              </a:rPr>
              <a:t>Q3:</a:t>
            </a:r>
            <a:r>
              <a:rPr lang="en-US" altLang="en-US" dirty="0" smtClean="0"/>
              <a:t> Problems? </a:t>
            </a:r>
          </a:p>
          <a:p>
            <a:pPr marL="0" indent="0">
              <a:buNone/>
            </a:pPr>
            <a:r>
              <a:rPr lang="en-US" altLang="en-US" dirty="0" smtClean="0"/>
              <a:t>Low resource utilization; starvation possible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8839200" cy="3200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5791200"/>
            <a:ext cx="2727960" cy="495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6248400"/>
            <a:ext cx="6629400" cy="495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6715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Deadlock Prevention (3)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305800" cy="5791200"/>
          </a:xfrm>
        </p:spPr>
        <p:txBody>
          <a:bodyPr/>
          <a:lstStyle/>
          <a:p>
            <a:r>
              <a:rPr lang="en-US" altLang="en-US" b="1" dirty="0" smtClean="0"/>
              <a:t>No Preemption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Q4:</a:t>
            </a:r>
            <a:r>
              <a:rPr lang="en-US" altLang="en-US" dirty="0" smtClean="0"/>
              <a:t> </a:t>
            </a:r>
            <a:r>
              <a:rPr lang="en-US" altLang="en-US" dirty="0"/>
              <a:t>Can you propose the </a:t>
            </a:r>
            <a:r>
              <a:rPr lang="en-US" altLang="en-US" dirty="0" smtClean="0"/>
              <a:t>third </a:t>
            </a:r>
            <a:r>
              <a:rPr lang="en-US" altLang="en-US" dirty="0"/>
              <a:t>deadlock prevention approach?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a process that is holding some resources requests another resource that cannot be immediately allocated to it, then all resources currently being held </a:t>
            </a:r>
            <a:r>
              <a:rPr lang="en-US" altLang="en-US" dirty="0" smtClean="0">
                <a:solidFill>
                  <a:srgbClr val="FF0000"/>
                </a:solidFill>
              </a:rPr>
              <a:t>are released</a:t>
            </a:r>
          </a:p>
          <a:p>
            <a:r>
              <a:rPr lang="en-US" altLang="en-US" dirty="0" smtClean="0"/>
              <a:t>Preempted resources are added to the list of resources for which the process is waiting</a:t>
            </a:r>
          </a:p>
          <a:p>
            <a:r>
              <a:rPr lang="en-US" altLang="en-US" dirty="0" smtClean="0"/>
              <a:t>Process will be </a:t>
            </a:r>
            <a:r>
              <a:rPr lang="en-US" altLang="en-US" dirty="0" smtClean="0">
                <a:solidFill>
                  <a:srgbClr val="FF0000"/>
                </a:solidFill>
              </a:rPr>
              <a:t>restarted</a:t>
            </a:r>
            <a:r>
              <a:rPr lang="en-US" altLang="en-US" dirty="0" smtClean="0"/>
              <a:t> only when it can regain its old resources, as well as the new ones that it is requesting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286000"/>
            <a:ext cx="8354568" cy="434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7477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076324"/>
            <a:ext cx="8001000" cy="5324475"/>
          </a:xfrm>
        </p:spPr>
        <p:txBody>
          <a:bodyPr/>
          <a:lstStyle/>
          <a:p>
            <a:r>
              <a:rPr lang="en-US" altLang="en-US" b="1" dirty="0" smtClean="0"/>
              <a:t>Circular Wait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Q5:</a:t>
            </a:r>
            <a:r>
              <a:rPr lang="en-US" altLang="en-US" dirty="0" smtClean="0"/>
              <a:t> </a:t>
            </a:r>
            <a:r>
              <a:rPr lang="en-US" altLang="en-US" dirty="0"/>
              <a:t>Can you propose the </a:t>
            </a:r>
            <a:r>
              <a:rPr lang="en-US" altLang="en-US" dirty="0" smtClean="0"/>
              <a:t>fourth </a:t>
            </a:r>
            <a:r>
              <a:rPr lang="en-US" altLang="en-US" dirty="0"/>
              <a:t>deadlock prevention approach</a:t>
            </a:r>
            <a:r>
              <a:rPr lang="en-US" altLang="en-US" dirty="0" smtClean="0"/>
              <a:t>? (</a:t>
            </a:r>
            <a:r>
              <a:rPr lang="en-US" altLang="en-US" dirty="0" smtClean="0">
                <a:solidFill>
                  <a:srgbClr val="FF0000"/>
                </a:solidFill>
              </a:rPr>
              <a:t>Difficult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4632" y="2971800"/>
            <a:ext cx="8202168" cy="2819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0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8438"/>
            <a:ext cx="7762875" cy="7921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Deadlock Avoidance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905000"/>
            <a:ext cx="8378825" cy="4281487"/>
          </a:xfrm>
        </p:spPr>
        <p:txBody>
          <a:bodyPr/>
          <a:lstStyle/>
          <a:p>
            <a:r>
              <a:rPr lang="en-US" altLang="en-US" dirty="0" smtClean="0"/>
              <a:t>Simplest and most useful model requires that each process declare the </a:t>
            </a:r>
            <a:r>
              <a:rPr lang="en-US" altLang="en-US" b="1" i="1" dirty="0" smtClean="0"/>
              <a:t>maximum number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of resources of each type that it may need</a:t>
            </a:r>
          </a:p>
          <a:p>
            <a:r>
              <a:rPr lang="en-US" altLang="en-US" dirty="0" smtClean="0"/>
              <a:t>The deadlock-avoidance algorithm </a:t>
            </a:r>
            <a:r>
              <a:rPr lang="en-US" altLang="en-US" dirty="0" smtClean="0">
                <a:solidFill>
                  <a:srgbClr val="FF0000"/>
                </a:solidFill>
              </a:rPr>
              <a:t>dynamically examines</a:t>
            </a:r>
            <a:r>
              <a:rPr lang="en-US" altLang="en-US" dirty="0" smtClean="0"/>
              <a:t> the resource-allocation state to ensure that there can never be a </a:t>
            </a:r>
            <a:r>
              <a:rPr lang="en-US" altLang="en-US" dirty="0" smtClean="0">
                <a:solidFill>
                  <a:srgbClr val="FF0000"/>
                </a:solidFill>
              </a:rPr>
              <a:t>circular-wait</a:t>
            </a:r>
            <a:r>
              <a:rPr lang="en-US" altLang="en-US" dirty="0" smtClean="0"/>
              <a:t> condition</a:t>
            </a:r>
          </a:p>
          <a:p>
            <a:r>
              <a:rPr lang="en-US" altLang="en-US" dirty="0" smtClean="0"/>
              <a:t>Resource-allocation </a:t>
            </a:r>
            <a:r>
              <a:rPr lang="en-US" altLang="en-US" i="1" dirty="0" smtClean="0">
                <a:solidFill>
                  <a:srgbClr val="FF0000"/>
                </a:solidFill>
              </a:rPr>
              <a:t>state</a:t>
            </a:r>
            <a:r>
              <a:rPr lang="en-US" altLang="en-US" dirty="0" smtClean="0"/>
              <a:t> is defined by the number of available and allocated resources, and the maximum demands of the processes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33400" y="997803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+mn-lt"/>
              </a:rPr>
              <a:t>Requires that </a:t>
            </a:r>
            <a:r>
              <a:rPr lang="en-US" altLang="en-US" sz="2400" dirty="0" smtClean="0">
                <a:latin typeface="+mn-lt"/>
              </a:rPr>
              <a:t>a </a:t>
            </a:r>
            <a:r>
              <a:rPr lang="en-US" altLang="en-US" sz="2400" dirty="0">
                <a:latin typeface="+mn-lt"/>
              </a:rPr>
              <a:t>system has some additional </a:t>
            </a:r>
            <a:r>
              <a:rPr lang="en-US" altLang="en-US" sz="2400" b="1" i="1" dirty="0">
                <a:latin typeface="+mn-lt"/>
              </a:rPr>
              <a:t>a priori </a:t>
            </a:r>
            <a:r>
              <a:rPr lang="en-US" altLang="en-US" sz="2400" dirty="0">
                <a:latin typeface="+mn-lt"/>
              </a:rPr>
              <a:t>information </a:t>
            </a:r>
            <a:r>
              <a:rPr lang="en-US" altLang="en-US" sz="2400" dirty="0" smtClean="0">
                <a:latin typeface="+mn-lt"/>
              </a:rPr>
              <a:t>available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8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 Advantages</a:t>
            </a: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2530475" y="1600200"/>
            <a:ext cx="3886200" cy="1524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749675" y="3200400"/>
            <a:ext cx="2971800" cy="2362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664075" y="3886200"/>
            <a:ext cx="1752600" cy="1447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59075" y="2362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502275" y="2438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435475" y="2514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521075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902075" y="1828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/>
              <a:t>I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4130675" y="4876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5578475" y="3429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4587875" y="3429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3978275" y="4114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654675" y="4572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92675" y="4495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273675" y="4038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273675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5197475" y="4343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 flipV="1">
            <a:off x="5578475" y="4419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V="1">
            <a:off x="4511675" y="4800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206875" y="4495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3140075" y="2590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3063875" y="2133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206875" y="2209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3825875" y="2209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4816475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4283075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4664075" y="2895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 flipV="1">
            <a:off x="3825875" y="2895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3673475" y="29718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4359275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V="1">
            <a:off x="4283075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5730875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5730875" y="38100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4892675" y="3733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4968875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838200" y="3013075"/>
            <a:ext cx="152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Safe States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1143000" y="4232275"/>
            <a:ext cx="185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Unsafe States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1692275" y="5715000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Deadlock States</a:t>
            </a: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 flipV="1">
            <a:off x="3749675" y="5105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2987675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V="1">
            <a:off x="2378075" y="2819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V="1">
            <a:off x="4359275" y="38100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140075" y="2413000"/>
            <a:ext cx="1295400" cy="254000"/>
          </a:xfrm>
          <a:custGeom>
            <a:avLst/>
            <a:gdLst>
              <a:gd name="T0" fmla="*/ 816 w 816"/>
              <a:gd name="T1" fmla="*/ 160 h 160"/>
              <a:gd name="T2" fmla="*/ 384 w 816"/>
              <a:gd name="T3" fmla="*/ 16 h 160"/>
              <a:gd name="T4" fmla="*/ 0 w 816"/>
              <a:gd name="T5" fmla="*/ 6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160">
                <a:moveTo>
                  <a:pt x="816" y="160"/>
                </a:moveTo>
                <a:cubicBezTo>
                  <a:pt x="668" y="96"/>
                  <a:pt x="520" y="32"/>
                  <a:pt x="384" y="16"/>
                </a:cubicBezTo>
                <a:cubicBezTo>
                  <a:pt x="248" y="0"/>
                  <a:pt x="124" y="32"/>
                  <a:pt x="0" y="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4283075" y="1905000"/>
            <a:ext cx="1371600" cy="533400"/>
          </a:xfrm>
          <a:custGeom>
            <a:avLst/>
            <a:gdLst>
              <a:gd name="T0" fmla="*/ 864 w 864"/>
              <a:gd name="T1" fmla="*/ 336 h 336"/>
              <a:gd name="T2" fmla="*/ 480 w 864"/>
              <a:gd name="T3" fmla="*/ 48 h 336"/>
              <a:gd name="T4" fmla="*/ 0 w 864"/>
              <a:gd name="T5" fmla="*/ 4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336">
                <a:moveTo>
                  <a:pt x="864" y="336"/>
                </a:moveTo>
                <a:cubicBezTo>
                  <a:pt x="744" y="216"/>
                  <a:pt x="624" y="96"/>
                  <a:pt x="480" y="48"/>
                </a:cubicBezTo>
                <a:cubicBezTo>
                  <a:pt x="336" y="0"/>
                  <a:pt x="168" y="24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6797675" y="2514600"/>
            <a:ext cx="110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Disallow</a:t>
            </a: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 flipH="1">
            <a:off x="3825875" y="2743200"/>
            <a:ext cx="3048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 flipH="1">
            <a:off x="4740275" y="27432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 flipH="1">
            <a:off x="5730875" y="2743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654675" y="5791200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Slide courtesy of Dr. Gary </a:t>
            </a:r>
            <a:r>
              <a:rPr lang="en-US" sz="1400" dirty="0"/>
              <a:t>Nutt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2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4853</TotalTime>
  <Words>1371</Words>
  <Application>Microsoft Macintosh PowerPoint</Application>
  <PresentationFormat>On-screen Show (4:3)</PresentationFormat>
  <Paragraphs>245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5_Office Theme</vt:lpstr>
      <vt:lpstr>COMP 3500  Introduction to Operating Systems   Handling Deadlocks</vt:lpstr>
      <vt:lpstr>Recap: Can you draw the following conclusions?</vt:lpstr>
      <vt:lpstr>Handling Deadlocks</vt:lpstr>
      <vt:lpstr>Deadlock Prevention (1)</vt:lpstr>
      <vt:lpstr>Deadlock Prevention (2)</vt:lpstr>
      <vt:lpstr>Deadlock Prevention (3)</vt:lpstr>
      <vt:lpstr>Deadlock Prevention (Cont.)</vt:lpstr>
      <vt:lpstr>Deadlock Avoidance</vt:lpstr>
      <vt:lpstr>Deadlock Avoidance Advantages</vt:lpstr>
      <vt:lpstr>Safe State</vt:lpstr>
      <vt:lpstr>Avoidance Algorithms</vt:lpstr>
      <vt:lpstr>Resource-Allocation Graph Scheme</vt:lpstr>
      <vt:lpstr>Resource-Allocation Graph Algorithm</vt:lpstr>
      <vt:lpstr>Banker’s Algorithm</vt:lpstr>
      <vt:lpstr>Data Structures for the Banker’s Algorithm </vt:lpstr>
      <vt:lpstr>Example of Banker’s Algorithm</vt:lpstr>
      <vt:lpstr>Example (Cont.)</vt:lpstr>
      <vt:lpstr>Example:  P1 Request (1,0,2)</vt:lpstr>
      <vt:lpstr>Safety Algorithm</vt:lpstr>
      <vt:lpstr>Resource-Request Algorithm for Process Pi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324</cp:revision>
  <dcterms:created xsi:type="dcterms:W3CDTF">2006-08-16T00:00:00Z</dcterms:created>
  <dcterms:modified xsi:type="dcterms:W3CDTF">2015-10-07T17:20:31Z</dcterms:modified>
</cp:coreProperties>
</file>