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2"/>
  </p:notesMasterIdLst>
  <p:handoutMasterIdLst>
    <p:handoutMasterId r:id="rId23"/>
  </p:handoutMasterIdLst>
  <p:sldIdLst>
    <p:sldId id="557" r:id="rId2"/>
    <p:sldId id="642" r:id="rId3"/>
    <p:sldId id="663" r:id="rId4"/>
    <p:sldId id="660" r:id="rId5"/>
    <p:sldId id="644" r:id="rId6"/>
    <p:sldId id="661" r:id="rId7"/>
    <p:sldId id="664" r:id="rId8"/>
    <p:sldId id="657" r:id="rId9"/>
    <p:sldId id="658" r:id="rId10"/>
    <p:sldId id="645" r:id="rId11"/>
    <p:sldId id="646" r:id="rId12"/>
    <p:sldId id="647" r:id="rId13"/>
    <p:sldId id="648" r:id="rId14"/>
    <p:sldId id="649" r:id="rId15"/>
    <p:sldId id="651" r:id="rId16"/>
    <p:sldId id="652" r:id="rId17"/>
    <p:sldId id="653" r:id="rId18"/>
    <p:sldId id="654" r:id="rId19"/>
    <p:sldId id="655" r:id="rId20"/>
    <p:sldId id="66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66" autoAdjust="0"/>
  </p:normalViewPr>
  <p:slideViewPr>
    <p:cSldViewPr>
      <p:cViewPr varScale="1">
        <p:scale>
          <a:sx n="140" d="100"/>
          <a:sy n="140" d="100"/>
        </p:scale>
        <p:origin x="-96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10/9/15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aseline="0" dirty="0" smtClean="0">
                <a:latin typeface="Calibri" charset="0"/>
                <a:ea typeface="SimSun" charset="0"/>
                <a:cs typeface="SimSun" charset="0"/>
              </a:rPr>
              <a:t>50 Min: slides 1-14</a:t>
            </a:r>
            <a:endParaRPr lang="en-US" altLang="zh-CN" baseline="0" dirty="0" smtClean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8194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5B5DA58-3BC9-9446-972C-AE0DF9D14FC3}" type="slidenum">
              <a:rPr lang="en-US">
                <a:latin typeface="Times New Roman" charset="0"/>
              </a:rPr>
              <a:pPr/>
              <a:t>10</a:t>
            </a:fld>
            <a:endParaRPr lang="en-US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324E26C-F881-3E48-8E2A-4EC954D7EB51}" type="slidenum">
              <a:rPr lang="en-US">
                <a:latin typeface="Times New Roman" charset="0"/>
              </a:rPr>
              <a:pPr/>
              <a:t>11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3E4AA69-F13E-9C42-9586-0742CA80F2EC}" type="slidenum">
              <a:rPr lang="en-US">
                <a:latin typeface="Times New Roman" charset="0"/>
              </a:rPr>
              <a:pPr/>
              <a:t>12</a:t>
            </a:fld>
            <a:endParaRPr lang="en-US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1C5CD4AE-1BCB-344E-9C51-3A3C290088C8}" type="slidenum">
              <a:rPr lang="en-US">
                <a:latin typeface="Times New Roman" charset="0"/>
              </a:rPr>
              <a:pPr/>
              <a:t>13</a:t>
            </a:fld>
            <a:endParaRPr lang="en-US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4FA7383-B87A-9147-8B36-D42388014D0F}" type="slidenum">
              <a:rPr lang="en-US">
                <a:latin typeface="Times New Roman" charset="0"/>
              </a:rPr>
              <a:pPr/>
              <a:t>14</a:t>
            </a:fld>
            <a:endParaRPr lang="en-US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MS PGothic" charset="0"/>
              </a:rPr>
              <a:t>Similar to the safety</a:t>
            </a:r>
            <a:r>
              <a:rPr lang="en-US" baseline="0" dirty="0" smtClean="0">
                <a:ea typeface="MS PGothic" charset="0"/>
              </a:rPr>
              <a:t> algorithm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8BC28F1-6991-E841-9DA3-650E923CA2E2}" type="slidenum">
              <a:rPr lang="en-US">
                <a:latin typeface="Times New Roman" charset="0"/>
              </a:rPr>
              <a:pPr/>
              <a:t>15</a:t>
            </a:fld>
            <a:endParaRPr lang="en-US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MS PGothic" charset="0"/>
              </a:rPr>
              <a:t>What does “Finish[</a:t>
            </a:r>
            <a:r>
              <a:rPr lang="en-US" dirty="0" err="1" smtClean="0">
                <a:ea typeface="MS PGothic" charset="0"/>
              </a:rPr>
              <a:t>i</a:t>
            </a:r>
            <a:r>
              <a:rPr lang="en-US" dirty="0" smtClean="0">
                <a:ea typeface="MS PGothic" charset="0"/>
              </a:rPr>
              <a:t>]</a:t>
            </a:r>
            <a:r>
              <a:rPr lang="en-US" baseline="0" dirty="0" smtClean="0">
                <a:ea typeface="MS PGothic" charset="0"/>
              </a:rPr>
              <a:t> = true for all </a:t>
            </a:r>
            <a:r>
              <a:rPr lang="en-US" baseline="0" dirty="0" err="1" smtClean="0">
                <a:ea typeface="MS PGothic" charset="0"/>
              </a:rPr>
              <a:t>i</a:t>
            </a:r>
            <a:r>
              <a:rPr lang="en-US" baseline="0" dirty="0" smtClean="0">
                <a:ea typeface="MS PGothic" charset="0"/>
              </a:rPr>
              <a:t>” mean?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8307EB5-B966-8E46-90F8-3A41FAE5D3F5}" type="slidenum">
              <a:rPr lang="en-US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B14112B-1C8B-224F-8821-FC01241DF6C5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A19825-5247-D048-A379-4391696421C4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MS PGothic" charset="0"/>
              </a:rPr>
              <a:t>Abort all:</a:t>
            </a:r>
            <a:r>
              <a:rPr lang="en-US" baseline="0" dirty="0" smtClean="0">
                <a:ea typeface="MS PGothic" charset="0"/>
              </a:rPr>
              <a:t> easy implementation</a:t>
            </a:r>
          </a:p>
          <a:p>
            <a:r>
              <a:rPr lang="en-US" baseline="0" dirty="0" smtClean="0">
                <a:ea typeface="MS PGothic" charset="0"/>
              </a:rPr>
              <a:t>Abort one: good performance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0A1E40C-D11D-3C41-AF82-50DF25993B8D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01B4DAD-54DD-1643-922B-876A407190D6}" type="slidenum">
              <a:rPr lang="en-US">
                <a:latin typeface="Times New Roman" charset="0"/>
              </a:rPr>
              <a:pPr/>
              <a:t>2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E323DC5-07FA-7247-BEE2-5A3FC8D2D900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01B4DAD-54DD-1643-922B-876A407190D6}" type="slidenum">
              <a:rPr lang="en-US">
                <a:latin typeface="Times New Roman" charset="0"/>
              </a:rPr>
              <a:pPr/>
              <a:t>3</a:t>
            </a:fld>
            <a:endParaRPr lang="en-US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158F1AB-0442-9C47-965B-63F936FE97E9}" type="slidenum">
              <a:rPr lang="en-US">
                <a:latin typeface="Times New Roman" charset="0"/>
              </a:rPr>
              <a:pPr/>
              <a:t>4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158F1AB-0442-9C47-965B-63F936FE97E9}" type="slidenum">
              <a:rPr lang="en-US">
                <a:latin typeface="Times New Roman" charset="0"/>
              </a:rPr>
              <a:pPr/>
              <a:t>5</a:t>
            </a:fld>
            <a:endParaRPr lang="en-US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MS PGothic" charset="0"/>
              </a:rPr>
              <a:t>Q3:</a:t>
            </a:r>
            <a:r>
              <a:rPr lang="en-US" baseline="0" dirty="0" smtClean="0">
                <a:ea typeface="MS PGothic" charset="0"/>
              </a:rPr>
              <a:t> No. request &gt; available</a:t>
            </a:r>
          </a:p>
          <a:p>
            <a:r>
              <a:rPr lang="en-US" baseline="0" dirty="0" smtClean="0">
                <a:ea typeface="MS PGothic" charset="0"/>
              </a:rPr>
              <a:t>Q4: No. P4 is not granted.</a:t>
            </a: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36FFED3-6F1A-7F48-8907-0FF84C1ABD91}" type="slidenum">
              <a:rPr lang="en-US">
                <a:latin typeface="Times New Roman" charset="0"/>
              </a:rPr>
              <a:pPr/>
              <a:t>6</a:t>
            </a:fld>
            <a:endParaRPr lang="en-US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C95D5B2-CD87-4DD9-B6D9-7D7B198494A4}" type="slidenum">
              <a:rPr lang="en-US" altLang="en-US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When a process requests a resource, system must decide if allocation leaves the system in a safe state</a:t>
            </a:r>
          </a:p>
          <a:p>
            <a:r>
              <a:rPr lang="en-US" altLang="en-US" dirty="0" smtClean="0"/>
              <a:t>System is in </a:t>
            </a:r>
            <a:r>
              <a:rPr lang="en-US" altLang="en-US" b="1" dirty="0" smtClean="0">
                <a:solidFill>
                  <a:srgbClr val="3366FF"/>
                </a:solidFill>
              </a:rPr>
              <a:t>safe state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if there exists a sequence &lt;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 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, …,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n</a:t>
            </a:r>
            <a:r>
              <a:rPr lang="en-US" altLang="en-US" dirty="0" smtClean="0"/>
              <a:t>&gt; of ALL the  processes  in the systems such that  for each 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the resources that P</a:t>
            </a:r>
            <a:r>
              <a:rPr lang="en-US" altLang="en-US" baseline="-25000" dirty="0" smtClean="0"/>
              <a:t>i </a:t>
            </a:r>
            <a:r>
              <a:rPr lang="en-US" altLang="en-US" dirty="0" smtClean="0"/>
              <a:t>can still request can be satisfied by currently available resources + resources held by all the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, with</a:t>
            </a:r>
            <a:r>
              <a:rPr lang="en-US" altLang="en-US" i="1" dirty="0" smtClean="0"/>
              <a:t> j </a:t>
            </a:r>
            <a:r>
              <a:rPr lang="en-US" altLang="en-US" dirty="0" smtClean="0"/>
              <a:t>&lt; </a:t>
            </a:r>
            <a:r>
              <a:rPr lang="en-US" altLang="en-US" i="1" dirty="0" smtClean="0"/>
              <a:t>I</a:t>
            </a:r>
            <a:endParaRPr lang="en-US" altLang="en-US" dirty="0" smtClean="0"/>
          </a:p>
          <a:p>
            <a:r>
              <a:rPr lang="en-US" altLang="en-US" dirty="0" smtClean="0"/>
              <a:t>That is:</a:t>
            </a:r>
          </a:p>
          <a:p>
            <a:pPr lvl="1"/>
            <a:r>
              <a:rPr lang="en-US" altLang="en-US" dirty="0" smtClean="0"/>
              <a:t>If 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resource needs are not immediately available, then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can wait until all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have finished</a:t>
            </a:r>
          </a:p>
          <a:p>
            <a:pPr lvl="1"/>
            <a:r>
              <a:rPr lang="en-US" altLang="en-US" dirty="0" smtClean="0"/>
              <a:t>When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 is finished,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can obtain needed resources, execute, return allocated resources, and terminate</a:t>
            </a:r>
          </a:p>
          <a:p>
            <a:pPr lvl="1"/>
            <a:r>
              <a:rPr lang="en-US" altLang="en-US" dirty="0" smtClean="0"/>
              <a:t>When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terminates,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 </a:t>
            </a:r>
            <a:r>
              <a:rPr lang="en-US" altLang="en-US" baseline="-25000" dirty="0" smtClean="0"/>
              <a:t>+1</a:t>
            </a:r>
            <a:r>
              <a:rPr lang="en-US" altLang="en-US" dirty="0" smtClean="0"/>
              <a:t> can obtain its needed resources, and so on </a:t>
            </a:r>
          </a:p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4567163-C063-F148-800F-F033E1710A92}" type="slidenum">
              <a:rPr lang="en-US">
                <a:latin typeface="Times New Roman" charset="0"/>
              </a:rPr>
              <a:pPr/>
              <a:t>8</a:t>
            </a:fld>
            <a:endParaRPr lang="en-US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07D84F5-E52D-0847-A4A0-6D2E2D6F8EED}" type="slidenum">
              <a:rPr lang="en-US">
                <a:latin typeface="Times New Roman" charset="0"/>
              </a:rPr>
              <a:pPr/>
              <a:t>9</a:t>
            </a:fld>
            <a:endParaRPr lang="en-US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1066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A3D6-8C1B-B547-85DF-557C25BCE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GCOE V 158 289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248400"/>
            <a:ext cx="1219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0CFA0-3E24-3141-A4B7-FE671916A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65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BFA6D376-C5A1-F04E-B9D7-60DF914D4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ctrTitle" idx="4294967295"/>
          </p:nvPr>
        </p:nvSpPr>
        <p:spPr>
          <a:xfrm>
            <a:off x="304800" y="533399"/>
            <a:ext cx="8686800" cy="34004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r>
              <a:rPr lang="en-US" altLang="zh-CN" dirty="0">
                <a:latin typeface="Calibri" charset="0"/>
                <a:ea typeface="SimSun" charset="0"/>
                <a:cs typeface="SimSun" charset="0"/>
              </a:rPr>
              <a:t/>
            </a:r>
            <a:br>
              <a:rPr lang="en-US" altLang="zh-CN" dirty="0">
                <a:latin typeface="Calibri" charset="0"/>
                <a:ea typeface="SimSun" charset="0"/>
                <a:cs typeface="SimSun" charset="0"/>
              </a:rPr>
            </a:br>
            <a:r>
              <a:rPr lang="en-US" dirty="0">
                <a:latin typeface="Calibri" charset="0"/>
              </a:rPr>
              <a:t> </a:t>
            </a:r>
            <a:br>
              <a:rPr lang="en-US" dirty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>The </a:t>
            </a:r>
            <a:r>
              <a:rPr lang="en-US" sz="4000" dirty="0" smtClean="0">
                <a:ea typeface="MS PGothic" charset="0"/>
              </a:rPr>
              <a:t>Banker</a:t>
            </a:r>
            <a:r>
              <a:rPr lang="ja-JP" altLang="en-US" sz="4000" dirty="0" smtClean="0">
                <a:ea typeface="MS PGothic" charset="0"/>
              </a:rPr>
              <a:t>’</a:t>
            </a:r>
            <a:r>
              <a:rPr lang="en-US" altLang="ja-JP" sz="4000" dirty="0" smtClean="0">
                <a:ea typeface="MS PGothic" charset="0"/>
              </a:rPr>
              <a:t>s Algorithm (cont.)</a:t>
            </a:r>
            <a:br>
              <a:rPr lang="en-US" altLang="ja-JP" sz="4000" dirty="0" smtClean="0">
                <a:ea typeface="MS PGothic" charset="0"/>
              </a:rPr>
            </a:br>
            <a:r>
              <a:rPr lang="en-US" altLang="ja-JP" sz="4000" dirty="0" smtClean="0">
                <a:ea typeface="MS PGothic" charset="0"/>
              </a:rPr>
              <a:t>Deadlock Detection</a:t>
            </a:r>
            <a:br>
              <a:rPr lang="en-US" altLang="ja-JP" sz="4000" dirty="0" smtClean="0">
                <a:ea typeface="MS PGothic" charset="0"/>
              </a:rPr>
            </a:b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2057400" y="4162425"/>
            <a:ext cx="4953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2362200" y="6324600"/>
            <a:ext cx="464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Calibri" charset="0"/>
              </a:rPr>
              <a:t>Slides are adopted from Drs. </a:t>
            </a:r>
            <a:r>
              <a:rPr lang="en-US" sz="1400" dirty="0" err="1" smtClean="0">
                <a:latin typeface="Calibri" charset="0"/>
              </a:rPr>
              <a:t>Silberschatz</a:t>
            </a:r>
            <a:r>
              <a:rPr lang="en-US" sz="1400" dirty="0" smtClean="0">
                <a:latin typeface="Calibri" charset="0"/>
              </a:rPr>
              <a:t>, Galvin, and Gagne </a:t>
            </a:r>
            <a:endParaRPr lang="en-US" sz="1400" dirty="0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350838"/>
            <a:ext cx="7011987" cy="868362"/>
          </a:xfrm>
        </p:spPr>
        <p:txBody>
          <a:bodyPr/>
          <a:lstStyle/>
          <a:p>
            <a:pPr eaLnBrk="1" hangingPunct="1"/>
            <a:r>
              <a:rPr lang="en-US" dirty="0">
                <a:latin typeface="+mn-lt"/>
                <a:ea typeface="MS PGothic" charset="0"/>
              </a:rPr>
              <a:t>Deadlock Detection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371600"/>
            <a:ext cx="7391400" cy="4392613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Allow system to enter deadlock </a:t>
            </a:r>
            <a:r>
              <a:rPr lang="en-US" dirty="0" smtClean="0">
                <a:latin typeface="+mn-lt"/>
                <a:ea typeface="MS PGothic" charset="0"/>
              </a:rPr>
              <a:t>states </a:t>
            </a:r>
            <a:r>
              <a:rPr lang="en-US" dirty="0">
                <a:latin typeface="+mn-lt"/>
                <a:ea typeface="MS PGothic" charset="0"/>
              </a:rPr>
              <a:t/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 smtClean="0">
                <a:latin typeface="+mn-lt"/>
                <a:ea typeface="MS PGothic" charset="0"/>
              </a:rPr>
              <a:t>A detection </a:t>
            </a:r>
            <a:r>
              <a:rPr lang="en-US" dirty="0">
                <a:latin typeface="+mn-lt"/>
                <a:ea typeface="MS PGothic" charset="0"/>
              </a:rPr>
              <a:t>algorithm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 smtClean="0">
                <a:latin typeface="+mn-lt"/>
                <a:ea typeface="MS PGothic" charset="0"/>
              </a:rPr>
              <a:t>A recovery </a:t>
            </a:r>
            <a:r>
              <a:rPr lang="en-US" dirty="0">
                <a:latin typeface="+mn-lt"/>
                <a:ea typeface="MS PGothic" charset="0"/>
              </a:rPr>
              <a:t>scheme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844551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Single Instance of Each Resource Type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585075" cy="4511675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Maintain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wait-for</a:t>
            </a:r>
            <a:r>
              <a:rPr lang="en-US" b="1" dirty="0">
                <a:solidFill>
                  <a:srgbClr val="3366FF"/>
                </a:solidFill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graph</a:t>
            </a:r>
          </a:p>
          <a:p>
            <a:pPr lvl="1"/>
            <a:r>
              <a:rPr lang="en-US" dirty="0">
                <a:latin typeface="+mn-lt"/>
                <a:ea typeface="MS PGothic" charset="0"/>
              </a:rPr>
              <a:t>Nodes are processes</a:t>
            </a:r>
          </a:p>
          <a:p>
            <a:pPr lvl="1"/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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j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  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if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is waiting for</a:t>
            </a:r>
            <a:r>
              <a:rPr lang="en-US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j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/>
            </a:r>
            <a:br>
              <a:rPr lang="en-US" b="1" i="1" dirty="0">
                <a:latin typeface="+mn-lt"/>
                <a:ea typeface="MS PGothic" charset="0"/>
                <a:sym typeface="Symbol" charset="0"/>
              </a:rPr>
            </a:br>
            <a:endParaRPr lang="en-US" b="1" i="1" dirty="0">
              <a:latin typeface="+mn-lt"/>
              <a:ea typeface="MS PGothic" charset="0"/>
              <a:sym typeface="Symbol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Periodically invoke an algorithm that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searches for a cycle</a:t>
            </a:r>
            <a:r>
              <a:rPr lang="en-US" dirty="0">
                <a:latin typeface="+mn-lt"/>
                <a:ea typeface="MS PGothic" charset="0"/>
              </a:rPr>
              <a:t> in the graph. If there is a cycle, there exists a deadlock</a:t>
            </a:r>
          </a:p>
          <a:p>
            <a:pPr>
              <a:buFont typeface="Monotype Sorts" charset="0"/>
              <a:buNone/>
            </a:pP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An algorithm to detect a cycle in a graph requires an order of</a:t>
            </a:r>
            <a:r>
              <a:rPr lang="en-US" i="1" dirty="0">
                <a:latin typeface="+mn-lt"/>
                <a:ea typeface="MS PGothic" charset="0"/>
              </a:rPr>
              <a:t> </a:t>
            </a:r>
            <a:r>
              <a:rPr lang="en-US" b="1" i="1" dirty="0">
                <a:latin typeface="+mn-lt"/>
                <a:ea typeface="MS PGothic" charset="0"/>
              </a:rPr>
              <a:t>n</a:t>
            </a:r>
            <a:r>
              <a:rPr lang="en-US" b="1" baseline="30000" dirty="0">
                <a:latin typeface="+mn-lt"/>
                <a:ea typeface="MS PGothic" charset="0"/>
              </a:rPr>
              <a:t>2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operations, where </a:t>
            </a:r>
            <a:r>
              <a:rPr lang="en-US" b="1" i="1" dirty="0">
                <a:latin typeface="+mn-lt"/>
                <a:ea typeface="MS PGothic" charset="0"/>
              </a:rPr>
              <a:t>n</a:t>
            </a:r>
            <a:r>
              <a:rPr lang="en-US" dirty="0">
                <a:latin typeface="+mn-lt"/>
                <a:ea typeface="MS PGothic" charset="0"/>
              </a:rPr>
              <a:t> is the number of vertices in the graph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1295400"/>
            <a:ext cx="4038600" cy="46166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Q8: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How to detect deadlocks?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895600"/>
            <a:ext cx="7543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73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87438" y="114300"/>
            <a:ext cx="7751762" cy="12573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latin typeface="+mj-lt"/>
                <a:ea typeface="MS PGothic" charset="0"/>
              </a:rPr>
              <a:t>Ex3: </a:t>
            </a:r>
            <a:r>
              <a:rPr lang="en-US" dirty="0" smtClean="0">
                <a:latin typeface="+mj-lt"/>
                <a:ea typeface="MS PGothic" charset="0"/>
              </a:rPr>
              <a:t>Resource</a:t>
            </a:r>
            <a:r>
              <a:rPr lang="en-US" dirty="0">
                <a:latin typeface="+mj-lt"/>
                <a:ea typeface="MS PGothic" charset="0"/>
              </a:rPr>
              <a:t>-Allocation Graph and  Wait-for Graph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990600" y="5890772"/>
            <a:ext cx="35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+mn-lt"/>
              </a:rPr>
              <a:t>Resource-Allocation Graph</a:t>
            </a: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4862696" y="5854829"/>
            <a:ext cx="38625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+mn-lt"/>
              </a:rPr>
              <a:t>Corresponding wait-for graph</a:t>
            </a:r>
          </a:p>
        </p:txBody>
      </p:sp>
      <p:pic>
        <p:nvPicPr>
          <p:cNvPr id="38917" name="Picture 6" descr="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79298"/>
            <a:ext cx="6781800" cy="437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fld id="{97012834-41A2-49E3-8762-B14EE3F5CFB1}" type="slidenum">
              <a:rPr lang="en-US" smtClean="0"/>
              <a:pPr algn="l">
                <a:defRPr/>
              </a:pPr>
              <a:t>12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05073"/>
            <a:ext cx="388620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0" y="1506570"/>
            <a:ext cx="4648200" cy="830997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Q9: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Please draw a c</a:t>
            </a:r>
            <a:r>
              <a:rPr lang="en-US" sz="2400" dirty="0" smtClean="0"/>
              <a:t>orresponding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wait-for graph.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4441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5750"/>
            <a:ext cx="8667750" cy="62865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Several Instances of a Resource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7450"/>
            <a:ext cx="7924800" cy="498475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+mj-lt"/>
                <a:ea typeface="MS PGothic" charset="0"/>
              </a:rPr>
              <a:t>Available</a:t>
            </a:r>
            <a:r>
              <a:rPr lang="en-US" i="1" dirty="0">
                <a:latin typeface="+mj-lt"/>
                <a:ea typeface="MS PGothic" charset="0"/>
              </a:rPr>
              <a:t>:</a:t>
            </a:r>
            <a:r>
              <a:rPr lang="en-US" dirty="0">
                <a:latin typeface="+mj-lt"/>
                <a:ea typeface="MS PGothic" charset="0"/>
              </a:rPr>
              <a:t>  A vector of length </a:t>
            </a:r>
            <a:r>
              <a:rPr lang="en-US" b="1" i="1" dirty="0">
                <a:latin typeface="+mj-lt"/>
                <a:ea typeface="MS PGothic" charset="0"/>
              </a:rPr>
              <a:t>m</a:t>
            </a:r>
            <a:r>
              <a:rPr lang="en-US" dirty="0">
                <a:latin typeface="+mj-lt"/>
                <a:ea typeface="MS PGothic" charset="0"/>
              </a:rPr>
              <a:t> indicates the number of available resources of each </a:t>
            </a:r>
            <a:r>
              <a:rPr lang="en-US" dirty="0" smtClean="0">
                <a:latin typeface="+mj-lt"/>
                <a:ea typeface="MS PGothic" charset="0"/>
              </a:rPr>
              <a:t>type</a:t>
            </a:r>
          </a:p>
          <a:p>
            <a:endParaRPr lang="en-US" dirty="0">
              <a:latin typeface="+mj-lt"/>
              <a:ea typeface="MS PGothic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+mj-lt"/>
                <a:ea typeface="MS PGothic" charset="0"/>
              </a:rPr>
              <a:t>Allocation</a:t>
            </a:r>
            <a:r>
              <a:rPr lang="en-US" i="1" dirty="0">
                <a:latin typeface="+mj-lt"/>
                <a:ea typeface="MS PGothic" charset="0"/>
              </a:rPr>
              <a:t>:</a:t>
            </a:r>
            <a:r>
              <a:rPr lang="en-US" dirty="0">
                <a:latin typeface="+mj-lt"/>
                <a:ea typeface="MS PGothic" charset="0"/>
              </a:rPr>
              <a:t>  An </a:t>
            </a:r>
            <a:r>
              <a:rPr lang="en-US" b="1" i="1" dirty="0">
                <a:latin typeface="+mj-lt"/>
                <a:ea typeface="MS PGothic" charset="0"/>
              </a:rPr>
              <a:t>n </a:t>
            </a:r>
            <a:r>
              <a:rPr lang="en-US" b="1" dirty="0">
                <a:latin typeface="+mj-lt"/>
                <a:ea typeface="MS PGothic" charset="0"/>
              </a:rPr>
              <a:t>x</a:t>
            </a:r>
            <a:r>
              <a:rPr lang="en-US" b="1" i="1" dirty="0">
                <a:latin typeface="+mj-lt"/>
                <a:ea typeface="MS PGothic" charset="0"/>
              </a:rPr>
              <a:t> m</a:t>
            </a:r>
            <a:r>
              <a:rPr lang="en-US" b="1" dirty="0">
                <a:latin typeface="+mj-lt"/>
                <a:ea typeface="MS PGothic" charset="0"/>
              </a:rPr>
              <a:t> </a:t>
            </a:r>
            <a:r>
              <a:rPr lang="en-US" dirty="0">
                <a:latin typeface="+mj-lt"/>
                <a:ea typeface="MS PGothic" charset="0"/>
              </a:rPr>
              <a:t>matrix defines the number of resources of each type currently allocated to each </a:t>
            </a:r>
            <a:r>
              <a:rPr lang="en-US" dirty="0" smtClean="0">
                <a:latin typeface="+mj-lt"/>
                <a:ea typeface="MS PGothic" charset="0"/>
              </a:rPr>
              <a:t>process</a:t>
            </a:r>
          </a:p>
          <a:p>
            <a:endParaRPr lang="en-US" dirty="0">
              <a:latin typeface="+mj-lt"/>
              <a:ea typeface="MS PGothic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+mj-lt"/>
                <a:ea typeface="MS PGothic" charset="0"/>
              </a:rPr>
              <a:t>Request</a:t>
            </a:r>
            <a:r>
              <a:rPr lang="en-US" i="1" dirty="0">
                <a:latin typeface="+mj-lt"/>
                <a:ea typeface="MS PGothic" charset="0"/>
              </a:rPr>
              <a:t>:</a:t>
            </a:r>
            <a:r>
              <a:rPr lang="en-US" dirty="0">
                <a:latin typeface="+mj-lt"/>
                <a:ea typeface="MS PGothic" charset="0"/>
              </a:rPr>
              <a:t>  An </a:t>
            </a:r>
            <a:r>
              <a:rPr lang="en-US" b="1" i="1" dirty="0">
                <a:latin typeface="+mj-lt"/>
                <a:ea typeface="MS PGothic" charset="0"/>
              </a:rPr>
              <a:t>n </a:t>
            </a:r>
            <a:r>
              <a:rPr lang="en-US" b="1" dirty="0">
                <a:latin typeface="+mj-lt"/>
                <a:ea typeface="MS PGothic" charset="0"/>
              </a:rPr>
              <a:t>x</a:t>
            </a:r>
            <a:r>
              <a:rPr lang="en-US" b="1" i="1" dirty="0">
                <a:latin typeface="+mj-lt"/>
                <a:ea typeface="MS PGothic" charset="0"/>
              </a:rPr>
              <a:t> m</a:t>
            </a:r>
            <a:r>
              <a:rPr lang="en-US" b="1" dirty="0">
                <a:latin typeface="+mj-lt"/>
                <a:ea typeface="MS PGothic" charset="0"/>
              </a:rPr>
              <a:t> </a:t>
            </a:r>
            <a:r>
              <a:rPr lang="en-US" dirty="0">
                <a:latin typeface="+mj-lt"/>
                <a:ea typeface="MS PGothic" charset="0"/>
              </a:rPr>
              <a:t>matrix indicates the current request  of each process.  If </a:t>
            </a:r>
            <a:r>
              <a:rPr lang="en-US" b="1" i="1" dirty="0">
                <a:latin typeface="+mj-lt"/>
                <a:ea typeface="MS PGothic" charset="0"/>
              </a:rPr>
              <a:t>Request </a:t>
            </a:r>
            <a:r>
              <a:rPr lang="en-US" b="1" dirty="0">
                <a:latin typeface="+mj-lt"/>
                <a:ea typeface="MS PGothic" charset="0"/>
              </a:rPr>
              <a:t>[</a:t>
            </a:r>
            <a:r>
              <a:rPr lang="en-US" b="1" i="1" dirty="0" err="1">
                <a:latin typeface="+mj-lt"/>
                <a:ea typeface="MS PGothic" charset="0"/>
              </a:rPr>
              <a:t>i</a:t>
            </a:r>
            <a:r>
              <a:rPr lang="en-US" b="1" dirty="0">
                <a:latin typeface="+mj-lt"/>
                <a:ea typeface="MS PGothic" charset="0"/>
              </a:rPr>
              <a:t>][</a:t>
            </a:r>
            <a:r>
              <a:rPr lang="en-US" b="1" i="1" dirty="0">
                <a:latin typeface="+mj-lt"/>
                <a:ea typeface="MS PGothic" charset="0"/>
              </a:rPr>
              <a:t>j</a:t>
            </a:r>
            <a:r>
              <a:rPr lang="en-US" b="1" dirty="0">
                <a:latin typeface="+mj-lt"/>
                <a:ea typeface="MS PGothic" charset="0"/>
              </a:rPr>
              <a:t>] = </a:t>
            </a:r>
            <a:r>
              <a:rPr lang="en-US" b="1" i="1" dirty="0">
                <a:latin typeface="+mj-lt"/>
                <a:ea typeface="MS PGothic" charset="0"/>
              </a:rPr>
              <a:t>k</a:t>
            </a:r>
            <a:r>
              <a:rPr lang="en-US" dirty="0">
                <a:latin typeface="+mj-lt"/>
                <a:ea typeface="MS PGothic" charset="0"/>
              </a:rPr>
              <a:t>, then process</a:t>
            </a:r>
            <a:r>
              <a:rPr lang="en-US" i="1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i="1" baseline="-25000" dirty="0">
                <a:latin typeface="+mj-lt"/>
                <a:ea typeface="MS PGothic" charset="0"/>
              </a:rPr>
              <a:t>i</a:t>
            </a:r>
            <a:r>
              <a:rPr lang="en-US" dirty="0">
                <a:latin typeface="+mj-lt"/>
                <a:ea typeface="MS PGothic" charset="0"/>
              </a:rPr>
              <a:t> is requesting</a:t>
            </a:r>
            <a:r>
              <a:rPr lang="en-US" i="1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k</a:t>
            </a:r>
            <a:r>
              <a:rPr lang="en-US" dirty="0">
                <a:latin typeface="+mj-lt"/>
                <a:ea typeface="MS PGothic" charset="0"/>
              </a:rPr>
              <a:t> more instances of resource type </a:t>
            </a:r>
            <a:r>
              <a:rPr lang="en-US" b="1" i="1" dirty="0" err="1">
                <a:latin typeface="+mj-lt"/>
                <a:ea typeface="MS PGothic" charset="0"/>
              </a:rPr>
              <a:t>R</a:t>
            </a:r>
            <a:r>
              <a:rPr lang="en-US" b="1" i="1" baseline="-25000" dirty="0" err="1">
                <a:latin typeface="+mj-lt"/>
                <a:ea typeface="MS PGothic" charset="0"/>
              </a:rPr>
              <a:t>j</a:t>
            </a:r>
            <a:r>
              <a:rPr lang="en-US" dirty="0">
                <a:latin typeface="+mj-lt"/>
                <a:ea typeface="MS PGothic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99400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+mn-lt"/>
                <a:ea typeface="MS PGothic" charset="0"/>
              </a:rPr>
              <a:t>Detection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534400" cy="60960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000" dirty="0">
                <a:latin typeface="+mn-lt"/>
                <a:ea typeface="MS PGothic" charset="0"/>
              </a:rPr>
              <a:t>1.	</a:t>
            </a:r>
            <a:r>
              <a:rPr lang="en-US" sz="2400" dirty="0">
                <a:latin typeface="+mn-lt"/>
                <a:ea typeface="MS PGothic" charset="0"/>
              </a:rPr>
              <a:t>Let </a:t>
            </a:r>
            <a:r>
              <a:rPr lang="en-US" sz="2400" b="1" i="1" dirty="0">
                <a:latin typeface="+mn-lt"/>
                <a:ea typeface="MS PGothic" charset="0"/>
              </a:rPr>
              <a:t>Work</a:t>
            </a:r>
            <a:r>
              <a:rPr lang="en-US" sz="2400" dirty="0">
                <a:latin typeface="+mn-lt"/>
                <a:ea typeface="MS PGothic" charset="0"/>
              </a:rPr>
              <a:t> and </a:t>
            </a: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dirty="0">
                <a:latin typeface="+mn-lt"/>
                <a:ea typeface="MS PGothic" charset="0"/>
              </a:rPr>
              <a:t> be vectors of length </a:t>
            </a:r>
            <a:r>
              <a:rPr lang="en-US" sz="2400" b="1" i="1" dirty="0">
                <a:latin typeface="+mn-lt"/>
                <a:ea typeface="MS PGothic" charset="0"/>
              </a:rPr>
              <a:t>m</a:t>
            </a:r>
            <a:r>
              <a:rPr lang="en-US" sz="2400" dirty="0">
                <a:latin typeface="+mn-lt"/>
                <a:ea typeface="MS PGothic" charset="0"/>
              </a:rPr>
              <a:t> and </a:t>
            </a:r>
            <a:r>
              <a:rPr lang="en-US" sz="2400" b="1" i="1" dirty="0" smtClean="0">
                <a:latin typeface="+mn-lt"/>
                <a:ea typeface="MS PGothic" charset="0"/>
              </a:rPr>
              <a:t>n. </a:t>
            </a:r>
            <a:r>
              <a:rPr lang="en-US" sz="2400" dirty="0" smtClean="0">
                <a:latin typeface="+mn-lt"/>
                <a:ea typeface="MS PGothic" charset="0"/>
              </a:rPr>
              <a:t>Initialize</a:t>
            </a:r>
            <a:r>
              <a:rPr lang="en-US" sz="2400" dirty="0">
                <a:latin typeface="+mn-lt"/>
                <a:ea typeface="MS PGothic" charset="0"/>
              </a:rPr>
              <a:t>:</a:t>
            </a:r>
          </a:p>
          <a:p>
            <a:pPr marL="850900" lvl="1" indent="-393700"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</a:rPr>
              <a:t>(a) </a:t>
            </a:r>
            <a:r>
              <a:rPr lang="en-US" b="1" i="1" dirty="0">
                <a:latin typeface="+mn-lt"/>
                <a:ea typeface="MS PGothic" charset="0"/>
              </a:rPr>
              <a:t>Work</a:t>
            </a:r>
            <a:r>
              <a:rPr lang="en-US" b="1" dirty="0">
                <a:latin typeface="+mn-lt"/>
                <a:ea typeface="MS PGothic" charset="0"/>
              </a:rPr>
              <a:t> = </a:t>
            </a:r>
            <a:r>
              <a:rPr lang="en-US" b="1" i="1" dirty="0">
                <a:latin typeface="+mn-lt"/>
                <a:ea typeface="MS PGothic" charset="0"/>
              </a:rPr>
              <a:t>Available</a:t>
            </a:r>
            <a:endParaRPr lang="en-US" b="1" dirty="0">
              <a:latin typeface="+mn-lt"/>
              <a:ea typeface="MS PGothic" charset="0"/>
            </a:endParaRPr>
          </a:p>
          <a:p>
            <a:pPr marL="850900" lvl="1" indent="-393700"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</a:rPr>
              <a:t>(b)	For </a:t>
            </a:r>
            <a:r>
              <a:rPr lang="en-US" b="1" i="1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= 1,2, …,</a:t>
            </a:r>
            <a:r>
              <a:rPr lang="en-US" b="1" i="1" dirty="0">
                <a:latin typeface="+mn-lt"/>
                <a:ea typeface="MS PGothic" charset="0"/>
              </a:rPr>
              <a:t> n</a:t>
            </a:r>
            <a:r>
              <a:rPr lang="en-US" dirty="0">
                <a:latin typeface="+mn-lt"/>
                <a:ea typeface="MS PGothic" charset="0"/>
              </a:rPr>
              <a:t>, if </a:t>
            </a:r>
            <a:r>
              <a:rPr lang="en-US" b="1" i="1" dirty="0" err="1">
                <a:latin typeface="+mn-lt"/>
                <a:ea typeface="MS PGothic" charset="0"/>
              </a:rPr>
              <a:t>Allocation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 0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, then </a:t>
            </a:r>
            <a:br>
              <a:rPr lang="en-US" dirty="0">
                <a:latin typeface="+mn-lt"/>
                <a:ea typeface="MS PGothic" charset="0"/>
                <a:sym typeface="Symbol" charset="0"/>
              </a:rPr>
            </a:br>
            <a:r>
              <a:rPr lang="en-US" b="1" i="1" dirty="0">
                <a:latin typeface="+mn-lt"/>
                <a:ea typeface="MS PGothic" charset="0"/>
                <a:sym typeface="Symbol" charset="0"/>
              </a:rPr>
              <a:t>Finish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[</a:t>
            </a:r>
            <a:r>
              <a:rPr lang="en-US" b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]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= false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; otherwise,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Finish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[</a:t>
            </a:r>
            <a:r>
              <a:rPr lang="en-US" b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] =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true</a:t>
            </a:r>
          </a:p>
          <a:p>
            <a:pPr marL="850900" lvl="1" indent="-393700">
              <a:buFont typeface="Monotype Sorts" charset="0"/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2.	Find an index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i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such that both:</a:t>
            </a:r>
          </a:p>
          <a:p>
            <a:pPr marL="850900" lvl="1" indent="-393700"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</a:rPr>
              <a:t>(a)	</a:t>
            </a:r>
            <a:r>
              <a:rPr lang="en-US" b="1" i="1" dirty="0">
                <a:latin typeface="+mn-lt"/>
                <a:ea typeface="MS PGothic" charset="0"/>
              </a:rPr>
              <a:t>Finish</a:t>
            </a:r>
            <a:r>
              <a:rPr lang="en-US" b="1" dirty="0">
                <a:latin typeface="+mn-lt"/>
                <a:ea typeface="MS PGothic" charset="0"/>
              </a:rPr>
              <a:t>[</a:t>
            </a:r>
            <a:r>
              <a:rPr lang="en-US" b="1" i="1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] == </a:t>
            </a:r>
            <a:r>
              <a:rPr lang="en-US" b="1" i="1" dirty="0">
                <a:latin typeface="+mn-lt"/>
                <a:ea typeface="MS PGothic" charset="0"/>
              </a:rPr>
              <a:t>false</a:t>
            </a:r>
            <a:endParaRPr lang="en-US" b="1" dirty="0">
              <a:latin typeface="+mn-lt"/>
              <a:ea typeface="MS PGothic" charset="0"/>
            </a:endParaRPr>
          </a:p>
          <a:p>
            <a:pPr marL="850900" lvl="1" indent="-393700">
              <a:buFont typeface="Monotype Sorts" charset="0"/>
              <a:buNone/>
            </a:pPr>
            <a:r>
              <a:rPr lang="en-US" dirty="0" smtClean="0">
                <a:latin typeface="+mn-lt"/>
                <a:ea typeface="MS PGothic" charset="0"/>
              </a:rPr>
              <a:t>(b)	</a:t>
            </a:r>
            <a:r>
              <a:rPr lang="en-US" b="1" i="1" dirty="0" err="1" smtClean="0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 smtClean="0">
                <a:latin typeface="+mn-lt"/>
                <a:ea typeface="MS PGothic" charset="0"/>
              </a:rPr>
              <a:t>i</a:t>
            </a:r>
            <a:r>
              <a:rPr lang="en-US" b="1" dirty="0" smtClean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 smtClean="0">
                <a:latin typeface="+mn-lt"/>
                <a:ea typeface="MS PGothic" charset="0"/>
                <a:sym typeface="Symbol" charset="0"/>
              </a:rPr>
              <a:t>Work</a:t>
            </a:r>
            <a:endParaRPr lang="en-US" b="1" i="1" dirty="0">
              <a:latin typeface="+mn-lt"/>
              <a:ea typeface="MS PGothic" charset="0"/>
              <a:sym typeface="Symbol" charset="0"/>
            </a:endParaRPr>
          </a:p>
          <a:p>
            <a:pPr marL="850900" lvl="1" indent="-393700">
              <a:buFont typeface="Monotype Sorts" charset="0"/>
              <a:buNone/>
            </a:pPr>
            <a:r>
              <a:rPr lang="en-US" dirty="0" smtClean="0">
                <a:latin typeface="+mn-lt"/>
                <a:ea typeface="MS PGothic" charset="0"/>
                <a:sym typeface="Symbol" charset="0"/>
              </a:rPr>
              <a:t>If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no such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exists, go to step </a:t>
            </a:r>
            <a:r>
              <a:rPr lang="en-US" dirty="0" smtClean="0">
                <a:latin typeface="+mn-lt"/>
                <a:ea typeface="MS PGothic" charset="0"/>
                <a:sym typeface="Symbol" charset="0"/>
              </a:rPr>
              <a:t>4</a:t>
            </a:r>
          </a:p>
          <a:p>
            <a:pPr marL="850900" lvl="1" indent="-393700">
              <a:buFont typeface="Monotype Sorts" charset="0"/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3.	</a:t>
            </a:r>
            <a:r>
              <a:rPr lang="en-US" sz="2400" b="1" i="1" dirty="0">
                <a:latin typeface="+mn-lt"/>
                <a:ea typeface="MS PGothic" charset="0"/>
              </a:rPr>
              <a:t>Work</a:t>
            </a:r>
            <a:r>
              <a:rPr lang="en-US" sz="2400" b="1" dirty="0">
                <a:latin typeface="+mn-lt"/>
                <a:ea typeface="MS PGothic" charset="0"/>
              </a:rPr>
              <a:t> = </a:t>
            </a:r>
            <a:r>
              <a:rPr lang="en-US" sz="2400" b="1" i="1" dirty="0">
                <a:latin typeface="+mn-lt"/>
                <a:ea typeface="MS PGothic" charset="0"/>
              </a:rPr>
              <a:t>Work</a:t>
            </a:r>
            <a:r>
              <a:rPr lang="en-US" sz="2400" b="1" dirty="0">
                <a:latin typeface="+mn-lt"/>
                <a:ea typeface="MS PGothic" charset="0"/>
              </a:rPr>
              <a:t> + </a:t>
            </a:r>
            <a:r>
              <a:rPr lang="en-US" sz="2400" b="1" i="1" dirty="0" err="1">
                <a:latin typeface="+mn-lt"/>
                <a:ea typeface="MS PGothic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/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 </a:t>
            </a:r>
            <a:r>
              <a:rPr lang="en-US" sz="2400" b="1" i="1" dirty="0">
                <a:latin typeface="+mn-lt"/>
                <a:ea typeface="MS PGothic" charset="0"/>
              </a:rPr>
              <a:t>true</a:t>
            </a:r>
            <a:r>
              <a:rPr lang="en-US" sz="2400" b="1" dirty="0">
                <a:latin typeface="+mn-lt"/>
                <a:ea typeface="MS PGothic" charset="0"/>
              </a:rPr>
              <a:t/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dirty="0">
                <a:latin typeface="+mn-lt"/>
                <a:ea typeface="MS PGothic" charset="0"/>
              </a:rPr>
              <a:t>go to step 2</a:t>
            </a:r>
            <a:br>
              <a:rPr lang="en-US" sz="2400" dirty="0">
                <a:latin typeface="+mn-lt"/>
                <a:ea typeface="MS PGothic" charset="0"/>
              </a:rPr>
            </a:b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4.	If </a:t>
            </a:r>
            <a:r>
              <a:rPr lang="en-US" sz="2400" b="1" i="1" dirty="0">
                <a:latin typeface="+mn-lt"/>
                <a:ea typeface="MS PGothic" charset="0"/>
              </a:rPr>
              <a:t>Finish[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</a:rPr>
              <a:t>] == false</a:t>
            </a:r>
            <a:r>
              <a:rPr lang="en-US" sz="2400" dirty="0">
                <a:latin typeface="+mn-lt"/>
                <a:ea typeface="MS PGothic" charset="0"/>
              </a:rPr>
              <a:t>, for some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, 1 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  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n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, then the system is in deadlock state. Moreover, if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] ==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false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, then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 is deadlocked</a:t>
            </a:r>
          </a:p>
          <a:p>
            <a:pPr marL="850900" lvl="1" indent="-393700">
              <a:buFont typeface="Monotype Sorts" charset="0"/>
              <a:buNone/>
            </a:pPr>
            <a:endParaRPr lang="en-US" sz="2000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2895600"/>
            <a:ext cx="4343400" cy="830997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Q10: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What do you observe in this 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         detection algorithm?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00600" y="4376338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+mn-lt"/>
                <a:cs typeface="ＭＳ Ｐゴシック" charset="0"/>
                <a:sym typeface="Symbol" charset="0"/>
              </a:rPr>
              <a:t>Time Complexity: O(m x n</a:t>
            </a:r>
            <a:r>
              <a:rPr lang="en-US" sz="2400" baseline="30000" dirty="0">
                <a:solidFill>
                  <a:srgbClr val="0000FF"/>
                </a:solidFill>
                <a:latin typeface="+mn-lt"/>
                <a:cs typeface="ＭＳ Ｐゴシック" charset="0"/>
                <a:sym typeface="Symbol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+mn-lt"/>
                <a:cs typeface="ＭＳ Ｐゴシック" charset="0"/>
                <a:sym typeface="Symbol" charset="0"/>
              </a:rPr>
              <a:t>)</a:t>
            </a:r>
            <a:endParaRPr lang="en-US" sz="2400" dirty="0">
              <a:solidFill>
                <a:srgbClr val="0000FF"/>
              </a:solidFill>
              <a:latin typeface="+mn-lt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66113" cy="5638800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Five processes </a:t>
            </a:r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baseline="-25000" dirty="0">
                <a:latin typeface="+mn-lt"/>
                <a:ea typeface="MS PGothic" charset="0"/>
              </a:rPr>
              <a:t>0</a:t>
            </a:r>
            <a:r>
              <a:rPr lang="en-US" dirty="0">
                <a:latin typeface="+mn-lt"/>
                <a:ea typeface="MS PGothic" charset="0"/>
              </a:rPr>
              <a:t> through </a:t>
            </a:r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;</a:t>
            </a:r>
            <a:r>
              <a:rPr lang="en-US" baseline="-25000" dirty="0"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three resource types </a:t>
            </a:r>
            <a:br>
              <a:rPr lang="en-US" dirty="0">
                <a:latin typeface="+mn-lt"/>
                <a:ea typeface="MS PGothic" charset="0"/>
              </a:rPr>
            </a:br>
            <a:r>
              <a:rPr lang="en-US" dirty="0">
                <a:latin typeface="+mn-lt"/>
                <a:ea typeface="MS PGothic" charset="0"/>
              </a:rPr>
              <a:t>A (7 instances), </a:t>
            </a:r>
            <a:r>
              <a:rPr lang="en-US" i="1" dirty="0">
                <a:latin typeface="+mn-lt"/>
                <a:ea typeface="MS PGothic" charset="0"/>
              </a:rPr>
              <a:t>B </a:t>
            </a:r>
            <a:r>
              <a:rPr lang="en-US" dirty="0">
                <a:latin typeface="+mn-lt"/>
                <a:ea typeface="MS PGothic" charset="0"/>
              </a:rPr>
              <a:t>(2 instances), and </a:t>
            </a:r>
            <a:r>
              <a:rPr lang="en-US" i="1" dirty="0">
                <a:latin typeface="+mn-lt"/>
                <a:ea typeface="MS PGothic" charset="0"/>
              </a:rPr>
              <a:t>C</a:t>
            </a:r>
            <a:r>
              <a:rPr lang="en-US" dirty="0">
                <a:latin typeface="+mn-lt"/>
                <a:ea typeface="MS PGothic" charset="0"/>
              </a:rPr>
              <a:t> (6 instances)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latin typeface="+mn-lt"/>
                <a:ea typeface="MS PGothic" charset="0"/>
              </a:rPr>
              <a:t>Snapshot </a:t>
            </a:r>
            <a:r>
              <a:rPr lang="en-US" dirty="0">
                <a:latin typeface="+mn-lt"/>
                <a:ea typeface="MS PGothic" charset="0"/>
              </a:rPr>
              <a:t>at time </a:t>
            </a:r>
            <a:r>
              <a:rPr lang="en-US" b="1" i="1" dirty="0">
                <a:latin typeface="+mn-lt"/>
                <a:ea typeface="MS PGothic" charset="0"/>
              </a:rPr>
              <a:t>T</a:t>
            </a:r>
            <a:r>
              <a:rPr lang="en-US" b="1" baseline="-25000" dirty="0">
                <a:latin typeface="+mn-lt"/>
                <a:ea typeface="MS PGothic" charset="0"/>
              </a:rPr>
              <a:t>0</a:t>
            </a:r>
            <a:r>
              <a:rPr lang="en-US" dirty="0">
                <a:latin typeface="+mn-lt"/>
                <a:ea typeface="MS PGothic" charset="0"/>
              </a:rPr>
              <a:t>:</a:t>
            </a:r>
          </a:p>
          <a:p>
            <a:pPr>
              <a:buFont typeface="Monotype Sorts" charset="0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			 </a:t>
            </a:r>
            <a:r>
              <a:rPr lang="en-US" i="1" u="sng" dirty="0">
                <a:latin typeface="+mn-lt"/>
                <a:ea typeface="MS PGothic" charset="0"/>
              </a:rPr>
              <a:t>Allocation</a:t>
            </a:r>
            <a:r>
              <a:rPr lang="en-US" i="1" dirty="0">
                <a:latin typeface="+mn-lt"/>
                <a:ea typeface="MS PGothic" charset="0"/>
              </a:rPr>
              <a:t>	</a:t>
            </a:r>
            <a:r>
              <a:rPr lang="en-US" i="1" dirty="0" smtClean="0">
                <a:latin typeface="+mn-lt"/>
                <a:ea typeface="MS PGothic" charset="0"/>
              </a:rPr>
              <a:t>   </a:t>
            </a:r>
            <a:r>
              <a:rPr lang="en-US" i="1" u="sng" dirty="0" smtClean="0">
                <a:latin typeface="+mn-lt"/>
                <a:ea typeface="MS PGothic" charset="0"/>
              </a:rPr>
              <a:t>Request</a:t>
            </a:r>
            <a:r>
              <a:rPr lang="en-US" i="1" dirty="0">
                <a:latin typeface="+mn-lt"/>
                <a:ea typeface="MS PGothic" charset="0"/>
              </a:rPr>
              <a:t>	</a:t>
            </a:r>
            <a:r>
              <a:rPr lang="en-US" i="1" dirty="0" smtClean="0">
                <a:latin typeface="+mn-lt"/>
                <a:ea typeface="MS PGothic" charset="0"/>
              </a:rPr>
              <a:t>    </a:t>
            </a:r>
            <a:r>
              <a:rPr lang="en-US" i="1" u="sng" dirty="0" smtClean="0">
                <a:latin typeface="+mn-lt"/>
                <a:ea typeface="MS PGothic" charset="0"/>
              </a:rPr>
              <a:t>Available</a:t>
            </a:r>
            <a:endParaRPr lang="en-US" i="1" u="sng" dirty="0">
              <a:latin typeface="+mn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			</a:t>
            </a:r>
            <a:r>
              <a:rPr lang="en-US" i="1" dirty="0">
                <a:latin typeface="+mn-lt"/>
                <a:ea typeface="MS PGothic" charset="0"/>
              </a:rPr>
              <a:t>A B C 	  A B C 	</a:t>
            </a:r>
            <a:r>
              <a:rPr lang="en-US" i="1" dirty="0" smtClean="0">
                <a:latin typeface="+mn-lt"/>
                <a:ea typeface="MS PGothic" charset="0"/>
              </a:rPr>
              <a:t>    A </a:t>
            </a:r>
            <a:r>
              <a:rPr lang="en-US" i="1" dirty="0">
                <a:latin typeface="+mn-lt"/>
                <a:ea typeface="MS PGothic" charset="0"/>
              </a:rPr>
              <a:t>B C</a:t>
            </a:r>
          </a:p>
          <a:p>
            <a:pPr>
              <a:buFont typeface="Monotype Sorts" charset="0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	        </a:t>
            </a:r>
            <a:r>
              <a:rPr lang="en-US" dirty="0" smtClean="0">
                <a:latin typeface="+mn-lt"/>
                <a:ea typeface="MS PGothic" charset="0"/>
              </a:rPr>
              <a:t> </a:t>
            </a:r>
            <a:r>
              <a:rPr lang="en-US" i="1" dirty="0" smtClean="0">
                <a:latin typeface="+mn-lt"/>
                <a:ea typeface="MS PGothic" charset="0"/>
              </a:rPr>
              <a:t>P</a:t>
            </a:r>
            <a:r>
              <a:rPr lang="en-US" baseline="-25000" dirty="0" smtClean="0">
                <a:latin typeface="+mn-lt"/>
                <a:ea typeface="MS PGothic" charset="0"/>
              </a:rPr>
              <a:t>0</a:t>
            </a:r>
            <a:r>
              <a:rPr lang="en-US" dirty="0">
                <a:latin typeface="+mn-lt"/>
                <a:ea typeface="MS PGothic" charset="0"/>
              </a:rPr>
              <a:t>	      </a:t>
            </a:r>
            <a:r>
              <a:rPr lang="en-US" dirty="0" smtClean="0">
                <a:latin typeface="+mn-lt"/>
                <a:ea typeface="MS PGothic" charset="0"/>
              </a:rPr>
              <a:t> 0 </a:t>
            </a:r>
            <a:r>
              <a:rPr lang="en-US" dirty="0">
                <a:latin typeface="+mn-lt"/>
                <a:ea typeface="MS PGothic" charset="0"/>
              </a:rPr>
              <a:t>1 0    </a:t>
            </a:r>
            <a:r>
              <a:rPr lang="en-US" dirty="0" smtClean="0">
                <a:latin typeface="+mn-lt"/>
                <a:ea typeface="MS PGothic" charset="0"/>
              </a:rPr>
              <a:t>    0 </a:t>
            </a:r>
            <a:r>
              <a:rPr lang="en-US" dirty="0">
                <a:latin typeface="+mn-lt"/>
                <a:ea typeface="MS PGothic" charset="0"/>
              </a:rPr>
              <a:t>0 0 	0 0 0</a:t>
            </a:r>
          </a:p>
          <a:p>
            <a:pPr>
              <a:buFont typeface="Monotype Sorts" charset="0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i="1" dirty="0">
                <a:latin typeface="+mn-lt"/>
                <a:ea typeface="MS PGothic" charset="0"/>
              </a:rPr>
              <a:t>             P</a:t>
            </a:r>
            <a:r>
              <a:rPr lang="en-US" baseline="-25000" dirty="0">
                <a:latin typeface="+mn-lt"/>
                <a:ea typeface="MS PGothic" charset="0"/>
              </a:rPr>
              <a:t>1</a:t>
            </a:r>
            <a:r>
              <a:rPr lang="en-US" dirty="0">
                <a:latin typeface="+mn-lt"/>
                <a:ea typeface="MS PGothic" charset="0"/>
              </a:rPr>
              <a:t>	       	2 0 0 	 </a:t>
            </a:r>
            <a:r>
              <a:rPr lang="en-US" dirty="0" smtClean="0">
                <a:latin typeface="+mn-lt"/>
                <a:ea typeface="MS PGothic" charset="0"/>
              </a:rPr>
              <a:t> 2 </a:t>
            </a:r>
            <a:r>
              <a:rPr lang="en-US" dirty="0">
                <a:latin typeface="+mn-lt"/>
                <a:ea typeface="MS PGothic" charset="0"/>
              </a:rPr>
              <a:t>0 2</a:t>
            </a:r>
          </a:p>
          <a:p>
            <a:pPr>
              <a:buFont typeface="Monotype Sorts" charset="0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i="1" dirty="0">
                <a:latin typeface="+mn-lt"/>
                <a:ea typeface="MS PGothic" charset="0"/>
              </a:rPr>
              <a:t>             P</a:t>
            </a:r>
            <a:r>
              <a:rPr lang="en-US" baseline="-25000" dirty="0">
                <a:latin typeface="+mn-lt"/>
                <a:ea typeface="MS PGothic" charset="0"/>
              </a:rPr>
              <a:t>2</a:t>
            </a:r>
            <a:r>
              <a:rPr lang="en-US" dirty="0">
                <a:latin typeface="+mn-lt"/>
                <a:ea typeface="MS PGothic" charset="0"/>
              </a:rPr>
              <a:t>		       </a:t>
            </a:r>
            <a:r>
              <a:rPr lang="en-US" dirty="0" smtClean="0">
                <a:latin typeface="+mn-lt"/>
                <a:ea typeface="MS PGothic" charset="0"/>
              </a:rPr>
              <a:t>3 </a:t>
            </a:r>
            <a:r>
              <a:rPr lang="en-US" dirty="0">
                <a:latin typeface="+mn-lt"/>
                <a:ea typeface="MS PGothic" charset="0"/>
              </a:rPr>
              <a:t>0 3    </a:t>
            </a:r>
            <a:r>
              <a:rPr lang="en-US" dirty="0" smtClean="0">
                <a:latin typeface="+mn-lt"/>
                <a:ea typeface="MS PGothic" charset="0"/>
              </a:rPr>
              <a:t>    0 </a:t>
            </a:r>
            <a:r>
              <a:rPr lang="en-US" dirty="0">
                <a:latin typeface="+mn-lt"/>
                <a:ea typeface="MS PGothic" charset="0"/>
              </a:rPr>
              <a:t>0 0 </a:t>
            </a:r>
          </a:p>
          <a:p>
            <a:pPr>
              <a:buFont typeface="Monotype Sorts" charset="0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i="1" dirty="0">
                <a:latin typeface="+mn-lt"/>
                <a:ea typeface="MS PGothic" charset="0"/>
              </a:rPr>
              <a:t>             P</a:t>
            </a:r>
            <a:r>
              <a:rPr lang="en-US" baseline="-25000" dirty="0">
                <a:latin typeface="+mn-lt"/>
                <a:ea typeface="MS PGothic" charset="0"/>
              </a:rPr>
              <a:t>3</a:t>
            </a:r>
            <a:r>
              <a:rPr lang="en-US" dirty="0">
                <a:latin typeface="+mn-lt"/>
                <a:ea typeface="MS PGothic" charset="0"/>
              </a:rPr>
              <a:t>		2 1 1 	  </a:t>
            </a:r>
            <a:r>
              <a:rPr lang="en-US" dirty="0" smtClean="0">
                <a:latin typeface="+mn-lt"/>
                <a:ea typeface="MS PGothic" charset="0"/>
              </a:rPr>
              <a:t>1 </a:t>
            </a:r>
            <a:r>
              <a:rPr lang="en-US" dirty="0">
                <a:latin typeface="+mn-lt"/>
                <a:ea typeface="MS PGothic" charset="0"/>
              </a:rPr>
              <a:t>0 0 </a:t>
            </a:r>
          </a:p>
          <a:p>
            <a:pPr>
              <a:buFont typeface="Monotype Sorts" charset="0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	       </a:t>
            </a:r>
            <a:r>
              <a:rPr lang="en-US" dirty="0" smtClean="0">
                <a:latin typeface="+mn-lt"/>
                <a:ea typeface="MS PGothic" charset="0"/>
              </a:rPr>
              <a:t>  </a:t>
            </a:r>
            <a:r>
              <a:rPr lang="en-US" i="1" dirty="0" smtClean="0">
                <a:latin typeface="+mn-lt"/>
                <a:ea typeface="MS PGothic" charset="0"/>
              </a:rPr>
              <a:t>P</a:t>
            </a:r>
            <a:r>
              <a:rPr lang="en-US" baseline="-25000" dirty="0" smtClean="0">
                <a:latin typeface="+mn-lt"/>
                <a:ea typeface="MS PGothic" charset="0"/>
              </a:rPr>
              <a:t>4</a:t>
            </a:r>
            <a:r>
              <a:rPr lang="en-US" baseline="-25000" dirty="0">
                <a:latin typeface="+mn-lt"/>
                <a:ea typeface="MS PGothic" charset="0"/>
              </a:rPr>
              <a:t>	</a:t>
            </a:r>
            <a:r>
              <a:rPr lang="en-US" dirty="0">
                <a:latin typeface="+mn-lt"/>
                <a:ea typeface="MS PGothic" charset="0"/>
              </a:rPr>
              <a:t>	0 0 2 	  </a:t>
            </a:r>
            <a:r>
              <a:rPr lang="en-US" dirty="0" smtClean="0">
                <a:latin typeface="+mn-lt"/>
                <a:ea typeface="MS PGothic" charset="0"/>
              </a:rPr>
              <a:t>0 </a:t>
            </a:r>
            <a:r>
              <a:rPr lang="en-US" dirty="0">
                <a:latin typeface="+mn-lt"/>
                <a:ea typeface="MS PGothic" charset="0"/>
              </a:rPr>
              <a:t>0 2</a:t>
            </a:r>
          </a:p>
          <a:p>
            <a:pPr>
              <a:buFont typeface="Monotype Sorts" charset="0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dirty="0">
              <a:latin typeface="+mn-lt"/>
              <a:ea typeface="MS PGothic" charset="0"/>
            </a:endParaRP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>
                <a:latin typeface="+mn-lt"/>
                <a:ea typeface="MS PGothic" charset="0"/>
              </a:rPr>
              <a:t>Sequence &lt;</a:t>
            </a:r>
            <a:r>
              <a:rPr lang="en-US" b="1" i="1" dirty="0">
                <a:latin typeface="+mn-lt"/>
                <a:ea typeface="MS PGothic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</a:rPr>
              <a:t>0</a:t>
            </a:r>
            <a:r>
              <a:rPr lang="en-US" b="1" i="1" dirty="0">
                <a:latin typeface="+mn-lt"/>
                <a:ea typeface="MS PGothic" charset="0"/>
              </a:rPr>
              <a:t>, P</a:t>
            </a:r>
            <a:r>
              <a:rPr lang="en-US" b="1" i="1" baseline="-25000" dirty="0">
                <a:latin typeface="+mn-lt"/>
                <a:ea typeface="MS PGothic" charset="0"/>
              </a:rPr>
              <a:t>2</a:t>
            </a:r>
            <a:r>
              <a:rPr lang="en-US" b="1" i="1" dirty="0">
                <a:latin typeface="+mn-lt"/>
                <a:ea typeface="MS PGothic" charset="0"/>
              </a:rPr>
              <a:t>, P</a:t>
            </a:r>
            <a:r>
              <a:rPr lang="en-US" b="1" i="1" baseline="-25000" dirty="0">
                <a:latin typeface="+mn-lt"/>
                <a:ea typeface="MS PGothic" charset="0"/>
              </a:rPr>
              <a:t>3</a:t>
            </a:r>
            <a:r>
              <a:rPr lang="en-US" b="1" i="1" dirty="0">
                <a:latin typeface="+mn-lt"/>
                <a:ea typeface="MS PGothic" charset="0"/>
              </a:rPr>
              <a:t>, P</a:t>
            </a:r>
            <a:r>
              <a:rPr lang="en-US" b="1" i="1" baseline="-25000" dirty="0">
                <a:latin typeface="+mn-lt"/>
                <a:ea typeface="MS PGothic" charset="0"/>
              </a:rPr>
              <a:t>1</a:t>
            </a:r>
            <a:r>
              <a:rPr lang="en-US" b="1" i="1" dirty="0">
                <a:latin typeface="+mn-lt"/>
                <a:ea typeface="MS PGothic" charset="0"/>
              </a:rPr>
              <a:t>, P</a:t>
            </a:r>
            <a:r>
              <a:rPr lang="en-US" b="1" i="1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&gt; will result in </a:t>
            </a:r>
            <a:r>
              <a:rPr lang="en-US" b="1" i="1" dirty="0">
                <a:solidFill>
                  <a:srgbClr val="FF0000"/>
                </a:solidFill>
                <a:latin typeface="+mn-lt"/>
                <a:ea typeface="MS PGothic" charset="0"/>
              </a:rPr>
              <a:t>Finish[</a:t>
            </a:r>
            <a:r>
              <a:rPr lang="en-US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r>
              <a:rPr lang="en-US" b="1" i="1" dirty="0">
                <a:solidFill>
                  <a:srgbClr val="FF0000"/>
                </a:solidFill>
                <a:latin typeface="+mn-lt"/>
                <a:ea typeface="MS PGothic" charset="0"/>
              </a:rPr>
              <a:t>] = true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for all </a:t>
            </a:r>
            <a:r>
              <a:rPr lang="en-US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endParaRPr lang="en-US" b="1" dirty="0">
              <a:solidFill>
                <a:srgbClr val="FF0000"/>
              </a:solidFill>
              <a:latin typeface="+mn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9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2"/>
            <a:ext cx="8229600" cy="776287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Example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2</a:t>
            </a:r>
            <a:r>
              <a:rPr lang="en-US" dirty="0">
                <a:latin typeface="+mj-lt"/>
                <a:ea typeface="MS PGothic" charset="0"/>
              </a:rPr>
              <a:t> requests an additional instance of type</a:t>
            </a:r>
            <a:r>
              <a:rPr lang="en-US" i="1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C</a:t>
            </a:r>
            <a:endParaRPr lang="en-US" b="1" dirty="0">
              <a:latin typeface="+mj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2800350" algn="l"/>
                <a:tab pos="3708400" algn="ctr"/>
              </a:tabLst>
            </a:pPr>
            <a:r>
              <a:rPr lang="en-US" dirty="0">
                <a:latin typeface="+mj-lt"/>
                <a:ea typeface="MS PGothic" charset="0"/>
              </a:rPr>
              <a:t>			</a:t>
            </a:r>
            <a:r>
              <a:rPr lang="en-US" sz="2400" i="1" u="sng" dirty="0">
                <a:latin typeface="+mj-lt"/>
                <a:ea typeface="MS PGothic" charset="0"/>
              </a:rPr>
              <a:t>Request</a:t>
            </a:r>
            <a:endParaRPr lang="en-US" sz="2400" i="1" dirty="0">
              <a:latin typeface="+mj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2800350" algn="l"/>
                <a:tab pos="370840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A B C</a:t>
            </a:r>
          </a:p>
          <a:p>
            <a:pPr>
              <a:buFont typeface="Monotype Sorts" charset="0"/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	0 0 0</a:t>
            </a:r>
          </a:p>
          <a:p>
            <a:pPr>
              <a:buFont typeface="Monotype Sorts" charset="0"/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1</a:t>
            </a:r>
            <a:r>
              <a:rPr lang="en-US" sz="2400" dirty="0">
                <a:latin typeface="+mj-lt"/>
                <a:ea typeface="MS PGothic" charset="0"/>
              </a:rPr>
              <a:t>	2 0 2</a:t>
            </a:r>
          </a:p>
          <a:p>
            <a:pPr>
              <a:buFont typeface="Monotype Sorts" charset="0"/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2</a:t>
            </a:r>
            <a:r>
              <a:rPr lang="en-US" sz="2400" dirty="0">
                <a:latin typeface="+mj-lt"/>
                <a:ea typeface="MS PGothic" charset="0"/>
              </a:rPr>
              <a:t>	0 0 1</a:t>
            </a:r>
          </a:p>
          <a:p>
            <a:pPr>
              <a:buFont typeface="Monotype Sorts" charset="0"/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3</a:t>
            </a:r>
            <a:r>
              <a:rPr lang="en-US" sz="2400" dirty="0">
                <a:latin typeface="+mj-lt"/>
                <a:ea typeface="MS PGothic" charset="0"/>
              </a:rPr>
              <a:t>	1 0 0 </a:t>
            </a:r>
          </a:p>
          <a:p>
            <a:pPr>
              <a:buFont typeface="Monotype Sorts" charset="0"/>
              <a:buNone/>
              <a:tabLst>
                <a:tab pos="2800350" algn="l"/>
                <a:tab pos="370840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 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	0 0 2</a:t>
            </a:r>
          </a:p>
          <a:p>
            <a:pPr>
              <a:buFont typeface="Monotype Sorts" charset="0"/>
              <a:buNone/>
              <a:tabLst>
                <a:tab pos="2800350" algn="l"/>
                <a:tab pos="3708400" algn="ctr"/>
              </a:tabLst>
            </a:pPr>
            <a:endParaRPr lang="en-US" sz="800" dirty="0">
              <a:latin typeface="+mj-lt"/>
              <a:ea typeface="MS PGothic" charset="0"/>
            </a:endParaRPr>
          </a:p>
          <a:p>
            <a:pPr>
              <a:tabLst>
                <a:tab pos="2800350" algn="l"/>
                <a:tab pos="3708400" algn="ctr"/>
              </a:tabLst>
            </a:pPr>
            <a:r>
              <a:rPr lang="en-US" dirty="0">
                <a:latin typeface="+mj-lt"/>
                <a:ea typeface="MS PGothic" charset="0"/>
              </a:rPr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dirty="0">
                <a:latin typeface="+mj-lt"/>
                <a:ea typeface="MS PGothic" charset="0"/>
              </a:rPr>
              <a:t>Can reclaim resources held by process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0</a:t>
            </a:r>
            <a:r>
              <a:rPr lang="en-US" dirty="0">
                <a:latin typeface="+mj-lt"/>
                <a:ea typeface="MS PGothic" charset="0"/>
              </a:rPr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dirty="0">
                <a:latin typeface="+mj-lt"/>
                <a:ea typeface="MS PGothic" charset="0"/>
              </a:rPr>
              <a:t>Deadlock exists, consisting of processes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1</a:t>
            </a:r>
            <a:r>
              <a:rPr lang="en-US" b="1" dirty="0">
                <a:latin typeface="+mj-lt"/>
                <a:ea typeface="MS PGothic" charset="0"/>
              </a:rPr>
              <a:t>, </a:t>
            </a:r>
            <a:r>
              <a:rPr lang="en-US" b="1" baseline="-25000" dirty="0">
                <a:latin typeface="+mj-lt"/>
                <a:ea typeface="MS PGothic" charset="0"/>
              </a:rPr>
              <a:t>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2</a:t>
            </a:r>
            <a:r>
              <a:rPr lang="en-US" b="1" dirty="0">
                <a:latin typeface="+mj-lt"/>
                <a:ea typeface="MS PGothic" charset="0"/>
              </a:rPr>
              <a:t>,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3</a:t>
            </a:r>
            <a:r>
              <a:rPr lang="en-US" dirty="0">
                <a:latin typeface="+mj-lt"/>
                <a:ea typeface="MS PGothic" charset="0"/>
              </a:rPr>
              <a:t>, and </a:t>
            </a:r>
            <a:r>
              <a:rPr lang="en-US" b="1" i="1" dirty="0">
                <a:latin typeface="+mj-lt"/>
                <a:ea typeface="MS PGothic" charset="0"/>
              </a:rPr>
              <a:t>P</a:t>
            </a:r>
            <a:r>
              <a:rPr lang="en-US" b="1" baseline="-25000" dirty="0">
                <a:latin typeface="+mj-lt"/>
                <a:ea typeface="MS PGothic" charset="0"/>
              </a:rPr>
              <a:t>4</a:t>
            </a:r>
            <a:endParaRPr lang="en-US" b="1" dirty="0">
              <a:latin typeface="+mj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6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2363"/>
            <a:ext cx="8305800" cy="4530725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When, and how often, to invoke depends on:</a:t>
            </a:r>
          </a:p>
          <a:p>
            <a:pPr lvl="1"/>
            <a:r>
              <a:rPr lang="en-US" dirty="0">
                <a:latin typeface="+mn-lt"/>
                <a:ea typeface="MS PGothic" charset="0"/>
              </a:rPr>
              <a:t>How often a deadlock is likely to occur?</a:t>
            </a:r>
          </a:p>
          <a:p>
            <a:pPr lvl="1"/>
            <a:r>
              <a:rPr lang="en-US" dirty="0">
                <a:latin typeface="+mn-lt"/>
                <a:ea typeface="MS PGothic" charset="0"/>
              </a:rPr>
              <a:t>How many processes will need to be rolled back?</a:t>
            </a:r>
          </a:p>
          <a:p>
            <a:pPr lvl="2"/>
            <a:r>
              <a:rPr lang="en-US" dirty="0">
                <a:latin typeface="+mn-lt"/>
                <a:ea typeface="MS PGothic" charset="0"/>
              </a:rPr>
              <a:t>one for each disjoint cycle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dirty="0">
                <a:latin typeface="+mn-lt"/>
                <a:ea typeface="MS PGothic" charset="0"/>
              </a:rPr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dirty="0">
                <a:latin typeface="+mn-lt"/>
                <a:ea typeface="MS PGothic" charset="0"/>
              </a:rPr>
              <a:t>“</a:t>
            </a:r>
            <a:r>
              <a:rPr lang="en-US" altLang="ja-JP" dirty="0">
                <a:latin typeface="+mn-lt"/>
                <a:ea typeface="MS PGothic" charset="0"/>
              </a:rPr>
              <a:t>caused</a:t>
            </a:r>
            <a:r>
              <a:rPr lang="ja-JP" altLang="en-US" dirty="0">
                <a:latin typeface="+mn-lt"/>
                <a:ea typeface="MS PGothic" charset="0"/>
              </a:rPr>
              <a:t>”</a:t>
            </a:r>
            <a:r>
              <a:rPr lang="en-US" altLang="ja-JP" dirty="0">
                <a:latin typeface="+mn-lt"/>
                <a:ea typeface="MS PGothic" charset="0"/>
              </a:rPr>
              <a:t> the deadlock.</a:t>
            </a:r>
            <a:endParaRPr lang="en-US" dirty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228600"/>
            <a:ext cx="8534399" cy="12954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953000"/>
          </a:xfrm>
        </p:spPr>
        <p:txBody>
          <a:bodyPr/>
          <a:lstStyle/>
          <a:p>
            <a:r>
              <a:rPr lang="en-US" dirty="0">
                <a:latin typeface="+mn-lt"/>
                <a:ea typeface="MS PGothic" charset="0"/>
              </a:rPr>
              <a:t>Abort all deadlocked </a:t>
            </a:r>
            <a:r>
              <a:rPr lang="en-US" dirty="0" smtClean="0">
                <a:latin typeface="+mn-lt"/>
                <a:ea typeface="MS PGothic" charset="0"/>
              </a:rPr>
              <a:t>processes</a:t>
            </a:r>
          </a:p>
          <a:p>
            <a:r>
              <a:rPr lang="en-US" dirty="0" smtClean="0">
                <a:latin typeface="+mn-lt"/>
                <a:ea typeface="MS PGothic" charset="0"/>
              </a:rPr>
              <a:t>Abort one process at a time until the deadlock cycle is eliminated</a:t>
            </a:r>
            <a:br>
              <a:rPr lang="en-US" dirty="0" smtClean="0">
                <a:latin typeface="+mn-lt"/>
                <a:ea typeface="MS PGothic" charset="0"/>
              </a:rPr>
            </a:br>
            <a:endParaRPr lang="en-US" dirty="0" smtClean="0">
              <a:latin typeface="+mn-lt"/>
              <a:ea typeface="MS PGothic" charset="0"/>
            </a:endParaRPr>
          </a:p>
          <a:p>
            <a:r>
              <a:rPr lang="en-US" dirty="0" smtClean="0">
                <a:latin typeface="+mn-lt"/>
                <a:ea typeface="MS PGothic" charset="0"/>
              </a:rPr>
              <a:t>In </a:t>
            </a:r>
            <a:r>
              <a:rPr lang="en-US" dirty="0">
                <a:latin typeface="+mn-lt"/>
                <a:ea typeface="MS PGothic" charset="0"/>
              </a:rPr>
              <a:t>which order should we choose to abort?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Priority of the process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How long process has computed, and how much longer to completion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Resources the process has used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Resources process needs to complete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How many processes will need to be terminated</a:t>
            </a:r>
          </a:p>
          <a:p>
            <a:pPr marL="800100" lvl="1" indent="-342900">
              <a:buFont typeface="Arial" charset="0"/>
              <a:buAutoNum type="arabicPeriod"/>
            </a:pPr>
            <a:r>
              <a:rPr lang="en-US" dirty="0">
                <a:latin typeface="+mn-lt"/>
                <a:ea typeface="MS PGothic" charset="0"/>
              </a:rPr>
              <a:t>Is process interactive or batch?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42" y="2590800"/>
            <a:ext cx="4860758" cy="46166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Q11: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Which one do you prefer? Why?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8382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16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0050" cy="12192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483100"/>
          </a:xfrm>
        </p:spPr>
        <p:txBody>
          <a:bodyPr/>
          <a:lstStyle/>
          <a:p>
            <a:r>
              <a:rPr lang="en-US" b="1" dirty="0">
                <a:latin typeface="+mn-lt"/>
                <a:ea typeface="MS PGothic" charset="0"/>
              </a:rPr>
              <a:t>Selecting a victim </a:t>
            </a:r>
            <a:r>
              <a:rPr lang="en-US" dirty="0">
                <a:latin typeface="+mn-lt"/>
                <a:ea typeface="MS PGothic" charset="0"/>
              </a:rPr>
              <a:t>– minimize cost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b="1" dirty="0">
                <a:latin typeface="+mn-lt"/>
                <a:ea typeface="MS PGothic" charset="0"/>
              </a:rPr>
              <a:t>Rollback</a:t>
            </a:r>
            <a:r>
              <a:rPr lang="en-US" dirty="0">
                <a:latin typeface="+mn-lt"/>
                <a:ea typeface="MS PGothic" charset="0"/>
              </a:rPr>
              <a:t> – return to some safe state, restart process for that state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r>
              <a:rPr lang="en-US" b="1" dirty="0">
                <a:latin typeface="+mn-lt"/>
                <a:ea typeface="MS PGothic" charset="0"/>
              </a:rPr>
              <a:t>Starvation</a:t>
            </a:r>
            <a:r>
              <a:rPr lang="en-US" dirty="0">
                <a:latin typeface="+mn-lt"/>
                <a:ea typeface="MS PGothic" charset="0"/>
              </a:rPr>
              <a:t> –  same process may always be picked as victim, include number of rollback in cost factor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219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ea typeface="MS PGothic" charset="0"/>
              </a:rPr>
              <a:t>Review</a:t>
            </a:r>
            <a:r>
              <a:rPr lang="en-US" dirty="0">
                <a:latin typeface="+mj-lt"/>
                <a:ea typeface="MS PGothic" charset="0"/>
              </a:rPr>
              <a:t>: </a:t>
            </a:r>
            <a:r>
              <a:rPr lang="en-US" altLang="en-US" dirty="0">
                <a:latin typeface="+mj-lt"/>
              </a:rPr>
              <a:t>Deadlock </a:t>
            </a:r>
            <a:r>
              <a:rPr lang="en-US" altLang="en-US" dirty="0" smtClean="0">
                <a:latin typeface="+mj-lt"/>
              </a:rPr>
              <a:t>Prevention</a:t>
            </a:r>
            <a:br>
              <a:rPr lang="en-US" altLang="en-US" dirty="0" smtClean="0">
                <a:latin typeface="+mj-lt"/>
              </a:rPr>
            </a:br>
            <a:r>
              <a:rPr lang="en-US" dirty="0" smtClean="0">
                <a:latin typeface="+mj-lt"/>
                <a:ea typeface="MS PGothic" charset="0"/>
              </a:rPr>
              <a:t>Circular </a:t>
            </a:r>
            <a:r>
              <a:rPr lang="en-US" dirty="0">
                <a:latin typeface="+mj-lt"/>
                <a:ea typeface="MS PGothic" charset="0"/>
              </a:rPr>
              <a:t>Wait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923212" cy="160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Impose </a:t>
            </a:r>
            <a:r>
              <a:rPr lang="en-US" altLang="en-US" dirty="0"/>
              <a:t>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2</a:t>
            </a:fld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4419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810000" y="4419600"/>
            <a:ext cx="7620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5867400" y="4419600"/>
            <a:ext cx="762000" cy="6858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3429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Process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6019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Process 2</a:t>
            </a:r>
          </a:p>
        </p:txBody>
      </p:sp>
      <p:cxnSp>
        <p:nvCxnSpPr>
          <p:cNvPr id="9" name="Straight Arrow Connector 8"/>
          <p:cNvCxnSpPr>
            <a:stCxn id="4" idx="0"/>
            <a:endCxn id="7" idx="2"/>
          </p:cNvCxnSpPr>
          <p:nvPr/>
        </p:nvCxnSpPr>
        <p:spPr>
          <a:xfrm flipV="1">
            <a:off x="2171700" y="3890665"/>
            <a:ext cx="0" cy="528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91000" y="5105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2"/>
          </p:cNvCxnSpPr>
          <p:nvPr/>
        </p:nvCxnSpPr>
        <p:spPr>
          <a:xfrm flipV="1">
            <a:off x="4876800" y="5105398"/>
            <a:ext cx="1136130" cy="838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1400" y="342900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Should Process 2 wait for Process 1?</a:t>
            </a:r>
          </a:p>
        </p:txBody>
      </p:sp>
    </p:spTree>
    <p:extLst>
      <p:ext uri="{BB962C8B-B14F-4D97-AF65-F5344CB8AC3E}">
        <p14:creationId xmlns:p14="http://schemas.microsoft.com/office/powerpoint/2010/main" val="400336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2"/>
            <a:ext cx="8229600" cy="966788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ea typeface="MS PGothic" charset="0"/>
              </a:rPr>
              <a:t>Summary</a:t>
            </a:r>
            <a:endParaRPr lang="en-US" dirty="0">
              <a:latin typeface="+mj-lt"/>
              <a:ea typeface="MS PGothic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683500" cy="4270374"/>
          </a:xfrm>
        </p:spPr>
        <p:txBody>
          <a:bodyPr/>
          <a:lstStyle/>
          <a:p>
            <a:r>
              <a:rPr lang="en-US" dirty="0" smtClean="0">
                <a:latin typeface="+mn-lt"/>
                <a:ea typeface="MS PGothic" charset="0"/>
              </a:rPr>
              <a:t>The Banker’s Algorithm</a:t>
            </a:r>
          </a:p>
          <a:p>
            <a:pPr lvl="1"/>
            <a:r>
              <a:rPr lang="en-US" altLang="en-US" dirty="0"/>
              <a:t>The Safety </a:t>
            </a:r>
            <a:r>
              <a:rPr lang="en-US" altLang="en-US" dirty="0" smtClean="0"/>
              <a:t>Algorithm</a:t>
            </a:r>
          </a:p>
          <a:p>
            <a:pPr lvl="1"/>
            <a:r>
              <a:rPr lang="en-US" dirty="0" smtClean="0">
                <a:ea typeface="MS PGothic" charset="0"/>
              </a:rPr>
              <a:t>Resource-Request Algorithm</a:t>
            </a:r>
          </a:p>
          <a:p>
            <a:pPr lvl="1"/>
            <a:endParaRPr lang="en-US" dirty="0">
              <a:latin typeface="+mn-lt"/>
              <a:ea typeface="MS PGothic" charset="0"/>
            </a:endParaRPr>
          </a:p>
          <a:p>
            <a:r>
              <a:rPr lang="en-US" dirty="0" smtClean="0">
                <a:ea typeface="MS PGothic" charset="0"/>
              </a:rPr>
              <a:t>The </a:t>
            </a:r>
            <a:r>
              <a:rPr lang="en-US" dirty="0">
                <a:ea typeface="MS PGothic" charset="0"/>
              </a:rPr>
              <a:t>detection algorithm</a:t>
            </a:r>
            <a:br>
              <a:rPr lang="en-US" dirty="0">
                <a:ea typeface="MS PGothic" charset="0"/>
              </a:rPr>
            </a:br>
            <a:endParaRPr lang="en-US" dirty="0">
              <a:ea typeface="MS PGothic" charset="0"/>
            </a:endParaRPr>
          </a:p>
          <a:p>
            <a:r>
              <a:rPr lang="en-US" dirty="0" smtClean="0">
                <a:ea typeface="MS PGothic" charset="0"/>
              </a:rPr>
              <a:t>The </a:t>
            </a:r>
            <a:r>
              <a:rPr lang="en-US" dirty="0">
                <a:ea typeface="MS PGothic" charset="0"/>
              </a:rPr>
              <a:t>recovery scheme</a:t>
            </a:r>
          </a:p>
          <a:p>
            <a:pPr lvl="1"/>
            <a:endParaRPr lang="en-US" dirty="0" smtClean="0">
              <a:latin typeface="+mn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8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Example of </a:t>
            </a:r>
            <a:r>
              <a:rPr lang="en-US" dirty="0" smtClean="0">
                <a:latin typeface="+mj-lt"/>
                <a:ea typeface="MS PGothic" charset="0"/>
              </a:rPr>
              <a:t>The Banker</a:t>
            </a:r>
            <a:r>
              <a:rPr lang="ja-JP" altLang="en-US" dirty="0" smtClean="0">
                <a:latin typeface="+mj-lt"/>
                <a:ea typeface="MS PGothic" charset="0"/>
              </a:rPr>
              <a:t>’</a:t>
            </a:r>
            <a:r>
              <a:rPr lang="en-US" altLang="ja-JP" dirty="0" smtClean="0">
                <a:latin typeface="+mj-lt"/>
                <a:ea typeface="MS PGothic" charset="0"/>
              </a:rPr>
              <a:t>s </a:t>
            </a:r>
            <a:r>
              <a:rPr lang="en-US" altLang="ja-JP" dirty="0">
                <a:latin typeface="+mj-lt"/>
                <a:ea typeface="MS PGothic" charset="0"/>
              </a:rPr>
              <a:t>Algorithm</a:t>
            </a:r>
            <a:endParaRPr lang="en-US" dirty="0">
              <a:latin typeface="+mj-lt"/>
              <a:ea typeface="MS PGothic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923212" cy="533400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5 processes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0  </a:t>
            </a:r>
            <a:r>
              <a:rPr lang="en-US" dirty="0">
                <a:latin typeface="+mn-lt"/>
                <a:ea typeface="MS PGothic" charset="0"/>
              </a:rPr>
              <a:t>through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; 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      3 resource types: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  </a:t>
            </a:r>
            <a:r>
              <a:rPr lang="en-US" i="1" dirty="0" smtClean="0">
                <a:latin typeface="+mn-lt"/>
                <a:ea typeface="MS PGothic" charset="0"/>
              </a:rPr>
              <a:t>A</a:t>
            </a:r>
            <a:r>
              <a:rPr lang="en-US" dirty="0" smtClean="0">
                <a:latin typeface="+mn-lt"/>
                <a:ea typeface="MS PGothic" charset="0"/>
              </a:rPr>
              <a:t> </a:t>
            </a:r>
            <a:r>
              <a:rPr lang="en-US" dirty="0">
                <a:latin typeface="+mn-lt"/>
                <a:ea typeface="MS PGothic" charset="0"/>
              </a:rPr>
              <a:t>(10 instances),  </a:t>
            </a:r>
            <a:r>
              <a:rPr lang="en-US" i="1" dirty="0">
                <a:latin typeface="+mn-lt"/>
                <a:ea typeface="MS PGothic" charset="0"/>
              </a:rPr>
              <a:t>B</a:t>
            </a:r>
            <a:r>
              <a:rPr lang="en-US" dirty="0">
                <a:latin typeface="+mn-lt"/>
                <a:ea typeface="MS PGothic" charset="0"/>
              </a:rPr>
              <a:t> (5instances), and </a:t>
            </a:r>
            <a:r>
              <a:rPr lang="en-US" i="1" dirty="0">
                <a:latin typeface="+mn-lt"/>
                <a:ea typeface="MS PGothic" charset="0"/>
              </a:rPr>
              <a:t>C</a:t>
            </a:r>
            <a:r>
              <a:rPr lang="en-US" dirty="0">
                <a:latin typeface="+mn-lt"/>
                <a:ea typeface="MS PGothic" charset="0"/>
              </a:rPr>
              <a:t> (7 instances</a:t>
            </a:r>
            <a:r>
              <a:rPr lang="en-US" dirty="0" smtClean="0">
                <a:latin typeface="+mn-lt"/>
                <a:ea typeface="MS PGothic" charset="0"/>
              </a:rPr>
              <a:t>)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dirty="0">
              <a:latin typeface="+mn-lt"/>
              <a:ea typeface="MS PGothic" charset="0"/>
            </a:endParaRP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Snapshot at time </a:t>
            </a:r>
            <a:r>
              <a:rPr lang="en-US" i="1" dirty="0">
                <a:latin typeface="+mn-lt"/>
                <a:ea typeface="MS PGothic" charset="0"/>
              </a:rPr>
              <a:t>T</a:t>
            </a:r>
            <a:r>
              <a:rPr lang="en-US" baseline="-25000" dirty="0">
                <a:latin typeface="+mn-lt"/>
                <a:ea typeface="MS PGothic" charset="0"/>
              </a:rPr>
              <a:t>0</a:t>
            </a:r>
            <a:r>
              <a:rPr lang="en-US" dirty="0">
                <a:latin typeface="+mn-lt"/>
                <a:ea typeface="MS PGothic" charset="0"/>
              </a:rPr>
              <a:t>: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	</a:t>
            </a:r>
            <a:r>
              <a:rPr lang="en-US" i="1" u="sng" dirty="0">
                <a:latin typeface="+mn-lt"/>
                <a:ea typeface="MS PGothic" charset="0"/>
              </a:rPr>
              <a:t>Allocation</a:t>
            </a:r>
            <a:r>
              <a:rPr lang="en-US" i="1" dirty="0">
                <a:latin typeface="+mn-lt"/>
                <a:ea typeface="MS PGothic" charset="0"/>
              </a:rPr>
              <a:t>	  </a:t>
            </a:r>
            <a:r>
              <a:rPr lang="en-US" i="1" u="sng" dirty="0">
                <a:latin typeface="+mn-lt"/>
                <a:ea typeface="MS PGothic" charset="0"/>
              </a:rPr>
              <a:t>Max</a:t>
            </a:r>
            <a:r>
              <a:rPr lang="en-US" i="1" dirty="0">
                <a:latin typeface="+mn-lt"/>
                <a:ea typeface="MS PGothic" charset="0"/>
              </a:rPr>
              <a:t>	</a:t>
            </a:r>
            <a:r>
              <a:rPr lang="en-US" i="1" dirty="0" smtClean="0">
                <a:latin typeface="+mn-lt"/>
                <a:ea typeface="MS PGothic" charset="0"/>
              </a:rPr>
              <a:t>     </a:t>
            </a:r>
            <a:r>
              <a:rPr lang="en-US" i="1" u="sng" dirty="0" smtClean="0">
                <a:latin typeface="+mn-lt"/>
                <a:ea typeface="MS PGothic" charset="0"/>
              </a:rPr>
              <a:t>Available</a:t>
            </a:r>
            <a:endParaRPr lang="en-US" i="1" dirty="0">
              <a:latin typeface="+mn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i="1" dirty="0">
                <a:latin typeface="+mn-lt"/>
                <a:ea typeface="MS PGothic" charset="0"/>
              </a:rPr>
              <a:t>			A B C	       A B C 	A B C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0	</a:t>
            </a:r>
            <a:r>
              <a:rPr lang="en-US" dirty="0">
                <a:latin typeface="+mn-lt"/>
                <a:ea typeface="MS PGothic" charset="0"/>
              </a:rPr>
              <a:t>0 1 0	        </a:t>
            </a:r>
            <a:r>
              <a:rPr lang="en-US" dirty="0" smtClean="0">
                <a:latin typeface="+mn-lt"/>
                <a:ea typeface="MS PGothic" charset="0"/>
              </a:rPr>
              <a:t>7 </a:t>
            </a:r>
            <a:r>
              <a:rPr lang="en-US" dirty="0">
                <a:latin typeface="+mn-lt"/>
                <a:ea typeface="MS PGothic" charset="0"/>
              </a:rPr>
              <a:t>5 3 	3 3 2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1	</a:t>
            </a:r>
            <a:r>
              <a:rPr lang="en-US" dirty="0">
                <a:latin typeface="+mn-lt"/>
                <a:ea typeface="MS PGothic" charset="0"/>
              </a:rPr>
              <a:t>2 0 0 	        3 2 2  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2</a:t>
            </a:r>
            <a:r>
              <a:rPr lang="en-US" dirty="0">
                <a:latin typeface="+mn-lt"/>
                <a:ea typeface="MS PGothic" charset="0"/>
              </a:rPr>
              <a:t>	3 0 2 	        9 0 2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3</a:t>
            </a:r>
            <a:r>
              <a:rPr lang="en-US" dirty="0">
                <a:latin typeface="+mn-lt"/>
                <a:ea typeface="MS PGothic" charset="0"/>
              </a:rPr>
              <a:t>	2 1 1 	        2 2 2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	0 0 2	         4 3 3  	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0" y="3290236"/>
            <a:ext cx="289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 smtClean="0">
                <a:solidFill>
                  <a:srgbClr val="FF0000"/>
                </a:solidFill>
                <a:latin typeface="+mn-lt"/>
              </a:rPr>
              <a:t>               Need</a:t>
            </a:r>
            <a:endParaRPr lang="nl-NL" sz="2400" dirty="0">
              <a:solidFill>
                <a:srgbClr val="FF0000"/>
              </a:solidFill>
              <a:latin typeface="+mn-lt"/>
            </a:endParaRPr>
          </a:p>
          <a:p>
            <a:r>
              <a:rPr lang="nl-NL" sz="2400" dirty="0">
                <a:solidFill>
                  <a:srgbClr val="FF0000"/>
                </a:solidFill>
                <a:latin typeface="+mn-lt"/>
              </a:rPr>
              <a:t>	</a:t>
            </a:r>
            <a:r>
              <a:rPr lang="nl-NL" sz="2400" dirty="0" smtClean="0">
                <a:solidFill>
                  <a:srgbClr val="FF0000"/>
                </a:solidFill>
                <a:latin typeface="+mn-lt"/>
              </a:rPr>
              <a:t>A </a:t>
            </a:r>
            <a:r>
              <a:rPr lang="nl-NL" sz="2400" dirty="0">
                <a:solidFill>
                  <a:srgbClr val="FF0000"/>
                </a:solidFill>
                <a:latin typeface="+mn-lt"/>
              </a:rPr>
              <a:t>B C</a:t>
            </a:r>
          </a:p>
          <a:p>
            <a:r>
              <a:rPr lang="nl-NL" sz="2400" dirty="0">
                <a:solidFill>
                  <a:srgbClr val="FF0000"/>
                </a:solidFill>
                <a:latin typeface="+mn-lt"/>
              </a:rPr>
              <a:t>	</a:t>
            </a:r>
            <a:r>
              <a:rPr lang="nl-NL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nl-NL" sz="2400" dirty="0">
                <a:solidFill>
                  <a:srgbClr val="FF0000"/>
                </a:solidFill>
                <a:latin typeface="+mn-lt"/>
              </a:rPr>
              <a:t>P0	7 4 3 </a:t>
            </a:r>
          </a:p>
          <a:p>
            <a:r>
              <a:rPr lang="nl-NL" sz="2400" dirty="0">
                <a:solidFill>
                  <a:srgbClr val="FF0000"/>
                </a:solidFill>
                <a:latin typeface="+mn-lt"/>
              </a:rPr>
              <a:t>	</a:t>
            </a:r>
            <a:r>
              <a:rPr lang="nl-NL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nl-NL" sz="2400" dirty="0">
                <a:solidFill>
                  <a:srgbClr val="FF0000"/>
                </a:solidFill>
                <a:latin typeface="+mn-lt"/>
              </a:rPr>
              <a:t>P1	1 2 2 </a:t>
            </a:r>
          </a:p>
          <a:p>
            <a:r>
              <a:rPr lang="nl-NL" sz="2400" dirty="0">
                <a:solidFill>
                  <a:srgbClr val="FF0000"/>
                </a:solidFill>
                <a:latin typeface="+mn-lt"/>
              </a:rPr>
              <a:t>	</a:t>
            </a:r>
            <a:r>
              <a:rPr lang="nl-NL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nl-NL" sz="2400" dirty="0">
                <a:solidFill>
                  <a:srgbClr val="FF0000"/>
                </a:solidFill>
                <a:latin typeface="+mn-lt"/>
              </a:rPr>
              <a:t>P2	6 0 0 </a:t>
            </a:r>
          </a:p>
          <a:p>
            <a:r>
              <a:rPr lang="nl-NL" sz="2400" dirty="0">
                <a:solidFill>
                  <a:srgbClr val="FF0000"/>
                </a:solidFill>
                <a:latin typeface="+mn-lt"/>
              </a:rPr>
              <a:t>	</a:t>
            </a:r>
            <a:r>
              <a:rPr lang="nl-NL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nl-NL" sz="2400" dirty="0">
                <a:solidFill>
                  <a:srgbClr val="FF0000"/>
                </a:solidFill>
                <a:latin typeface="+mn-lt"/>
              </a:rPr>
              <a:t>P3	0 1 1</a:t>
            </a:r>
          </a:p>
          <a:p>
            <a:r>
              <a:rPr lang="nl-NL" sz="2400" dirty="0">
                <a:solidFill>
                  <a:srgbClr val="FF0000"/>
                </a:solidFill>
                <a:latin typeface="+mn-lt"/>
              </a:rPr>
              <a:t>	</a:t>
            </a:r>
            <a:r>
              <a:rPr lang="nl-NL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nl-NL" sz="2400" dirty="0">
                <a:solidFill>
                  <a:srgbClr val="FF0000"/>
                </a:solidFill>
                <a:latin typeface="+mn-lt"/>
              </a:rPr>
              <a:t>P4	4 3 1 </a:t>
            </a:r>
            <a:br>
              <a:rPr lang="nl-NL" sz="2400" dirty="0">
                <a:solidFill>
                  <a:srgbClr val="FF0000"/>
                </a:solidFill>
                <a:latin typeface="+mn-lt"/>
              </a:rPr>
            </a:br>
            <a:endParaRPr lang="nl-NL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99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76262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ea typeface="MS PGothic" charset="0"/>
              </a:rPr>
              <a:t>What happens in this example? </a:t>
            </a:r>
            <a:br>
              <a:rPr lang="en-US" sz="2800" dirty="0" smtClean="0">
                <a:latin typeface="+mj-lt"/>
                <a:ea typeface="MS PGothic" charset="0"/>
              </a:rPr>
            </a:br>
            <a:r>
              <a:rPr lang="en-US" sz="2800" i="1" dirty="0" smtClean="0">
                <a:latin typeface="+mj-lt"/>
                <a:ea typeface="MS PGothic" charset="0"/>
              </a:rPr>
              <a:t>P</a:t>
            </a:r>
            <a:r>
              <a:rPr lang="en-US" sz="2800" baseline="-25000" dirty="0" smtClean="0">
                <a:latin typeface="+mj-lt"/>
                <a:ea typeface="MS PGothic" charset="0"/>
              </a:rPr>
              <a:t>1</a:t>
            </a:r>
            <a:r>
              <a:rPr lang="en-US" sz="2800" dirty="0" smtClean="0">
                <a:latin typeface="+mj-lt"/>
                <a:ea typeface="MS PGothic" charset="0"/>
              </a:rPr>
              <a:t> requests 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MS PGothic" charset="0"/>
              </a:rPr>
              <a:t>(1,0,2</a:t>
            </a:r>
            <a:r>
              <a:rPr lang="en-US" sz="2800" dirty="0" smtClean="0">
                <a:solidFill>
                  <a:srgbClr val="FF0000"/>
                </a:solidFill>
                <a:latin typeface="+mj-lt"/>
                <a:ea typeface="MS PGothic" charset="0"/>
              </a:rPr>
              <a:t>)</a:t>
            </a:r>
            <a:endParaRPr lang="en-US" sz="2800" dirty="0">
              <a:latin typeface="+mj-lt"/>
              <a:ea typeface="MS PGothic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81400"/>
            <a:ext cx="8991600" cy="2971800"/>
          </a:xfrm>
        </p:spPr>
        <p:txBody>
          <a:bodyPr/>
          <a:lstStyle/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 smtClean="0">
                <a:latin typeface="+mj-lt"/>
                <a:ea typeface="MS PGothic" charset="0"/>
              </a:rPr>
              <a:t>          Check </a:t>
            </a:r>
            <a:r>
              <a:rPr lang="en-US" sz="2400" dirty="0">
                <a:latin typeface="+mj-lt"/>
                <a:ea typeface="MS PGothic" charset="0"/>
              </a:rPr>
              <a:t>that Request </a:t>
            </a:r>
            <a:r>
              <a:rPr lang="en-US" sz="2400" dirty="0">
                <a:latin typeface="+mj-lt"/>
                <a:ea typeface="MS PGothic" charset="0"/>
                <a:sym typeface="Symbol" charset="0"/>
              </a:rPr>
              <a:t> Available (that is,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  <a:sym typeface="Symbol" charset="0"/>
              </a:rPr>
              <a:t>(1,0,2)  (3,3,2)</a:t>
            </a:r>
            <a:r>
              <a:rPr lang="en-US" sz="2400" dirty="0">
                <a:latin typeface="+mj-lt"/>
                <a:ea typeface="MS PGothic" charset="0"/>
                <a:sym typeface="Symbol" charset="0"/>
              </a:rPr>
              <a:t>  true</a:t>
            </a:r>
            <a:endParaRPr lang="en-US" sz="2400" i="1" dirty="0">
              <a:latin typeface="+mj-lt"/>
              <a:ea typeface="MS PGothic" charset="0"/>
              <a:sym typeface="Symbol" charset="0"/>
            </a:endParaRP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</a:t>
            </a:r>
            <a:r>
              <a:rPr lang="en-US" sz="2400" i="1" u="sng" dirty="0">
                <a:latin typeface="+mj-lt"/>
                <a:ea typeface="MS PGothic" charset="0"/>
              </a:rPr>
              <a:t>Allocation</a:t>
            </a:r>
            <a:r>
              <a:rPr lang="en-US" sz="2400" i="1" dirty="0">
                <a:latin typeface="+mj-lt"/>
                <a:ea typeface="MS PGothic" charset="0"/>
              </a:rPr>
              <a:t>	</a:t>
            </a:r>
            <a:r>
              <a:rPr lang="en-US" sz="2400" i="1" u="sng" dirty="0">
                <a:latin typeface="+mj-lt"/>
                <a:ea typeface="MS PGothic" charset="0"/>
              </a:rPr>
              <a:t>Need</a:t>
            </a:r>
            <a:r>
              <a:rPr lang="en-US" sz="2400" i="1" dirty="0">
                <a:latin typeface="+mj-lt"/>
                <a:ea typeface="MS PGothic" charset="0"/>
              </a:rPr>
              <a:t>	   </a:t>
            </a:r>
            <a:r>
              <a:rPr lang="en-US" sz="2400" i="1" u="sng" dirty="0">
                <a:latin typeface="+mj-lt"/>
                <a:ea typeface="MS PGothic" charset="0"/>
              </a:rPr>
              <a:t>Available</a:t>
            </a:r>
            <a:endParaRPr lang="en-US" sz="2400" i="1" dirty="0">
              <a:latin typeface="+mj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A B C	A B C	 A B C 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	0 1 0 	7 4 3 	2 3 0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solidFill>
                  <a:srgbClr val="FF0000"/>
                </a:solidFill>
                <a:latin typeface="+mj-lt"/>
                <a:ea typeface="MS PGothic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</a:rPr>
              <a:t>	    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MS PGothic" charset="0"/>
              </a:rPr>
              <a:t>3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</a:rPr>
              <a:t>0 2        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ea typeface="MS PGothic" charset="0"/>
              </a:rPr>
              <a:t> 0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MS PGothic" charset="0"/>
              </a:rPr>
              <a:t>2 0 </a:t>
            </a:r>
            <a:r>
              <a:rPr lang="en-US" sz="2400" dirty="0">
                <a:latin typeface="+mj-lt"/>
                <a:ea typeface="MS PGothic" charset="0"/>
              </a:rPr>
              <a:t>	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2</a:t>
            </a:r>
            <a:r>
              <a:rPr lang="en-US" sz="2400" dirty="0">
                <a:latin typeface="+mj-lt"/>
                <a:ea typeface="MS PGothic" charset="0"/>
              </a:rPr>
              <a:t>	3 0 2 	 6 0 0 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3</a:t>
            </a:r>
            <a:r>
              <a:rPr lang="en-US" sz="2400" dirty="0">
                <a:latin typeface="+mj-lt"/>
                <a:ea typeface="MS PGothic" charset="0"/>
              </a:rPr>
              <a:t>	2 1 1 	0 1 1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	0 0 2 	 4 3 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219200" y="9144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1600" i="1" dirty="0" smtClean="0">
                <a:latin typeface="+mn-lt"/>
                <a:ea typeface="MS PGothic" charset="0"/>
              </a:rPr>
              <a:t>                    			 </a:t>
            </a:r>
            <a:r>
              <a:rPr lang="en-US" sz="2000" i="1" dirty="0" smtClean="0">
                <a:latin typeface="+mn-lt"/>
                <a:ea typeface="MS PGothic" charset="0"/>
              </a:rPr>
              <a:t> </a:t>
            </a:r>
            <a:r>
              <a:rPr lang="en-US" sz="2400" i="1" u="sng" dirty="0" smtClean="0">
                <a:latin typeface="+mn-lt"/>
                <a:ea typeface="MS PGothic" charset="0"/>
              </a:rPr>
              <a:t>Allocation</a:t>
            </a:r>
            <a:r>
              <a:rPr lang="en-US" sz="2400" i="1" dirty="0">
                <a:latin typeface="+mn-lt"/>
                <a:ea typeface="MS PGothic" charset="0"/>
              </a:rPr>
              <a:t>	  </a:t>
            </a:r>
            <a:r>
              <a:rPr lang="en-US" sz="2400" i="1" dirty="0" smtClean="0">
                <a:latin typeface="+mn-lt"/>
                <a:ea typeface="MS PGothic" charset="0"/>
              </a:rPr>
              <a:t>     </a:t>
            </a:r>
            <a:r>
              <a:rPr lang="en-US" sz="2400" i="1" u="sng" dirty="0" smtClean="0">
                <a:latin typeface="+mn-lt"/>
                <a:ea typeface="MS PGothic" charset="0"/>
              </a:rPr>
              <a:t>Max</a:t>
            </a:r>
            <a:r>
              <a:rPr lang="en-US" sz="2400" i="1" dirty="0">
                <a:latin typeface="+mn-lt"/>
                <a:ea typeface="MS PGothic" charset="0"/>
              </a:rPr>
              <a:t>	     </a:t>
            </a:r>
            <a:r>
              <a:rPr lang="en-US" sz="2400" i="1" u="sng" dirty="0">
                <a:latin typeface="+mn-lt"/>
                <a:ea typeface="MS PGothic" charset="0"/>
              </a:rPr>
              <a:t>Available</a:t>
            </a:r>
            <a:endParaRPr lang="en-US" sz="2400" i="1" dirty="0">
              <a:latin typeface="+mn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>
                <a:latin typeface="+mn-lt"/>
                <a:ea typeface="MS PGothic" charset="0"/>
              </a:rPr>
              <a:t>		</a:t>
            </a:r>
            <a:r>
              <a:rPr lang="en-US" sz="2400" i="1" dirty="0" smtClean="0">
                <a:latin typeface="+mn-lt"/>
                <a:ea typeface="MS PGothic" charset="0"/>
              </a:rPr>
              <a:t>                                  A </a:t>
            </a:r>
            <a:r>
              <a:rPr lang="en-US" sz="2400" i="1" dirty="0">
                <a:latin typeface="+mn-lt"/>
                <a:ea typeface="MS PGothic" charset="0"/>
              </a:rPr>
              <a:t>B C	       A B  </a:t>
            </a:r>
            <a:r>
              <a:rPr lang="en-US" sz="2400" i="1" dirty="0" smtClean="0">
                <a:latin typeface="+mn-lt"/>
                <a:ea typeface="MS PGothic" charset="0"/>
              </a:rPr>
              <a:t>       A </a:t>
            </a:r>
            <a:r>
              <a:rPr lang="en-US" sz="2400" i="1" dirty="0">
                <a:latin typeface="+mn-lt"/>
                <a:ea typeface="MS PGothic" charset="0"/>
              </a:rPr>
              <a:t>B C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</a:t>
            </a:r>
            <a:r>
              <a:rPr lang="en-US" sz="2400" dirty="0" smtClean="0">
                <a:latin typeface="+mn-lt"/>
                <a:ea typeface="MS PGothic" charset="0"/>
              </a:rPr>
              <a:t>               </a:t>
            </a:r>
            <a:r>
              <a:rPr lang="en-US" sz="2400" i="1" dirty="0" smtClean="0">
                <a:latin typeface="+mn-lt"/>
                <a:ea typeface="MS PGothic" charset="0"/>
              </a:rPr>
              <a:t>P</a:t>
            </a:r>
            <a:r>
              <a:rPr lang="en-US" sz="2400" baseline="-25000" dirty="0" smtClean="0">
                <a:latin typeface="+mn-lt"/>
                <a:ea typeface="MS PGothic" charset="0"/>
              </a:rPr>
              <a:t>0</a:t>
            </a:r>
            <a:r>
              <a:rPr lang="en-US" sz="2400" baseline="-25000" dirty="0">
                <a:latin typeface="+mn-lt"/>
                <a:ea typeface="MS PGothic" charset="0"/>
              </a:rPr>
              <a:t>	</a:t>
            </a:r>
            <a:r>
              <a:rPr lang="en-US" sz="2400" dirty="0">
                <a:latin typeface="+mn-lt"/>
                <a:ea typeface="MS PGothic" charset="0"/>
              </a:rPr>
              <a:t>0 1 0	       </a:t>
            </a:r>
            <a:r>
              <a:rPr lang="en-US" sz="2400" dirty="0" smtClean="0">
                <a:latin typeface="+mn-lt"/>
                <a:ea typeface="MS PGothic" charset="0"/>
              </a:rPr>
              <a:t>7 </a:t>
            </a:r>
            <a:r>
              <a:rPr lang="en-US" sz="2400" dirty="0">
                <a:latin typeface="+mn-lt"/>
                <a:ea typeface="MS PGothic" charset="0"/>
              </a:rPr>
              <a:t>5 3 	</a:t>
            </a:r>
            <a:r>
              <a:rPr lang="en-US" sz="2400" dirty="0" smtClean="0">
                <a:latin typeface="+mn-lt"/>
                <a:ea typeface="MS PGothic" charset="0"/>
              </a:rPr>
              <a:t>      3 </a:t>
            </a:r>
            <a:r>
              <a:rPr lang="en-US" sz="2400" dirty="0">
                <a:latin typeface="+mn-lt"/>
                <a:ea typeface="MS PGothic" charset="0"/>
              </a:rPr>
              <a:t>3 2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</a:t>
            </a:r>
            <a:r>
              <a:rPr lang="en-US" sz="2400" dirty="0" smtClean="0">
                <a:latin typeface="+mn-lt"/>
                <a:ea typeface="MS PGothic" charset="0"/>
              </a:rPr>
              <a:t>              </a:t>
            </a:r>
            <a:r>
              <a:rPr lang="en-US" sz="2400" i="1" dirty="0" smtClean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sz="2400" baseline="-25000" dirty="0" smtClean="0">
                <a:solidFill>
                  <a:srgbClr val="FF0000"/>
                </a:solidFill>
                <a:latin typeface="+mn-lt"/>
                <a:ea typeface="MS PGothic" charset="0"/>
              </a:rPr>
              <a:t>1</a:t>
            </a:r>
            <a:r>
              <a:rPr lang="en-US" sz="2400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+mn-lt"/>
                <a:ea typeface="MS PGothic" charset="0"/>
              </a:rPr>
              <a:t>2 0 0 	        3 2 2  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</a:t>
            </a:r>
            <a:r>
              <a:rPr lang="en-US" sz="2400" dirty="0" smtClean="0">
                <a:latin typeface="+mn-lt"/>
                <a:ea typeface="MS PGothic" charset="0"/>
              </a:rPr>
              <a:t>              </a:t>
            </a:r>
            <a:r>
              <a:rPr lang="en-US" sz="2400" i="1" dirty="0" smtClean="0">
                <a:latin typeface="+mn-lt"/>
                <a:ea typeface="MS PGothic" charset="0"/>
              </a:rPr>
              <a:t>P</a:t>
            </a:r>
            <a:r>
              <a:rPr lang="en-US" sz="2400" baseline="-25000" dirty="0" smtClean="0">
                <a:latin typeface="+mn-lt"/>
                <a:ea typeface="MS PGothic" charset="0"/>
              </a:rPr>
              <a:t>2</a:t>
            </a:r>
            <a:r>
              <a:rPr lang="en-US" sz="2400" dirty="0">
                <a:latin typeface="+mn-lt"/>
                <a:ea typeface="MS PGothic" charset="0"/>
              </a:rPr>
              <a:t>	3 0 2 	       </a:t>
            </a:r>
            <a:r>
              <a:rPr lang="en-US" sz="2400" dirty="0" smtClean="0">
                <a:latin typeface="+mn-lt"/>
                <a:ea typeface="MS PGothic" charset="0"/>
              </a:rPr>
              <a:t>9 </a:t>
            </a:r>
            <a:r>
              <a:rPr lang="en-US" sz="2400" dirty="0">
                <a:latin typeface="+mn-lt"/>
                <a:ea typeface="MS PGothic" charset="0"/>
              </a:rPr>
              <a:t>0 2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</a:t>
            </a:r>
            <a:r>
              <a:rPr lang="en-US" sz="2400" dirty="0" smtClean="0">
                <a:latin typeface="+mn-lt"/>
                <a:ea typeface="MS PGothic" charset="0"/>
              </a:rPr>
              <a:t>            </a:t>
            </a:r>
            <a:r>
              <a:rPr lang="en-US" sz="2400" i="1" dirty="0" smtClean="0">
                <a:latin typeface="+mn-lt"/>
                <a:ea typeface="MS PGothic" charset="0"/>
              </a:rPr>
              <a:t>P</a:t>
            </a:r>
            <a:r>
              <a:rPr lang="en-US" sz="2400" baseline="-25000" dirty="0" smtClean="0">
                <a:latin typeface="+mn-lt"/>
                <a:ea typeface="MS PGothic" charset="0"/>
              </a:rPr>
              <a:t>3</a:t>
            </a:r>
            <a:r>
              <a:rPr lang="en-US" sz="2400" dirty="0">
                <a:latin typeface="+mn-lt"/>
                <a:ea typeface="MS PGothic" charset="0"/>
              </a:rPr>
              <a:t>	2 1 1 	       </a:t>
            </a:r>
            <a:r>
              <a:rPr lang="en-US" sz="2400" dirty="0" smtClean="0">
                <a:latin typeface="+mn-lt"/>
                <a:ea typeface="MS PGothic" charset="0"/>
              </a:rPr>
              <a:t>2 </a:t>
            </a:r>
            <a:r>
              <a:rPr lang="en-US" sz="2400" dirty="0">
                <a:latin typeface="+mn-lt"/>
                <a:ea typeface="MS PGothic" charset="0"/>
              </a:rPr>
              <a:t>2 2</a:t>
            </a:r>
          </a:p>
          <a:p>
            <a:pPr>
              <a:buFont typeface="Monotype Sorts" charset="0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>
                <a:latin typeface="+mn-lt"/>
                <a:ea typeface="MS PGothic" charset="0"/>
              </a:rPr>
              <a:t>		 </a:t>
            </a:r>
            <a:r>
              <a:rPr lang="en-US" sz="2400" dirty="0" smtClean="0">
                <a:latin typeface="+mn-lt"/>
                <a:ea typeface="MS PGothic" charset="0"/>
              </a:rPr>
              <a:t>            </a:t>
            </a:r>
            <a:r>
              <a:rPr lang="en-US" sz="2400" i="1" dirty="0" smtClean="0">
                <a:latin typeface="+mn-lt"/>
                <a:ea typeface="MS PGothic" charset="0"/>
              </a:rPr>
              <a:t>P</a:t>
            </a:r>
            <a:r>
              <a:rPr lang="en-US" sz="2400" baseline="-25000" dirty="0" smtClean="0">
                <a:latin typeface="+mn-lt"/>
                <a:ea typeface="MS PGothic" charset="0"/>
              </a:rPr>
              <a:t>4</a:t>
            </a:r>
            <a:r>
              <a:rPr lang="en-US" sz="2400" dirty="0">
                <a:latin typeface="+mn-lt"/>
                <a:ea typeface="MS PGothic" charset="0"/>
              </a:rPr>
              <a:t>	0 0 2	         4 3 3  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2362200"/>
            <a:ext cx="1295400" cy="52322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Before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5410200"/>
            <a:ext cx="1295400" cy="52322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After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3648719"/>
            <a:ext cx="2514600" cy="38100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2200" y="1143000"/>
            <a:ext cx="2743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Q1: </a:t>
            </a:r>
            <a:r>
              <a:rPr lang="en-US" sz="2400" dirty="0" smtClean="0">
                <a:latin typeface="Calibri"/>
                <a:cs typeface="Calibri"/>
              </a:rPr>
              <a:t>Can the request of P1 be granted? Why?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42672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Q2: </a:t>
            </a:r>
            <a:r>
              <a:rPr lang="en-US" sz="2400" dirty="0" smtClean="0">
                <a:latin typeface="Calibri"/>
                <a:cs typeface="Calibri"/>
              </a:rPr>
              <a:t>How to update the “Allocation”, “Need”, and Available data?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12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76262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  <a:latin typeface="+mj-lt"/>
                <a:ea typeface="MS PGothic" charset="0"/>
              </a:rPr>
              <a:t>Ex1:</a:t>
            </a:r>
            <a:r>
              <a:rPr lang="en-US" sz="4000" dirty="0" smtClean="0">
                <a:latin typeface="+mj-lt"/>
                <a:ea typeface="MS PGothic" charset="0"/>
              </a:rPr>
              <a:t> Can requests of P4 and P0 be granted? </a:t>
            </a:r>
            <a:endParaRPr lang="en-US" sz="4000" dirty="0">
              <a:latin typeface="+mj-lt"/>
              <a:ea typeface="MS PGothic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000" i="1" dirty="0">
                <a:latin typeface="+mj-lt"/>
                <a:ea typeface="MS PGothic" charset="0"/>
              </a:rPr>
              <a:t>			</a:t>
            </a:r>
            <a:r>
              <a:rPr lang="en-US" sz="2400" i="1" u="sng" dirty="0">
                <a:latin typeface="+mj-lt"/>
                <a:ea typeface="MS PGothic" charset="0"/>
              </a:rPr>
              <a:t>Allocation</a:t>
            </a:r>
            <a:r>
              <a:rPr lang="en-US" sz="2400" i="1" dirty="0">
                <a:latin typeface="+mj-lt"/>
                <a:ea typeface="MS PGothic" charset="0"/>
              </a:rPr>
              <a:t>	</a:t>
            </a:r>
            <a:r>
              <a:rPr lang="en-US" sz="2400" i="1" u="sng" dirty="0">
                <a:latin typeface="+mj-lt"/>
                <a:ea typeface="MS PGothic" charset="0"/>
              </a:rPr>
              <a:t>Need</a:t>
            </a:r>
            <a:r>
              <a:rPr lang="en-US" sz="2400" i="1" dirty="0">
                <a:latin typeface="+mj-lt"/>
                <a:ea typeface="MS PGothic" charset="0"/>
              </a:rPr>
              <a:t>	   </a:t>
            </a:r>
            <a:r>
              <a:rPr lang="en-US" sz="2400" i="1" u="sng" dirty="0">
                <a:latin typeface="+mj-lt"/>
                <a:ea typeface="MS PGothic" charset="0"/>
              </a:rPr>
              <a:t>Available</a:t>
            </a:r>
            <a:endParaRPr lang="en-US" sz="2400" i="1" dirty="0">
              <a:latin typeface="+mj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>
                <a:latin typeface="+mj-lt"/>
                <a:ea typeface="MS PGothic" charset="0"/>
              </a:rPr>
              <a:t>			A B C	A B C	 A B C 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	0 1 0 	7 4 3 	2 3 0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solidFill>
                  <a:srgbClr val="000000"/>
                </a:solidFill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solidFill>
                  <a:srgbClr val="000000"/>
                </a:solidFill>
                <a:latin typeface="+mj-lt"/>
                <a:ea typeface="MS PGothic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MS PGothic" charset="0"/>
              </a:rPr>
              <a:t>	    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ea typeface="MS PGothic" charset="0"/>
              </a:rPr>
              <a:t>3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MS PGothic" charset="0"/>
              </a:rPr>
              <a:t>0 2         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ea typeface="MS PGothic" charset="0"/>
              </a:rPr>
              <a:t>  0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MS PGothic" charset="0"/>
              </a:rPr>
              <a:t>2 0 	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2</a:t>
            </a:r>
            <a:r>
              <a:rPr lang="en-US" sz="2400" dirty="0">
                <a:latin typeface="+mj-lt"/>
                <a:ea typeface="MS PGothic" charset="0"/>
              </a:rPr>
              <a:t>	3 0 2 	 6 0 0 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3</a:t>
            </a:r>
            <a:r>
              <a:rPr lang="en-US" sz="2400" dirty="0">
                <a:latin typeface="+mj-lt"/>
                <a:ea typeface="MS PGothic" charset="0"/>
              </a:rPr>
              <a:t>	2 1 1 	0 1 1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latin typeface="+mj-lt"/>
                <a:ea typeface="MS PGothic" charset="0"/>
              </a:rPr>
              <a:t>		</a:t>
            </a:r>
            <a:r>
              <a:rPr lang="en-US" sz="2400" i="1" dirty="0">
                <a:latin typeface="+mj-lt"/>
                <a:ea typeface="MS PGothic" charset="0"/>
              </a:rPr>
              <a:t>P</a:t>
            </a:r>
            <a:r>
              <a:rPr lang="en-US" sz="2400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	0 0 2 	 4 3 1 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000" dirty="0">
              <a:latin typeface="+mj-lt"/>
              <a:ea typeface="MS PGothic" charset="0"/>
            </a:endParaRP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 smtClean="0">
                <a:latin typeface="+mj-lt"/>
                <a:ea typeface="MS PGothic" charset="0"/>
              </a:rPr>
              <a:t>Given a sequence of &lt;P4, P0&gt;, </a:t>
            </a: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 smtClean="0">
                <a:solidFill>
                  <a:srgbClr val="FF0000"/>
                </a:solidFill>
                <a:latin typeface="+mj-lt"/>
                <a:ea typeface="MS PGothic" charset="0"/>
              </a:rPr>
              <a:t>Q3: </a:t>
            </a:r>
            <a:r>
              <a:rPr lang="en-US" sz="2400" dirty="0" smtClean="0">
                <a:latin typeface="+mj-lt"/>
                <a:ea typeface="MS PGothic" charset="0"/>
              </a:rPr>
              <a:t>Can </a:t>
            </a:r>
            <a:r>
              <a:rPr lang="en-US" sz="2400" dirty="0">
                <a:latin typeface="+mj-lt"/>
                <a:ea typeface="MS PGothic" charset="0"/>
              </a:rPr>
              <a:t>request for (3,3,0) by </a:t>
            </a:r>
            <a:r>
              <a:rPr lang="en-US" sz="2400" b="1" i="1" dirty="0">
                <a:latin typeface="+mj-lt"/>
                <a:ea typeface="MS PGothic" charset="0"/>
              </a:rPr>
              <a:t>P</a:t>
            </a:r>
            <a:r>
              <a:rPr lang="en-US" sz="2400" b="1" baseline="-25000" dirty="0">
                <a:latin typeface="+mj-lt"/>
                <a:ea typeface="MS PGothic" charset="0"/>
              </a:rPr>
              <a:t>4</a:t>
            </a:r>
            <a:r>
              <a:rPr lang="en-US" sz="2400" dirty="0">
                <a:latin typeface="+mj-lt"/>
                <a:ea typeface="MS PGothic" charset="0"/>
              </a:rPr>
              <a:t> be granted</a:t>
            </a:r>
            <a:r>
              <a:rPr lang="en-US" sz="2400" dirty="0" smtClean="0">
                <a:latin typeface="+mj-lt"/>
                <a:ea typeface="MS PGothic" charset="0"/>
              </a:rPr>
              <a:t>? Why?</a:t>
            </a:r>
            <a:endParaRPr lang="en-US" sz="2400" dirty="0">
              <a:latin typeface="+mj-lt"/>
              <a:ea typeface="MS PGothic" charset="0"/>
            </a:endParaRP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 smtClean="0">
                <a:solidFill>
                  <a:srgbClr val="FF0000"/>
                </a:solidFill>
                <a:latin typeface="+mj-lt"/>
                <a:ea typeface="MS PGothic" charset="0"/>
              </a:rPr>
              <a:t>Q4: </a:t>
            </a:r>
            <a:r>
              <a:rPr lang="en-US" sz="2400" dirty="0" smtClean="0">
                <a:latin typeface="+mj-lt"/>
                <a:ea typeface="MS PGothic" charset="0"/>
              </a:rPr>
              <a:t>Can </a:t>
            </a:r>
            <a:r>
              <a:rPr lang="en-US" sz="2400" dirty="0">
                <a:latin typeface="+mj-lt"/>
                <a:ea typeface="MS PGothic" charset="0"/>
              </a:rPr>
              <a:t>request for (0,2,0) by </a:t>
            </a:r>
            <a:r>
              <a:rPr lang="en-US" sz="2400" b="1" i="1" dirty="0">
                <a:latin typeface="+mj-lt"/>
                <a:ea typeface="MS PGothic" charset="0"/>
              </a:rPr>
              <a:t>P</a:t>
            </a:r>
            <a:r>
              <a:rPr lang="en-US" sz="2400" b="1" baseline="-25000" dirty="0">
                <a:latin typeface="+mj-lt"/>
                <a:ea typeface="MS PGothic" charset="0"/>
              </a:rPr>
              <a:t>0</a:t>
            </a:r>
            <a:r>
              <a:rPr lang="en-US" sz="2400" dirty="0">
                <a:latin typeface="+mj-lt"/>
                <a:ea typeface="MS PGothic" charset="0"/>
              </a:rPr>
              <a:t> be granted?</a:t>
            </a:r>
          </a:p>
          <a:p>
            <a:pPr>
              <a:buFont typeface="Monotype Sorts" charset="0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000" dirty="0">
              <a:latin typeface="+mj-lt"/>
              <a:ea typeface="MS PGothic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8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  <a:ea typeface="MS PGothic" charset="0"/>
              </a:rPr>
              <a:t>Q5:</a:t>
            </a:r>
            <a:r>
              <a:rPr lang="en-US" sz="3600" dirty="0" smtClean="0">
                <a:ea typeface="MS PGothic" charset="0"/>
              </a:rPr>
              <a:t> Can you design an algorithm to detect if </a:t>
            </a:r>
            <a:r>
              <a:rPr lang="en-US" sz="3600" dirty="0">
                <a:ea typeface="MS PGothic" charset="0"/>
              </a:rPr>
              <a:t>a system is in a safe state?</a:t>
            </a:r>
            <a:endParaRPr lang="en-US" sz="3600" dirty="0">
              <a:latin typeface="+mj-lt"/>
              <a:ea typeface="MS PGothic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219200"/>
            <a:ext cx="7724775" cy="5257800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The content of the matrix </a:t>
            </a:r>
            <a:r>
              <a:rPr lang="en-US" b="1" i="1" dirty="0">
                <a:latin typeface="+mn-lt"/>
                <a:ea typeface="MS PGothic" charset="0"/>
              </a:rPr>
              <a:t>Need</a:t>
            </a:r>
            <a:r>
              <a:rPr lang="en-US" dirty="0">
                <a:latin typeface="+mn-lt"/>
                <a:ea typeface="MS PGothic" charset="0"/>
              </a:rPr>
              <a:t> is defined to be </a:t>
            </a:r>
            <a:r>
              <a:rPr lang="en-US" b="1" i="1" dirty="0">
                <a:latin typeface="+mn-lt"/>
                <a:ea typeface="MS PGothic" charset="0"/>
              </a:rPr>
              <a:t>Max</a:t>
            </a:r>
            <a:r>
              <a:rPr lang="en-US" b="1" dirty="0">
                <a:latin typeface="+mn-lt"/>
                <a:ea typeface="MS PGothic" charset="0"/>
              </a:rPr>
              <a:t> – </a:t>
            </a:r>
            <a:r>
              <a:rPr lang="en-US" b="1" i="1" dirty="0">
                <a:latin typeface="+mn-lt"/>
                <a:ea typeface="MS PGothic" charset="0"/>
              </a:rPr>
              <a:t>Allocation</a:t>
            </a:r>
            <a:endParaRPr lang="en-US" b="1" dirty="0">
              <a:latin typeface="+mn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	</a:t>
            </a:r>
            <a:r>
              <a:rPr lang="en-US" i="1" u="sng" dirty="0">
                <a:latin typeface="+mn-lt"/>
                <a:ea typeface="MS PGothic" charset="0"/>
              </a:rPr>
              <a:t>Need</a:t>
            </a:r>
            <a:endParaRPr lang="en-US" u="sng" dirty="0">
              <a:latin typeface="+mn-lt"/>
              <a:ea typeface="MS PGothic" charset="0"/>
            </a:endParaRP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	</a:t>
            </a:r>
            <a:r>
              <a:rPr lang="en-US" i="1" dirty="0">
                <a:latin typeface="+mn-lt"/>
                <a:ea typeface="MS PGothic" charset="0"/>
              </a:rPr>
              <a:t>A B C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0	</a:t>
            </a:r>
            <a:r>
              <a:rPr lang="en-US" dirty="0">
                <a:latin typeface="+mn-lt"/>
                <a:ea typeface="MS PGothic" charset="0"/>
              </a:rPr>
              <a:t>7 4 3 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1	</a:t>
            </a:r>
            <a:r>
              <a:rPr lang="en-US" dirty="0">
                <a:latin typeface="+mn-lt"/>
                <a:ea typeface="MS PGothic" charset="0"/>
              </a:rPr>
              <a:t>1 2 2 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2</a:t>
            </a:r>
            <a:r>
              <a:rPr lang="en-US" dirty="0">
                <a:latin typeface="+mn-lt"/>
                <a:ea typeface="MS PGothic" charset="0"/>
              </a:rPr>
              <a:t>	6 0 0 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3</a:t>
            </a:r>
            <a:r>
              <a:rPr lang="en-US" dirty="0">
                <a:latin typeface="+mn-lt"/>
                <a:ea typeface="MS PGothic" charset="0"/>
              </a:rPr>
              <a:t>	0 1 1</a:t>
            </a:r>
          </a:p>
          <a:p>
            <a:pPr>
              <a:buFont typeface="Monotype Sorts" charset="0"/>
              <a:buNone/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		 </a:t>
            </a:r>
            <a:r>
              <a:rPr lang="en-US" i="1" dirty="0">
                <a:latin typeface="+mn-lt"/>
                <a:ea typeface="MS PGothic" charset="0"/>
              </a:rPr>
              <a:t>P</a:t>
            </a:r>
            <a:r>
              <a:rPr lang="en-US" baseline="-25000" dirty="0">
                <a:latin typeface="+mn-lt"/>
                <a:ea typeface="MS PGothic" charset="0"/>
              </a:rPr>
              <a:t>4</a:t>
            </a:r>
            <a:r>
              <a:rPr lang="en-US" dirty="0">
                <a:latin typeface="+mn-lt"/>
                <a:ea typeface="MS PGothic" charset="0"/>
              </a:rPr>
              <a:t>	4 3 1 </a:t>
            </a:r>
            <a:br>
              <a:rPr lang="en-US" dirty="0">
                <a:latin typeface="+mn-lt"/>
                <a:ea typeface="MS PGothic" charset="0"/>
              </a:rPr>
            </a:br>
            <a:endParaRPr lang="en-US" dirty="0">
              <a:latin typeface="+mn-lt"/>
              <a:ea typeface="MS PGothic" charset="0"/>
            </a:endParaRPr>
          </a:p>
          <a:p>
            <a:pPr>
              <a:tabLst>
                <a:tab pos="2452688" algn="l"/>
                <a:tab pos="3492500" algn="ctr"/>
              </a:tabLst>
            </a:pPr>
            <a:r>
              <a:rPr lang="en-US" dirty="0">
                <a:latin typeface="+mn-lt"/>
                <a:ea typeface="MS PGothic" charset="0"/>
              </a:rPr>
              <a:t>The system is in a safe state since the 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sequence &lt; </a:t>
            </a:r>
            <a:r>
              <a:rPr lang="en-US" i="1" dirty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1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3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4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+mn-lt"/>
                <a:ea typeface="MS PGothic" charset="0"/>
              </a:rPr>
              <a:t>P</a:t>
            </a:r>
            <a:r>
              <a:rPr lang="en-US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0</a:t>
            </a:r>
            <a:r>
              <a:rPr lang="en-US" dirty="0">
                <a:solidFill>
                  <a:srgbClr val="FF0000"/>
                </a:solidFill>
                <a:latin typeface="+mn-lt"/>
                <a:ea typeface="MS PGothic" charset="0"/>
              </a:rPr>
              <a:t>&gt; satisfies safety criteria</a:t>
            </a:r>
            <a:endParaRPr lang="en-US" baseline="-25000" dirty="0">
              <a:solidFill>
                <a:srgbClr val="FF0000"/>
              </a:solidFill>
              <a:latin typeface="+mn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1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930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Safe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95875"/>
          </a:xfrm>
        </p:spPr>
        <p:txBody>
          <a:bodyPr/>
          <a:lstStyle/>
          <a:p>
            <a:r>
              <a:rPr lang="en-US" altLang="en-US" dirty="0" smtClean="0"/>
              <a:t>When a process requests a resource, system must decide if allocation leaves the system in a safe state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System is in </a:t>
            </a:r>
            <a:r>
              <a:rPr lang="en-US" altLang="en-US" dirty="0" smtClean="0">
                <a:solidFill>
                  <a:srgbClr val="FF0000"/>
                </a:solidFill>
              </a:rPr>
              <a:t>safe state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if there exists a sequence &lt;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 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, …,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n</a:t>
            </a:r>
            <a:r>
              <a:rPr lang="en-US" altLang="en-US" dirty="0" smtClean="0"/>
              <a:t>&gt; of ALL the  processes  in the systems such that  for each 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the resources that P</a:t>
            </a:r>
            <a:r>
              <a:rPr lang="en-US" altLang="en-US" baseline="-25000" dirty="0" smtClean="0"/>
              <a:t>i </a:t>
            </a:r>
            <a:r>
              <a:rPr lang="en-US" altLang="en-US" dirty="0" smtClean="0"/>
              <a:t>can still request can be satisfied by currently available resources + resources held by all the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j</a:t>
            </a:r>
            <a:r>
              <a:rPr lang="en-US" altLang="en-US" dirty="0" smtClean="0"/>
              <a:t>, with</a:t>
            </a:r>
            <a:r>
              <a:rPr lang="en-US" altLang="en-US" i="1" dirty="0" smtClean="0"/>
              <a:t> j </a:t>
            </a:r>
            <a:r>
              <a:rPr lang="en-US" altLang="en-US" dirty="0" smtClean="0"/>
              <a:t>&lt; </a:t>
            </a:r>
            <a:r>
              <a:rPr lang="en-US" altLang="en-US" i="1" dirty="0" smtClean="0"/>
              <a:t>I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1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1128712"/>
          </a:xfrm>
        </p:spPr>
        <p:txBody>
          <a:bodyPr/>
          <a:lstStyle/>
          <a:p>
            <a:pPr eaLnBrk="1" hangingPunct="1"/>
            <a:r>
              <a:rPr lang="en-US" dirty="0">
                <a:latin typeface="+mj-lt"/>
                <a:ea typeface="MS PGothic" charset="0"/>
              </a:rPr>
              <a:t>Safety </a:t>
            </a:r>
            <a:r>
              <a:rPr lang="en-US" dirty="0" smtClean="0">
                <a:latin typeface="+mj-lt"/>
                <a:ea typeface="MS PGothic" charset="0"/>
              </a:rPr>
              <a:t>Algorithm</a:t>
            </a:r>
            <a:br>
              <a:rPr lang="en-US" dirty="0" smtClean="0">
                <a:latin typeface="+mj-lt"/>
                <a:ea typeface="MS PGothic" charset="0"/>
              </a:rPr>
            </a:br>
            <a:r>
              <a:rPr lang="en-US" sz="3200" dirty="0" smtClean="0">
                <a:latin typeface="+mj-lt"/>
                <a:ea typeface="MS PGothic" charset="0"/>
              </a:rPr>
              <a:t>Is a system is in a safe state?</a:t>
            </a:r>
            <a:endParaRPr lang="en-US" sz="3200" dirty="0">
              <a:latin typeface="+mj-lt"/>
              <a:ea typeface="MS PGothic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1125"/>
            <a:ext cx="8077200" cy="49434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j-lt"/>
                <a:ea typeface="MS PGothic" charset="0"/>
              </a:rPr>
              <a:t>1.	</a:t>
            </a:r>
            <a:r>
              <a:rPr lang="en-US" sz="2400" dirty="0">
                <a:latin typeface="+mn-lt"/>
                <a:ea typeface="MS PGothic" charset="0"/>
              </a:rPr>
              <a:t>Let </a:t>
            </a:r>
            <a:r>
              <a:rPr lang="en-US" sz="2400" b="1" i="1" dirty="0">
                <a:solidFill>
                  <a:srgbClr val="000000"/>
                </a:solidFill>
                <a:latin typeface="+mn-lt"/>
                <a:ea typeface="MS PGothic" charset="0"/>
              </a:rPr>
              <a:t>Work</a:t>
            </a:r>
            <a:r>
              <a:rPr lang="en-US" sz="2400" i="1" dirty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and </a:t>
            </a:r>
            <a:r>
              <a:rPr lang="en-US" sz="2400" b="1" i="1" dirty="0">
                <a:solidFill>
                  <a:srgbClr val="000000"/>
                </a:solidFill>
                <a:latin typeface="+mn-lt"/>
                <a:ea typeface="MS PGothic" charset="0"/>
              </a:rPr>
              <a:t>Finish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be vectors of length</a:t>
            </a:r>
            <a:r>
              <a:rPr lang="en-US" sz="2400" i="1" dirty="0">
                <a:latin typeface="+mn-lt"/>
                <a:ea typeface="MS PGothic" charset="0"/>
              </a:rPr>
              <a:t> m</a:t>
            </a:r>
            <a:r>
              <a:rPr lang="en-US" sz="2400" dirty="0">
                <a:latin typeface="+mn-lt"/>
                <a:ea typeface="MS PGothic" charset="0"/>
              </a:rPr>
              <a:t> and</a:t>
            </a:r>
            <a:r>
              <a:rPr lang="en-US" sz="2400" i="1" dirty="0">
                <a:latin typeface="+mn-lt"/>
                <a:ea typeface="MS PGothic" charset="0"/>
              </a:rPr>
              <a:t> </a:t>
            </a:r>
            <a:r>
              <a:rPr lang="en-US" sz="2400" i="1" dirty="0" smtClean="0">
                <a:latin typeface="+mn-lt"/>
                <a:ea typeface="MS PGothic" charset="0"/>
              </a:rPr>
              <a:t>n</a:t>
            </a:r>
            <a:r>
              <a:rPr lang="en-US" sz="2400" dirty="0" smtClean="0">
                <a:latin typeface="+mn-lt"/>
                <a:ea typeface="MS PGothic" charset="0"/>
              </a:rPr>
              <a:t>, </a:t>
            </a:r>
            <a:r>
              <a:rPr lang="en-US" sz="2400" dirty="0">
                <a:latin typeface="+mn-lt"/>
                <a:ea typeface="MS PGothic" charset="0"/>
              </a:rPr>
              <a:t>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sz="2400" b="1" i="1" dirty="0">
                <a:latin typeface="+mn-lt"/>
                <a:ea typeface="MS PGothic" charset="0"/>
              </a:rPr>
              <a:t>Work </a:t>
            </a:r>
            <a:r>
              <a:rPr lang="en-US" sz="2400" b="1" dirty="0">
                <a:latin typeface="+mn-lt"/>
                <a:ea typeface="MS PGothic" charset="0"/>
              </a:rPr>
              <a:t>= </a:t>
            </a:r>
            <a:r>
              <a:rPr lang="en-US" sz="2400" b="1" i="1" dirty="0">
                <a:latin typeface="+mn-lt"/>
                <a:ea typeface="MS PGothic" charset="0"/>
              </a:rPr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sz="2400" b="1" i="1" dirty="0">
                <a:latin typeface="+mn-lt"/>
                <a:ea typeface="MS PGothic" charset="0"/>
              </a:rPr>
              <a:t>Finish 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</a:t>
            </a:r>
            <a:r>
              <a:rPr lang="en-US" sz="2400" b="1" i="1" dirty="0">
                <a:latin typeface="+mn-lt"/>
                <a:ea typeface="MS PGothic" charset="0"/>
              </a:rPr>
              <a:t> false </a:t>
            </a:r>
            <a:r>
              <a:rPr lang="en-US" sz="2400" b="1" dirty="0">
                <a:latin typeface="+mn-lt"/>
                <a:ea typeface="MS PGothic" charset="0"/>
              </a:rPr>
              <a:t>for</a:t>
            </a:r>
            <a:r>
              <a:rPr lang="en-US" sz="2400" b="1" i="1" dirty="0">
                <a:latin typeface="+mn-lt"/>
                <a:ea typeface="MS PGothic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 = 0, 1, …, </a:t>
            </a:r>
            <a:r>
              <a:rPr lang="en-US" sz="2400" b="1" i="1" dirty="0">
                <a:latin typeface="+mn-lt"/>
                <a:ea typeface="MS PGothic" charset="0"/>
              </a:rPr>
              <a:t>n- </a:t>
            </a:r>
            <a:r>
              <a:rPr lang="en-US" sz="2400" b="1" dirty="0">
                <a:latin typeface="+mn-lt"/>
                <a:ea typeface="MS PGothic" charset="0"/>
              </a:rPr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2.	Find an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i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</a:rPr>
              <a:t>(a) </a:t>
            </a:r>
            <a:r>
              <a:rPr lang="en-US" b="1" i="1" dirty="0">
                <a:latin typeface="+mn-lt"/>
                <a:ea typeface="MS PGothic" charset="0"/>
              </a:rPr>
              <a:t>Finish</a:t>
            </a:r>
            <a:r>
              <a:rPr lang="en-US" b="1" dirty="0">
                <a:latin typeface="+mn-lt"/>
                <a:ea typeface="MS PGothic" charset="0"/>
              </a:rPr>
              <a:t> [</a:t>
            </a:r>
            <a:r>
              <a:rPr lang="en-US" b="1" i="1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] = </a:t>
            </a:r>
            <a:r>
              <a:rPr lang="en-US" b="1" i="1" dirty="0">
                <a:latin typeface="+mn-lt"/>
                <a:ea typeface="MS PGothic" charset="0"/>
              </a:rPr>
              <a:t>false</a:t>
            </a:r>
            <a:endParaRPr lang="en-US" b="1" dirty="0">
              <a:latin typeface="+mn-lt"/>
              <a:ea typeface="MS PGothic" charset="0"/>
            </a:endParaRPr>
          </a:p>
          <a:p>
            <a:pPr marL="800100" lvl="1" indent="-342900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</a:rPr>
              <a:t>(b) </a:t>
            </a:r>
            <a:r>
              <a:rPr lang="en-US" b="1" i="1" dirty="0" err="1">
                <a:latin typeface="+mn-lt"/>
                <a:ea typeface="MS PGothic" charset="0"/>
              </a:rPr>
              <a:t>Need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+mn-lt"/>
                <a:ea typeface="MS PGothic" charset="0"/>
                <a:sym typeface="Symbol" charset="0"/>
              </a:rPr>
              <a:t>If no such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+mn-lt"/>
              <a:ea typeface="MS PGothic" charset="0"/>
              <a:sym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i="1" dirty="0">
                <a:latin typeface="+mn-lt"/>
                <a:ea typeface="MS PGothic" charset="0"/>
              </a:rPr>
              <a:t>3.  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Work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Work 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+ </a:t>
            </a:r>
            <a:r>
              <a:rPr lang="en-US" sz="2400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Allocation</a:t>
            </a:r>
            <a:r>
              <a:rPr lang="en-US" sz="2400" b="1" i="1" baseline="-25000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/>
            </a:r>
            <a:b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</a:b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</a:t>
            </a:r>
            <a:r>
              <a:rPr lang="en-US" sz="2400" b="1" i="1" dirty="0">
                <a:latin typeface="+mn-lt"/>
                <a:ea typeface="MS PGothic" charset="0"/>
              </a:rPr>
              <a:t> true</a:t>
            </a:r>
            <a:r>
              <a:rPr lang="en-US" sz="2400" b="1" dirty="0">
                <a:latin typeface="+mn-lt"/>
                <a:ea typeface="MS PGothic" charset="0"/>
              </a:rPr>
              <a:t/>
            </a:r>
            <a:br>
              <a:rPr lang="en-US" sz="2400" b="1" dirty="0">
                <a:latin typeface="+mn-lt"/>
                <a:ea typeface="MS PGothic" charset="0"/>
              </a:rPr>
            </a:br>
            <a:r>
              <a:rPr lang="en-US" sz="2400" dirty="0">
                <a:latin typeface="+mn-lt"/>
                <a:ea typeface="MS PGothic" charset="0"/>
              </a:rPr>
              <a:t>go to step 2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>
                <a:latin typeface="+mn-lt"/>
                <a:ea typeface="MS PGothic" charset="0"/>
              </a:rPr>
              <a:t>4.	If </a:t>
            </a:r>
            <a:r>
              <a:rPr lang="en-US" sz="2400" b="1" i="1" dirty="0">
                <a:latin typeface="+mn-lt"/>
                <a:ea typeface="MS PGothic" charset="0"/>
              </a:rPr>
              <a:t>Finish</a:t>
            </a:r>
            <a:r>
              <a:rPr lang="en-US" sz="2400" b="1" dirty="0">
                <a:latin typeface="+mn-lt"/>
                <a:ea typeface="MS PGothic" charset="0"/>
              </a:rPr>
              <a:t> [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</a:rPr>
              <a:t>] == </a:t>
            </a:r>
            <a:r>
              <a:rPr lang="en-US" sz="2400" b="1" i="1" dirty="0">
                <a:latin typeface="+mn-lt"/>
                <a:ea typeface="MS PGothic" charset="0"/>
              </a:rPr>
              <a:t>true</a:t>
            </a:r>
            <a:r>
              <a:rPr lang="en-US" sz="2400" b="1" dirty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for all </a:t>
            </a:r>
            <a:r>
              <a:rPr lang="en-US" sz="2400" b="1" i="1" dirty="0" err="1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, then the system is in a safe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>
              <a:defRPr/>
            </a:pPr>
            <a:fld id="{4650CFA0-3E24-3141-A4B7-FE671916A352}" type="slidenum">
              <a:rPr lang="en-US" smtClean="0"/>
              <a:pPr algn="l"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276600"/>
            <a:ext cx="2743200" cy="1815882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 is the number of processes, </a:t>
            </a:r>
            <a:r>
              <a:rPr lang="en-US" sz="2800" i="1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lang="en-US" sz="2800" dirty="0" smtClean="0">
                <a:solidFill>
                  <a:schemeClr val="tx1"/>
                </a:solidFill>
                <a:latin typeface="Calibri"/>
                <a:cs typeface="Calibri"/>
              </a:rPr>
              <a:t> is the number of resource types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4648200"/>
            <a:ext cx="411321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314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31775"/>
            <a:ext cx="9121775" cy="457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FF0000"/>
                </a:solidFill>
                <a:latin typeface="+mj-lt"/>
                <a:ea typeface="MS PGothic" charset="0"/>
              </a:rPr>
              <a:t>Ex2:</a:t>
            </a:r>
            <a:r>
              <a:rPr lang="en-US" sz="3600" dirty="0" smtClean="0">
                <a:latin typeface="+mj-lt"/>
                <a:ea typeface="MS PGothic" charset="0"/>
              </a:rPr>
              <a:t> Resource</a:t>
            </a:r>
            <a:r>
              <a:rPr lang="en-US" sz="3600" dirty="0">
                <a:latin typeface="+mj-lt"/>
                <a:ea typeface="MS PGothic" charset="0"/>
              </a:rPr>
              <a:t>-Request Algorithm for Process </a:t>
            </a:r>
            <a:r>
              <a:rPr lang="en-US" sz="3600" i="1" dirty="0">
                <a:latin typeface="+mj-lt"/>
                <a:ea typeface="MS PGothic" charset="0"/>
              </a:rPr>
              <a:t>P</a:t>
            </a:r>
            <a:r>
              <a:rPr lang="en-US" sz="3600" i="1" baseline="-25000" dirty="0">
                <a:latin typeface="+mj-lt"/>
                <a:ea typeface="MS PGothic" charset="0"/>
              </a:rPr>
              <a:t>i</a:t>
            </a:r>
            <a:endParaRPr lang="en-US" sz="3600" dirty="0">
              <a:latin typeface="+mj-lt"/>
              <a:ea typeface="MS PGothic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914400"/>
            <a:ext cx="8382000" cy="55911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i="1" dirty="0" smtClean="0">
                <a:latin typeface="+mn-lt"/>
                <a:ea typeface="MS PGothic" charset="0"/>
              </a:rPr>
              <a:t>     </a:t>
            </a:r>
            <a:r>
              <a:rPr lang="en-US" sz="2400" b="1" i="1" dirty="0" err="1" smtClean="0">
                <a:latin typeface="+mn-lt"/>
                <a:ea typeface="MS PGothic" charset="0"/>
              </a:rPr>
              <a:t>Request</a:t>
            </a:r>
            <a:r>
              <a:rPr lang="en-US" sz="2400" b="1" i="1" baseline="-25000" dirty="0" err="1" smtClean="0">
                <a:latin typeface="+mn-lt"/>
                <a:ea typeface="MS PGothic" charset="0"/>
              </a:rPr>
              <a:t>i</a:t>
            </a:r>
            <a:r>
              <a:rPr lang="en-US" sz="2400" dirty="0" smtClean="0"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= request vector for process </a:t>
            </a:r>
            <a:r>
              <a:rPr lang="en-US" sz="2400" b="1" i="1" dirty="0">
                <a:latin typeface="+mn-lt"/>
                <a:ea typeface="MS PGothic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.  If </a:t>
            </a:r>
            <a:r>
              <a:rPr lang="en-US" sz="2400" b="1" i="1" dirty="0" err="1">
                <a:solidFill>
                  <a:srgbClr val="FF0000"/>
                </a:solidFill>
                <a:latin typeface="+mn-lt"/>
                <a:ea typeface="MS PGothic" charset="0"/>
              </a:rPr>
              <a:t>Request</a:t>
            </a:r>
            <a:r>
              <a:rPr lang="en-US" sz="2400" b="1" i="1" baseline="-25000" dirty="0" err="1">
                <a:solidFill>
                  <a:srgbClr val="FF0000"/>
                </a:solidFill>
                <a:latin typeface="+mn-lt"/>
                <a:ea typeface="MS PGothic" charset="0"/>
              </a:rPr>
              <a:t>i</a:t>
            </a:r>
            <a:r>
              <a:rPr lang="en-US" sz="2400" b="1" baseline="-25000" dirty="0">
                <a:solidFill>
                  <a:srgbClr val="FF0000"/>
                </a:solidFill>
                <a:latin typeface="+mn-lt"/>
                <a:ea typeface="MS PGothic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[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j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] = </a:t>
            </a:r>
            <a:r>
              <a:rPr lang="en-US" sz="2400" b="1" i="1" dirty="0">
                <a:solidFill>
                  <a:srgbClr val="FF0000"/>
                </a:solidFill>
                <a:latin typeface="+mn-lt"/>
                <a:ea typeface="MS PGothic" charset="0"/>
              </a:rPr>
              <a:t>k</a:t>
            </a:r>
            <a:r>
              <a:rPr lang="en-US" sz="2400" b="1" dirty="0">
                <a:solidFill>
                  <a:srgbClr val="FF0000"/>
                </a:solidFill>
                <a:latin typeface="+mn-lt"/>
                <a:ea typeface="MS PGothic" charset="0"/>
              </a:rPr>
              <a:t> </a:t>
            </a:r>
            <a:r>
              <a:rPr lang="en-US" sz="2400" dirty="0">
                <a:latin typeface="+mn-lt"/>
                <a:ea typeface="MS PGothic" charset="0"/>
              </a:rPr>
              <a:t>then process </a:t>
            </a:r>
            <a:r>
              <a:rPr lang="en-US" sz="2400" b="1" i="1" dirty="0">
                <a:latin typeface="+mn-lt"/>
                <a:ea typeface="MS PGothic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</a:rPr>
              <a:t>i</a:t>
            </a:r>
            <a:r>
              <a:rPr lang="en-US" sz="2400" dirty="0">
                <a:latin typeface="+mn-lt"/>
                <a:ea typeface="MS PGothic" charset="0"/>
              </a:rPr>
              <a:t> wants </a:t>
            </a:r>
            <a:r>
              <a:rPr lang="en-US" sz="2400" b="1" i="1" dirty="0">
                <a:latin typeface="+mn-lt"/>
                <a:ea typeface="MS PGothic" charset="0"/>
              </a:rPr>
              <a:t>k</a:t>
            </a:r>
            <a:r>
              <a:rPr lang="en-US" sz="2400" dirty="0">
                <a:latin typeface="+mn-lt"/>
                <a:ea typeface="MS PGothic" charset="0"/>
              </a:rPr>
              <a:t> instances of resource type </a:t>
            </a:r>
            <a:r>
              <a:rPr lang="en-US" sz="2400" b="1" i="1" dirty="0" err="1" smtClean="0">
                <a:latin typeface="+mn-lt"/>
                <a:ea typeface="MS PGothic" charset="0"/>
              </a:rPr>
              <a:t>R</a:t>
            </a:r>
            <a:r>
              <a:rPr lang="en-US" sz="2400" b="1" i="1" baseline="-25000" dirty="0" err="1" smtClean="0">
                <a:latin typeface="+mn-lt"/>
                <a:ea typeface="MS PGothic" charset="0"/>
              </a:rPr>
              <a:t>j</a:t>
            </a:r>
            <a:endParaRPr lang="en-US" sz="2400" b="1" i="1" baseline="-25000" dirty="0" smtClean="0">
              <a:latin typeface="+mn-lt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 i="1" baseline="-25000" dirty="0">
              <a:latin typeface="+mn-lt"/>
              <a:ea typeface="MS PGothic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 smtClean="0">
                <a:latin typeface="+mn-lt"/>
                <a:ea typeface="MS PGothic" charset="0"/>
              </a:rPr>
              <a:t>1</a:t>
            </a:r>
            <a:r>
              <a:rPr lang="en-US" dirty="0">
                <a:latin typeface="+mn-lt"/>
                <a:ea typeface="MS PGothic" charset="0"/>
              </a:rPr>
              <a:t>.	If </a:t>
            </a:r>
            <a:r>
              <a:rPr lang="en-US" b="1" i="1" dirty="0" err="1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i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 smtClean="0">
              <a:latin typeface="+mn-lt"/>
              <a:ea typeface="MS PGothic" charset="0"/>
              <a:sym typeface="Symbo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 smtClean="0">
                <a:latin typeface="+mn-lt"/>
                <a:ea typeface="MS PGothic" charset="0"/>
                <a:sym typeface="Symbol" charset="0"/>
              </a:rPr>
              <a:t>2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.	If </a:t>
            </a:r>
            <a:r>
              <a:rPr lang="en-US" b="1" i="1" dirty="0" err="1">
                <a:latin typeface="+mn-lt"/>
                <a:ea typeface="MS PGothic" charset="0"/>
              </a:rPr>
              <a:t>Request</a:t>
            </a:r>
            <a:r>
              <a:rPr lang="en-US" b="1" i="1" baseline="-25000" dirty="0" err="1">
                <a:latin typeface="+mn-lt"/>
                <a:ea typeface="MS PGothic" charset="0"/>
              </a:rPr>
              <a:t>i</a:t>
            </a:r>
            <a:r>
              <a:rPr lang="en-US" b="1" dirty="0">
                <a:latin typeface="+mn-lt"/>
                <a:ea typeface="MS PGothic" charset="0"/>
              </a:rPr>
              <a:t> </a:t>
            </a:r>
            <a:r>
              <a:rPr lang="en-US" b="1" dirty="0">
                <a:latin typeface="+mn-lt"/>
                <a:ea typeface="MS PGothic" charset="0"/>
                <a:sym typeface="Symbol" charset="0"/>
              </a:rPr>
              <a:t>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Available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, go to step 3.  Otherwise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 smtClean="0">
              <a:latin typeface="+mn-lt"/>
              <a:ea typeface="MS PGothic" charset="0"/>
              <a:sym typeface="Symbo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 smtClean="0">
                <a:latin typeface="+mn-lt"/>
                <a:ea typeface="MS PGothic" charset="0"/>
                <a:sym typeface="Symbol" charset="0"/>
              </a:rPr>
              <a:t>3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.	Pretend to allocate requested resources to </a:t>
            </a:r>
            <a:r>
              <a:rPr lang="en-US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dirty="0">
                <a:latin typeface="+mn-lt"/>
                <a:ea typeface="MS PGothic" charset="0"/>
                <a:sym typeface="Symbol" charset="0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	</a:t>
            </a:r>
            <a:r>
              <a:rPr lang="en-US" sz="2400" b="1" i="1" dirty="0" smtClean="0">
                <a:latin typeface="+mn-lt"/>
                <a:ea typeface="MS PGothic" charset="0"/>
                <a:sym typeface="Symbol" charset="0"/>
              </a:rPr>
              <a:t>Available</a:t>
            </a:r>
            <a:r>
              <a:rPr lang="en-US" sz="2400" b="1" dirty="0" smtClean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=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Available 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–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	</a:t>
            </a:r>
            <a:r>
              <a:rPr lang="en-US" sz="2400" b="1" i="1" dirty="0" err="1" smtClean="0">
                <a:latin typeface="+mn-lt"/>
                <a:ea typeface="MS PGothic" charset="0"/>
                <a:sym typeface="Symbol" charset="0"/>
              </a:rPr>
              <a:t>Allocation</a:t>
            </a:r>
            <a:r>
              <a:rPr lang="en-US" sz="2400" b="1" i="1" baseline="-25000" dirty="0" err="1" smtClean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baseline="-25000" dirty="0" smtClean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=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Allocation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+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	</a:t>
            </a:r>
            <a:r>
              <a:rPr lang="en-US" sz="2400" b="1" i="1" dirty="0" err="1" smtClean="0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sz="2400" b="1" i="1" baseline="-25000" dirty="0" err="1" smtClean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 smtClean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=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Need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dirty="0">
                <a:latin typeface="+mn-lt"/>
                <a:ea typeface="MS PGothic" charset="0"/>
                <a:sym typeface="Symbol" charset="0"/>
              </a:rPr>
              <a:t> – </a:t>
            </a:r>
            <a:r>
              <a:rPr lang="en-US" sz="2400" b="1" i="1" dirty="0" err="1">
                <a:latin typeface="+mn-lt"/>
                <a:ea typeface="MS PGothic" charset="0"/>
                <a:sym typeface="Symbol" charset="0"/>
              </a:rPr>
              <a:t>Request</a:t>
            </a:r>
            <a:r>
              <a:rPr lang="en-US" sz="2400" b="1" i="1" baseline="-25000" dirty="0" err="1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If safe  the resources are allocated to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</a:pPr>
            <a:r>
              <a:rPr lang="en-US" sz="2400" dirty="0">
                <a:latin typeface="+mn-lt"/>
                <a:ea typeface="MS PGothic" charset="0"/>
                <a:sym typeface="Symbol" charset="0"/>
              </a:rPr>
              <a:t>If unsafe  </a:t>
            </a:r>
            <a:r>
              <a:rPr lang="en-US" sz="2400" b="1" i="1" dirty="0">
                <a:latin typeface="+mn-lt"/>
                <a:ea typeface="MS PGothic" charset="0"/>
                <a:sym typeface="Symbol" charset="0"/>
              </a:rPr>
              <a:t>P</a:t>
            </a:r>
            <a:r>
              <a:rPr lang="en-US" sz="2400" b="1" i="1" baseline="-25000" dirty="0">
                <a:latin typeface="+mn-lt"/>
                <a:ea typeface="MS PGothic" charset="0"/>
                <a:sym typeface="Symbol" charset="0"/>
              </a:rPr>
              <a:t>i</a:t>
            </a:r>
            <a:r>
              <a:rPr lang="en-US" sz="2400" dirty="0">
                <a:latin typeface="+mn-lt"/>
                <a:ea typeface="MS PGothic" charset="0"/>
                <a:sym typeface="Symbol" charset="0"/>
              </a:rPr>
              <a:t> must wait, and the old resource-allocation state is restored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0CFA0-3E24-3141-A4B7-FE671916A3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95800"/>
            <a:ext cx="2819400" cy="30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657600" y="4800600"/>
            <a:ext cx="2590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57600" y="5105400"/>
            <a:ext cx="2590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8000" y="5476775"/>
            <a:ext cx="23533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839100"/>
            <a:ext cx="2667000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181600"/>
            <a:ext cx="2514600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00800" y="4472840"/>
            <a:ext cx="2590800" cy="830997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Q6: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How to modify the state?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353950" y="2180925"/>
            <a:ext cx="20750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00475" y="3171525"/>
            <a:ext cx="26381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25" y="1876925"/>
            <a:ext cx="248251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50" y="2879726"/>
            <a:ext cx="248251" cy="24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781800" y="1371600"/>
            <a:ext cx="2209800" cy="461665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Q7: </a:t>
            </a:r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Conditions?</a:t>
            </a:r>
          </a:p>
        </p:txBody>
      </p:sp>
    </p:spTree>
    <p:extLst>
      <p:ext uri="{BB962C8B-B14F-4D97-AF65-F5344CB8AC3E}">
        <p14:creationId xmlns:p14="http://schemas.microsoft.com/office/powerpoint/2010/main" val="382072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4985</TotalTime>
  <Words>867</Words>
  <Application>Microsoft Macintosh PowerPoint</Application>
  <PresentationFormat>On-screen Show (4:3)</PresentationFormat>
  <Paragraphs>246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5_Office Theme</vt:lpstr>
      <vt:lpstr>COMP 3500  Introduction to Operating Systems   The Banker’s Algorithm (cont.) Deadlock Detection </vt:lpstr>
      <vt:lpstr>Review: Deadlock Prevention Circular Wait</vt:lpstr>
      <vt:lpstr>Example of The Banker’s Algorithm</vt:lpstr>
      <vt:lpstr>What happens in this example?  P1 requests (1,0,2)</vt:lpstr>
      <vt:lpstr>Ex1: Can requests of P4 and P0 be granted? </vt:lpstr>
      <vt:lpstr>Q5: Can you design an algorithm to detect if a system is in a safe state?</vt:lpstr>
      <vt:lpstr>Safe State</vt:lpstr>
      <vt:lpstr>Safety Algorithm Is a system is in a safe state?</vt:lpstr>
      <vt:lpstr>Ex2: Resource-Request Algorithm for Process Pi</vt:lpstr>
      <vt:lpstr>Deadlock Detection</vt:lpstr>
      <vt:lpstr>Single Instance of Each Resource Type</vt:lpstr>
      <vt:lpstr>Ex3: Resource-Allocation Graph and  Wait-for Graph</vt:lpstr>
      <vt:lpstr>Several Instances of a Resource Type</vt:lpstr>
      <vt:lpstr>Detection Algorithm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364</cp:revision>
  <dcterms:created xsi:type="dcterms:W3CDTF">2006-08-16T00:00:00Z</dcterms:created>
  <dcterms:modified xsi:type="dcterms:W3CDTF">2015-10-09T16:54:16Z</dcterms:modified>
</cp:coreProperties>
</file>